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7" r:id="rId5"/>
    <p:sldId id="256" r:id="rId6"/>
    <p:sldId id="260" r:id="rId7"/>
    <p:sldId id="271" r:id="rId8"/>
    <p:sldId id="261" r:id="rId9"/>
    <p:sldId id="262" r:id="rId10"/>
    <p:sldId id="263" r:id="rId11"/>
    <p:sldId id="270" r:id="rId12"/>
    <p:sldId id="278" r:id="rId13"/>
    <p:sldId id="274" r:id="rId14"/>
    <p:sldId id="265" r:id="rId15"/>
    <p:sldId id="272" r:id="rId16"/>
    <p:sldId id="277" r:id="rId17"/>
  </p:sldIdLst>
  <p:sldSz cx="21383625" cy="30275213"/>
  <p:notesSz cx="20624800" cy="29514800"/>
  <p:defaultTextStyle>
    <a:defPPr>
      <a:defRPr lang="en-US"/>
    </a:defPPr>
    <a:lvl1pPr marL="0" algn="l" defTabSz="2951866" rtl="0" eaLnBrk="1" latinLnBrk="0" hangingPunct="1">
      <a:defRPr sz="5811" kern="1200">
        <a:solidFill>
          <a:schemeClr val="tx1"/>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84B32-F7A7-7782-5E17-A825C2CDFA1D}" name="Buffham, Hannah" initials="HB" userId="S::Hannah.Buffham@stantec.com::910f1e7b-b566-4b2b-a725-b6e0c819d131" providerId="AD"/>
  <p188:author id="{43CA0E54-A757-3239-FA0E-E01F43D15D02}" name="Leitham, Scott" initials="SL" userId="S::scott.leitham@stantec.com::dece16a9-b24f-4f9b-a2c1-c98ce238db3f" providerId="AD"/>
  <p188:author id="{7890EBB5-25D6-9A50-6F23-34B0F7C659CE}" name="Osborne, Emelia" initials="EO" userId="S::Emelia.Osborne@stantec.com::692f36d1-4edc-4b82-a1c7-94f97a6ce11a" providerId="AD"/>
  <p188:author id="{17BD67C6-0E61-4CEA-A9B0-920B17DBC1ED}" name="Canning, Stephen" initials="SC" userId="S::stephen.canning@stantec.com::c8bba697-6076-44ff-8fa2-fbb70c93cd38" providerId="AD"/>
  <p188:author id="{52160BE7-1301-2843-1812-DA9FBFC3978E}" name="Garcia Torres, Cesar" initials="CG" userId="S::Cesar.GarciaTorres@stantec.com::1a5073ff-4dc0-4e39-b050-fc57ec759d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3DDF2"/>
    <a:srgbClr val="023459"/>
    <a:srgbClr val="FFC000"/>
    <a:srgbClr val="26398B"/>
    <a:srgbClr val="009DD9"/>
    <a:srgbClr val="0BD0D9"/>
    <a:srgbClr val="DEEEF5"/>
    <a:srgbClr val="F3F9FB"/>
    <a:srgbClr val="576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DB9C9-951D-4AE7-8A59-A7DEAB073D76}" v="97" dt="2025-02-26T13:58:49.683"/>
    <p1510:client id="{1B7205EE-023D-4AC1-A7E2-05C9A13BB85A}" v="36" dt="2025-02-26T12:45:03.286"/>
    <p1510:client id="{984169A3-ECE4-483F-BFF1-B66F94BA7351}" v="119" dt="2025-02-26T13:28:50.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3180" y="60"/>
      </p:cViewPr>
      <p:guideLst>
        <p:guide orient="horz" pos="9536"/>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ffham, Hannah" userId="910f1e7b-b566-4b2b-a725-b6e0c819d131" providerId="ADAL" clId="{1F2F6BB5-2411-480F-B198-11D0F7D82827}"/>
    <pc:docChg chg="modSld">
      <pc:chgData name="Buffham, Hannah" userId="910f1e7b-b566-4b2b-a725-b6e0c819d131" providerId="ADAL" clId="{1F2F6BB5-2411-480F-B198-11D0F7D82827}" dt="2025-02-26T15:26:34.553" v="0"/>
      <pc:docMkLst>
        <pc:docMk/>
      </pc:docMkLst>
      <pc:sldChg chg="modSp mod">
        <pc:chgData name="Buffham, Hannah" userId="910f1e7b-b566-4b2b-a725-b6e0c819d131" providerId="ADAL" clId="{1F2F6BB5-2411-480F-B198-11D0F7D82827}" dt="2025-02-26T15:26:34.553" v="0"/>
        <pc:sldMkLst>
          <pc:docMk/>
          <pc:sldMk cId="1717909270" sldId="272"/>
        </pc:sldMkLst>
        <pc:spChg chg="mod">
          <ac:chgData name="Buffham, Hannah" userId="910f1e7b-b566-4b2b-a725-b6e0c819d131" providerId="ADAL" clId="{1F2F6BB5-2411-480F-B198-11D0F7D82827}" dt="2025-02-26T15:26:34.553" v="0"/>
          <ac:spMkLst>
            <pc:docMk/>
            <pc:sldMk cId="1717909270" sldId="272"/>
            <ac:spMk id="91" creationId="{0EAECA74-EC4E-9A29-A3A9-E6106826923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Scotland </c:v>
                </c:pt>
              </c:strCache>
            </c:strRef>
          </c:tx>
          <c:spPr>
            <a:ln w="50800" cap="rnd">
              <a:solidFill>
                <a:schemeClr val="accent1"/>
              </a:solidFill>
              <a:round/>
            </a:ln>
            <a:effectLst/>
          </c:spPr>
          <c:marker>
            <c:symbol val="circle"/>
            <c:size val="5"/>
            <c:spPr>
              <a:solidFill>
                <a:schemeClr val="accent1"/>
              </a:solidFill>
              <a:ln w="50800">
                <a:solidFill>
                  <a:schemeClr val="accent1"/>
                </a:solidFill>
              </a:ln>
              <a:effectLst/>
            </c:spPr>
          </c:marker>
          <c:dLbls>
            <c:dLbl>
              <c:idx val="4"/>
              <c:layout>
                <c:manualLayout>
                  <c:x val="-5.2195579897459203E-2"/>
                  <c:y val="-7.28673353849845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3A8-4037-BDAB-F0543CBEFB2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Sheet1!$B$2:$B$6</c:f>
              <c:numCache>
                <c:formatCode>General</c:formatCode>
                <c:ptCount val="5"/>
                <c:pt idx="0">
                  <c:v>100</c:v>
                </c:pt>
                <c:pt idx="1">
                  <c:v>101</c:v>
                </c:pt>
                <c:pt idx="2">
                  <c:v>101</c:v>
                </c:pt>
                <c:pt idx="3">
                  <c:v>105</c:v>
                </c:pt>
                <c:pt idx="4">
                  <c:v>108</c:v>
                </c:pt>
              </c:numCache>
            </c:numRef>
          </c:val>
          <c:smooth val="0"/>
          <c:extLst>
            <c:ext xmlns:c16="http://schemas.microsoft.com/office/drawing/2014/chart" uri="{C3380CC4-5D6E-409C-BE32-E72D297353CC}">
              <c16:uniqueId val="{00000001-B3A8-4037-BDAB-F0543CBEFB26}"/>
            </c:ext>
          </c:extLst>
        </c:ser>
        <c:ser>
          <c:idx val="1"/>
          <c:order val="1"/>
          <c:tx>
            <c:strRef>
              <c:f>Sheet1!$C$1</c:f>
              <c:strCache>
                <c:ptCount val="1"/>
                <c:pt idx="0">
                  <c:v>Shetland Mainland</c:v>
                </c:pt>
              </c:strCache>
            </c:strRef>
          </c:tx>
          <c:spPr>
            <a:ln w="50800" cap="rnd">
              <a:solidFill>
                <a:srgbClr val="FF0066"/>
              </a:solidFill>
              <a:round/>
            </a:ln>
            <a:effectLst/>
          </c:spPr>
          <c:marker>
            <c:symbol val="circle"/>
            <c:size val="5"/>
            <c:spPr>
              <a:solidFill>
                <a:schemeClr val="accent2"/>
              </a:solidFill>
              <a:ln w="50800">
                <a:solidFill>
                  <a:srgbClr val="FF0066"/>
                </a:solidFill>
              </a:ln>
              <a:effectLst/>
            </c:spPr>
          </c:marker>
          <c:dLbls>
            <c:dLbl>
              <c:idx val="4"/>
              <c:layout>
                <c:manualLayout>
                  <c:x val="-4.5665424232247774E-8"/>
                  <c:y val="0.13636609532883495"/>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1139696651893291"/>
                      <c:h val="8.1382404005687081E-2"/>
                    </c:manualLayout>
                  </c15:layout>
                </c:ext>
                <c:ext xmlns:c16="http://schemas.microsoft.com/office/drawing/2014/chart" uri="{C3380CC4-5D6E-409C-BE32-E72D297353CC}">
                  <c16:uniqueId val="{00000002-B3A8-4037-BDAB-F0543CBEFB2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Sheet1!$C$2:$C$6</c:f>
              <c:numCache>
                <c:formatCode>General</c:formatCode>
                <c:ptCount val="5"/>
                <c:pt idx="0">
                  <c:v>100</c:v>
                </c:pt>
                <c:pt idx="1">
                  <c:v>100</c:v>
                </c:pt>
                <c:pt idx="2">
                  <c:v>99</c:v>
                </c:pt>
                <c:pt idx="3">
                  <c:v>106</c:v>
                </c:pt>
                <c:pt idx="4">
                  <c:v>105</c:v>
                </c:pt>
              </c:numCache>
            </c:numRef>
          </c:val>
          <c:smooth val="0"/>
          <c:extLst>
            <c:ext xmlns:c16="http://schemas.microsoft.com/office/drawing/2014/chart" uri="{C3380CC4-5D6E-409C-BE32-E72D297353CC}">
              <c16:uniqueId val="{00000003-B3A8-4037-BDAB-F0543CBEFB26}"/>
            </c:ext>
          </c:extLst>
        </c:ser>
        <c:ser>
          <c:idx val="2"/>
          <c:order val="2"/>
          <c:tx>
            <c:strRef>
              <c:f>Sheet1!$D$1</c:f>
              <c:strCache>
                <c:ptCount val="1"/>
                <c:pt idx="0">
                  <c:v>Bressay</c:v>
                </c:pt>
              </c:strCache>
            </c:strRef>
          </c:tx>
          <c:spPr>
            <a:ln w="50800" cap="rnd">
              <a:solidFill>
                <a:schemeClr val="accent3"/>
              </a:solidFill>
              <a:round/>
            </a:ln>
            <a:effectLst/>
          </c:spPr>
          <c:marker>
            <c:symbol val="circle"/>
            <c:size val="5"/>
            <c:spPr>
              <a:solidFill>
                <a:schemeClr val="accent3"/>
              </a:solidFill>
              <a:ln w="50800">
                <a:solidFill>
                  <a:schemeClr val="accent3"/>
                </a:solidFill>
              </a:ln>
              <a:effectLst/>
            </c:spPr>
          </c:marker>
          <c:dLbls>
            <c:dLbl>
              <c:idx val="4"/>
              <c:layout>
                <c:manualLayout>
                  <c:x val="-7.8873320733938351E-2"/>
                  <c:y val="6.4539639912414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3A8-4037-BDAB-F0543CBEFB2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Sheet1!$D$2:$D$6</c:f>
              <c:numCache>
                <c:formatCode>General</c:formatCode>
                <c:ptCount val="5"/>
                <c:pt idx="0">
                  <c:v>100</c:v>
                </c:pt>
                <c:pt idx="1">
                  <c:v>105</c:v>
                </c:pt>
                <c:pt idx="2">
                  <c:v>115</c:v>
                </c:pt>
                <c:pt idx="3">
                  <c:v>110</c:v>
                </c:pt>
                <c:pt idx="4">
                  <c:v>104</c:v>
                </c:pt>
              </c:numCache>
            </c:numRef>
          </c:val>
          <c:smooth val="0"/>
          <c:extLst>
            <c:ext xmlns:c16="http://schemas.microsoft.com/office/drawing/2014/chart" uri="{C3380CC4-5D6E-409C-BE32-E72D297353CC}">
              <c16:uniqueId val="{00000005-B3A8-4037-BDAB-F0543CBEFB26}"/>
            </c:ext>
          </c:extLst>
        </c:ser>
        <c:ser>
          <c:idx val="3"/>
          <c:order val="3"/>
          <c:tx>
            <c:strRef>
              <c:f>Sheet1!$E$1</c:f>
              <c:strCache>
                <c:ptCount val="1"/>
                <c:pt idx="0">
                  <c:v>Other Shetland Islands</c:v>
                </c:pt>
              </c:strCache>
            </c:strRef>
          </c:tx>
          <c:spPr>
            <a:ln w="50800" cap="rnd">
              <a:solidFill>
                <a:schemeClr val="accent4"/>
              </a:solidFill>
              <a:round/>
            </a:ln>
            <a:effectLst/>
          </c:spPr>
          <c:marker>
            <c:symbol val="circle"/>
            <c:size val="5"/>
            <c:spPr>
              <a:solidFill>
                <a:schemeClr val="accent4"/>
              </a:solidFill>
              <a:ln w="50800">
                <a:solidFill>
                  <a:schemeClr val="accent4"/>
                </a:solidFill>
              </a:ln>
              <a:effectLst/>
            </c:spPr>
          </c:marker>
          <c:dLbls>
            <c:dLbl>
              <c:idx val="4"/>
              <c:layout>
                <c:manualLayout>
                  <c:x val="0"/>
                  <c:y val="-9.99323456708361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DFD0-46AC-B686-4ACFA6E846B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Sheet1!$E$2:$E$6</c:f>
              <c:numCache>
                <c:formatCode>General</c:formatCode>
                <c:ptCount val="5"/>
                <c:pt idx="0">
                  <c:v>100</c:v>
                </c:pt>
                <c:pt idx="1">
                  <c:v>94</c:v>
                </c:pt>
                <c:pt idx="2">
                  <c:v>81</c:v>
                </c:pt>
                <c:pt idx="3">
                  <c:v>79</c:v>
                </c:pt>
                <c:pt idx="4">
                  <c:v>73</c:v>
                </c:pt>
              </c:numCache>
            </c:numRef>
          </c:val>
          <c:smooth val="0"/>
          <c:extLst>
            <c:ext xmlns:c16="http://schemas.microsoft.com/office/drawing/2014/chart" uri="{C3380CC4-5D6E-409C-BE32-E72D297353CC}">
              <c16:uniqueId val="{00000000-DFD0-46AC-B686-4ACFA6E846BD}"/>
            </c:ext>
          </c:extLst>
        </c:ser>
        <c:dLbls>
          <c:showLegendKey val="0"/>
          <c:showVal val="0"/>
          <c:showCatName val="0"/>
          <c:showSerName val="0"/>
          <c:showPercent val="0"/>
          <c:showBubbleSize val="0"/>
        </c:dLbls>
        <c:marker val="1"/>
        <c:smooth val="0"/>
        <c:axId val="1380738559"/>
        <c:axId val="1459534320"/>
      </c:lineChart>
      <c:catAx>
        <c:axId val="13807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59534320"/>
        <c:crosses val="autoZero"/>
        <c:auto val="1"/>
        <c:lblAlgn val="ctr"/>
        <c:lblOffset val="100"/>
        <c:noMultiLvlLbl val="0"/>
      </c:catAx>
      <c:valAx>
        <c:axId val="1459534320"/>
        <c:scaling>
          <c:orientation val="minMax"/>
          <c:max val="120"/>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 of 1981 Population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80738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E5E-4422-A9FE-F655C9C59189}"/>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1-D0ED-4D9D-9246-142DD0CAFF3E}"/>
              </c:ext>
            </c:extLst>
          </c:dPt>
          <c:cat>
            <c:strRef>
              <c:f>Sheet1!$A$2:$A$3</c:f>
              <c:strCache>
                <c:ptCount val="2"/>
                <c:pt idx="0">
                  <c:v>Yell</c:v>
                </c:pt>
                <c:pt idx="1">
                  <c:v>Whalsay</c:v>
                </c:pt>
              </c:strCache>
            </c:strRef>
          </c:cat>
          <c:val>
            <c:numRef>
              <c:f>Sheet1!$B$2:$B$3</c:f>
              <c:numCache>
                <c:formatCode>0%</c:formatCode>
                <c:ptCount val="2"/>
                <c:pt idx="0">
                  <c:v>0.18</c:v>
                </c:pt>
                <c:pt idx="1">
                  <c:v>0.72</c:v>
                </c:pt>
              </c:numCache>
            </c:numRef>
          </c:val>
          <c:extLst>
            <c:ext xmlns:c16="http://schemas.microsoft.com/office/drawing/2014/chart" uri="{C3380CC4-5D6E-409C-BE32-E72D297353CC}">
              <c16:uniqueId val="{00000000-D0ED-4D9D-9246-142DD0CAFF3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14D-4DAD-90FC-D44869DF4E8E}"/>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E14D-4DAD-90FC-D44869DF4E8E}"/>
              </c:ext>
            </c:extLst>
          </c:dPt>
          <c:cat>
            <c:strRef>
              <c:f>Sheet1!$A$2:$A$3</c:f>
              <c:strCache>
                <c:ptCount val="2"/>
                <c:pt idx="0">
                  <c:v>Yell</c:v>
                </c:pt>
                <c:pt idx="1">
                  <c:v>Whalsay</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E14D-4DAD-90FC-D44869DF4E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CDD-478E-8F1F-5C1D65EA5D6C}"/>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7CDD-478E-8F1F-5C1D65EA5D6C}"/>
              </c:ext>
            </c:extLst>
          </c:dPt>
          <c:cat>
            <c:numRef>
              <c:f>Sheet1!$A$2:$A$3</c:f>
              <c:numCache>
                <c:formatCode>General</c:formatCode>
                <c:ptCount val="2"/>
                <c:pt idx="0">
                  <c:v>1</c:v>
                </c:pt>
                <c:pt idx="1">
                  <c:v>2</c:v>
                </c:pt>
              </c:numCache>
            </c:numRef>
          </c:cat>
          <c:val>
            <c:numRef>
              <c:f>Sheet1!$B$2:$B$3</c:f>
              <c:numCache>
                <c:formatCode>0%</c:formatCode>
                <c:ptCount val="2"/>
                <c:pt idx="0">
                  <c:v>7.0000000000000007E-2</c:v>
                </c:pt>
                <c:pt idx="1">
                  <c:v>0.93</c:v>
                </c:pt>
              </c:numCache>
            </c:numRef>
          </c:val>
          <c:extLst>
            <c:ext xmlns:c16="http://schemas.microsoft.com/office/drawing/2014/chart" uri="{C3380CC4-5D6E-409C-BE32-E72D297353CC}">
              <c16:uniqueId val="{00000004-7CDD-478E-8F1F-5C1D65EA5D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9C2-42E0-A38E-A07DCA4A4FBD}"/>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19C2-42E0-A38E-A07DCA4A4FBD}"/>
              </c:ext>
            </c:extLst>
          </c:dPt>
          <c:cat>
            <c:numRef>
              <c:f>Sheet1!$A$2:$A$3</c:f>
              <c:numCache>
                <c:formatCode>General</c:formatCode>
                <c:ptCount val="2"/>
                <c:pt idx="0">
                  <c:v>1</c:v>
                </c:pt>
                <c:pt idx="1">
                  <c:v>2</c:v>
                </c:pt>
              </c:numCache>
            </c:numRef>
          </c:cat>
          <c:val>
            <c:numRef>
              <c:f>Sheet1!$B$2:$B$3</c:f>
              <c:numCache>
                <c:formatCode>0%</c:formatCode>
                <c:ptCount val="2"/>
                <c:pt idx="0">
                  <c:v>0.03</c:v>
                </c:pt>
                <c:pt idx="1">
                  <c:v>0.97</c:v>
                </c:pt>
              </c:numCache>
            </c:numRef>
          </c:val>
          <c:extLst>
            <c:ext xmlns:c16="http://schemas.microsoft.com/office/drawing/2014/chart" uri="{C3380CC4-5D6E-409C-BE32-E72D297353CC}">
              <c16:uniqueId val="{00000004-19C2-42E0-A38E-A07DCA4A4FB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867-4E0A-A668-D2A5FE85DAC8}"/>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9867-4E0A-A668-D2A5FE85DAC8}"/>
              </c:ext>
            </c:extLst>
          </c:dPt>
          <c:cat>
            <c:numRef>
              <c:f>Sheet1!$A$2:$A$3</c:f>
              <c:numCache>
                <c:formatCode>General</c:formatCode>
                <c:ptCount val="2"/>
                <c:pt idx="0">
                  <c:v>1</c:v>
                </c:pt>
                <c:pt idx="1">
                  <c:v>2</c:v>
                </c:pt>
              </c:numCache>
            </c:numRef>
          </c:cat>
          <c:val>
            <c:numRef>
              <c:f>Sheet1!$B$2:$B$3</c:f>
              <c:numCache>
                <c:formatCode>0%</c:formatCode>
                <c:ptCount val="2"/>
                <c:pt idx="0">
                  <c:v>0.16</c:v>
                </c:pt>
                <c:pt idx="1">
                  <c:v>0.84</c:v>
                </c:pt>
              </c:numCache>
            </c:numRef>
          </c:val>
          <c:extLst>
            <c:ext xmlns:c16="http://schemas.microsoft.com/office/drawing/2014/chart" uri="{C3380CC4-5D6E-409C-BE32-E72D297353CC}">
              <c16:uniqueId val="{00000004-9867-4E0A-A668-D2A5FE85DA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249F-4EC4-B88A-136E8809AB56}"/>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249F-4EC4-B88A-136E8809AB56}"/>
              </c:ext>
            </c:extLst>
          </c:dPt>
          <c:cat>
            <c:strRef>
              <c:f>Sheet1!$A$2:$A$3</c:f>
              <c:strCache>
                <c:ptCount val="2"/>
                <c:pt idx="0">
                  <c:v>Yell</c:v>
                </c:pt>
                <c:pt idx="1">
                  <c:v>Whalsay</c:v>
                </c:pt>
              </c:strCache>
            </c:strRef>
          </c:cat>
          <c:val>
            <c:numRef>
              <c:f>Sheet1!$B$2:$B$3</c:f>
              <c:numCache>
                <c:formatCode>0%</c:formatCode>
                <c:ptCount val="2"/>
                <c:pt idx="0">
                  <c:v>0.33300000000000002</c:v>
                </c:pt>
                <c:pt idx="1">
                  <c:v>0.66600000000000004</c:v>
                </c:pt>
              </c:numCache>
            </c:numRef>
          </c:val>
          <c:extLst>
            <c:ext xmlns:c16="http://schemas.microsoft.com/office/drawing/2014/chart" uri="{C3380CC4-5D6E-409C-BE32-E72D297353CC}">
              <c16:uniqueId val="{00000004-249F-4EC4-B88A-136E8809AB5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DD64-40F9-AF9B-2771261DC6EE}"/>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DD64-40F9-AF9B-2771261DC6EE}"/>
              </c:ext>
            </c:extLst>
          </c:dPt>
          <c:cat>
            <c:strRef>
              <c:f>Sheet1!$A$2:$A$3</c:f>
              <c:strCache>
                <c:ptCount val="2"/>
                <c:pt idx="0">
                  <c:v>Yell</c:v>
                </c:pt>
                <c:pt idx="1">
                  <c:v>Whalsay</c:v>
                </c:pt>
              </c:strCache>
            </c:strRef>
          </c:cat>
          <c:val>
            <c:numRef>
              <c:f>Sheet1!$B$2:$B$3</c:f>
              <c:numCache>
                <c:formatCode>0%</c:formatCode>
                <c:ptCount val="2"/>
                <c:pt idx="0">
                  <c:v>0.33300000000000002</c:v>
                </c:pt>
                <c:pt idx="1">
                  <c:v>0.66600000000000004</c:v>
                </c:pt>
              </c:numCache>
            </c:numRef>
          </c:val>
          <c:extLst>
            <c:ext xmlns:c16="http://schemas.microsoft.com/office/drawing/2014/chart" uri="{C3380CC4-5D6E-409C-BE32-E72D297353CC}">
              <c16:uniqueId val="{00000004-DD64-40F9-AF9B-2771261DC6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47750306634419"/>
          <c:y val="0.17216424833348939"/>
          <c:w val="0.72179668354958559"/>
          <c:h val="0.82769403625307159"/>
        </c:manualLayout>
      </c:layout>
      <c:pieChart>
        <c:varyColors val="1"/>
        <c:ser>
          <c:idx val="0"/>
          <c:order val="0"/>
          <c:tx>
            <c:strRef>
              <c:f>Sheet1!$B$1</c:f>
              <c:strCache>
                <c:ptCount val="1"/>
                <c:pt idx="0">
                  <c:v>%</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D3D-4422-B3D6-8239B12AF44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1B6-4EB5-8B4E-616FBDD6B17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1B6-4EB5-8B4E-616FBDD6B17A}"/>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11B6-4EB5-8B4E-616FBDD6B17A}"/>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0-6C8C-4868-8146-D7BC117947DE}"/>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6="http://schemas.microsoft.com/office/drawing/2014/chart" uri="{C3380CC4-5D6E-409C-BE32-E72D297353CC}">
                  <c16:uniqueId val="{00000001-7D3D-4422-B3D6-8239B12AF44C}"/>
                </c:ext>
              </c:extLst>
            </c:dLbl>
            <c:dLbl>
              <c:idx val="1"/>
              <c:layout>
                <c:manualLayout>
                  <c:x val="-0.16241598836981816"/>
                  <c:y val="0.1415635392146189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1B6-4EB5-8B4E-616FBDD6B17A}"/>
                </c:ext>
              </c:extLst>
            </c:dLbl>
            <c:dLbl>
              <c:idx val="2"/>
              <c:layout>
                <c:manualLayout>
                  <c:x val="4.9885823772331625E-2"/>
                  <c:y val="5.3778192846620993E-4"/>
                </c:manualLayout>
              </c:layout>
              <c:showLegendKey val="0"/>
              <c:showVal val="0"/>
              <c:showCatName val="1"/>
              <c:showSerName val="0"/>
              <c:showPercent val="1"/>
              <c:showBubbleSize val="0"/>
              <c:extLst>
                <c:ext xmlns:c15="http://schemas.microsoft.com/office/drawing/2012/chart" uri="{CE6537A1-D6FC-4f65-9D91-7224C49458BB}">
                  <c15:layout>
                    <c:manualLayout>
                      <c:w val="0.34526190472414736"/>
                      <c:h val="0.25842090472514234"/>
                    </c:manualLayout>
                  </c15:layout>
                </c:ext>
                <c:ext xmlns:c16="http://schemas.microsoft.com/office/drawing/2014/chart" uri="{C3380CC4-5D6E-409C-BE32-E72D297353CC}">
                  <c16:uniqueId val="{00000005-11B6-4EB5-8B4E-616FBDD6B17A}"/>
                </c:ext>
              </c:extLst>
            </c:dLbl>
            <c:dLbl>
              <c:idx val="3"/>
              <c:layout>
                <c:manualLayout>
                  <c:x val="0.1285494679386566"/>
                  <c:y val="-4.27333281762693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1B6-4EB5-8B4E-616FBDD6B17A}"/>
                </c:ext>
              </c:extLst>
            </c:dLbl>
            <c:dLbl>
              <c:idx val="4"/>
              <c:layout>
                <c:manualLayout>
                  <c:x val="0.227935056549633"/>
                  <c:y val="1.13506088429402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C8C-4868-8146-D7BC117947DE}"/>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never</c:v>
                </c:pt>
                <c:pt idx="1">
                  <c:v>Yes, for all or nearly all the sailings that I make </c:v>
                </c:pt>
                <c:pt idx="2">
                  <c:v>Yes, sometimes - for certain regular sailings during the day/week </c:v>
                </c:pt>
                <c:pt idx="3">
                  <c:v>Yes, sometimes - on an ad-hoc basis</c:v>
                </c:pt>
                <c:pt idx="4">
                  <c:v>I never travel with a vehicle</c:v>
                </c:pt>
              </c:strCache>
            </c:strRef>
          </c:cat>
          <c:val>
            <c:numRef>
              <c:f>Sheet1!$B$2:$B$6</c:f>
              <c:numCache>
                <c:formatCode>0.00%</c:formatCode>
                <c:ptCount val="5"/>
                <c:pt idx="0" formatCode="0%">
                  <c:v>0.87</c:v>
                </c:pt>
                <c:pt idx="1">
                  <c:v>2.9000000000000001E-2</c:v>
                </c:pt>
                <c:pt idx="2">
                  <c:v>4.2999999999999997E-2</c:v>
                </c:pt>
                <c:pt idx="3">
                  <c:v>4.2999999999999997E-2</c:v>
                </c:pt>
                <c:pt idx="4">
                  <c:v>1.4E-2</c:v>
                </c:pt>
              </c:numCache>
            </c:numRef>
          </c:val>
          <c:extLst>
            <c:ext xmlns:c16="http://schemas.microsoft.com/office/drawing/2014/chart" uri="{C3380CC4-5D6E-409C-BE32-E72D297353CC}">
              <c16:uniqueId val="{00000000-7D3D-4422-B3D6-8239B12AF44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82677068786444"/>
          <c:y val="3.1048342736365787E-2"/>
          <c:w val="0.49653508403336"/>
          <c:h val="0.88847999804419886"/>
        </c:manualLayout>
      </c:layout>
      <c:barChart>
        <c:barDir val="bar"/>
        <c:grouping val="clustered"/>
        <c:varyColors val="0"/>
        <c:ser>
          <c:idx val="0"/>
          <c:order val="0"/>
          <c:tx>
            <c:strRef>
              <c:f>Sheet1!$B$1</c:f>
              <c:strCache>
                <c:ptCount val="1"/>
                <c:pt idx="0">
                  <c:v>%</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travel off-island as much as I need to, but my day-to-day activities are negatively impacted by the current ferry service</c:v>
                </c:pt>
                <c:pt idx="1">
                  <c:v>I travel off-island less than I would like, and this has a negative impact on the things I would like to do </c:v>
                </c:pt>
                <c:pt idx="2">
                  <c:v>I travel off-island as much as I need to, and my day-to-day activities are not unduly impacted by the current ferry service</c:v>
                </c:pt>
              </c:strCache>
            </c:strRef>
          </c:cat>
          <c:val>
            <c:numRef>
              <c:f>Sheet1!$B$2:$B$4</c:f>
              <c:numCache>
                <c:formatCode>0.00%</c:formatCode>
                <c:ptCount val="3"/>
                <c:pt idx="0">
                  <c:v>0.19</c:v>
                </c:pt>
                <c:pt idx="1">
                  <c:v>0.28999999999999998</c:v>
                </c:pt>
                <c:pt idx="2">
                  <c:v>0.52200000000000002</c:v>
                </c:pt>
              </c:numCache>
            </c:numRef>
          </c:val>
          <c:extLst>
            <c:ext xmlns:c16="http://schemas.microsoft.com/office/drawing/2014/chart" uri="{C3380CC4-5D6E-409C-BE32-E72D297353CC}">
              <c16:uniqueId val="{00000000-FB9F-4C88-9612-649890130B0B}"/>
            </c:ext>
          </c:extLst>
        </c:ser>
        <c:dLbls>
          <c:showLegendKey val="0"/>
          <c:showVal val="0"/>
          <c:showCatName val="0"/>
          <c:showSerName val="0"/>
          <c:showPercent val="0"/>
          <c:showBubbleSize val="0"/>
        </c:dLbls>
        <c:gapWidth val="51"/>
        <c:axId val="20765056"/>
        <c:axId val="20756416"/>
      </c:barChart>
      <c:catAx>
        <c:axId val="20765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756416"/>
        <c:crosses val="autoZero"/>
        <c:auto val="1"/>
        <c:lblAlgn val="ctr"/>
        <c:lblOffset val="100"/>
        <c:noMultiLvlLbl val="0"/>
      </c:catAx>
      <c:valAx>
        <c:axId val="20756416"/>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76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F4-45C1-8A76-313F9FF532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F4-45C1-8A76-313F9FF5320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F4-45C1-8A76-313F9FF5320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F4-45C1-8A76-313F9FF5320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2F4-45C1-8A76-313F9FF5320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2F4-45C1-8A76-313F9FF5320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2F4-45C1-8A76-313F9FF5320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2F4-45C1-8A76-313F9FF5320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2F4-45C1-8A76-313F9FF5320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2F4-45C1-8A76-313F9FF53208}"/>
              </c:ext>
            </c:extLst>
          </c:dPt>
          <c:dLbls>
            <c:dLbl>
              <c:idx val="0"/>
              <c:delete val="1"/>
              <c:extLst>
                <c:ext xmlns:c15="http://schemas.microsoft.com/office/drawing/2012/chart" uri="{CE6537A1-D6FC-4f65-9D91-7224C49458BB}"/>
                <c:ext xmlns:c16="http://schemas.microsoft.com/office/drawing/2014/chart" uri="{C3380CC4-5D6E-409C-BE32-E72D297353CC}">
                  <c16:uniqueId val="{00000001-F2F4-45C1-8A76-313F9FF53208}"/>
                </c:ext>
              </c:extLst>
            </c:dLbl>
            <c:dLbl>
              <c:idx val="1"/>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extLst>
                <c:ext xmlns:c16="http://schemas.microsoft.com/office/drawing/2014/chart" uri="{C3380CC4-5D6E-409C-BE32-E72D297353CC}">
                  <c16:uniqueId val="{00000003-F2F4-45C1-8A76-313F9FF53208}"/>
                </c:ext>
              </c:extLst>
            </c:dLbl>
            <c:dLbl>
              <c:idx val="2"/>
              <c:layout>
                <c:manualLayout>
                  <c:x val="-5.6593509141101526E-3"/>
                  <c:y val="-1.8338337143198335E-2"/>
                </c:manualLayout>
              </c:layout>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F4-45C1-8A76-313F9FF53208}"/>
                </c:ext>
              </c:extLst>
            </c:dLbl>
            <c:dLbl>
              <c:idx val="3"/>
              <c:layout>
                <c:manualLayout>
                  <c:x val="-3.1179883013589621E-2"/>
                  <c:y val="1.9481725073329004E-2"/>
                </c:manualLayout>
              </c:layout>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F4-45C1-8A76-313F9FF53208}"/>
                </c:ext>
              </c:extLst>
            </c:dLbl>
            <c:dLbl>
              <c:idx val="4"/>
              <c:layout>
                <c:manualLayout>
                  <c:x val="4.0224461522053848E-2"/>
                  <c:y val="-0.1417375440552824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F4-45C1-8A76-313F9FF53208}"/>
                </c:ext>
              </c:extLst>
            </c:dLbl>
            <c:dLbl>
              <c:idx val="5"/>
              <c:layout>
                <c:manualLayout>
                  <c:x val="-0.24877336796288579"/>
                  <c:y val="-0.1070517587345492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F4-45C1-8A76-313F9FF53208}"/>
                </c:ext>
              </c:extLst>
            </c:dLbl>
            <c:dLbl>
              <c:idx val="6"/>
              <c:layout>
                <c:manualLayout>
                  <c:x val="-0.1967045235055376"/>
                  <c:y val="-0.1449815315530639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F4-45C1-8A76-313F9FF53208}"/>
                </c:ext>
              </c:extLst>
            </c:dLbl>
            <c:dLbl>
              <c:idx val="7"/>
              <c:layout>
                <c:manualLayout>
                  <c:x val="-6.3639698781203374E-2"/>
                  <c:y val="-0.164797598257277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2F4-45C1-8A76-313F9FF53208}"/>
                </c:ext>
              </c:extLst>
            </c:dLbl>
            <c:dLbl>
              <c:idx val="8"/>
              <c:layout>
                <c:manualLayout>
                  <c:x val="0.12342244612112156"/>
                  <c:y val="-0.1451998750679740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2F4-45C1-8A76-313F9FF53208}"/>
                </c:ext>
              </c:extLst>
            </c:dLbl>
            <c:dLbl>
              <c:idx val="9"/>
              <c:layout>
                <c:manualLayout>
                  <c:x val="0.26034422228674098"/>
                  <c:y val="-9.34104106906735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2F4-45C1-8A76-313F9FF53208}"/>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 </c:v>
                </c:pt>
                <c:pt idx="1">
                  <c:v>Shetland Mainland</c:v>
                </c:pt>
                <c:pt idx="2">
                  <c:v>Not in employment </c:v>
                </c:pt>
                <c:pt idx="3">
                  <c:v>Bressay</c:v>
                </c:pt>
                <c:pt idx="4">
                  <c:v>Home</c:v>
                </c:pt>
              </c:strCache>
            </c:strRef>
          </c:cat>
          <c:val>
            <c:numRef>
              <c:f>Sheet1!$B$2:$B$6</c:f>
              <c:numCache>
                <c:formatCode>0.00%</c:formatCode>
                <c:ptCount val="5"/>
                <c:pt idx="0">
                  <c:v>0</c:v>
                </c:pt>
                <c:pt idx="1">
                  <c:v>0.52200000000000002</c:v>
                </c:pt>
                <c:pt idx="2">
                  <c:v>0.20300000000000001</c:v>
                </c:pt>
                <c:pt idx="3">
                  <c:v>0.188</c:v>
                </c:pt>
                <c:pt idx="4">
                  <c:v>1.4E-2</c:v>
                </c:pt>
              </c:numCache>
            </c:numRef>
          </c:val>
          <c:extLst>
            <c:ext xmlns:c16="http://schemas.microsoft.com/office/drawing/2014/chart" uri="{C3380CC4-5D6E-409C-BE32-E72D297353CC}">
              <c16:uniqueId val="{00000014-F2F4-45C1-8A76-313F9FF53208}"/>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c:f>
              <c:strCache>
                <c:ptCount val="1"/>
                <c:pt idx="0">
                  <c:v>Under 16</c:v>
                </c:pt>
              </c:strCache>
            </c:strRef>
          </c:tx>
          <c:spPr>
            <a:solidFill>
              <a:schemeClr val="accent1">
                <a:shade val="65000"/>
              </a:schemeClr>
            </a:solidFill>
            <a:ln>
              <a:noFill/>
            </a:ln>
            <a:effectLst/>
          </c:spPr>
          <c:invertIfNegative val="0"/>
          <c:dPt>
            <c:idx val="2"/>
            <c:invertIfNegative val="0"/>
            <c:bubble3D val="0"/>
            <c:extLst>
              <c:ext xmlns:c16="http://schemas.microsoft.com/office/drawing/2014/chart" uri="{C3380CC4-5D6E-409C-BE32-E72D297353CC}">
                <c16:uniqueId val="{00000000-4EF1-4754-B8F1-FACAC32681DC}"/>
              </c:ext>
            </c:extLst>
          </c:dPt>
          <c:dPt>
            <c:idx val="3"/>
            <c:invertIfNegative val="0"/>
            <c:bubble3D val="0"/>
            <c:extLst>
              <c:ext xmlns:c16="http://schemas.microsoft.com/office/drawing/2014/chart" uri="{C3380CC4-5D6E-409C-BE32-E72D297353CC}">
                <c16:uniqueId val="{00000001-4EF1-4754-B8F1-FACAC32681DC}"/>
              </c:ext>
            </c:extLst>
          </c:dPt>
          <c:dPt>
            <c:idx val="4"/>
            <c:invertIfNegative val="0"/>
            <c:bubble3D val="0"/>
            <c:extLst>
              <c:ext xmlns:c16="http://schemas.microsoft.com/office/drawing/2014/chart" uri="{C3380CC4-5D6E-409C-BE32-E72D297353CC}">
                <c16:uniqueId val="{00000002-4EF1-4754-B8F1-FACAC32681DC}"/>
              </c:ext>
            </c:extLst>
          </c:dPt>
          <c:dPt>
            <c:idx val="5"/>
            <c:invertIfNegative val="0"/>
            <c:bubble3D val="0"/>
            <c:extLst>
              <c:ext xmlns:c16="http://schemas.microsoft.com/office/drawing/2014/chart" uri="{C3380CC4-5D6E-409C-BE32-E72D297353CC}">
                <c16:uniqueId val="{00000003-4EF1-4754-B8F1-FACAC32681DC}"/>
              </c:ext>
            </c:extLst>
          </c:dPt>
          <c:dPt>
            <c:idx val="6"/>
            <c:invertIfNegative val="0"/>
            <c:bubble3D val="0"/>
            <c:extLst>
              <c:ext xmlns:c16="http://schemas.microsoft.com/office/drawing/2014/chart" uri="{C3380CC4-5D6E-409C-BE32-E72D297353CC}">
                <c16:uniqueId val="{00000004-4EF1-4754-B8F1-FACAC32681DC}"/>
              </c:ext>
            </c:extLst>
          </c:dPt>
          <c:dPt>
            <c:idx val="7"/>
            <c:invertIfNegative val="0"/>
            <c:bubble3D val="0"/>
            <c:extLst>
              <c:ext xmlns:c16="http://schemas.microsoft.com/office/drawing/2014/chart" uri="{C3380CC4-5D6E-409C-BE32-E72D297353CC}">
                <c16:uniqueId val="{00000005-4EF1-4754-B8F1-FACAC32681D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Bressay 2011</c:v>
                </c:pt>
                <c:pt idx="1">
                  <c:v>Bressay 2022</c:v>
                </c:pt>
                <c:pt idx="2">
                  <c:v>Shetland Mainland 2011</c:v>
                </c:pt>
                <c:pt idx="3">
                  <c:v>Shetland Mainland 2022</c:v>
                </c:pt>
                <c:pt idx="4">
                  <c:v>Other Shetland Islands 2011</c:v>
                </c:pt>
                <c:pt idx="5">
                  <c:v>Other Shetland Islands 2022</c:v>
                </c:pt>
              </c:strCache>
            </c:strRef>
          </c:cat>
          <c:val>
            <c:numRef>
              <c:f>Sheet1!$B$2:$B$7</c:f>
              <c:numCache>
                <c:formatCode>0%</c:formatCode>
                <c:ptCount val="6"/>
                <c:pt idx="0">
                  <c:v>0.15</c:v>
                </c:pt>
                <c:pt idx="1">
                  <c:v>0.09</c:v>
                </c:pt>
                <c:pt idx="2">
                  <c:v>0.2</c:v>
                </c:pt>
                <c:pt idx="3">
                  <c:v>0.19</c:v>
                </c:pt>
                <c:pt idx="4">
                  <c:v>0.18</c:v>
                </c:pt>
                <c:pt idx="5">
                  <c:v>0.16</c:v>
                </c:pt>
              </c:numCache>
            </c:numRef>
          </c:val>
          <c:extLst>
            <c:ext xmlns:c16="http://schemas.microsoft.com/office/drawing/2014/chart" uri="{C3380CC4-5D6E-409C-BE32-E72D297353CC}">
              <c16:uniqueId val="{00000006-4EF1-4754-B8F1-FACAC32681DC}"/>
            </c:ext>
          </c:extLst>
        </c:ser>
        <c:ser>
          <c:idx val="1"/>
          <c:order val="1"/>
          <c:tx>
            <c:strRef>
              <c:f>Sheet1!$C$1</c:f>
              <c:strCache>
                <c:ptCount val="1"/>
                <c:pt idx="0">
                  <c:v>16-64</c:v>
                </c:pt>
              </c:strCache>
            </c:strRef>
          </c:tx>
          <c:spPr>
            <a:solidFill>
              <a:srgbClr val="FF0066"/>
            </a:solidFill>
            <a:ln>
              <a:noFill/>
            </a:ln>
            <a:effectLst/>
          </c:spPr>
          <c:invertIfNegative val="0"/>
          <c:dPt>
            <c:idx val="2"/>
            <c:invertIfNegative val="0"/>
            <c:bubble3D val="0"/>
            <c:spPr>
              <a:solidFill>
                <a:srgbClr val="FF0066"/>
              </a:solidFill>
              <a:ln>
                <a:noFill/>
              </a:ln>
              <a:effectLst/>
            </c:spPr>
            <c:extLst>
              <c:ext xmlns:c16="http://schemas.microsoft.com/office/drawing/2014/chart" uri="{C3380CC4-5D6E-409C-BE32-E72D297353CC}">
                <c16:uniqueId val="{00000008-4EF1-4754-B8F1-FACAC32681DC}"/>
              </c:ext>
            </c:extLst>
          </c:dPt>
          <c:dPt>
            <c:idx val="3"/>
            <c:invertIfNegative val="0"/>
            <c:bubble3D val="0"/>
            <c:spPr>
              <a:solidFill>
                <a:srgbClr val="FF0066"/>
              </a:solidFill>
              <a:ln>
                <a:noFill/>
              </a:ln>
              <a:effectLst/>
            </c:spPr>
            <c:extLst>
              <c:ext xmlns:c16="http://schemas.microsoft.com/office/drawing/2014/chart" uri="{C3380CC4-5D6E-409C-BE32-E72D297353CC}">
                <c16:uniqueId val="{0000000A-4EF1-4754-B8F1-FACAC32681DC}"/>
              </c:ext>
            </c:extLst>
          </c:dPt>
          <c:dPt>
            <c:idx val="4"/>
            <c:invertIfNegative val="0"/>
            <c:bubble3D val="0"/>
            <c:spPr>
              <a:solidFill>
                <a:srgbClr val="FF0066"/>
              </a:solidFill>
              <a:ln>
                <a:noFill/>
              </a:ln>
              <a:effectLst/>
            </c:spPr>
            <c:extLst>
              <c:ext xmlns:c16="http://schemas.microsoft.com/office/drawing/2014/chart" uri="{C3380CC4-5D6E-409C-BE32-E72D297353CC}">
                <c16:uniqueId val="{0000000C-4EF1-4754-B8F1-FACAC32681DC}"/>
              </c:ext>
            </c:extLst>
          </c:dPt>
          <c:dPt>
            <c:idx val="5"/>
            <c:invertIfNegative val="0"/>
            <c:bubble3D val="0"/>
            <c:spPr>
              <a:solidFill>
                <a:srgbClr val="FF0066"/>
              </a:solidFill>
              <a:ln>
                <a:noFill/>
              </a:ln>
              <a:effectLst/>
            </c:spPr>
            <c:extLst>
              <c:ext xmlns:c16="http://schemas.microsoft.com/office/drawing/2014/chart" uri="{C3380CC4-5D6E-409C-BE32-E72D297353CC}">
                <c16:uniqueId val="{0000000E-4EF1-4754-B8F1-FACAC32681DC}"/>
              </c:ext>
            </c:extLst>
          </c:dPt>
          <c:dPt>
            <c:idx val="6"/>
            <c:invertIfNegative val="0"/>
            <c:bubble3D val="0"/>
            <c:spPr>
              <a:solidFill>
                <a:srgbClr val="FF0066"/>
              </a:solidFill>
              <a:ln>
                <a:noFill/>
              </a:ln>
              <a:effectLst/>
            </c:spPr>
            <c:extLst>
              <c:ext xmlns:c16="http://schemas.microsoft.com/office/drawing/2014/chart" uri="{C3380CC4-5D6E-409C-BE32-E72D297353CC}">
                <c16:uniqueId val="{00000010-4EF1-4754-B8F1-FACAC32681DC}"/>
              </c:ext>
            </c:extLst>
          </c:dPt>
          <c:dPt>
            <c:idx val="7"/>
            <c:invertIfNegative val="0"/>
            <c:bubble3D val="0"/>
            <c:spPr>
              <a:solidFill>
                <a:srgbClr val="FF0066"/>
              </a:solidFill>
              <a:ln>
                <a:noFill/>
              </a:ln>
              <a:effectLst/>
            </c:spPr>
            <c:extLst>
              <c:ext xmlns:c16="http://schemas.microsoft.com/office/drawing/2014/chart" uri="{C3380CC4-5D6E-409C-BE32-E72D297353CC}">
                <c16:uniqueId val="{00000012-4EF1-4754-B8F1-FACAC32681D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Bressay 2011</c:v>
                </c:pt>
                <c:pt idx="1">
                  <c:v>Bressay 2022</c:v>
                </c:pt>
                <c:pt idx="2">
                  <c:v>Shetland Mainland 2011</c:v>
                </c:pt>
                <c:pt idx="3">
                  <c:v>Shetland Mainland 2022</c:v>
                </c:pt>
                <c:pt idx="4">
                  <c:v>Other Shetland Islands 2011</c:v>
                </c:pt>
                <c:pt idx="5">
                  <c:v>Other Shetland Islands 2022</c:v>
                </c:pt>
              </c:strCache>
            </c:strRef>
          </c:cat>
          <c:val>
            <c:numRef>
              <c:f>Sheet1!$C$2:$C$7</c:f>
              <c:numCache>
                <c:formatCode>0%</c:formatCode>
                <c:ptCount val="6"/>
                <c:pt idx="0">
                  <c:v>0.62</c:v>
                </c:pt>
                <c:pt idx="1">
                  <c:v>0.6</c:v>
                </c:pt>
                <c:pt idx="2">
                  <c:v>0.65</c:v>
                </c:pt>
                <c:pt idx="3">
                  <c:v>0.61</c:v>
                </c:pt>
                <c:pt idx="4">
                  <c:v>0.6</c:v>
                </c:pt>
                <c:pt idx="5">
                  <c:v>0.56000000000000005</c:v>
                </c:pt>
              </c:numCache>
            </c:numRef>
          </c:val>
          <c:extLst>
            <c:ext xmlns:c16="http://schemas.microsoft.com/office/drawing/2014/chart" uri="{C3380CC4-5D6E-409C-BE32-E72D297353CC}">
              <c16:uniqueId val="{00000013-4EF1-4754-B8F1-FACAC32681DC}"/>
            </c:ext>
          </c:extLst>
        </c:ser>
        <c:ser>
          <c:idx val="2"/>
          <c:order val="2"/>
          <c:tx>
            <c:strRef>
              <c:f>Sheet1!$D$1</c:f>
              <c:strCache>
                <c:ptCount val="1"/>
                <c:pt idx="0">
                  <c:v>Over 64</c:v>
                </c:pt>
              </c:strCache>
            </c:strRef>
          </c:tx>
          <c:spPr>
            <a:solidFill>
              <a:schemeClr val="accent3">
                <a:lumMod val="75000"/>
              </a:schemeClr>
            </a:solidFill>
            <a:ln>
              <a:noFill/>
            </a:ln>
            <a:effectLst/>
          </c:spPr>
          <c:invertIfNegative val="0"/>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15-4EF1-4754-B8F1-FACAC32681DC}"/>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7-4EF1-4754-B8F1-FACAC32681DC}"/>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19-4EF1-4754-B8F1-FACAC32681DC}"/>
              </c:ext>
            </c:extLst>
          </c:dPt>
          <c:dPt>
            <c:idx val="5"/>
            <c:invertIfNegative val="0"/>
            <c:bubble3D val="0"/>
            <c:spPr>
              <a:solidFill>
                <a:schemeClr val="accent3">
                  <a:lumMod val="75000"/>
                </a:schemeClr>
              </a:solidFill>
              <a:ln>
                <a:noFill/>
              </a:ln>
              <a:effectLst/>
            </c:spPr>
            <c:extLst>
              <c:ext xmlns:c16="http://schemas.microsoft.com/office/drawing/2014/chart" uri="{C3380CC4-5D6E-409C-BE32-E72D297353CC}">
                <c16:uniqueId val="{0000001B-4EF1-4754-B8F1-FACAC32681DC}"/>
              </c:ext>
            </c:extLst>
          </c:dPt>
          <c:dPt>
            <c:idx val="6"/>
            <c:invertIfNegative val="0"/>
            <c:bubble3D val="0"/>
            <c:spPr>
              <a:solidFill>
                <a:schemeClr val="accent3">
                  <a:lumMod val="75000"/>
                </a:schemeClr>
              </a:solidFill>
              <a:ln>
                <a:noFill/>
              </a:ln>
              <a:effectLst/>
            </c:spPr>
            <c:extLst>
              <c:ext xmlns:c16="http://schemas.microsoft.com/office/drawing/2014/chart" uri="{C3380CC4-5D6E-409C-BE32-E72D297353CC}">
                <c16:uniqueId val="{0000001D-4EF1-4754-B8F1-FACAC32681DC}"/>
              </c:ext>
            </c:extLst>
          </c:dPt>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1F-4EF1-4754-B8F1-FACAC32681D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Bressay 2011</c:v>
                </c:pt>
                <c:pt idx="1">
                  <c:v>Bressay 2022</c:v>
                </c:pt>
                <c:pt idx="2">
                  <c:v>Shetland Mainland 2011</c:v>
                </c:pt>
                <c:pt idx="3">
                  <c:v>Shetland Mainland 2022</c:v>
                </c:pt>
                <c:pt idx="4">
                  <c:v>Other Shetland Islands 2011</c:v>
                </c:pt>
                <c:pt idx="5">
                  <c:v>Other Shetland Islands 2022</c:v>
                </c:pt>
              </c:strCache>
            </c:strRef>
          </c:cat>
          <c:val>
            <c:numRef>
              <c:f>Sheet1!$D$2:$D$7</c:f>
              <c:numCache>
                <c:formatCode>0%</c:formatCode>
                <c:ptCount val="6"/>
                <c:pt idx="0">
                  <c:v>0.23</c:v>
                </c:pt>
                <c:pt idx="1">
                  <c:v>0.3</c:v>
                </c:pt>
                <c:pt idx="2">
                  <c:v>0.15</c:v>
                </c:pt>
                <c:pt idx="3">
                  <c:v>0.21</c:v>
                </c:pt>
                <c:pt idx="4">
                  <c:v>0.22</c:v>
                </c:pt>
                <c:pt idx="5">
                  <c:v>0.28000000000000003</c:v>
                </c:pt>
              </c:numCache>
            </c:numRef>
          </c:val>
          <c:extLst>
            <c:ext xmlns:c16="http://schemas.microsoft.com/office/drawing/2014/chart" uri="{C3380CC4-5D6E-409C-BE32-E72D297353CC}">
              <c16:uniqueId val="{00000020-4EF1-4754-B8F1-FACAC32681DC}"/>
            </c:ext>
          </c:extLst>
        </c:ser>
        <c:dLbls>
          <c:dLblPos val="ctr"/>
          <c:showLegendKey val="0"/>
          <c:showVal val="1"/>
          <c:showCatName val="0"/>
          <c:showSerName val="0"/>
          <c:showPercent val="0"/>
          <c:showBubbleSize val="0"/>
        </c:dLbls>
        <c:gapWidth val="150"/>
        <c:overlap val="100"/>
        <c:axId val="1767487951"/>
        <c:axId val="1767485551"/>
      </c:barChart>
      <c:catAx>
        <c:axId val="17674879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7485551"/>
        <c:crosses val="autoZero"/>
        <c:auto val="1"/>
        <c:lblAlgn val="ctr"/>
        <c:lblOffset val="100"/>
        <c:noMultiLvlLbl val="0"/>
      </c:catAx>
      <c:valAx>
        <c:axId val="1767485551"/>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76748795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44308501029111474"/>
          <c:y val="2.6376785106047136E-2"/>
          <c:w val="0.53587360129474537"/>
          <c:h val="0.90525938367818892"/>
        </c:manualLayout>
      </c:layout>
      <c:barChart>
        <c:barDir val="bar"/>
        <c:grouping val="clustered"/>
        <c:varyColors val="0"/>
        <c:ser>
          <c:idx val="0"/>
          <c:order val="0"/>
          <c:tx>
            <c:strRef>
              <c:f>Sheet1!$B$1</c:f>
              <c:strCache>
                <c:ptCount val="1"/>
                <c:pt idx="0">
                  <c:v>%</c:v>
                </c:pt>
              </c:strCache>
            </c:strRef>
          </c:tx>
          <c:spPr>
            <a:solidFill>
              <a:schemeClr val="accent4"/>
            </a:solidFill>
            <a:ln>
              <a:noFill/>
            </a:ln>
            <a:effectLst/>
          </c:spPr>
          <c:invertIfNegative val="0"/>
          <c:cat>
            <c:strRef>
              <c:f>Sheet1!$A$2:$A$13</c:f>
              <c:strCache>
                <c:ptCount val="12"/>
                <c:pt idx="0">
                  <c:v>Commuting to/from place of education / training  and returning on the same day</c:v>
                </c:pt>
                <c:pt idx="1">
                  <c:v>Leisure/sport - participation </c:v>
                </c:pt>
                <c:pt idx="2">
                  <c:v>Social/entertainment </c:v>
                </c:pt>
                <c:pt idx="3">
                  <c:v>Commuting to/from place of education/training and not returning on the same day </c:v>
                </c:pt>
                <c:pt idx="4">
                  <c:v>Work-related business </c:v>
                </c:pt>
                <c:pt idx="5">
                  <c:v>Commuting to/from place of work and not returning on the same day </c:v>
                </c:pt>
                <c:pt idx="6">
                  <c:v>Visiting friends &amp; relatives </c:v>
                </c:pt>
                <c:pt idx="7">
                  <c:v>Personal business</c:v>
                </c:pt>
                <c:pt idx="8">
                  <c:v>Health visit </c:v>
                </c:pt>
                <c:pt idx="9">
                  <c:v>Shopping</c:v>
                </c:pt>
                <c:pt idx="10">
                  <c:v>Commuting to/from place of work and returning on the same day </c:v>
                </c:pt>
                <c:pt idx="11">
                  <c:v>A combination of reasons</c:v>
                </c:pt>
              </c:strCache>
            </c:strRef>
          </c:cat>
          <c:val>
            <c:numRef>
              <c:f>Sheet1!$B$2:$B$13</c:f>
              <c:numCache>
                <c:formatCode>0.00%</c:formatCode>
                <c:ptCount val="12"/>
                <c:pt idx="0">
                  <c:v>7.0000000000000001E-3</c:v>
                </c:pt>
                <c:pt idx="1">
                  <c:v>1.4E-2</c:v>
                </c:pt>
                <c:pt idx="2">
                  <c:v>1.4E-2</c:v>
                </c:pt>
                <c:pt idx="3">
                  <c:v>0.02</c:v>
                </c:pt>
                <c:pt idx="4">
                  <c:v>4.8000000000000001E-2</c:v>
                </c:pt>
                <c:pt idx="5">
                  <c:v>5.3999999999999999E-2</c:v>
                </c:pt>
                <c:pt idx="6">
                  <c:v>6.8000000000000005E-2</c:v>
                </c:pt>
                <c:pt idx="7" formatCode="0%">
                  <c:v>6.8000000000000005E-2</c:v>
                </c:pt>
                <c:pt idx="8">
                  <c:v>8.2000000000000003E-2</c:v>
                </c:pt>
                <c:pt idx="9">
                  <c:v>0.156</c:v>
                </c:pt>
                <c:pt idx="10">
                  <c:v>0.109</c:v>
                </c:pt>
                <c:pt idx="11">
                  <c:v>0.313</c:v>
                </c:pt>
              </c:numCache>
            </c:numRef>
          </c:val>
          <c:extLst>
            <c:ext xmlns:c16="http://schemas.microsoft.com/office/drawing/2014/chart" uri="{C3380CC4-5D6E-409C-BE32-E72D297353CC}">
              <c16:uniqueId val="{00000000-7DC7-450C-845D-B1B6B51FE214}"/>
            </c:ext>
          </c:extLst>
        </c:ser>
        <c:dLbls>
          <c:showLegendKey val="0"/>
          <c:showVal val="0"/>
          <c:showCatName val="0"/>
          <c:showSerName val="0"/>
          <c:showPercent val="0"/>
          <c:showBubbleSize val="0"/>
        </c:dLbls>
        <c:gapWidth val="83"/>
        <c:axId val="759018575"/>
        <c:axId val="759046895"/>
      </c:barChart>
      <c:catAx>
        <c:axId val="75901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59046895"/>
        <c:crosses val="autoZero"/>
        <c:auto val="1"/>
        <c:lblAlgn val="ctr"/>
        <c:lblOffset val="100"/>
        <c:noMultiLvlLbl val="0"/>
      </c:catAx>
      <c:valAx>
        <c:axId val="7590468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59018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8004985975716"/>
          <c:y val="1.3308092451652147E-2"/>
          <c:w val="0.86418635711249592"/>
          <c:h val="0.95372659933976245"/>
        </c:manualLayout>
      </c:layout>
      <c:barChart>
        <c:barDir val="bar"/>
        <c:grouping val="clustered"/>
        <c:varyColors val="0"/>
        <c:ser>
          <c:idx val="0"/>
          <c:order val="0"/>
          <c:tx>
            <c:strRef>
              <c:f>Sheet1!$B$1</c:f>
              <c:strCache>
                <c:ptCount val="1"/>
                <c:pt idx="0">
                  <c:v>Percentage of Population</c:v>
                </c:pt>
              </c:strCache>
            </c:strRef>
          </c:tx>
          <c:spPr>
            <a:solidFill>
              <a:srgbClr val="023459"/>
            </a:solidFill>
            <a:ln w="69850">
              <a:solidFill>
                <a:srgbClr val="E9E9E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Professional, Scientific and Technical Services</c:v>
                </c:pt>
                <c:pt idx="1">
                  <c:v>Administration and Support Services</c:v>
                </c:pt>
                <c:pt idx="2">
                  <c:v>Arts, Entertainment &amp; Recreation </c:v>
                </c:pt>
                <c:pt idx="3">
                  <c:v>Manufacturing</c:v>
                </c:pt>
                <c:pt idx="4">
                  <c:v>Construction </c:v>
                </c:pt>
                <c:pt idx="5">
                  <c:v>Accomodation and Food Services </c:v>
                </c:pt>
                <c:pt idx="6">
                  <c:v>Transport and Storage</c:v>
                </c:pt>
                <c:pt idx="7">
                  <c:v>Public Admin, Defence &amp; Social Security </c:v>
                </c:pt>
                <c:pt idx="8">
                  <c:v>Agriculture, Forestry, Fishing</c:v>
                </c:pt>
                <c:pt idx="9">
                  <c:v>Health and Social Work </c:v>
                </c:pt>
                <c:pt idx="10">
                  <c:v>Wholesale and Retail trade; Repair of Motor Vehicles</c:v>
                </c:pt>
                <c:pt idx="11">
                  <c:v>Education </c:v>
                </c:pt>
              </c:strCache>
            </c:strRef>
          </c:cat>
          <c:val>
            <c:numRef>
              <c:f>Sheet1!$B$2:$B$13</c:f>
              <c:numCache>
                <c:formatCode>0%</c:formatCode>
                <c:ptCount val="12"/>
                <c:pt idx="0">
                  <c:v>0.01</c:v>
                </c:pt>
                <c:pt idx="1">
                  <c:v>0.04</c:v>
                </c:pt>
                <c:pt idx="2">
                  <c:v>0.05</c:v>
                </c:pt>
                <c:pt idx="3">
                  <c:v>0.05</c:v>
                </c:pt>
                <c:pt idx="4">
                  <c:v>7.0000000000000007E-2</c:v>
                </c:pt>
                <c:pt idx="5">
                  <c:v>0.08</c:v>
                </c:pt>
                <c:pt idx="6">
                  <c:v>0.08</c:v>
                </c:pt>
                <c:pt idx="7">
                  <c:v>0.1</c:v>
                </c:pt>
                <c:pt idx="8">
                  <c:v>0.1</c:v>
                </c:pt>
                <c:pt idx="9">
                  <c:v>0.11</c:v>
                </c:pt>
                <c:pt idx="10">
                  <c:v>0.13</c:v>
                </c:pt>
                <c:pt idx="11">
                  <c:v>0.13</c:v>
                </c:pt>
              </c:numCache>
            </c:numRef>
          </c:val>
          <c:extLst>
            <c:ext xmlns:c16="http://schemas.microsoft.com/office/drawing/2014/chart" uri="{C3380CC4-5D6E-409C-BE32-E72D297353CC}">
              <c16:uniqueId val="{00000000-CBED-4C66-9BF5-DD35142EEC3C}"/>
            </c:ext>
          </c:extLst>
        </c:ser>
        <c:dLbls>
          <c:dLblPos val="outEnd"/>
          <c:showLegendKey val="0"/>
          <c:showVal val="1"/>
          <c:showCatName val="0"/>
          <c:showSerName val="0"/>
          <c:showPercent val="0"/>
          <c:showBubbleSize val="0"/>
        </c:dLbls>
        <c:gapWidth val="0"/>
        <c:axId val="1832820000"/>
        <c:axId val="611654448"/>
      </c:barChart>
      <c:catAx>
        <c:axId val="1832820000"/>
        <c:scaling>
          <c:orientation val="minMax"/>
        </c:scaling>
        <c:delete val="1"/>
        <c:axPos val="l"/>
        <c:numFmt formatCode="General" sourceLinked="1"/>
        <c:majorTickMark val="out"/>
        <c:minorTickMark val="none"/>
        <c:tickLblPos val="nextTo"/>
        <c:crossAx val="611654448"/>
        <c:crosses val="autoZero"/>
        <c:auto val="1"/>
        <c:lblAlgn val="ctr"/>
        <c:lblOffset val="100"/>
        <c:noMultiLvlLbl val="0"/>
      </c:catAx>
      <c:valAx>
        <c:axId val="611654448"/>
        <c:scaling>
          <c:orientation val="minMax"/>
        </c:scaling>
        <c:delete val="1"/>
        <c:axPos val="b"/>
        <c:numFmt formatCode="0%" sourceLinked="1"/>
        <c:majorTickMark val="out"/>
        <c:minorTickMark val="none"/>
        <c:tickLblPos val="nextTo"/>
        <c:crossAx val="183282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Sheet1!#REF!</c:f>
              <c:strCache>
                <c:ptCount val="1"/>
                <c:pt idx="0">
                  <c:v>#REF!</c:v>
                </c:pt>
              </c:strCache>
            </c:strRef>
          </c:tx>
          <c:spPr>
            <a:solidFill>
              <a:schemeClr val="accent1"/>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General</c:formatCode>
                <c:ptCount val="12"/>
                <c:pt idx="0">
                  <c:v>3728</c:v>
                </c:pt>
                <c:pt idx="1">
                  <c:v>946</c:v>
                </c:pt>
                <c:pt idx="2">
                  <c:v>631</c:v>
                </c:pt>
                <c:pt idx="3">
                  <c:v>1002</c:v>
                </c:pt>
                <c:pt idx="4">
                  <c:v>1728</c:v>
                </c:pt>
                <c:pt idx="5">
                  <c:v>1953</c:v>
                </c:pt>
                <c:pt idx="6">
                  <c:v>1402</c:v>
                </c:pt>
                <c:pt idx="7">
                  <c:v>1451</c:v>
                </c:pt>
                <c:pt idx="8">
                  <c:v>1320</c:v>
                </c:pt>
                <c:pt idx="9">
                  <c:v>1922</c:v>
                </c:pt>
                <c:pt idx="10">
                  <c:v>1103</c:v>
                </c:pt>
                <c:pt idx="11">
                  <c:v>886</c:v>
                </c:pt>
              </c:numCache>
            </c:numRef>
          </c:val>
          <c:extLst>
            <c:ext xmlns:c16="http://schemas.microsoft.com/office/drawing/2014/chart" uri="{C3380CC4-5D6E-409C-BE32-E72D297353CC}">
              <c16:uniqueId val="{00000000-E18E-4291-A579-CC3C10ED51A6}"/>
            </c:ext>
          </c:extLst>
        </c:ser>
        <c:ser>
          <c:idx val="1"/>
          <c:order val="1"/>
          <c:tx>
            <c:strRef>
              <c:f>Sheet1!$B$1</c:f>
              <c:strCache>
                <c:ptCount val="1"/>
                <c:pt idx="0">
                  <c:v>Fivla</c:v>
                </c:pt>
              </c:strCache>
            </c:strRef>
          </c:tx>
          <c:spPr>
            <a:solidFill>
              <a:schemeClr val="accent2"/>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Sheet1!#REF!</c:f>
              <c:numCache>
                <c:formatCode>General</c:formatCode>
                <c:ptCount val="1"/>
                <c:pt idx="0">
                  <c:v>1</c:v>
                </c:pt>
              </c:numCache>
            </c:numRef>
          </c:val>
          <c:extLst>
            <c:ext xmlns:c16="http://schemas.microsoft.com/office/drawing/2014/chart" uri="{C3380CC4-5D6E-409C-BE32-E72D297353CC}">
              <c16:uniqueId val="{00000001-E18E-4291-A579-CC3C10ED51A6}"/>
            </c:ext>
          </c:extLst>
        </c:ser>
        <c:ser>
          <c:idx val="2"/>
          <c:order val="2"/>
          <c:tx>
            <c:strRef>
              <c:f>Sheet1!$C$1</c:f>
              <c:strCache>
                <c:ptCount val="1"/>
                <c:pt idx="0">
                  <c:v>Hendra</c:v>
                </c:pt>
              </c:strCache>
            </c:strRef>
          </c:tx>
          <c:spPr>
            <a:solidFill>
              <a:srgbClr val="FF0066"/>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General</c:formatCode>
                <c:ptCount val="12"/>
                <c:pt idx="1">
                  <c:v>138</c:v>
                </c:pt>
                <c:pt idx="2">
                  <c:v>198</c:v>
                </c:pt>
                <c:pt idx="6">
                  <c:v>17</c:v>
                </c:pt>
              </c:numCache>
            </c:numRef>
          </c:val>
          <c:extLst>
            <c:ext xmlns:c16="http://schemas.microsoft.com/office/drawing/2014/chart" uri="{C3380CC4-5D6E-409C-BE32-E72D297353CC}">
              <c16:uniqueId val="{00000002-E18E-4291-A579-CC3C10ED51A6}"/>
            </c:ext>
          </c:extLst>
        </c:ser>
        <c:ser>
          <c:idx val="3"/>
          <c:order val="3"/>
          <c:tx>
            <c:strRef>
              <c:f>Sheet1!$D$1</c:f>
              <c:strCache>
                <c:ptCount val="1"/>
                <c:pt idx="0">
                  <c:v>Leirna</c:v>
                </c:pt>
              </c:strCache>
            </c:strRef>
          </c:tx>
          <c:spPr>
            <a:solidFill>
              <a:schemeClr val="accent4"/>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Sheet1!$D$2:$D$13</c:f>
              <c:numCache>
                <c:formatCode>General</c:formatCode>
                <c:ptCount val="12"/>
                <c:pt idx="0">
                  <c:v>11429</c:v>
                </c:pt>
                <c:pt idx="1">
                  <c:v>13704</c:v>
                </c:pt>
                <c:pt idx="2">
                  <c:v>14118</c:v>
                </c:pt>
                <c:pt idx="3">
                  <c:v>14146</c:v>
                </c:pt>
                <c:pt idx="4">
                  <c:v>13600</c:v>
                </c:pt>
                <c:pt idx="5">
                  <c:v>13385</c:v>
                </c:pt>
                <c:pt idx="6">
                  <c:v>14292</c:v>
                </c:pt>
                <c:pt idx="7">
                  <c:v>12732</c:v>
                </c:pt>
                <c:pt idx="8">
                  <c:v>13847</c:v>
                </c:pt>
                <c:pt idx="9">
                  <c:v>13778</c:v>
                </c:pt>
                <c:pt idx="10">
                  <c:v>14910</c:v>
                </c:pt>
                <c:pt idx="11">
                  <c:v>15191</c:v>
                </c:pt>
              </c:numCache>
            </c:numRef>
          </c:val>
          <c:extLst>
            <c:ext xmlns:c16="http://schemas.microsoft.com/office/drawing/2014/chart" uri="{C3380CC4-5D6E-409C-BE32-E72D297353CC}">
              <c16:uniqueId val="{00000003-E18E-4291-A579-CC3C10ED51A6}"/>
            </c:ext>
          </c:extLst>
        </c:ser>
        <c:ser>
          <c:idx val="4"/>
          <c:order val="4"/>
          <c:tx>
            <c:strRef>
              <c:f>Sheet1!#REF!</c:f>
              <c:strCache>
                <c:ptCount val="1"/>
                <c:pt idx="0">
                  <c:v>#REF!</c:v>
                </c:pt>
              </c:strCache>
            </c:strRef>
          </c:tx>
          <c:spPr>
            <a:solidFill>
              <a:schemeClr val="accent5"/>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Sheet1!#REF!</c:f>
              <c:numCache>
                <c:formatCode>General</c:formatCode>
                <c:ptCount val="1"/>
                <c:pt idx="0">
                  <c:v>1</c:v>
                </c:pt>
              </c:numCache>
            </c:numRef>
          </c:val>
          <c:extLst>
            <c:ext xmlns:c16="http://schemas.microsoft.com/office/drawing/2014/chart" uri="{C3380CC4-5D6E-409C-BE32-E72D297353CC}">
              <c16:uniqueId val="{00000004-E18E-4291-A579-CC3C10ED51A6}"/>
            </c:ext>
          </c:extLst>
        </c:ser>
        <c:ser>
          <c:idx val="5"/>
          <c:order val="5"/>
          <c:tx>
            <c:strRef>
              <c:f>Sheet1!#REF!</c:f>
              <c:strCache>
                <c:ptCount val="1"/>
                <c:pt idx="0">
                  <c:v>#REF!</c:v>
                </c:pt>
              </c:strCache>
            </c:strRef>
          </c:tx>
          <c:spPr>
            <a:solidFill>
              <a:schemeClr val="accent6"/>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Sheet1!#REF!</c:f>
              <c:numCache>
                <c:formatCode>General</c:formatCode>
                <c:ptCount val="1"/>
                <c:pt idx="0">
                  <c:v>1</c:v>
                </c:pt>
              </c:numCache>
            </c:numRef>
          </c:val>
          <c:extLst>
            <c:ext xmlns:c16="http://schemas.microsoft.com/office/drawing/2014/chart" uri="{C3380CC4-5D6E-409C-BE32-E72D297353CC}">
              <c16:uniqueId val="{00000005-E18E-4291-A579-CC3C10ED51A6}"/>
            </c:ext>
          </c:extLst>
        </c:ser>
        <c:ser>
          <c:idx val="6"/>
          <c:order val="6"/>
          <c:tx>
            <c:strRef>
              <c:f>Sheet1!$E$1</c:f>
              <c:strCache>
                <c:ptCount val="1"/>
                <c:pt idx="0">
                  <c:v>Not Specified </c:v>
                </c:pt>
              </c:strCache>
            </c:strRef>
          </c:tx>
          <c:spPr>
            <a:solidFill>
              <a:srgbClr val="9966FF"/>
            </a:solidFill>
            <a:ln>
              <a:noFill/>
            </a:ln>
            <a:effectLst/>
          </c:spPr>
          <c:invertIfNegative val="0"/>
          <c:val>
            <c:numRef>
              <c:f>Sheet1!$E$2:$E$13</c:f>
              <c:numCache>
                <c:formatCode>General</c:formatCode>
                <c:ptCount val="12"/>
                <c:pt idx="0">
                  <c:v>1462</c:v>
                </c:pt>
                <c:pt idx="1">
                  <c:v>234</c:v>
                </c:pt>
                <c:pt idx="2">
                  <c:v>979</c:v>
                </c:pt>
                <c:pt idx="3">
                  <c:v>552</c:v>
                </c:pt>
                <c:pt idx="4">
                  <c:v>90</c:v>
                </c:pt>
                <c:pt idx="5">
                  <c:v>108</c:v>
                </c:pt>
                <c:pt idx="6">
                  <c:v>188</c:v>
                </c:pt>
                <c:pt idx="7">
                  <c:v>2034</c:v>
                </c:pt>
                <c:pt idx="8">
                  <c:v>849</c:v>
                </c:pt>
                <c:pt idx="9">
                  <c:v>280</c:v>
                </c:pt>
                <c:pt idx="10">
                  <c:v>42</c:v>
                </c:pt>
                <c:pt idx="11">
                  <c:v>171</c:v>
                </c:pt>
              </c:numCache>
            </c:numRef>
          </c:val>
          <c:extLst>
            <c:ext xmlns:c16="http://schemas.microsoft.com/office/drawing/2014/chart" uri="{C3380CC4-5D6E-409C-BE32-E72D297353CC}">
              <c16:uniqueId val="{00000006-E18E-4291-A579-CC3C10ED51A6}"/>
            </c:ext>
          </c:extLst>
        </c:ser>
        <c:dLbls>
          <c:showLegendKey val="0"/>
          <c:showVal val="0"/>
          <c:showCatName val="0"/>
          <c:showSerName val="0"/>
          <c:showPercent val="0"/>
          <c:showBubbleSize val="0"/>
        </c:dLbls>
        <c:gapWidth val="100"/>
        <c:overlap val="100"/>
        <c:axId val="1766616447"/>
        <c:axId val="1766620287"/>
      </c:barChart>
      <c:catAx>
        <c:axId val="176661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6620287"/>
        <c:crosses val="autoZero"/>
        <c:auto val="1"/>
        <c:lblAlgn val="ctr"/>
        <c:lblOffset val="100"/>
        <c:noMultiLvlLbl val="0"/>
      </c:catAx>
      <c:valAx>
        <c:axId val="1766620287"/>
        <c:scaling>
          <c:orientation val="minMax"/>
          <c:max val="18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Number of Sailings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6616447"/>
        <c:crosses val="autoZero"/>
        <c:crossBetween val="between"/>
      </c:valAx>
      <c:spPr>
        <a:noFill/>
        <a:ln>
          <a:noFill/>
        </a:ln>
        <a:effectLst/>
      </c:spPr>
    </c:plotArea>
    <c:legend>
      <c:legendPos val="b"/>
      <c:legendEntry>
        <c:idx val="0"/>
        <c:delete val="1"/>
      </c:legendEntry>
      <c:legendEntry>
        <c:idx val="4"/>
        <c:delete val="1"/>
      </c:legendEntry>
      <c:legendEntry>
        <c:idx val="5"/>
        <c:delete val="1"/>
      </c:legendEntry>
      <c:layout>
        <c:manualLayout>
          <c:xMode val="edge"/>
          <c:yMode val="edge"/>
          <c:x val="0.21269387047532667"/>
          <c:y val="0.93037094807326892"/>
          <c:w val="0.607456095345974"/>
          <c:h val="5.49771048906353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Lane Metres</c:v>
                </c:pt>
              </c:strCache>
            </c:strRef>
          </c:tx>
          <c:spPr>
            <a:solidFill>
              <a:schemeClr val="accent2"/>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General</c:formatCode>
                <c:ptCount val="12"/>
                <c:pt idx="0">
                  <c:v>339458.099999998</c:v>
                </c:pt>
                <c:pt idx="1">
                  <c:v>352941.15000000078</c:v>
                </c:pt>
                <c:pt idx="2">
                  <c:v>347867.55000000109</c:v>
                </c:pt>
                <c:pt idx="3">
                  <c:v>358581.74999999802</c:v>
                </c:pt>
                <c:pt idx="4">
                  <c:v>354348.04999999946</c:v>
                </c:pt>
                <c:pt idx="5">
                  <c:v>333120.09999999753</c:v>
                </c:pt>
                <c:pt idx="6">
                  <c:v>333122.40000000043</c:v>
                </c:pt>
                <c:pt idx="7">
                  <c:v>265435.94999999891</c:v>
                </c:pt>
                <c:pt idx="8">
                  <c:v>314447.2999999983</c:v>
                </c:pt>
                <c:pt idx="9">
                  <c:v>327404.79999999609</c:v>
                </c:pt>
                <c:pt idx="10">
                  <c:v>349261.49999999849</c:v>
                </c:pt>
                <c:pt idx="11">
                  <c:v>363141.69999999681</c:v>
                </c:pt>
              </c:numCache>
            </c:numRef>
          </c:val>
          <c:extLst>
            <c:ext xmlns:c16="http://schemas.microsoft.com/office/drawing/2014/chart" uri="{C3380CC4-5D6E-409C-BE32-E72D297353CC}">
              <c16:uniqueId val="{00000000-09FF-4A7C-835D-828E8E632D62}"/>
            </c:ext>
          </c:extLst>
        </c:ser>
        <c:dLbls>
          <c:showLegendKey val="0"/>
          <c:showVal val="0"/>
          <c:showCatName val="0"/>
          <c:showSerName val="0"/>
          <c:showPercent val="0"/>
          <c:showBubbleSize val="0"/>
        </c:dLbls>
        <c:gapWidth val="45"/>
        <c:overlap val="-27"/>
        <c:axId val="1548415984"/>
        <c:axId val="1548416944"/>
      </c:barChart>
      <c:catAx>
        <c:axId val="154841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548416944"/>
        <c:crosses val="autoZero"/>
        <c:auto val="1"/>
        <c:lblAlgn val="ctr"/>
        <c:lblOffset val="100"/>
        <c:noMultiLvlLbl val="0"/>
      </c:catAx>
      <c:valAx>
        <c:axId val="1548416944"/>
        <c:scaling>
          <c:orientation val="minMax"/>
          <c:max val="4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Total Lane Metres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54841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Lerwick - Bressay</c:v>
                </c:pt>
              </c:strCache>
            </c:strRef>
          </c:tx>
          <c:spPr>
            <a:ln w="31750" cap="rnd">
              <a:solidFill>
                <a:schemeClr val="accent2"/>
              </a:solidFill>
              <a:round/>
            </a:ln>
            <a:effectLst/>
          </c:spPr>
          <c:marker>
            <c:symbol val="circle"/>
            <c:size val="5"/>
            <c:spPr>
              <a:solidFill>
                <a:schemeClr val="accent2"/>
              </a:solidFill>
              <a:ln w="47625">
                <a:solidFill>
                  <a:schemeClr val="accent2"/>
                </a:solidFill>
              </a:ln>
              <a:effectLst/>
            </c:spPr>
          </c:marker>
          <c:dLbls>
            <c:dLbl>
              <c:idx val="0"/>
              <c:layout>
                <c:manualLayout>
                  <c:x val="-4.2811782418443876E-2"/>
                  <c:y val="-6.49545236757757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343-49EE-BC40-4A83183DFF88}"/>
                </c:ext>
              </c:extLst>
            </c:dLbl>
            <c:dLbl>
              <c:idx val="2"/>
              <c:layout>
                <c:manualLayout>
                  <c:x val="-5.7480528229951824E-2"/>
                  <c:y val="-5.708600436176188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43-49EE-BC40-4A83183DFF88}"/>
                </c:ext>
              </c:extLst>
            </c:dLbl>
            <c:dLbl>
              <c:idx val="3"/>
              <c:layout>
                <c:manualLayout>
                  <c:x val="-3.2334106838795354E-2"/>
                  <c:y val="-4.39718055050722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43-49EE-BC40-4A83183DFF88}"/>
                </c:ext>
              </c:extLst>
            </c:dLbl>
            <c:dLbl>
              <c:idx val="4"/>
              <c:layout>
                <c:manualLayout>
                  <c:x val="-3.652517707065478E-2"/>
                  <c:y val="-5.184032481908601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43-49EE-BC40-4A83183DFF88}"/>
                </c:ext>
              </c:extLst>
            </c:dLbl>
            <c:dLbl>
              <c:idx val="7"/>
              <c:layout>
                <c:manualLayout>
                  <c:x val="-1.7665361027287416E-2"/>
                  <c:y val="-4.659464527641023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43-49EE-BC40-4A83183DFF88}"/>
                </c:ext>
              </c:extLst>
            </c:dLbl>
            <c:dLbl>
              <c:idx val="8"/>
              <c:layout>
                <c:manualLayout>
                  <c:x val="-2.1856431259146825E-2"/>
                  <c:y val="-6.495452367577569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43-49EE-BC40-4A83183DFF88}"/>
                </c:ext>
              </c:extLst>
            </c:dLbl>
            <c:dLbl>
              <c:idx val="9"/>
              <c:layout>
                <c:manualLayout>
                  <c:x val="-4.3859549976408729E-2"/>
                  <c:y val="1.635350923570026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43-49EE-BC40-4A83183DFF88}"/>
                </c:ext>
              </c:extLst>
            </c:dLbl>
            <c:dLbl>
              <c:idx val="10"/>
              <c:layout>
                <c:manualLayout>
                  <c:x val="-4.4907317534373582E-2"/>
                  <c:y val="-5.184032481908601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343-49EE-BC40-4A83183DFF88}"/>
                </c:ext>
              </c:extLst>
            </c:dLbl>
            <c:dLbl>
              <c:idx val="11"/>
              <c:layout>
                <c:manualLayout>
                  <c:x val="-5.0921503317091837E-3"/>
                  <c:y val="6.1647060767273574E-4"/>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43-49EE-BC40-4A83183DFF88}"/>
                </c:ext>
              </c:extLst>
            </c:dLbl>
            <c:dLbl>
              <c:idx val="12"/>
              <c:delete val="1"/>
              <c:extLst>
                <c:ext xmlns:c15="http://schemas.microsoft.com/office/drawing/2012/chart" uri="{CE6537A1-D6FC-4f65-9D91-7224C49458BB}"/>
                <c:ext xmlns:c16="http://schemas.microsoft.com/office/drawing/2014/chart" uri="{C3380CC4-5D6E-409C-BE32-E72D297353CC}">
                  <c16:uniqueId val="{00000007-D343-49EE-BC40-4A83183DFF88}"/>
                </c:ext>
              </c:extLst>
            </c:dLbl>
            <c:dLbl>
              <c:idx val="14"/>
              <c:layout>
                <c:manualLayout>
                  <c:x val="-3.1286339280830501E-2"/>
                  <c:y val="-7.020020321845157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43-49EE-BC40-4A83183DFF88}"/>
                </c:ext>
              </c:extLst>
            </c:dLbl>
            <c:dLbl>
              <c:idx val="15"/>
              <c:layout>
                <c:manualLayout>
                  <c:x val="-1.6617593469322563E-2"/>
                  <c:y val="-3.610328619105843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343-49EE-BC40-4A83183DFF88}"/>
                </c:ext>
              </c:extLst>
            </c:dLbl>
            <c:dLbl>
              <c:idx val="16"/>
              <c:layout>
                <c:manualLayout>
                  <c:x val="-2.6047501491006275E-2"/>
                  <c:y val="3.471338763506582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43-49EE-BC40-4A83183DFF88}"/>
                </c:ext>
              </c:extLst>
            </c:dLbl>
            <c:dLbl>
              <c:idx val="17"/>
              <c:layout>
                <c:manualLayout>
                  <c:x val="-2.6047501491006313E-2"/>
                  <c:y val="-4.659464527641013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343-49EE-BC40-4A83183DFF88}"/>
                </c:ext>
              </c:extLst>
            </c:dLbl>
            <c:dLbl>
              <c:idx val="19"/>
              <c:layout>
                <c:manualLayout>
                  <c:x val="-5.3289457998092406E-2"/>
                  <c:y val="-1.249772824901704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43-49EE-BC40-4A83183DFF88}"/>
                </c:ext>
              </c:extLst>
            </c:dLbl>
            <c:dLbl>
              <c:idx val="21"/>
              <c:layout>
                <c:manualLayout>
                  <c:x val="-3.3381874396760207E-2"/>
                  <c:y val="-5.708600436176198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9D-4CA7-AB75-6307DB22414E}"/>
                </c:ext>
              </c:extLst>
            </c:dLbl>
            <c:dLbl>
              <c:idx val="22"/>
              <c:layout>
                <c:manualLayout>
                  <c:x val="-5.6432760671987117E-2"/>
                  <c:y val="-2.561192710570673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43-49EE-BC40-4A83183DFF88}"/>
                </c:ext>
              </c:extLst>
            </c:dLbl>
            <c:dLbl>
              <c:idx val="23"/>
              <c:layout>
                <c:manualLayout>
                  <c:x val="-5.5384993114022112E-2"/>
                  <c:y val="-1.512056802035498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43-49EE-BC40-4A83183DFF88}"/>
                </c:ext>
              </c:extLst>
            </c:dLbl>
            <c:dLbl>
              <c:idx val="24"/>
              <c:layout>
                <c:manualLayout>
                  <c:x val="6.4332928059041951E-3"/>
                  <c:y val="-2.823476687704457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31-43FD-979E-5BEE7E7B73A4}"/>
                </c:ext>
              </c:extLst>
            </c:dLbl>
            <c:dLbl>
              <c:idx val="25"/>
              <c:layout>
                <c:manualLayout>
                  <c:x val="-4.2811782418443876E-2"/>
                  <c:y val="-5.708600436176188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343-49EE-BC40-4A83183DFF88}"/>
                </c:ext>
              </c:extLst>
            </c:dLbl>
            <c:dLbl>
              <c:idx val="27"/>
              <c:layout>
                <c:manualLayout>
                  <c:x val="-4.4907317534373582E-2"/>
                  <c:y val="-6.23316839044377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343-49EE-BC40-4A83183DFF88}"/>
                </c:ext>
              </c:extLst>
            </c:dLbl>
            <c:dLbl>
              <c:idx val="29"/>
              <c:delete val="1"/>
              <c:extLst>
                <c:ext xmlns:c15="http://schemas.microsoft.com/office/drawing/2012/chart" uri="{CE6537A1-D6FC-4f65-9D91-7224C49458BB}"/>
                <c:ext xmlns:c16="http://schemas.microsoft.com/office/drawing/2014/chart" uri="{C3380CC4-5D6E-409C-BE32-E72D297353CC}">
                  <c16:uniqueId val="{00000000-4D88-4B12-B73E-38F28BE7D87E}"/>
                </c:ext>
              </c:extLst>
            </c:dLbl>
            <c:dLbl>
              <c:idx val="30"/>
              <c:delete val="1"/>
              <c:extLst>
                <c:ext xmlns:c15="http://schemas.microsoft.com/office/drawing/2012/chart" uri="{CE6537A1-D6FC-4f65-9D91-7224C49458BB}"/>
                <c:ext xmlns:c16="http://schemas.microsoft.com/office/drawing/2014/chart" uri="{C3380CC4-5D6E-409C-BE32-E72D297353CC}">
                  <c16:uniqueId val="{00000004-599D-4CA7-AB75-6307DB22414E}"/>
                </c:ext>
              </c:extLst>
            </c:dLbl>
            <c:dLbl>
              <c:idx val="33"/>
              <c:delete val="1"/>
              <c:extLst>
                <c:ext xmlns:c15="http://schemas.microsoft.com/office/drawing/2012/chart" uri="{CE6537A1-D6FC-4f65-9D91-7224C49458BB}"/>
                <c:ext xmlns:c16="http://schemas.microsoft.com/office/drawing/2014/chart" uri="{C3380CC4-5D6E-409C-BE32-E72D297353CC}">
                  <c16:uniqueId val="{00000005-599D-4CA7-AB75-6307DB22414E}"/>
                </c:ext>
              </c:extLst>
            </c:dLbl>
            <c:dLbl>
              <c:idx val="35"/>
              <c:layout>
                <c:manualLayout>
                  <c:x val="-2.8143036606935942E-2"/>
                  <c:y val="-3.085760664838251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343-49EE-BC40-4A83183DFF88}"/>
                </c:ext>
              </c:extLst>
            </c:dLbl>
            <c:dLbl>
              <c:idx val="37"/>
              <c:layout>
                <c:manualLayout>
                  <c:x val="-2.4098653833191763E-2"/>
                  <c:y val="-4.397180550507229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343-49EE-BC40-4A83183DFF88}"/>
                </c:ext>
              </c:extLst>
            </c:dLbl>
            <c:dLbl>
              <c:idx val="39"/>
              <c:delete val="1"/>
              <c:extLst>
                <c:ext xmlns:c15="http://schemas.microsoft.com/office/drawing/2012/chart" uri="{CE6537A1-D6FC-4f65-9D91-7224C49458BB}"/>
                <c:ext xmlns:c16="http://schemas.microsoft.com/office/drawing/2014/chart" uri="{C3380CC4-5D6E-409C-BE32-E72D297353CC}">
                  <c16:uniqueId val="{00000006-599D-4CA7-AB75-6307DB22414E}"/>
                </c:ext>
              </c:extLst>
            </c:dLbl>
            <c:dLbl>
              <c:idx val="41"/>
              <c:delete val="1"/>
              <c:extLst>
                <c:ext xmlns:c15="http://schemas.microsoft.com/office/drawing/2012/chart" uri="{CE6537A1-D6FC-4f65-9D91-7224C49458BB}"/>
                <c:ext xmlns:c16="http://schemas.microsoft.com/office/drawing/2014/chart" uri="{C3380CC4-5D6E-409C-BE32-E72D297353CC}">
                  <c16:uniqueId val="{00000007-599D-4CA7-AB75-6307DB22414E}"/>
                </c:ext>
              </c:extLst>
            </c:dLbl>
            <c:dLbl>
              <c:idx val="43"/>
              <c:delete val="1"/>
              <c:extLst>
                <c:ext xmlns:c15="http://schemas.microsoft.com/office/drawing/2012/chart" uri="{CE6537A1-D6FC-4f65-9D91-7224C49458BB}"/>
                <c:ext xmlns:c16="http://schemas.microsoft.com/office/drawing/2014/chart" uri="{C3380CC4-5D6E-409C-BE32-E72D297353CC}">
                  <c16:uniqueId val="{00000009-599D-4CA7-AB75-6307DB22414E}"/>
                </c:ext>
              </c:extLst>
            </c:dLbl>
            <c:dLbl>
              <c:idx val="45"/>
              <c:layout>
                <c:manualLayout>
                  <c:x val="-5.0921503317093372E-3"/>
                  <c:y val="-4.39718055050722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31-43FD-979E-5BEE7E7B73A4}"/>
                </c:ext>
              </c:extLst>
            </c:dLbl>
            <c:dLbl>
              <c:idx val="46"/>
              <c:delete val="1"/>
              <c:extLst>
                <c:ext xmlns:c15="http://schemas.microsoft.com/office/drawing/2012/chart" uri="{CE6537A1-D6FC-4f65-9D91-7224C49458BB}"/>
                <c:ext xmlns:c16="http://schemas.microsoft.com/office/drawing/2014/chart" uri="{C3380CC4-5D6E-409C-BE32-E72D297353CC}">
                  <c16:uniqueId val="{0000000B-599D-4CA7-AB75-6307DB22414E}"/>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Sheet1!$A$2:$A$55</c:f>
              <c:numCache>
                <c:formatCode>h:mm</c:formatCode>
                <c:ptCount val="54"/>
                <c:pt idx="0">
                  <c:v>3.125E-2</c:v>
                </c:pt>
                <c:pt idx="1">
                  <c:v>4.1666666666666664E-2</c:v>
                </c:pt>
                <c:pt idx="2">
                  <c:v>0.29166666666666669</c:v>
                </c:pt>
                <c:pt idx="3">
                  <c:v>0.30208333333333331</c:v>
                </c:pt>
                <c:pt idx="4">
                  <c:v>0.3125</c:v>
                </c:pt>
                <c:pt idx="5">
                  <c:v>0.33333333333333331</c:v>
                </c:pt>
                <c:pt idx="6">
                  <c:v>0.34027777777777779</c:v>
                </c:pt>
                <c:pt idx="7">
                  <c:v>0.34722222222222221</c:v>
                </c:pt>
                <c:pt idx="8">
                  <c:v>0.35416666666666669</c:v>
                </c:pt>
                <c:pt idx="9">
                  <c:v>0.3611111111111111</c:v>
                </c:pt>
                <c:pt idx="10">
                  <c:v>0.36805555555555558</c:v>
                </c:pt>
                <c:pt idx="11">
                  <c:v>0.375</c:v>
                </c:pt>
                <c:pt idx="12">
                  <c:v>0.39583333333333331</c:v>
                </c:pt>
                <c:pt idx="13">
                  <c:v>0.41666666666666669</c:v>
                </c:pt>
                <c:pt idx="14">
                  <c:v>0.4375</c:v>
                </c:pt>
                <c:pt idx="15">
                  <c:v>0.44791666666666669</c:v>
                </c:pt>
                <c:pt idx="16">
                  <c:v>0.45833333333333331</c:v>
                </c:pt>
                <c:pt idx="17">
                  <c:v>0.47916666666666669</c:v>
                </c:pt>
                <c:pt idx="18">
                  <c:v>0.5</c:v>
                </c:pt>
                <c:pt idx="19">
                  <c:v>0.51041666666666663</c:v>
                </c:pt>
                <c:pt idx="20">
                  <c:v>0.52083333333333337</c:v>
                </c:pt>
                <c:pt idx="21">
                  <c:v>0.53125</c:v>
                </c:pt>
                <c:pt idx="22">
                  <c:v>0.54166666666666663</c:v>
                </c:pt>
                <c:pt idx="23">
                  <c:v>0.55208333333333337</c:v>
                </c:pt>
                <c:pt idx="24">
                  <c:v>0.5625</c:v>
                </c:pt>
                <c:pt idx="25">
                  <c:v>0.58333333333333337</c:v>
                </c:pt>
                <c:pt idx="26">
                  <c:v>0.60416666666666663</c:v>
                </c:pt>
                <c:pt idx="27">
                  <c:v>0.625</c:v>
                </c:pt>
                <c:pt idx="28">
                  <c:v>0.64583333333333337</c:v>
                </c:pt>
                <c:pt idx="29">
                  <c:v>0.65625</c:v>
                </c:pt>
                <c:pt idx="30">
                  <c:v>0.66666666666666663</c:v>
                </c:pt>
                <c:pt idx="31">
                  <c:v>0.67361111111111116</c:v>
                </c:pt>
                <c:pt idx="32">
                  <c:v>0.68055555555555558</c:v>
                </c:pt>
                <c:pt idx="33">
                  <c:v>0.6875</c:v>
                </c:pt>
                <c:pt idx="34">
                  <c:v>0.70833333333333337</c:v>
                </c:pt>
                <c:pt idx="35">
                  <c:v>0.71875</c:v>
                </c:pt>
                <c:pt idx="36">
                  <c:v>0.73958333333333337</c:v>
                </c:pt>
                <c:pt idx="37">
                  <c:v>0.75</c:v>
                </c:pt>
                <c:pt idx="38">
                  <c:v>0.78125</c:v>
                </c:pt>
                <c:pt idx="39">
                  <c:v>0.79166666666666663</c:v>
                </c:pt>
                <c:pt idx="40">
                  <c:v>0.8125</c:v>
                </c:pt>
                <c:pt idx="41">
                  <c:v>0.83333333333333337</c:v>
                </c:pt>
                <c:pt idx="42">
                  <c:v>0.84375</c:v>
                </c:pt>
                <c:pt idx="43">
                  <c:v>0.85416666666666663</c:v>
                </c:pt>
                <c:pt idx="44">
                  <c:v>0.875</c:v>
                </c:pt>
                <c:pt idx="45">
                  <c:v>0.89583333333333337</c:v>
                </c:pt>
                <c:pt idx="46">
                  <c:v>0.90625</c:v>
                </c:pt>
                <c:pt idx="47">
                  <c:v>0.91666666666666663</c:v>
                </c:pt>
                <c:pt idx="48">
                  <c:v>0.94791666666666663</c:v>
                </c:pt>
                <c:pt idx="49">
                  <c:v>0.95833333333333337</c:v>
                </c:pt>
                <c:pt idx="50">
                  <c:v>0.98958333333333337</c:v>
                </c:pt>
                <c:pt idx="51">
                  <c:v>0.99930555555555556</c:v>
                </c:pt>
                <c:pt idx="52">
                  <c:v>0.98958333333333337</c:v>
                </c:pt>
                <c:pt idx="53">
                  <c:v>0.99930555555555556</c:v>
                </c:pt>
              </c:numCache>
            </c:numRef>
          </c:cat>
          <c:val>
            <c:numRef>
              <c:f>Sheet1!$B$2:$B$55</c:f>
              <c:numCache>
                <c:formatCode>0%</c:formatCode>
                <c:ptCount val="54"/>
                <c:pt idx="0">
                  <c:v>#N/A</c:v>
                </c:pt>
                <c:pt idx="1">
                  <c:v>#N/A</c:v>
                </c:pt>
                <c:pt idx="2">
                  <c:v>#N/A</c:v>
                </c:pt>
                <c:pt idx="3">
                  <c:v>1.4084507042253521E-2</c:v>
                </c:pt>
                <c:pt idx="4">
                  <c:v>#N/A</c:v>
                </c:pt>
                <c:pt idx="5">
                  <c:v>#N/A</c:v>
                </c:pt>
                <c:pt idx="6">
                  <c:v>#N/A</c:v>
                </c:pt>
                <c:pt idx="7">
                  <c:v>#N/A</c:v>
                </c:pt>
                <c:pt idx="8">
                  <c:v>#N/A</c:v>
                </c:pt>
                <c:pt idx="9">
                  <c:v>7.7821011673151752E-3</c:v>
                </c:pt>
                <c:pt idx="10">
                  <c:v>#N/A</c:v>
                </c:pt>
                <c:pt idx="11">
                  <c:v>8.356545961002786E-3</c:v>
                </c:pt>
                <c:pt idx="12">
                  <c:v>#N/A</c:v>
                </c:pt>
                <c:pt idx="13">
                  <c:v>8.5245901639344257E-2</c:v>
                </c:pt>
                <c:pt idx="14">
                  <c:v>#N/A</c:v>
                </c:pt>
                <c:pt idx="15">
                  <c:v>0.04</c:v>
                </c:pt>
                <c:pt idx="16">
                  <c:v>3.9473684210526314E-2</c:v>
                </c:pt>
                <c:pt idx="17">
                  <c:v>#N/A</c:v>
                </c:pt>
                <c:pt idx="18">
                  <c:v>7.5409836065573776E-2</c:v>
                </c:pt>
                <c:pt idx="19">
                  <c:v>#N/A</c:v>
                </c:pt>
                <c:pt idx="20">
                  <c:v>5.8823529411764705E-2</c:v>
                </c:pt>
                <c:pt idx="21">
                  <c:v>#N/A</c:v>
                </c:pt>
                <c:pt idx="22">
                  <c:v>3.9106145251396648E-2</c:v>
                </c:pt>
                <c:pt idx="23">
                  <c:v>#N/A</c:v>
                </c:pt>
                <c:pt idx="24">
                  <c:v>6.5359477124183009E-3</c:v>
                </c:pt>
                <c:pt idx="25">
                  <c:v>#N/A</c:v>
                </c:pt>
                <c:pt idx="26">
                  <c:v>9.4972067039106142E-2</c:v>
                </c:pt>
                <c:pt idx="27">
                  <c:v>#N/A</c:v>
                </c:pt>
                <c:pt idx="28">
                  <c:v>0.18820224719101122</c:v>
                </c:pt>
                <c:pt idx="29">
                  <c:v>#N/A</c:v>
                </c:pt>
                <c:pt idx="30">
                  <c:v>#N/A</c:v>
                </c:pt>
                <c:pt idx="31">
                  <c:v>5.0583657587548639E-2</c:v>
                </c:pt>
                <c:pt idx="32">
                  <c:v>#N/A</c:v>
                </c:pt>
                <c:pt idx="33">
                  <c:v>2.23463687150838E-2</c:v>
                </c:pt>
                <c:pt idx="34">
                  <c:v>#N/A</c:v>
                </c:pt>
                <c:pt idx="35">
                  <c:v>0.2</c:v>
                </c:pt>
                <c:pt idx="36">
                  <c:v>#N/A</c:v>
                </c:pt>
                <c:pt idx="37">
                  <c:v>4.1551246537396121E-2</c:v>
                </c:pt>
                <c:pt idx="38">
                  <c:v>#N/A</c:v>
                </c:pt>
                <c:pt idx="39">
                  <c:v>8.4033613445378148E-3</c:v>
                </c:pt>
                <c:pt idx="40">
                  <c:v>#N/A</c:v>
                </c:pt>
                <c:pt idx="41">
                  <c:v>#N/A</c:v>
                </c:pt>
                <c:pt idx="42">
                  <c:v>#N/A</c:v>
                </c:pt>
                <c:pt idx="43">
                  <c:v>#N/A</c:v>
                </c:pt>
                <c:pt idx="44">
                  <c:v>#N/A</c:v>
                </c:pt>
                <c:pt idx="45">
                  <c:v>2.8089887640449437E-3</c:v>
                </c:pt>
                <c:pt idx="46">
                  <c:v>#N/A</c:v>
                </c:pt>
                <c:pt idx="47">
                  <c:v>#N/A</c:v>
                </c:pt>
                <c:pt idx="48">
                  <c:v>#N/A</c:v>
                </c:pt>
                <c:pt idx="49">
                  <c:v>#N/A</c:v>
                </c:pt>
                <c:pt idx="50">
                  <c:v>#N/A</c:v>
                </c:pt>
                <c:pt idx="51">
                  <c:v>#N/A</c:v>
                </c:pt>
                <c:pt idx="52">
                  <c:v>#N/A</c:v>
                </c:pt>
                <c:pt idx="53">
                  <c:v>#N/A</c:v>
                </c:pt>
              </c:numCache>
            </c:numRef>
          </c:val>
          <c:smooth val="0"/>
          <c:extLst>
            <c:ext xmlns:c16="http://schemas.microsoft.com/office/drawing/2014/chart" uri="{C3380CC4-5D6E-409C-BE32-E72D297353CC}">
              <c16:uniqueId val="{0000000D-D343-49EE-BC40-4A83183DFF88}"/>
            </c:ext>
          </c:extLst>
        </c:ser>
        <c:ser>
          <c:idx val="1"/>
          <c:order val="1"/>
          <c:tx>
            <c:strRef>
              <c:f>Sheet1!$C$1</c:f>
              <c:strCache>
                <c:ptCount val="1"/>
                <c:pt idx="0">
                  <c:v>Bressay - Lerwick</c:v>
                </c:pt>
              </c:strCache>
            </c:strRef>
          </c:tx>
          <c:spPr>
            <a:ln w="31750" cap="rnd">
              <a:solidFill>
                <a:schemeClr val="accent4"/>
              </a:solidFill>
              <a:round/>
            </a:ln>
            <a:effectLst/>
          </c:spPr>
          <c:marker>
            <c:symbol val="circle"/>
            <c:size val="5"/>
            <c:spPr>
              <a:solidFill>
                <a:schemeClr val="accent4"/>
              </a:solidFill>
              <a:ln w="47625">
                <a:solidFill>
                  <a:schemeClr val="accent4"/>
                </a:solidFill>
              </a:ln>
              <a:effectLst/>
            </c:spPr>
          </c:marker>
          <c:dLbls>
            <c:dLbl>
              <c:idx val="1"/>
              <c:layout>
                <c:manualLayout>
                  <c:x val="-2.8143036606935942E-2"/>
                  <c:y val="-3.87261259623964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343-49EE-BC40-4A83183DFF88}"/>
                </c:ext>
              </c:extLst>
            </c:dLbl>
            <c:dLbl>
              <c:idx val="2"/>
              <c:layout>
                <c:manualLayout>
                  <c:x val="-3.8620712186584479E-2"/>
                  <c:y val="-4.39718055050722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31-43FD-979E-5BEE7E7B73A4}"/>
                </c:ext>
              </c:extLst>
            </c:dLbl>
            <c:dLbl>
              <c:idx val="4"/>
              <c:layout>
                <c:manualLayout>
                  <c:x val="-2.6047501491006236E-2"/>
                  <c:y val="3.995906717774170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343-49EE-BC40-4A83183DFF88}"/>
                </c:ext>
              </c:extLst>
            </c:dLbl>
            <c:dLbl>
              <c:idx val="5"/>
              <c:layout>
                <c:manualLayout>
                  <c:x val="-3.3381874396760221E-2"/>
                  <c:y val="-8.069156230380332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9D-4CA7-AB75-6307DB22414E}"/>
                </c:ext>
              </c:extLst>
            </c:dLbl>
            <c:dLbl>
              <c:idx val="7"/>
              <c:layout>
                <c:manualLayout>
                  <c:x val="-3.7572944628619612E-2"/>
                  <c:y val="-5.446316459042404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343-49EE-BC40-4A83183DFF88}"/>
                </c:ext>
              </c:extLst>
            </c:dLbl>
            <c:dLbl>
              <c:idx val="9"/>
              <c:layout>
                <c:manualLayout>
                  <c:x val="-3.5477409512689906E-2"/>
                  <c:y val="-7.282304298978951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343-49EE-BC40-4A83183DFF88}"/>
                </c:ext>
              </c:extLst>
            </c:dLbl>
            <c:dLbl>
              <c:idx val="11"/>
              <c:delete val="1"/>
              <c:extLst>
                <c:ext xmlns:c15="http://schemas.microsoft.com/office/drawing/2012/chart" uri="{CE6537A1-D6FC-4f65-9D91-7224C49458BB}"/>
                <c:ext xmlns:c16="http://schemas.microsoft.com/office/drawing/2014/chart" uri="{C3380CC4-5D6E-409C-BE32-E72D297353CC}">
                  <c16:uniqueId val="{00000010-D343-49EE-BC40-4A83183DFF88}"/>
                </c:ext>
              </c:extLst>
            </c:dLbl>
            <c:dLbl>
              <c:idx val="12"/>
              <c:delete val="1"/>
              <c:extLst>
                <c:ext xmlns:c15="http://schemas.microsoft.com/office/drawing/2012/chart" uri="{CE6537A1-D6FC-4f65-9D91-7224C49458BB}"/>
                <c:ext xmlns:c16="http://schemas.microsoft.com/office/drawing/2014/chart" uri="{C3380CC4-5D6E-409C-BE32-E72D297353CC}">
                  <c16:uniqueId val="{00000011-D343-49EE-BC40-4A83183DFF88}"/>
                </c:ext>
              </c:extLst>
            </c:dLbl>
            <c:dLbl>
              <c:idx val="13"/>
              <c:layout>
                <c:manualLayout>
                  <c:x val="-3.0238571722865683E-2"/>
                  <c:y val="-6.23316839044377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343-49EE-BC40-4A83183DFF88}"/>
                </c:ext>
              </c:extLst>
            </c:dLbl>
            <c:dLbl>
              <c:idx val="14"/>
              <c:tx>
                <c:rich>
                  <a:bodyPr/>
                  <a:lstStyle/>
                  <a:p>
                    <a:fld id="{96DFF456-7530-4C8B-B1E1-49BFDABA61E6}" type="CATEGORYNAME">
                      <a:rPr lang="en-US" smtClean="0"/>
                      <a:pPr/>
                      <a:t>[CATEGORY NAME]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343-49EE-BC40-4A83183DFF88}"/>
                </c:ext>
              </c:extLst>
            </c:dLbl>
            <c:dLbl>
              <c:idx val="15"/>
              <c:layout>
                <c:manualLayout>
                  <c:x val="-3.8620712186584506E-2"/>
                  <c:y val="3.471338763506582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343-49EE-BC40-4A83183DFF88}"/>
                </c:ext>
              </c:extLst>
            </c:dLbl>
            <c:dLbl>
              <c:idx val="16"/>
              <c:layout>
                <c:manualLayout>
                  <c:x val="-4.1764014860479065E-2"/>
                  <c:y val="-4.921748504774807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343-49EE-BC40-4A83183DFF88}"/>
                </c:ext>
              </c:extLst>
            </c:dLbl>
            <c:dLbl>
              <c:idx val="18"/>
              <c:delete val="1"/>
              <c:extLst>
                <c:ext xmlns:c15="http://schemas.microsoft.com/office/drawing/2012/chart" uri="{CE6537A1-D6FC-4f65-9D91-7224C49458BB}"/>
                <c:ext xmlns:c16="http://schemas.microsoft.com/office/drawing/2014/chart" uri="{C3380CC4-5D6E-409C-BE32-E72D297353CC}">
                  <c16:uniqueId val="{0000001D-D343-49EE-BC40-4A83183DFF88}"/>
                </c:ext>
              </c:extLst>
            </c:dLbl>
            <c:dLbl>
              <c:idx val="19"/>
              <c:layout>
                <c:manualLayout>
                  <c:x val="-2.9190804164900792E-2"/>
                  <c:y val="3.995906717774179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31-43FD-979E-5BEE7E7B73A4}"/>
                </c:ext>
              </c:extLst>
            </c:dLbl>
            <c:dLbl>
              <c:idx val="20"/>
              <c:delete val="1"/>
              <c:extLst>
                <c:ext xmlns:c15="http://schemas.microsoft.com/office/drawing/2012/chart" uri="{CE6537A1-D6FC-4f65-9D91-7224C49458BB}"/>
                <c:ext xmlns:c16="http://schemas.microsoft.com/office/drawing/2014/chart" uri="{C3380CC4-5D6E-409C-BE32-E72D297353CC}">
                  <c16:uniqueId val="{0000001F-D343-49EE-BC40-4A83183DFF88}"/>
                </c:ext>
              </c:extLst>
            </c:dLbl>
            <c:dLbl>
              <c:idx val="21"/>
              <c:layout>
                <c:manualLayout>
                  <c:x val="-1.0330988121533524E-2"/>
                  <c:y val="-6.757736344711363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31-43FD-979E-5BEE7E7B73A4}"/>
                </c:ext>
              </c:extLst>
            </c:dLbl>
            <c:dLbl>
              <c:idx val="22"/>
              <c:delete val="1"/>
              <c:extLst>
                <c:ext xmlns:c15="http://schemas.microsoft.com/office/drawing/2012/chart" uri="{CE6537A1-D6FC-4f65-9D91-7224C49458BB}"/>
                <c:ext xmlns:c16="http://schemas.microsoft.com/office/drawing/2014/chart" uri="{C3380CC4-5D6E-409C-BE32-E72D297353CC}">
                  <c16:uniqueId val="{0000001E-D343-49EE-BC40-4A83183DFF88}"/>
                </c:ext>
              </c:extLst>
            </c:dLbl>
            <c:dLbl>
              <c:idx val="23"/>
              <c:layout>
                <c:manualLayout>
                  <c:x val="-5.6432760671986958E-2"/>
                  <c:y val="-4.134896573373435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31-43FD-979E-5BEE7E7B73A4}"/>
                </c:ext>
              </c:extLst>
            </c:dLbl>
            <c:dLbl>
              <c:idx val="24"/>
              <c:layout>
                <c:manualLayout>
                  <c:x val="7.4810603638690472E-3"/>
                  <c:y val="5.8621501503487066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343-49EE-BC40-4A83183DFF88}"/>
                </c:ext>
              </c:extLst>
            </c:dLbl>
            <c:dLbl>
              <c:idx val="26"/>
              <c:layout>
                <c:manualLayout>
                  <c:x val="-2.1856431259146825E-2"/>
                  <c:y val="3.995906717774179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9D-4CA7-AB75-6307DB22414E}"/>
                </c:ext>
              </c:extLst>
            </c:dLbl>
            <c:dLbl>
              <c:idx val="27"/>
              <c:layout>
                <c:manualLayout>
                  <c:x val="-2.0808663701181972E-2"/>
                  <c:y val="-4.921748504774807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31-43FD-979E-5BEE7E7B73A4}"/>
                </c:ext>
              </c:extLst>
            </c:dLbl>
            <c:dLbl>
              <c:idx val="29"/>
              <c:layout>
                <c:manualLayout>
                  <c:x val="-1.948847657814549E-3"/>
                  <c:y val="1.373066946436242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343-49EE-BC40-4A83183DFF88}"/>
                </c:ext>
              </c:extLst>
            </c:dLbl>
            <c:dLbl>
              <c:idx val="30"/>
              <c:layout>
                <c:manualLayout>
                  <c:x val="-2.9190804164900871E-2"/>
                  <c:y val="-4.921748504774817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343-49EE-BC40-4A83183DFF88}"/>
                </c:ext>
              </c:extLst>
            </c:dLbl>
            <c:dLbl>
              <c:idx val="31"/>
              <c:layout>
                <c:manualLayout>
                  <c:x val="-1.8713128585252346E-2"/>
                  <c:y val="-7.020020321845157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9D-4CA7-AB75-6307DB22414E}"/>
                </c:ext>
              </c:extLst>
            </c:dLbl>
            <c:dLbl>
              <c:idx val="34"/>
              <c:layout>
                <c:manualLayout>
                  <c:x val="-1.9760896143217119E-2"/>
                  <c:y val="-4.134896573373435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343-49EE-BC40-4A83183DFF88}"/>
                </c:ext>
              </c:extLst>
            </c:dLbl>
            <c:dLbl>
              <c:idx val="36"/>
              <c:layout>
                <c:manualLayout>
                  <c:x val="-2.8143036606936095E-2"/>
                  <c:y val="-8.856008161781722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343-49EE-BC40-4A83183DFF88}"/>
                </c:ext>
              </c:extLst>
            </c:dLbl>
            <c:dLbl>
              <c:idx val="42"/>
              <c:delete val="1"/>
              <c:extLst>
                <c:ext xmlns:c15="http://schemas.microsoft.com/office/drawing/2012/chart" uri="{CE6537A1-D6FC-4f65-9D91-7224C49458BB}"/>
                <c:ext xmlns:c16="http://schemas.microsoft.com/office/drawing/2014/chart" uri="{C3380CC4-5D6E-409C-BE32-E72D297353CC}">
                  <c16:uniqueId val="{00000008-599D-4CA7-AB75-6307DB22414E}"/>
                </c:ext>
              </c:extLst>
            </c:dLbl>
            <c:dLbl>
              <c:idx val="47"/>
              <c:layout>
                <c:manualLayout>
                  <c:x val="-3.1286339280830501E-2"/>
                  <c:y val="-8.856008161781704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9D-4CA7-AB75-6307DB22414E}"/>
                </c:ext>
              </c:extLst>
            </c:dLbl>
            <c:dLbl>
              <c:idx val="51"/>
              <c:layout>
                <c:manualLayout>
                  <c:x val="-3.0238571722865645E-2"/>
                  <c:y val="-8.856008161781704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9D-4CA7-AB75-6307DB22414E}"/>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Sheet1!$A$2:$A$55</c:f>
              <c:numCache>
                <c:formatCode>h:mm</c:formatCode>
                <c:ptCount val="54"/>
                <c:pt idx="0">
                  <c:v>3.125E-2</c:v>
                </c:pt>
                <c:pt idx="1">
                  <c:v>4.1666666666666664E-2</c:v>
                </c:pt>
                <c:pt idx="2">
                  <c:v>0.29166666666666669</c:v>
                </c:pt>
                <c:pt idx="3">
                  <c:v>0.30208333333333331</c:v>
                </c:pt>
                <c:pt idx="4">
                  <c:v>0.3125</c:v>
                </c:pt>
                <c:pt idx="5">
                  <c:v>0.33333333333333331</c:v>
                </c:pt>
                <c:pt idx="6">
                  <c:v>0.34027777777777779</c:v>
                </c:pt>
                <c:pt idx="7">
                  <c:v>0.34722222222222221</c:v>
                </c:pt>
                <c:pt idx="8">
                  <c:v>0.35416666666666669</c:v>
                </c:pt>
                <c:pt idx="9">
                  <c:v>0.3611111111111111</c:v>
                </c:pt>
                <c:pt idx="10">
                  <c:v>0.36805555555555558</c:v>
                </c:pt>
                <c:pt idx="11">
                  <c:v>0.375</c:v>
                </c:pt>
                <c:pt idx="12">
                  <c:v>0.39583333333333331</c:v>
                </c:pt>
                <c:pt idx="13">
                  <c:v>0.41666666666666669</c:v>
                </c:pt>
                <c:pt idx="14">
                  <c:v>0.4375</c:v>
                </c:pt>
                <c:pt idx="15">
                  <c:v>0.44791666666666669</c:v>
                </c:pt>
                <c:pt idx="16">
                  <c:v>0.45833333333333331</c:v>
                </c:pt>
                <c:pt idx="17">
                  <c:v>0.47916666666666669</c:v>
                </c:pt>
                <c:pt idx="18">
                  <c:v>0.5</c:v>
                </c:pt>
                <c:pt idx="19">
                  <c:v>0.51041666666666663</c:v>
                </c:pt>
                <c:pt idx="20">
                  <c:v>0.52083333333333337</c:v>
                </c:pt>
                <c:pt idx="21">
                  <c:v>0.53125</c:v>
                </c:pt>
                <c:pt idx="22">
                  <c:v>0.54166666666666663</c:v>
                </c:pt>
                <c:pt idx="23">
                  <c:v>0.55208333333333337</c:v>
                </c:pt>
                <c:pt idx="24">
                  <c:v>0.5625</c:v>
                </c:pt>
                <c:pt idx="25">
                  <c:v>0.58333333333333337</c:v>
                </c:pt>
                <c:pt idx="26">
                  <c:v>0.60416666666666663</c:v>
                </c:pt>
                <c:pt idx="27">
                  <c:v>0.625</c:v>
                </c:pt>
                <c:pt idx="28">
                  <c:v>0.64583333333333337</c:v>
                </c:pt>
                <c:pt idx="29">
                  <c:v>0.65625</c:v>
                </c:pt>
                <c:pt idx="30">
                  <c:v>0.66666666666666663</c:v>
                </c:pt>
                <c:pt idx="31">
                  <c:v>0.67361111111111116</c:v>
                </c:pt>
                <c:pt idx="32">
                  <c:v>0.68055555555555558</c:v>
                </c:pt>
                <c:pt idx="33">
                  <c:v>0.6875</c:v>
                </c:pt>
                <c:pt idx="34">
                  <c:v>0.70833333333333337</c:v>
                </c:pt>
                <c:pt idx="35">
                  <c:v>0.71875</c:v>
                </c:pt>
                <c:pt idx="36">
                  <c:v>0.73958333333333337</c:v>
                </c:pt>
                <c:pt idx="37">
                  <c:v>0.75</c:v>
                </c:pt>
                <c:pt idx="38">
                  <c:v>0.78125</c:v>
                </c:pt>
                <c:pt idx="39">
                  <c:v>0.79166666666666663</c:v>
                </c:pt>
                <c:pt idx="40">
                  <c:v>0.8125</c:v>
                </c:pt>
                <c:pt idx="41">
                  <c:v>0.83333333333333337</c:v>
                </c:pt>
                <c:pt idx="42">
                  <c:v>0.84375</c:v>
                </c:pt>
                <c:pt idx="43">
                  <c:v>0.85416666666666663</c:v>
                </c:pt>
                <c:pt idx="44">
                  <c:v>0.875</c:v>
                </c:pt>
                <c:pt idx="45">
                  <c:v>0.89583333333333337</c:v>
                </c:pt>
                <c:pt idx="46">
                  <c:v>0.90625</c:v>
                </c:pt>
                <c:pt idx="47">
                  <c:v>0.91666666666666663</c:v>
                </c:pt>
                <c:pt idx="48">
                  <c:v>0.94791666666666663</c:v>
                </c:pt>
                <c:pt idx="49">
                  <c:v>0.95833333333333337</c:v>
                </c:pt>
                <c:pt idx="50">
                  <c:v>0.98958333333333337</c:v>
                </c:pt>
                <c:pt idx="51">
                  <c:v>0.99930555555555556</c:v>
                </c:pt>
                <c:pt idx="52">
                  <c:v>0.98958333333333337</c:v>
                </c:pt>
                <c:pt idx="53">
                  <c:v>0.99930555555555556</c:v>
                </c:pt>
              </c:numCache>
            </c:numRef>
          </c:cat>
          <c:val>
            <c:numRef>
              <c:f>Sheet1!$C$2:$C$55</c:f>
              <c:numCache>
                <c:formatCode>0%</c:formatCode>
                <c:ptCount val="54"/>
                <c:pt idx="0">
                  <c:v>#N/A</c:v>
                </c:pt>
                <c:pt idx="1">
                  <c:v>#N/A</c:v>
                </c:pt>
                <c:pt idx="2">
                  <c:v>2.8089887640449437E-3</c:v>
                </c:pt>
                <c:pt idx="3">
                  <c:v>#N/A</c:v>
                </c:pt>
                <c:pt idx="4">
                  <c:v>1.6901408450704224E-2</c:v>
                </c:pt>
                <c:pt idx="5">
                  <c:v>#N/A</c:v>
                </c:pt>
                <c:pt idx="6">
                  <c:v>1.953125E-2</c:v>
                </c:pt>
                <c:pt idx="7">
                  <c:v>#N/A</c:v>
                </c:pt>
                <c:pt idx="8">
                  <c:v>0.11267605633802817</c:v>
                </c:pt>
                <c:pt idx="9">
                  <c:v>#N/A</c:v>
                </c:pt>
                <c:pt idx="10">
                  <c:v>3.1128404669260701E-2</c:v>
                </c:pt>
                <c:pt idx="11">
                  <c:v>#N/A</c:v>
                </c:pt>
                <c:pt idx="12">
                  <c:v>6.8852459016393447E-2</c:v>
                </c:pt>
                <c:pt idx="13">
                  <c:v>#N/A</c:v>
                </c:pt>
                <c:pt idx="14">
                  <c:v>0.19101123595505617</c:v>
                </c:pt>
                <c:pt idx="15">
                  <c:v>#N/A</c:v>
                </c:pt>
                <c:pt idx="16">
                  <c:v>#N/A</c:v>
                </c:pt>
                <c:pt idx="17">
                  <c:v>0.13398692810457516</c:v>
                </c:pt>
                <c:pt idx="18">
                  <c:v>#N/A</c:v>
                </c:pt>
                <c:pt idx="19">
                  <c:v>2.0408163265306121E-2</c:v>
                </c:pt>
                <c:pt idx="20">
                  <c:v>#N/A</c:v>
                </c:pt>
                <c:pt idx="21">
                  <c:v>6.4245810055865923E-2</c:v>
                </c:pt>
                <c:pt idx="22">
                  <c:v>#N/A</c:v>
                </c:pt>
                <c:pt idx="23">
                  <c:v>6.5573770491803279E-3</c:v>
                </c:pt>
                <c:pt idx="24">
                  <c:v>#N/A</c:v>
                </c:pt>
                <c:pt idx="25">
                  <c:v>6.3888888888888884E-2</c:v>
                </c:pt>
                <c:pt idx="26">
                  <c:v>#N/A</c:v>
                </c:pt>
                <c:pt idx="27">
                  <c:v>6.7226890756302518E-2</c:v>
                </c:pt>
                <c:pt idx="28">
                  <c:v>#N/A</c:v>
                </c:pt>
                <c:pt idx="29">
                  <c:v>1.171875E-2</c:v>
                </c:pt>
                <c:pt idx="30">
                  <c:v>7.9207920792079209E-2</c:v>
                </c:pt>
                <c:pt idx="31">
                  <c:v>#N/A</c:v>
                </c:pt>
                <c:pt idx="32">
                  <c:v>3.1128404669260701E-2</c:v>
                </c:pt>
                <c:pt idx="33">
                  <c:v>#N/A</c:v>
                </c:pt>
                <c:pt idx="34">
                  <c:v>2.7932960893854749E-3</c:v>
                </c:pt>
                <c:pt idx="35">
                  <c:v>#N/A</c:v>
                </c:pt>
                <c:pt idx="36">
                  <c:v>8.356545961002786E-3</c:v>
                </c:pt>
                <c:pt idx="37">
                  <c:v>#N/A</c:v>
                </c:pt>
                <c:pt idx="38">
                  <c:v>8.4269662921348312E-3</c:v>
                </c:pt>
                <c:pt idx="39">
                  <c:v>#N/A</c:v>
                </c:pt>
                <c:pt idx="40">
                  <c:v>#N/A</c:v>
                </c:pt>
                <c:pt idx="41">
                  <c:v>#N/A</c:v>
                </c:pt>
                <c:pt idx="42">
                  <c:v>#N/A</c:v>
                </c:pt>
                <c:pt idx="43">
                  <c:v>#N/A</c:v>
                </c:pt>
                <c:pt idx="44">
                  <c:v>5.6022408963585435E-3</c:v>
                </c:pt>
                <c:pt idx="45">
                  <c:v>#N/A</c:v>
                </c:pt>
                <c:pt idx="46">
                  <c:v>#N/A</c:v>
                </c:pt>
                <c:pt idx="47">
                  <c:v>#N/A</c:v>
                </c:pt>
                <c:pt idx="48">
                  <c:v>#N/A</c:v>
                </c:pt>
                <c:pt idx="49">
                  <c:v>#N/A</c:v>
                </c:pt>
                <c:pt idx="50">
                  <c:v>#N/A</c:v>
                </c:pt>
                <c:pt idx="51">
                  <c:v>#N/A</c:v>
                </c:pt>
                <c:pt idx="52">
                  <c:v>#N/A</c:v>
                </c:pt>
                <c:pt idx="53">
                  <c:v>8.6655112651646442E-4</c:v>
                </c:pt>
              </c:numCache>
            </c:numRef>
          </c:val>
          <c:smooth val="0"/>
          <c:extLst>
            <c:ext xmlns:c16="http://schemas.microsoft.com/office/drawing/2014/chart" uri="{C3380CC4-5D6E-409C-BE32-E72D297353CC}">
              <c16:uniqueId val="{00000016-D343-49EE-BC40-4A83183DFF88}"/>
            </c:ext>
          </c:extLst>
        </c:ser>
        <c:dLbls>
          <c:showLegendKey val="0"/>
          <c:showVal val="1"/>
          <c:showCatName val="0"/>
          <c:showSerName val="0"/>
          <c:showPercent val="0"/>
          <c:showBubbleSize val="0"/>
        </c:dLbls>
        <c:marker val="1"/>
        <c:smooth val="0"/>
        <c:axId val="1371910336"/>
        <c:axId val="1371923296"/>
      </c:lineChart>
      <c:catAx>
        <c:axId val="1371910336"/>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71923296"/>
        <c:crosses val="autoZero"/>
        <c:auto val="1"/>
        <c:lblAlgn val="ctr"/>
        <c:lblOffset val="100"/>
        <c:tickLblSkip val="3"/>
        <c:tickMarkSkip val="1"/>
        <c:noMultiLvlLbl val="0"/>
      </c:catAx>
      <c:valAx>
        <c:axId val="1371923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7191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Cancelled</c:v>
                </c:pt>
              </c:strCache>
            </c:strRef>
          </c:tx>
          <c:spPr>
            <a:solidFill>
              <a:srgbClr val="009DD9"/>
            </a:solidFill>
            <a:ln>
              <a:noFill/>
            </a:ln>
            <a:effectLst/>
          </c:spPr>
          <c:invertIfNegative val="0"/>
          <c:dPt>
            <c:idx val="5"/>
            <c:invertIfNegative val="0"/>
            <c:bubble3D val="0"/>
            <c:spPr>
              <a:solidFill>
                <a:srgbClr val="009DD9"/>
              </a:solidFill>
              <a:ln>
                <a:noFill/>
              </a:ln>
              <a:effectLst/>
            </c:spPr>
            <c:extLst>
              <c:ext xmlns:c16="http://schemas.microsoft.com/office/drawing/2014/chart" uri="{C3380CC4-5D6E-409C-BE32-E72D297353CC}">
                <c16:uniqueId val="{00000001-6D67-41A6-A2B4-00E21E9CCC30}"/>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0%;\-0%;0%</c:formatCode>
                <c:ptCount val="12"/>
                <c:pt idx="0">
                  <c:v>8.7971598772489321E-2</c:v>
                </c:pt>
                <c:pt idx="1">
                  <c:v>1.5577153508187992E-2</c:v>
                </c:pt>
                <c:pt idx="2">
                  <c:v>6.1405161047278209E-2</c:v>
                </c:pt>
                <c:pt idx="3">
                  <c:v>3.5159235668789812E-2</c:v>
                </c:pt>
                <c:pt idx="4">
                  <c:v>7.6533921390582434E-3</c:v>
                </c:pt>
                <c:pt idx="5">
                  <c:v>9.1285769778583457E-3</c:v>
                </c:pt>
                <c:pt idx="6">
                  <c:v>1.3019686772753003E-2</c:v>
                </c:pt>
                <c:pt idx="7">
                  <c:v>0.13251526176234815</c:v>
                </c:pt>
                <c:pt idx="8">
                  <c:v>6.0751748251748248E-2</c:v>
                </c:pt>
                <c:pt idx="9">
                  <c:v>2.2528160200250311E-2</c:v>
                </c:pt>
                <c:pt idx="10">
                  <c:v>1.4637184677670508E-2</c:v>
                </c:pt>
                <c:pt idx="11">
                  <c:v>1.8217626784835055E-2</c:v>
                </c:pt>
              </c:numCache>
            </c:numRef>
          </c:val>
          <c:extLst>
            <c:ext xmlns:c16="http://schemas.microsoft.com/office/drawing/2014/chart" uri="{C3380CC4-5D6E-409C-BE32-E72D297353CC}">
              <c16:uniqueId val="{00000002-6D67-41A6-A2B4-00E21E9CCC30}"/>
            </c:ext>
          </c:extLst>
        </c:ser>
        <c:dLbls>
          <c:showLegendKey val="0"/>
          <c:showVal val="0"/>
          <c:showCatName val="0"/>
          <c:showSerName val="0"/>
          <c:showPercent val="0"/>
          <c:showBubbleSize val="0"/>
        </c:dLbls>
        <c:gapWidth val="73"/>
        <c:overlap val="-27"/>
        <c:axId val="1831588368"/>
        <c:axId val="1831586928"/>
      </c:barChart>
      <c:catAx>
        <c:axId val="1831588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31586928"/>
        <c:crosses val="autoZero"/>
        <c:auto val="1"/>
        <c:lblAlgn val="ctr"/>
        <c:lblOffset val="100"/>
        <c:noMultiLvlLbl val="0"/>
      </c:catAx>
      <c:valAx>
        <c:axId val="1831586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 of Cancelled Sailings</a:t>
                </a:r>
              </a:p>
            </c:rich>
          </c:tx>
          <c:layout>
            <c:manualLayout>
              <c:xMode val="edge"/>
              <c:yMode val="edge"/>
              <c:x val="6.1244446647744219E-3"/>
              <c:y val="0.220178811840044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3158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 Individual Sailings Operating to Timetable</c:v>
                </c:pt>
              </c:strCache>
            </c:strRef>
          </c:tx>
          <c:spPr>
            <a:ln w="57150" cap="rnd">
              <a:solidFill>
                <a:schemeClr val="accent2"/>
              </a:solidFill>
              <a:round/>
            </a:ln>
            <a:effectLst/>
          </c:spPr>
          <c:marker>
            <c:symbol val="circle"/>
            <c:size val="5"/>
            <c:spPr>
              <a:solidFill>
                <a:schemeClr val="accent2"/>
              </a:solidFill>
              <a:ln w="50800">
                <a:solidFill>
                  <a:schemeClr val="accent2"/>
                </a:solidFill>
              </a:ln>
              <a:effectLst/>
            </c:spPr>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xVal>
          <c:yVal>
            <c:numRef>
              <c:f>Sheet1!$B$2:$B$13</c:f>
              <c:numCache>
                <c:formatCode>0%;\-0%;0%</c:formatCode>
                <c:ptCount val="12"/>
                <c:pt idx="0">
                  <c:v>0.90607136410132982</c:v>
                </c:pt>
                <c:pt idx="1">
                  <c:v>0.97763280521901208</c:v>
                </c:pt>
                <c:pt idx="2">
                  <c:v>0.9332579895774471</c:v>
                </c:pt>
                <c:pt idx="3">
                  <c:v>0.95885350318471341</c:v>
                </c:pt>
                <c:pt idx="4">
                  <c:v>0.98599040083019851</c:v>
                </c:pt>
                <c:pt idx="5">
                  <c:v>0.98420302991065645</c:v>
                </c:pt>
                <c:pt idx="6">
                  <c:v>0.98345807912447325</c:v>
                </c:pt>
                <c:pt idx="7">
                  <c:v>0.86557316396374173</c:v>
                </c:pt>
                <c:pt idx="8">
                  <c:v>0.93581418581418585</c:v>
                </c:pt>
                <c:pt idx="9">
                  <c:v>0.97296620775969966</c:v>
                </c:pt>
                <c:pt idx="10">
                  <c:v>0.97782622236063532</c:v>
                </c:pt>
                <c:pt idx="11">
                  <c:v>0.9748276710979813</c:v>
                </c:pt>
              </c:numCache>
            </c:numRef>
          </c:yVal>
          <c:smooth val="0"/>
          <c:extLst>
            <c:ext xmlns:c16="http://schemas.microsoft.com/office/drawing/2014/chart" uri="{C3380CC4-5D6E-409C-BE32-E72D297353CC}">
              <c16:uniqueId val="{00000000-E727-44F0-8FC8-6C7ACFD62464}"/>
            </c:ext>
          </c:extLst>
        </c:ser>
        <c:ser>
          <c:idx val="1"/>
          <c:order val="1"/>
          <c:tx>
            <c:strRef>
              <c:f>Sheet1!$C$1</c:f>
              <c:strCache>
                <c:ptCount val="1"/>
                <c:pt idx="0">
                  <c:v>% Days Operating to Timetable</c:v>
                </c:pt>
              </c:strCache>
            </c:strRef>
          </c:tx>
          <c:spPr>
            <a:ln w="57150" cap="rnd">
              <a:solidFill>
                <a:schemeClr val="accent4"/>
              </a:solidFill>
              <a:round/>
            </a:ln>
            <a:effectLst/>
          </c:spPr>
          <c:marker>
            <c:symbol val="circle"/>
            <c:size val="5"/>
            <c:spPr>
              <a:solidFill>
                <a:schemeClr val="accent4"/>
              </a:solidFill>
              <a:ln w="50800">
                <a:solidFill>
                  <a:schemeClr val="accent4"/>
                </a:solidFill>
              </a:ln>
              <a:effectLst/>
            </c:spPr>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xVal>
          <c:yVal>
            <c:numRef>
              <c:f>Sheet1!$C$2:$C$13</c:f>
              <c:numCache>
                <c:formatCode>0%;\-0%;0%</c:formatCode>
                <c:ptCount val="12"/>
                <c:pt idx="0">
                  <c:v>0.17534246575342466</c:v>
                </c:pt>
                <c:pt idx="1">
                  <c:v>0.64383561643835618</c:v>
                </c:pt>
                <c:pt idx="2">
                  <c:v>0.61369863013698633</c:v>
                </c:pt>
                <c:pt idx="3">
                  <c:v>0.58196721311475408</c:v>
                </c:pt>
                <c:pt idx="4">
                  <c:v>0.66027397260273968</c:v>
                </c:pt>
                <c:pt idx="5">
                  <c:v>0.62739726027397258</c:v>
                </c:pt>
                <c:pt idx="6">
                  <c:v>0.63835616438356169</c:v>
                </c:pt>
                <c:pt idx="7">
                  <c:v>0.50546448087431695</c:v>
                </c:pt>
                <c:pt idx="8">
                  <c:v>0.67123287671232879</c:v>
                </c:pt>
                <c:pt idx="9">
                  <c:v>0.64383561643835618</c:v>
                </c:pt>
                <c:pt idx="10">
                  <c:v>0.63835616438356169</c:v>
                </c:pt>
                <c:pt idx="11">
                  <c:v>0.63934426229508201</c:v>
                </c:pt>
              </c:numCache>
            </c:numRef>
          </c:yVal>
          <c:smooth val="0"/>
          <c:extLst>
            <c:ext xmlns:c16="http://schemas.microsoft.com/office/drawing/2014/chart" uri="{C3380CC4-5D6E-409C-BE32-E72D297353CC}">
              <c16:uniqueId val="{00000001-E727-44F0-8FC8-6C7ACFD62464}"/>
            </c:ext>
          </c:extLst>
        </c:ser>
        <c:dLbls>
          <c:dLblPos val="b"/>
          <c:showLegendKey val="0"/>
          <c:showVal val="1"/>
          <c:showCatName val="0"/>
          <c:showSerName val="0"/>
          <c:showPercent val="0"/>
          <c:showBubbleSize val="0"/>
        </c:dLbls>
        <c:axId val="1128392992"/>
        <c:axId val="1128395392"/>
      </c:scatterChart>
      <c:valAx>
        <c:axId val="1128392992"/>
        <c:scaling>
          <c:orientation val="minMax"/>
          <c:max val="2024"/>
          <c:min val="2013"/>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28395392"/>
        <c:crosses val="autoZero"/>
        <c:crossBetween val="midCat"/>
        <c:majorUnit val="1"/>
      </c:valAx>
      <c:valAx>
        <c:axId val="1128395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283929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9007916180378"/>
          <c:y val="0"/>
          <c:w val="0.67317581947517691"/>
          <c:h val="0.91607084980528319"/>
        </c:manualLayout>
      </c:layout>
      <c:pieChart>
        <c:varyColors val="1"/>
        <c:ser>
          <c:idx val="0"/>
          <c:order val="0"/>
          <c:tx>
            <c:strRef>
              <c:f>Sheet1!$B$1</c:f>
              <c:strCache>
                <c:ptCount val="1"/>
                <c:pt idx="0">
                  <c:v>%</c:v>
                </c:pt>
              </c:strCache>
            </c:strRef>
          </c:tx>
          <c:explosion val="3"/>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7E5-4950-94C9-2C492FC6FF0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E60-496A-A51D-0382C61441DA}"/>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Island Residents</c:v>
                </c:pt>
                <c:pt idx="1">
                  <c:v>Mainland Residents</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0-37E5-4950-94C9-2C492FC6FF00}"/>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937413" cy="1480865"/>
          </a:xfrm>
          <a:prstGeom prst="rect">
            <a:avLst/>
          </a:prstGeom>
        </p:spPr>
        <p:txBody>
          <a:bodyPr vert="horz" lIns="286501" tIns="143250" rIns="286501" bIns="143250" rtlCol="0"/>
          <a:lstStyle>
            <a:lvl1pPr algn="l">
              <a:defRPr sz="3800"/>
            </a:lvl1pPr>
          </a:lstStyle>
          <a:p>
            <a:endParaRPr lang="en-GB"/>
          </a:p>
        </p:txBody>
      </p:sp>
      <p:sp>
        <p:nvSpPr>
          <p:cNvPr id="3" name="Date Placeholder 2"/>
          <p:cNvSpPr>
            <a:spLocks noGrp="1"/>
          </p:cNvSpPr>
          <p:nvPr>
            <p:ph type="dt" idx="1"/>
          </p:nvPr>
        </p:nvSpPr>
        <p:spPr>
          <a:xfrm>
            <a:off x="11682614" y="0"/>
            <a:ext cx="8937413" cy="1480865"/>
          </a:xfrm>
          <a:prstGeom prst="rect">
            <a:avLst/>
          </a:prstGeom>
        </p:spPr>
        <p:txBody>
          <a:bodyPr vert="horz" lIns="286501" tIns="143250" rIns="286501" bIns="143250" rtlCol="0"/>
          <a:lstStyle>
            <a:lvl1pPr algn="r">
              <a:defRPr sz="3800"/>
            </a:lvl1pPr>
          </a:lstStyle>
          <a:p>
            <a:fld id="{735348BE-9B4D-4D6C-8779-C8B9AEE41686}" type="datetimeFigureOut">
              <a:rPr lang="en-GB" smtClean="0"/>
              <a:t>26/02/2025</a:t>
            </a:fld>
            <a:endParaRPr lang="en-GB"/>
          </a:p>
        </p:txBody>
      </p:sp>
      <p:sp>
        <p:nvSpPr>
          <p:cNvPr id="4" name="Slide Image Placeholder 3"/>
          <p:cNvSpPr>
            <a:spLocks noGrp="1" noRot="1" noChangeAspect="1"/>
          </p:cNvSpPr>
          <p:nvPr>
            <p:ph type="sldImg" idx="2"/>
          </p:nvPr>
        </p:nvSpPr>
        <p:spPr>
          <a:xfrm>
            <a:off x="6794500" y="3689350"/>
            <a:ext cx="7035800" cy="9959975"/>
          </a:xfrm>
          <a:prstGeom prst="rect">
            <a:avLst/>
          </a:prstGeom>
          <a:noFill/>
          <a:ln w="12700">
            <a:solidFill>
              <a:prstClr val="black"/>
            </a:solidFill>
          </a:ln>
        </p:spPr>
        <p:txBody>
          <a:bodyPr vert="horz" lIns="286501" tIns="143250" rIns="286501" bIns="143250" rtlCol="0" anchor="ctr"/>
          <a:lstStyle/>
          <a:p>
            <a:endParaRPr lang="en-GB"/>
          </a:p>
        </p:txBody>
      </p:sp>
      <p:sp>
        <p:nvSpPr>
          <p:cNvPr id="5" name="Notes Placeholder 4"/>
          <p:cNvSpPr>
            <a:spLocks noGrp="1"/>
          </p:cNvSpPr>
          <p:nvPr>
            <p:ph type="body" sz="quarter" idx="3"/>
          </p:nvPr>
        </p:nvSpPr>
        <p:spPr>
          <a:xfrm>
            <a:off x="2062480" y="14203998"/>
            <a:ext cx="16499840" cy="11621453"/>
          </a:xfrm>
          <a:prstGeom prst="rect">
            <a:avLst/>
          </a:prstGeom>
        </p:spPr>
        <p:txBody>
          <a:bodyPr vert="horz" lIns="286501" tIns="143250" rIns="286501" bIns="1432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28033940"/>
            <a:ext cx="8937413" cy="1480863"/>
          </a:xfrm>
          <a:prstGeom prst="rect">
            <a:avLst/>
          </a:prstGeom>
        </p:spPr>
        <p:txBody>
          <a:bodyPr vert="horz" lIns="286501" tIns="143250" rIns="286501" bIns="143250" rtlCol="0" anchor="b"/>
          <a:lstStyle>
            <a:lvl1pPr algn="l">
              <a:defRPr sz="3800"/>
            </a:lvl1pPr>
          </a:lstStyle>
          <a:p>
            <a:endParaRPr lang="en-GB"/>
          </a:p>
        </p:txBody>
      </p:sp>
      <p:sp>
        <p:nvSpPr>
          <p:cNvPr id="7" name="Slide Number Placeholder 6"/>
          <p:cNvSpPr>
            <a:spLocks noGrp="1"/>
          </p:cNvSpPr>
          <p:nvPr>
            <p:ph type="sldNum" sz="quarter" idx="5"/>
          </p:nvPr>
        </p:nvSpPr>
        <p:spPr>
          <a:xfrm>
            <a:off x="11682614" y="28033940"/>
            <a:ext cx="8937413" cy="1480863"/>
          </a:xfrm>
          <a:prstGeom prst="rect">
            <a:avLst/>
          </a:prstGeom>
        </p:spPr>
        <p:txBody>
          <a:bodyPr vert="horz" lIns="286501" tIns="143250" rIns="286501" bIns="143250" rtlCol="0" anchor="b"/>
          <a:lstStyle>
            <a:lvl1pPr algn="r">
              <a:defRPr sz="3800"/>
            </a:lvl1pPr>
          </a:lstStyle>
          <a:p>
            <a:fld id="{2E5CDCF0-82DB-44E7-B213-74E8474EF188}" type="slidenum">
              <a:rPr lang="en-GB" smtClean="0"/>
              <a:t>‹#›</a:t>
            </a:fld>
            <a:endParaRPr lang="en-GB"/>
          </a:p>
        </p:txBody>
      </p:sp>
    </p:spTree>
    <p:extLst>
      <p:ext uri="{BB962C8B-B14F-4D97-AF65-F5344CB8AC3E}">
        <p14:creationId xmlns:p14="http://schemas.microsoft.com/office/powerpoint/2010/main" val="1717185215"/>
      </p:ext>
    </p:extLst>
  </p:cSld>
  <p:clrMap bg1="lt1" tx1="dk1" bg2="lt2" tx2="dk2" accent1="accent1" accent2="accent2" accent3="accent3" accent4="accent4" accent5="accent5" accent6="accent6" hlink="hlink" folHlink="folHlink"/>
  <p:notesStyle>
    <a:lvl1pPr marL="0" algn="l" defTabSz="2951866" rtl="0" eaLnBrk="1" latinLnBrk="0" hangingPunct="1">
      <a:defRPr sz="3874" kern="1200">
        <a:solidFill>
          <a:schemeClr val="tx1"/>
        </a:solidFill>
        <a:latin typeface="+mn-lt"/>
        <a:ea typeface="+mn-ea"/>
        <a:cs typeface="+mn-cs"/>
      </a:defRPr>
    </a:lvl1pPr>
    <a:lvl2pPr marL="1475933" algn="l" defTabSz="2951866" rtl="0" eaLnBrk="1" latinLnBrk="0" hangingPunct="1">
      <a:defRPr sz="3874" kern="1200">
        <a:solidFill>
          <a:schemeClr val="tx1"/>
        </a:solidFill>
        <a:latin typeface="+mn-lt"/>
        <a:ea typeface="+mn-ea"/>
        <a:cs typeface="+mn-cs"/>
      </a:defRPr>
    </a:lvl2pPr>
    <a:lvl3pPr marL="2951866" algn="l" defTabSz="2951866" rtl="0" eaLnBrk="1" latinLnBrk="0" hangingPunct="1">
      <a:defRPr sz="3874" kern="1200">
        <a:solidFill>
          <a:schemeClr val="tx1"/>
        </a:solidFill>
        <a:latin typeface="+mn-lt"/>
        <a:ea typeface="+mn-ea"/>
        <a:cs typeface="+mn-cs"/>
      </a:defRPr>
    </a:lvl3pPr>
    <a:lvl4pPr marL="4427799" algn="l" defTabSz="2951866" rtl="0" eaLnBrk="1" latinLnBrk="0" hangingPunct="1">
      <a:defRPr sz="3874" kern="1200">
        <a:solidFill>
          <a:schemeClr val="tx1"/>
        </a:solidFill>
        <a:latin typeface="+mn-lt"/>
        <a:ea typeface="+mn-ea"/>
        <a:cs typeface="+mn-cs"/>
      </a:defRPr>
    </a:lvl4pPr>
    <a:lvl5pPr marL="5903732" algn="l" defTabSz="2951866" rtl="0" eaLnBrk="1" latinLnBrk="0" hangingPunct="1">
      <a:defRPr sz="3874" kern="1200">
        <a:solidFill>
          <a:schemeClr val="tx1"/>
        </a:solidFill>
        <a:latin typeface="+mn-lt"/>
        <a:ea typeface="+mn-ea"/>
        <a:cs typeface="+mn-cs"/>
      </a:defRPr>
    </a:lvl5pPr>
    <a:lvl6pPr marL="7379665" algn="l" defTabSz="2951866" rtl="0" eaLnBrk="1" latinLnBrk="0" hangingPunct="1">
      <a:defRPr sz="3874" kern="1200">
        <a:solidFill>
          <a:schemeClr val="tx1"/>
        </a:solidFill>
        <a:latin typeface="+mn-lt"/>
        <a:ea typeface="+mn-ea"/>
        <a:cs typeface="+mn-cs"/>
      </a:defRPr>
    </a:lvl6pPr>
    <a:lvl7pPr marL="8855598" algn="l" defTabSz="2951866" rtl="0" eaLnBrk="1" latinLnBrk="0" hangingPunct="1">
      <a:defRPr sz="3874" kern="1200">
        <a:solidFill>
          <a:schemeClr val="tx1"/>
        </a:solidFill>
        <a:latin typeface="+mn-lt"/>
        <a:ea typeface="+mn-ea"/>
        <a:cs typeface="+mn-cs"/>
      </a:defRPr>
    </a:lvl7pPr>
    <a:lvl8pPr marL="10331531" algn="l" defTabSz="2951866" rtl="0" eaLnBrk="1" latinLnBrk="0" hangingPunct="1">
      <a:defRPr sz="3874" kern="1200">
        <a:solidFill>
          <a:schemeClr val="tx1"/>
        </a:solidFill>
        <a:latin typeface="+mn-lt"/>
        <a:ea typeface="+mn-ea"/>
        <a:cs typeface="+mn-cs"/>
      </a:defRPr>
    </a:lvl8pPr>
    <a:lvl9pPr marL="11807464" algn="l" defTabSz="2951866" rtl="0" eaLnBrk="1" latinLnBrk="0" hangingPunct="1">
      <a:defRPr sz="38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858F9-91D8-DCEC-4416-AF40EB596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25126-2163-4F29-513B-78D6A0DCF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C9698-F606-3916-9678-F045459296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E27306-4B0E-22E7-CB91-F3D337D675F9}"/>
              </a:ext>
            </a:extLst>
          </p:cNvPr>
          <p:cNvSpPr>
            <a:spLocks noGrp="1"/>
          </p:cNvSpPr>
          <p:nvPr>
            <p:ph type="sldNum" sz="quarter" idx="5"/>
          </p:nvPr>
        </p:nvSpPr>
        <p:spPr/>
        <p:txBody>
          <a:bodyPr/>
          <a:lstStyle/>
          <a:p>
            <a:fld id="{2E5CDCF0-82DB-44E7-B213-74E8474EF188}" type="slidenum">
              <a:rPr lang="en-GB" smtClean="0"/>
              <a:t>1</a:t>
            </a:fld>
            <a:endParaRPr lang="en-GB"/>
          </a:p>
        </p:txBody>
      </p:sp>
    </p:spTree>
    <p:extLst>
      <p:ext uri="{BB962C8B-B14F-4D97-AF65-F5344CB8AC3E}">
        <p14:creationId xmlns:p14="http://schemas.microsoft.com/office/powerpoint/2010/main" val="22262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4</a:t>
            </a:fld>
            <a:endParaRPr lang="en-GB"/>
          </a:p>
        </p:txBody>
      </p:sp>
    </p:spTree>
    <p:extLst>
      <p:ext uri="{BB962C8B-B14F-4D97-AF65-F5344CB8AC3E}">
        <p14:creationId xmlns:p14="http://schemas.microsoft.com/office/powerpoint/2010/main" val="284402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6</a:t>
            </a:fld>
            <a:endParaRPr lang="en-GB"/>
          </a:p>
        </p:txBody>
      </p:sp>
    </p:spTree>
    <p:extLst>
      <p:ext uri="{BB962C8B-B14F-4D97-AF65-F5344CB8AC3E}">
        <p14:creationId xmlns:p14="http://schemas.microsoft.com/office/powerpoint/2010/main" val="131933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endParaRPr lang="en-GB" sz="1800">
              <a:effectLst/>
              <a:latin typeface="Aptos" panose="020B0004020202020204" pitchFamily="34" charset="0"/>
              <a:ea typeface="Times New Roman" panose="02020603050405020304" pitchFamily="18"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2E5CDCF0-82DB-44E7-B213-74E8474EF188}" type="slidenum">
              <a:rPr lang="en-GB" smtClean="0"/>
              <a:t>7</a:t>
            </a:fld>
            <a:endParaRPr lang="en-GB"/>
          </a:p>
        </p:txBody>
      </p:sp>
    </p:spTree>
    <p:extLst>
      <p:ext uri="{BB962C8B-B14F-4D97-AF65-F5344CB8AC3E}">
        <p14:creationId xmlns:p14="http://schemas.microsoft.com/office/powerpoint/2010/main" val="67142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8</a:t>
            </a:fld>
            <a:endParaRPr lang="en-GB"/>
          </a:p>
        </p:txBody>
      </p:sp>
    </p:spTree>
    <p:extLst>
      <p:ext uri="{BB962C8B-B14F-4D97-AF65-F5344CB8AC3E}">
        <p14:creationId xmlns:p14="http://schemas.microsoft.com/office/powerpoint/2010/main" val="255682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7A1A0-DBBC-668E-63F0-F06AF519D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EB783-ADB5-1CE2-E43B-52B68192E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120E9-6DEA-D416-0C4B-0A4BE72319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8AC165A-22FF-7683-52AF-4AC2591B40D5}"/>
              </a:ext>
            </a:extLst>
          </p:cNvPr>
          <p:cNvSpPr>
            <a:spLocks noGrp="1"/>
          </p:cNvSpPr>
          <p:nvPr>
            <p:ph type="sldNum" sz="quarter" idx="5"/>
          </p:nvPr>
        </p:nvSpPr>
        <p:spPr/>
        <p:txBody>
          <a:bodyPr/>
          <a:lstStyle/>
          <a:p>
            <a:fld id="{2E5CDCF0-82DB-44E7-B213-74E8474EF188}" type="slidenum">
              <a:rPr lang="en-GB" smtClean="0"/>
              <a:t>9</a:t>
            </a:fld>
            <a:endParaRPr lang="en-GB"/>
          </a:p>
        </p:txBody>
      </p:sp>
    </p:spTree>
    <p:extLst>
      <p:ext uri="{BB962C8B-B14F-4D97-AF65-F5344CB8AC3E}">
        <p14:creationId xmlns:p14="http://schemas.microsoft.com/office/powerpoint/2010/main" val="300271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10</a:t>
            </a:fld>
            <a:endParaRPr lang="en-GB"/>
          </a:p>
        </p:txBody>
      </p:sp>
    </p:spTree>
    <p:extLst>
      <p:ext uri="{BB962C8B-B14F-4D97-AF65-F5344CB8AC3E}">
        <p14:creationId xmlns:p14="http://schemas.microsoft.com/office/powerpoint/2010/main" val="119034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355EE-B4E9-E1C2-2B1B-8ED1D8C82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37A5D-8015-EB41-EBC2-5F9639434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5704F-0829-F749-99F4-362AD054B8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1A39E7-7983-357E-3A45-2C5C774C8DD7}"/>
              </a:ext>
            </a:extLst>
          </p:cNvPr>
          <p:cNvSpPr>
            <a:spLocks noGrp="1"/>
          </p:cNvSpPr>
          <p:nvPr>
            <p:ph type="sldNum" sz="quarter" idx="5"/>
          </p:nvPr>
        </p:nvSpPr>
        <p:spPr/>
        <p:txBody>
          <a:bodyPr/>
          <a:lstStyle/>
          <a:p>
            <a:fld id="{2E5CDCF0-82DB-44E7-B213-74E8474EF188}" type="slidenum">
              <a:rPr lang="en-GB" smtClean="0"/>
              <a:t>12</a:t>
            </a:fld>
            <a:endParaRPr lang="en-GB"/>
          </a:p>
        </p:txBody>
      </p:sp>
    </p:spTree>
    <p:extLst>
      <p:ext uri="{BB962C8B-B14F-4D97-AF65-F5344CB8AC3E}">
        <p14:creationId xmlns:p14="http://schemas.microsoft.com/office/powerpoint/2010/main" val="234768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9404941"/>
            <a:ext cx="18176081" cy="6489548"/>
          </a:xfrm>
        </p:spPr>
        <p:txBody>
          <a:bodyPr/>
          <a:lstStyle/>
          <a:p>
            <a:r>
              <a:rPr lang="en-US"/>
              <a:t>Click to edit Master title style</a:t>
            </a:r>
          </a:p>
        </p:txBody>
      </p:sp>
      <p:sp>
        <p:nvSpPr>
          <p:cNvPr id="3" name="Subtitle 2"/>
          <p:cNvSpPr>
            <a:spLocks noGrp="1"/>
          </p:cNvSpPr>
          <p:nvPr>
            <p:ph type="subTitle" idx="1"/>
          </p:nvPr>
        </p:nvSpPr>
        <p:spPr>
          <a:xfrm>
            <a:off x="3207544" y="17155954"/>
            <a:ext cx="14968538" cy="7736999"/>
          </a:xfrm>
        </p:spPr>
        <p:txBody>
          <a:bodyPr/>
          <a:lstStyle>
            <a:lvl1pPr marL="0" indent="0" algn="ctr">
              <a:buNone/>
              <a:defRPr>
                <a:solidFill>
                  <a:schemeClr val="tx1">
                    <a:tint val="75000"/>
                  </a:schemeClr>
                </a:solidFill>
              </a:defRPr>
            </a:lvl1pPr>
            <a:lvl2pPr marL="1069162" indent="0" algn="ctr">
              <a:buNone/>
              <a:defRPr>
                <a:solidFill>
                  <a:schemeClr val="tx1">
                    <a:tint val="75000"/>
                  </a:schemeClr>
                </a:solidFill>
              </a:defRPr>
            </a:lvl2pPr>
            <a:lvl3pPr marL="2138324" indent="0" algn="ctr">
              <a:buNone/>
              <a:defRPr>
                <a:solidFill>
                  <a:schemeClr val="tx1">
                    <a:tint val="75000"/>
                  </a:schemeClr>
                </a:solidFill>
              </a:defRPr>
            </a:lvl3pPr>
            <a:lvl4pPr marL="3207487" indent="0" algn="ctr">
              <a:buNone/>
              <a:defRPr>
                <a:solidFill>
                  <a:schemeClr val="tx1">
                    <a:tint val="75000"/>
                  </a:schemeClr>
                </a:solidFill>
              </a:defRPr>
            </a:lvl4pPr>
            <a:lvl5pPr marL="4276649" indent="0" algn="ctr">
              <a:buNone/>
              <a:defRPr>
                <a:solidFill>
                  <a:schemeClr val="tx1">
                    <a:tint val="75000"/>
                  </a:schemeClr>
                </a:solidFill>
              </a:defRPr>
            </a:lvl5pPr>
            <a:lvl6pPr marL="5345811" indent="0" algn="ctr">
              <a:buNone/>
              <a:defRPr>
                <a:solidFill>
                  <a:schemeClr val="tx1">
                    <a:tint val="75000"/>
                  </a:schemeClr>
                </a:solidFill>
              </a:defRPr>
            </a:lvl6pPr>
            <a:lvl7pPr marL="6414973" indent="0" algn="ctr">
              <a:buNone/>
              <a:defRPr>
                <a:solidFill>
                  <a:schemeClr val="tx1">
                    <a:tint val="75000"/>
                  </a:schemeClr>
                </a:solidFill>
              </a:defRPr>
            </a:lvl7pPr>
            <a:lvl8pPr marL="7484135" indent="0" algn="ctr">
              <a:buNone/>
              <a:defRPr>
                <a:solidFill>
                  <a:schemeClr val="tx1">
                    <a:tint val="75000"/>
                  </a:schemeClr>
                </a:solidFill>
              </a:defRPr>
            </a:lvl8pPr>
            <a:lvl9pPr marL="8553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371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95317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8" y="1212415"/>
            <a:ext cx="4811316" cy="258320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181" y="1212415"/>
            <a:ext cx="14077553" cy="258320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93653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17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59" y="19454630"/>
            <a:ext cx="18176081" cy="6012994"/>
          </a:xfrm>
        </p:spPr>
        <p:txBody>
          <a:bodyPr anchor="t"/>
          <a:lstStyle>
            <a:lvl1pPr algn="l">
              <a:defRPr sz="9354" b="1" cap="all"/>
            </a:lvl1pPr>
          </a:lstStyle>
          <a:p>
            <a:r>
              <a:rPr lang="en-US"/>
              <a:t>Click to edit Master title style</a:t>
            </a:r>
          </a:p>
        </p:txBody>
      </p:sp>
      <p:sp>
        <p:nvSpPr>
          <p:cNvPr id="3" name="Text Placeholder 2"/>
          <p:cNvSpPr>
            <a:spLocks noGrp="1"/>
          </p:cNvSpPr>
          <p:nvPr>
            <p:ph type="body" idx="1"/>
          </p:nvPr>
        </p:nvSpPr>
        <p:spPr>
          <a:xfrm>
            <a:off x="1689159" y="12831929"/>
            <a:ext cx="18176081" cy="6622701"/>
          </a:xfrm>
        </p:spPr>
        <p:txBody>
          <a:bodyPr anchor="b"/>
          <a:lstStyle>
            <a:lvl1pPr marL="0" indent="0">
              <a:buNone/>
              <a:defRPr sz="4677">
                <a:solidFill>
                  <a:schemeClr val="tx1">
                    <a:tint val="75000"/>
                  </a:schemeClr>
                </a:solidFill>
              </a:defRPr>
            </a:lvl1pPr>
            <a:lvl2pPr marL="1069162" indent="0">
              <a:buNone/>
              <a:defRPr sz="4209">
                <a:solidFill>
                  <a:schemeClr val="tx1">
                    <a:tint val="75000"/>
                  </a:schemeClr>
                </a:solidFill>
              </a:defRPr>
            </a:lvl2pPr>
            <a:lvl3pPr marL="2138324" indent="0">
              <a:buNone/>
              <a:defRPr sz="3742">
                <a:solidFill>
                  <a:schemeClr val="tx1">
                    <a:tint val="75000"/>
                  </a:schemeClr>
                </a:solidFill>
              </a:defRPr>
            </a:lvl3pPr>
            <a:lvl4pPr marL="3207487" indent="0">
              <a:buNone/>
              <a:defRPr sz="3274">
                <a:solidFill>
                  <a:schemeClr val="tx1">
                    <a:tint val="75000"/>
                  </a:schemeClr>
                </a:solidFill>
              </a:defRPr>
            </a:lvl4pPr>
            <a:lvl5pPr marL="4276649" indent="0">
              <a:buNone/>
              <a:defRPr sz="3274">
                <a:solidFill>
                  <a:schemeClr val="tx1">
                    <a:tint val="75000"/>
                  </a:schemeClr>
                </a:solidFill>
              </a:defRPr>
            </a:lvl5pPr>
            <a:lvl6pPr marL="5345811" indent="0">
              <a:buNone/>
              <a:defRPr sz="3274">
                <a:solidFill>
                  <a:schemeClr val="tx1">
                    <a:tint val="75000"/>
                  </a:schemeClr>
                </a:solidFill>
              </a:defRPr>
            </a:lvl6pPr>
            <a:lvl7pPr marL="6414973" indent="0">
              <a:buNone/>
              <a:defRPr sz="3274">
                <a:solidFill>
                  <a:schemeClr val="tx1">
                    <a:tint val="75000"/>
                  </a:schemeClr>
                </a:solidFill>
              </a:defRPr>
            </a:lvl7pPr>
            <a:lvl8pPr marL="7484135" indent="0">
              <a:buNone/>
              <a:defRPr sz="3274">
                <a:solidFill>
                  <a:schemeClr val="tx1">
                    <a:tint val="75000"/>
                  </a:schemeClr>
                </a:solidFill>
              </a:defRPr>
            </a:lvl8pPr>
            <a:lvl9pPr marL="8553298" indent="0">
              <a:buNone/>
              <a:defRPr sz="327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3704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181" y="7064219"/>
            <a:ext cx="9444434"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0010" y="7064219"/>
            <a:ext cx="9444434"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322D9-600A-4057-86B7-C922BA3C8150}"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71743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181" y="6776884"/>
            <a:ext cx="9448148" cy="282428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069181" y="9601167"/>
            <a:ext cx="9448148"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2586" y="6776884"/>
            <a:ext cx="9451859" cy="282428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62586" y="9601167"/>
            <a:ext cx="9451859"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322D9-600A-4057-86B7-C922BA3C8150}"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706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322D9-600A-4057-86B7-C922BA3C8150}"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3336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322D9-600A-4057-86B7-C922BA3C8150}"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2109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3" y="1205402"/>
            <a:ext cx="7035065" cy="5129967"/>
          </a:xfrm>
        </p:spPr>
        <p:txBody>
          <a:bodyPr anchor="b"/>
          <a:lstStyle>
            <a:lvl1pPr algn="l">
              <a:defRPr sz="4677" b="1"/>
            </a:lvl1pPr>
          </a:lstStyle>
          <a:p>
            <a:r>
              <a:rPr lang="en-US"/>
              <a:t>Click to edit Master title style</a:t>
            </a:r>
          </a:p>
        </p:txBody>
      </p:sp>
      <p:sp>
        <p:nvSpPr>
          <p:cNvPr id="3" name="Content Placeholder 2"/>
          <p:cNvSpPr>
            <a:spLocks noGrp="1"/>
          </p:cNvSpPr>
          <p:nvPr>
            <p:ph idx="1"/>
          </p:nvPr>
        </p:nvSpPr>
        <p:spPr>
          <a:xfrm>
            <a:off x="8360404" y="1205404"/>
            <a:ext cx="11954040" cy="25839056"/>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183" y="6335371"/>
            <a:ext cx="7035065" cy="20709089"/>
          </a:xfrm>
        </p:spPr>
        <p:txBody>
          <a:bodyPr/>
          <a:lstStyle>
            <a:lvl1pPr marL="0" indent="0">
              <a:buNone/>
              <a:defRPr sz="3274"/>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7009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40" y="21192649"/>
            <a:ext cx="12830175" cy="2501912"/>
          </a:xfrm>
        </p:spPr>
        <p:txBody>
          <a:bodyPr anchor="b"/>
          <a:lstStyle>
            <a:lvl1pPr algn="l">
              <a:defRPr sz="4677" b="1"/>
            </a:lvl1pPr>
          </a:lstStyle>
          <a:p>
            <a:r>
              <a:rPr lang="en-US"/>
              <a:t>Click to edit Master title style</a:t>
            </a:r>
          </a:p>
        </p:txBody>
      </p:sp>
      <p:sp>
        <p:nvSpPr>
          <p:cNvPr id="3" name="Picture Placeholder 2"/>
          <p:cNvSpPr>
            <a:spLocks noGrp="1"/>
          </p:cNvSpPr>
          <p:nvPr>
            <p:ph type="pic" idx="1"/>
          </p:nvPr>
        </p:nvSpPr>
        <p:spPr>
          <a:xfrm>
            <a:off x="4191340" y="2705146"/>
            <a:ext cx="12830175" cy="18165128"/>
          </a:xfrm>
        </p:spPr>
        <p:txBody>
          <a:bodyPr/>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p>
        </p:txBody>
      </p:sp>
      <p:sp>
        <p:nvSpPr>
          <p:cNvPr id="4" name="Text Placeholder 3"/>
          <p:cNvSpPr>
            <a:spLocks noGrp="1"/>
          </p:cNvSpPr>
          <p:nvPr>
            <p:ph type="body" sz="half" idx="2"/>
          </p:nvPr>
        </p:nvSpPr>
        <p:spPr>
          <a:xfrm>
            <a:off x="4191340" y="23694561"/>
            <a:ext cx="12830175" cy="3553130"/>
          </a:xfrm>
        </p:spPr>
        <p:txBody>
          <a:bodyPr/>
          <a:lstStyle>
            <a:lvl1pPr marL="0" indent="0">
              <a:buNone/>
              <a:defRPr sz="3274"/>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24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181" y="1212412"/>
            <a:ext cx="19245263" cy="50458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181" y="7064219"/>
            <a:ext cx="19245263" cy="199802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181" y="28060639"/>
            <a:ext cx="4989513"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511322D9-600A-4057-86B7-C922BA3C8150}" type="datetimeFigureOut">
              <a:rPr lang="en-US" smtClean="0"/>
              <a:t>2/26/2025</a:t>
            </a:fld>
            <a:endParaRPr lang="en-US"/>
          </a:p>
        </p:txBody>
      </p:sp>
      <p:sp>
        <p:nvSpPr>
          <p:cNvPr id="5" name="Footer Placeholder 4"/>
          <p:cNvSpPr>
            <a:spLocks noGrp="1"/>
          </p:cNvSpPr>
          <p:nvPr>
            <p:ph type="ftr" sz="quarter" idx="3"/>
          </p:nvPr>
        </p:nvSpPr>
        <p:spPr>
          <a:xfrm>
            <a:off x="7306072" y="28060639"/>
            <a:ext cx="6771481"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4931" y="28060639"/>
            <a:ext cx="4989513"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971D9764-54AE-47B6-8E0F-B32E36DEECC3}" type="slidenum">
              <a:rPr lang="en-US" smtClean="0"/>
              <a:t>‹#›</a:t>
            </a:fld>
            <a:endParaRPr lang="en-US"/>
          </a:p>
        </p:txBody>
      </p:sp>
    </p:spTree>
    <p:extLst>
      <p:ext uri="{BB962C8B-B14F-4D97-AF65-F5344CB8AC3E}">
        <p14:creationId xmlns:p14="http://schemas.microsoft.com/office/powerpoint/2010/main" val="15989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38324" rtl="0" eaLnBrk="1" latinLnBrk="0" hangingPunct="1">
        <a:spcBef>
          <a:spcPct val="0"/>
        </a:spcBef>
        <a:buNone/>
        <a:defRPr sz="10289" kern="1200">
          <a:solidFill>
            <a:schemeClr val="tx1"/>
          </a:solidFill>
          <a:latin typeface="+mj-lt"/>
          <a:ea typeface="+mj-ea"/>
          <a:cs typeface="+mj-cs"/>
        </a:defRPr>
      </a:lvl1pPr>
    </p:titleStyle>
    <p:bodyStyle>
      <a:lvl1pPr marL="801872" indent="-801872" algn="l" defTabSz="2138324" rtl="0" eaLnBrk="1" latinLnBrk="0" hangingPunct="1">
        <a:spcBef>
          <a:spcPct val="20000"/>
        </a:spcBef>
        <a:buFont typeface="Arial" panose="020B0604020202020204" pitchFamily="34" charset="0"/>
        <a:buChar char="•"/>
        <a:defRPr sz="7483" kern="1200">
          <a:solidFill>
            <a:schemeClr val="tx1"/>
          </a:solidFill>
          <a:latin typeface="+mn-lt"/>
          <a:ea typeface="+mn-ea"/>
          <a:cs typeface="+mn-cs"/>
        </a:defRPr>
      </a:lvl1pPr>
      <a:lvl2pPr marL="1737389" indent="-668226" algn="l" defTabSz="2138324" rtl="0" eaLnBrk="1" latinLnBrk="0" hangingPunct="1">
        <a:spcBef>
          <a:spcPct val="20000"/>
        </a:spcBef>
        <a:buFont typeface="Arial" panose="020B0604020202020204" pitchFamily="34" charset="0"/>
        <a:buChar char="–"/>
        <a:defRPr sz="6548" kern="1200">
          <a:solidFill>
            <a:schemeClr val="tx1"/>
          </a:solidFill>
          <a:latin typeface="+mn-lt"/>
          <a:ea typeface="+mn-ea"/>
          <a:cs typeface="+mn-cs"/>
        </a:defRPr>
      </a:lvl2pPr>
      <a:lvl3pPr marL="2672906" indent="-534581" algn="l" defTabSz="2138324" rtl="0" eaLnBrk="1" latinLnBrk="0" hangingPunct="1">
        <a:spcBef>
          <a:spcPct val="20000"/>
        </a:spcBef>
        <a:buFont typeface="Arial" panose="020B0604020202020204" pitchFamily="34" charset="0"/>
        <a:buChar char="•"/>
        <a:defRPr sz="5612" kern="1200">
          <a:solidFill>
            <a:schemeClr val="tx1"/>
          </a:solidFill>
          <a:latin typeface="+mn-lt"/>
          <a:ea typeface="+mn-ea"/>
          <a:cs typeface="+mn-cs"/>
        </a:defRPr>
      </a:lvl3pPr>
      <a:lvl4pPr marL="3742068"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4pPr>
      <a:lvl5pPr marL="4811230"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5pPr>
      <a:lvl6pPr marL="5880392"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6pPr>
      <a:lvl7pPr marL="6949554"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7pPr>
      <a:lvl8pPr marL="8018717"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8pPr>
      <a:lvl9pPr marL="9087879"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sv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chart" Target="../charts/chart20.xml"/><Relationship Id="rId5" Type="http://schemas.openxmlformats.org/officeDocument/2006/relationships/image" Target="../media/image4.png"/><Relationship Id="rId10" Type="http://schemas.openxmlformats.org/officeDocument/2006/relationships/chart" Target="../charts/chart19.xml"/><Relationship Id="rId4" Type="http://schemas.openxmlformats.org/officeDocument/2006/relationships/image" Target="../media/image3.png"/><Relationship Id="rId9" Type="http://schemas.openxmlformats.org/officeDocument/2006/relationships/chart" Target="../charts/char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4.png"/><Relationship Id="rId12" Type="http://schemas.openxmlformats.org/officeDocument/2006/relationships/image" Target="../media/image88.png"/><Relationship Id="rId17" Type="http://schemas.openxmlformats.org/officeDocument/2006/relationships/image" Target="../media/image91.svg"/><Relationship Id="rId2" Type="http://schemas.openxmlformats.org/officeDocument/2006/relationships/notesSlide" Target="../notesSlides/notesSlide8.xml"/><Relationship Id="rId16"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7.svg"/><Relationship Id="rId5" Type="http://schemas.openxmlformats.org/officeDocument/2006/relationships/image" Target="../media/image2.png"/><Relationship Id="rId15" Type="http://schemas.openxmlformats.org/officeDocument/2006/relationships/image" Target="../media/image31.svg"/><Relationship Id="rId10" Type="http://schemas.openxmlformats.org/officeDocument/2006/relationships/image" Target="../media/image86.png"/><Relationship Id="rId4" Type="http://schemas.openxmlformats.org/officeDocument/2006/relationships/image" Target="../media/image85.svg"/><Relationship Id="rId9" Type="http://schemas.openxmlformats.org/officeDocument/2006/relationships/image" Target="../media/image6.jpe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hyperlink" Target="https://forms.office.com/r/zNbZDm7x8q" TargetMode="External"/><Relationship Id="rId3" Type="http://schemas.openxmlformats.org/officeDocument/2006/relationships/image" Target="../media/image3.png"/><Relationship Id="rId7" Type="http://schemas.openxmlformats.org/officeDocument/2006/relationships/hyperlink" Target="http://www.shetland.gov.uk/iiTCShetland"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sv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png"/><Relationship Id="rId26" Type="http://schemas.openxmlformats.org/officeDocument/2006/relationships/image" Target="../media/image20.svg"/><Relationship Id="rId3" Type="http://schemas.openxmlformats.org/officeDocument/2006/relationships/image" Target="../media/image18.png"/><Relationship Id="rId21" Type="http://schemas.openxmlformats.org/officeDocument/2006/relationships/image" Target="../media/image21.pn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3.png"/><Relationship Id="rId25" Type="http://schemas.openxmlformats.org/officeDocument/2006/relationships/image" Target="../media/image19.png"/><Relationship Id="rId2" Type="http://schemas.openxmlformats.org/officeDocument/2006/relationships/image" Target="../media/image27.png"/><Relationship Id="rId16" Type="http://schemas.openxmlformats.org/officeDocument/2006/relationships/image" Target="../media/image2.png"/><Relationship Id="rId20" Type="http://schemas.openxmlformats.org/officeDocument/2006/relationships/image" Target="../media/image6.jpeg"/><Relationship Id="rId29"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24.sv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23.png"/><Relationship Id="rId28" Type="http://schemas.openxmlformats.org/officeDocument/2006/relationships/image" Target="../media/image41.svg"/><Relationship Id="rId10" Type="http://schemas.openxmlformats.org/officeDocument/2006/relationships/image" Target="../media/image34.png"/><Relationship Id="rId19" Type="http://schemas.openxmlformats.org/officeDocument/2006/relationships/image" Target="../media/image5.jpe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22.png"/><Relationship Id="rId27" Type="http://schemas.openxmlformats.org/officeDocument/2006/relationships/image" Target="../media/image40.png"/><Relationship Id="rId30" Type="http://schemas.openxmlformats.org/officeDocument/2006/relationships/image" Target="../media/image43.svg"/></Relationships>
</file>

<file path=ppt/slides/_rels/slide4.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svg"/><Relationship Id="rId26" Type="http://schemas.openxmlformats.org/officeDocument/2006/relationships/image" Target="../media/image59.svg"/><Relationship Id="rId3" Type="http://schemas.openxmlformats.org/officeDocument/2006/relationships/image" Target="../media/image2.png"/><Relationship Id="rId21" Type="http://schemas.openxmlformats.org/officeDocument/2006/relationships/image" Target="../media/image54.png"/><Relationship Id="rId34" Type="http://schemas.openxmlformats.org/officeDocument/2006/relationships/image" Target="../media/image67.svg"/><Relationship Id="rId7" Type="http://schemas.openxmlformats.org/officeDocument/2006/relationships/image" Target="../media/image6.jpeg"/><Relationship Id="rId12" Type="http://schemas.openxmlformats.org/officeDocument/2006/relationships/image" Target="../media/image45.sv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2" Type="http://schemas.openxmlformats.org/officeDocument/2006/relationships/notesSlide" Target="../notesSlides/notesSlide2.xml"/><Relationship Id="rId16" Type="http://schemas.openxmlformats.org/officeDocument/2006/relationships/image" Target="../media/image49.svg"/><Relationship Id="rId20" Type="http://schemas.openxmlformats.org/officeDocument/2006/relationships/image" Target="../media/image53.svg"/><Relationship Id="rId29"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44.png"/><Relationship Id="rId24" Type="http://schemas.openxmlformats.org/officeDocument/2006/relationships/image" Target="../media/image57.svg"/><Relationship Id="rId32" Type="http://schemas.openxmlformats.org/officeDocument/2006/relationships/image" Target="../media/image65.svg"/><Relationship Id="rId5" Type="http://schemas.openxmlformats.org/officeDocument/2006/relationships/image" Target="../media/image4.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svg"/><Relationship Id="rId36" Type="http://schemas.openxmlformats.org/officeDocument/2006/relationships/image" Target="../media/image69.svg"/><Relationship Id="rId10" Type="http://schemas.openxmlformats.org/officeDocument/2006/relationships/chart" Target="../charts/chart3.xml"/><Relationship Id="rId19" Type="http://schemas.openxmlformats.org/officeDocument/2006/relationships/image" Target="../media/image52.png"/><Relationship Id="rId31"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chart" Target="../charts/chart2.xml"/><Relationship Id="rId14" Type="http://schemas.openxmlformats.org/officeDocument/2006/relationships/image" Target="../media/image47.svg"/><Relationship Id="rId22" Type="http://schemas.openxmlformats.org/officeDocument/2006/relationships/image" Target="../media/image55.svg"/><Relationship Id="rId27" Type="http://schemas.openxmlformats.org/officeDocument/2006/relationships/image" Target="../media/image60.png"/><Relationship Id="rId30" Type="http://schemas.openxmlformats.org/officeDocument/2006/relationships/image" Target="../media/image63.svg"/><Relationship Id="rId35" Type="http://schemas.openxmlformats.org/officeDocument/2006/relationships/image" Target="../media/image68.png"/><Relationship Id="rId8"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76.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75.svg"/><Relationship Id="rId5" Type="http://schemas.openxmlformats.org/officeDocument/2006/relationships/image" Target="../media/image4.png"/><Relationship Id="rId10" Type="http://schemas.openxmlformats.org/officeDocument/2006/relationships/image" Target="../media/image74.png"/><Relationship Id="rId4" Type="http://schemas.openxmlformats.org/officeDocument/2006/relationships/image" Target="../media/image3.png"/><Relationship Id="rId9" Type="http://schemas.openxmlformats.org/officeDocument/2006/relationships/image" Target="../media/image73.svg"/></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chart" Target="../charts/chart6.xml"/><Relationship Id="rId4" Type="http://schemas.openxmlformats.org/officeDocument/2006/relationships/image" Target="../media/image3.png"/><Relationship Id="rId9"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image" Target="../media/image80.sv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7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78.svg"/><Relationship Id="rId5" Type="http://schemas.openxmlformats.org/officeDocument/2006/relationships/image" Target="../media/image4.png"/><Relationship Id="rId15" Type="http://schemas.openxmlformats.org/officeDocument/2006/relationships/image" Target="../media/image82.svg"/><Relationship Id="rId10" Type="http://schemas.openxmlformats.org/officeDocument/2006/relationships/image" Target="../media/image77.png"/><Relationship Id="rId4" Type="http://schemas.openxmlformats.org/officeDocument/2006/relationships/image" Target="../media/image3.png"/><Relationship Id="rId9" Type="http://schemas.openxmlformats.org/officeDocument/2006/relationships/chart" Target="../charts/chart8.xml"/><Relationship Id="rId14"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18" Type="http://schemas.openxmlformats.org/officeDocument/2006/relationships/chart" Target="../charts/chart16.xm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chart" Target="../charts/chart13.xml"/><Relationship Id="rId17" Type="http://schemas.openxmlformats.org/officeDocument/2006/relationships/chart" Target="../charts/chart15.xml"/><Relationship Id="rId2" Type="http://schemas.openxmlformats.org/officeDocument/2006/relationships/notesSlide" Target="../notesSlides/notesSlide6.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chart" Target="../charts/chart12.xml"/><Relationship Id="rId5" Type="http://schemas.openxmlformats.org/officeDocument/2006/relationships/image" Target="../media/image4.png"/><Relationship Id="rId15" Type="http://schemas.microsoft.com/office/2007/relationships/hdphoto" Target="../media/hdphoto1.wdp"/><Relationship Id="rId10" Type="http://schemas.openxmlformats.org/officeDocument/2006/relationships/chart" Target="../charts/chart11.xml"/><Relationship Id="rId4" Type="http://schemas.openxmlformats.org/officeDocument/2006/relationships/image" Target="../media/image3.png"/><Relationship Id="rId9" Type="http://schemas.openxmlformats.org/officeDocument/2006/relationships/chart" Target="../charts/chart10.xml"/><Relationship Id="rId1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6D659-97BB-A435-0E9B-9DDC92D3185E}"/>
            </a:ext>
          </a:extLst>
        </p:cNvPr>
        <p:cNvGrpSpPr/>
        <p:nvPr/>
      </p:nvGrpSpPr>
      <p:grpSpPr>
        <a:xfrm>
          <a:off x="0" y="0"/>
          <a:ext cx="0" cy="0"/>
          <a:chOff x="0" y="0"/>
          <a:chExt cx="0" cy="0"/>
        </a:xfrm>
      </p:grpSpPr>
      <p:sp>
        <p:nvSpPr>
          <p:cNvPr id="41" name="Rectangle 40">
            <a:extLst>
              <a:ext uri="{FF2B5EF4-FFF2-40B4-BE49-F238E27FC236}">
                <a16:creationId xmlns:a16="http://schemas.microsoft.com/office/drawing/2014/main" id="{3A6354C1-7B65-8087-8474-EE7527A3FB5D}"/>
              </a:ext>
            </a:extLst>
          </p:cNvPr>
          <p:cNvSpPr/>
          <p:nvPr/>
        </p:nvSpPr>
        <p:spPr>
          <a:xfrm>
            <a:off x="14765896" y="5935310"/>
            <a:ext cx="5935028" cy="5957948"/>
          </a:xfrm>
          <a:prstGeom prst="rect">
            <a:avLst/>
          </a:prstGeom>
          <a:solidFill>
            <a:srgbClr val="BDF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515930B-9DD8-B0F7-B489-A352ABD72F2E}"/>
              </a:ext>
            </a:extLst>
          </p:cNvPr>
          <p:cNvSpPr/>
          <p:nvPr/>
        </p:nvSpPr>
        <p:spPr>
          <a:xfrm>
            <a:off x="7618788" y="17044070"/>
            <a:ext cx="6250440" cy="10447970"/>
          </a:xfrm>
          <a:prstGeom prst="rect">
            <a:avLst/>
          </a:prstGeom>
          <a:solidFill>
            <a:srgbClr val="FFBD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DA9AD7D-8883-8287-B874-398807B486B3}"/>
              </a:ext>
            </a:extLst>
          </p:cNvPr>
          <p:cNvSpPr/>
          <p:nvPr/>
        </p:nvSpPr>
        <p:spPr>
          <a:xfrm>
            <a:off x="610691" y="5992589"/>
            <a:ext cx="5973017" cy="11266371"/>
          </a:xfrm>
          <a:prstGeom prst="rect">
            <a:avLst/>
          </a:pr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21E44FC-CE30-588D-5822-D2C0DEE3413B}"/>
              </a:ext>
            </a:extLst>
          </p:cNvPr>
          <p:cNvSpPr/>
          <p:nvPr/>
        </p:nvSpPr>
        <p:spPr>
          <a:xfrm>
            <a:off x="610692" y="733937"/>
            <a:ext cx="20090232" cy="3531022"/>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6B18F4C-AA70-66A0-BA3D-82DA4231CC3B}"/>
              </a:ext>
            </a:extLst>
          </p:cNvPr>
          <p:cNvSpPr txBox="1"/>
          <p:nvPr/>
        </p:nvSpPr>
        <p:spPr>
          <a:xfrm>
            <a:off x="0" y="1053703"/>
            <a:ext cx="21056058" cy="2739211"/>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Calibri" panose="020F0502020204030204" pitchFamily="34" charset="0"/>
                <a:ea typeface="Calibri" panose="020F0502020204030204" pitchFamily="34" charset="0"/>
                <a:cs typeface="Calibri" panose="020F0502020204030204" pitchFamily="34" charset="0"/>
              </a:rPr>
              <a:t>Inter-Island Transport Connectivity Programme</a:t>
            </a:r>
          </a:p>
          <a:p>
            <a:pPr algn="ctr">
              <a:spcBef>
                <a:spcPts val="1200"/>
              </a:spcBef>
              <a:spcAft>
                <a:spcPts val="1200"/>
              </a:spcAft>
            </a:pPr>
            <a:r>
              <a:rPr lang="en-GB" sz="8000">
                <a:solidFill>
                  <a:schemeClr val="bg1"/>
                </a:solidFill>
                <a:latin typeface="Calibri" panose="020F0502020204030204" pitchFamily="34" charset="0"/>
                <a:ea typeface="Calibri" panose="020F0502020204030204" pitchFamily="34" charset="0"/>
                <a:cs typeface="Calibri" panose="020F0502020204030204" pitchFamily="34" charset="0"/>
              </a:rPr>
              <a:t>Bressay </a:t>
            </a:r>
            <a:r>
              <a:rPr lang="en-GB" sz="80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Public Drop-In Session</a:t>
            </a:r>
          </a:p>
        </p:txBody>
      </p:sp>
      <p:pic>
        <p:nvPicPr>
          <p:cNvPr id="52" name="Picture 51">
            <a:extLst>
              <a:ext uri="{FF2B5EF4-FFF2-40B4-BE49-F238E27FC236}">
                <a16:creationId xmlns:a16="http://schemas.microsoft.com/office/drawing/2014/main" id="{AEE15599-F7A1-9910-564E-C40932D72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938" y="29869083"/>
            <a:ext cx="1145286" cy="304332"/>
          </a:xfrm>
          <a:prstGeom prst="rect">
            <a:avLst/>
          </a:prstGeom>
        </p:spPr>
      </p:pic>
      <p:grpSp>
        <p:nvGrpSpPr>
          <p:cNvPr id="56" name="Group 55">
            <a:extLst>
              <a:ext uri="{FF2B5EF4-FFF2-40B4-BE49-F238E27FC236}">
                <a16:creationId xmlns:a16="http://schemas.microsoft.com/office/drawing/2014/main" id="{74A646F2-A79C-915C-979D-6BE6459C2BD1}"/>
              </a:ext>
            </a:extLst>
          </p:cNvPr>
          <p:cNvGrpSpPr/>
          <p:nvPr/>
        </p:nvGrpSpPr>
        <p:grpSpPr>
          <a:xfrm>
            <a:off x="220075" y="28950444"/>
            <a:ext cx="20816084" cy="1140243"/>
            <a:chOff x="220075" y="28950444"/>
            <a:chExt cx="20816084" cy="1140243"/>
          </a:xfrm>
        </p:grpSpPr>
        <p:pic>
          <p:nvPicPr>
            <p:cNvPr id="48" name="Picture 2" descr="Logo: Shetland Islands Council">
              <a:extLst>
                <a:ext uri="{FF2B5EF4-FFF2-40B4-BE49-F238E27FC236}">
                  <a16:creationId xmlns:a16="http://schemas.microsoft.com/office/drawing/2014/main" id="{7ECC4110-8E86-9DF3-3603-25CA0B402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9371D62A-57B7-9007-B8A9-E1B655CA3B79}"/>
                </a:ext>
              </a:extLst>
            </p:cNvPr>
            <p:cNvPicPr>
              <a:picLocks noChangeAspect="1"/>
            </p:cNvPicPr>
            <p:nvPr/>
          </p:nvPicPr>
          <p:blipFill>
            <a:blip r:embed="rId5"/>
            <a:stretch>
              <a:fillRect/>
            </a:stretch>
          </p:blipFill>
          <p:spPr>
            <a:xfrm>
              <a:off x="15145958" y="29481507"/>
              <a:ext cx="1804817" cy="479284"/>
            </a:xfrm>
            <a:prstGeom prst="rect">
              <a:avLst/>
            </a:prstGeom>
          </p:spPr>
        </p:pic>
        <p:pic>
          <p:nvPicPr>
            <p:cNvPr id="53" name="Picture 52">
              <a:extLst>
                <a:ext uri="{FF2B5EF4-FFF2-40B4-BE49-F238E27FC236}">
                  <a16:creationId xmlns:a16="http://schemas.microsoft.com/office/drawing/2014/main" id="{A85DFBAE-6CFB-A049-6363-7AB302BF4B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54" name="Picture 53">
              <a:extLst>
                <a:ext uri="{FF2B5EF4-FFF2-40B4-BE49-F238E27FC236}">
                  <a16:creationId xmlns:a16="http://schemas.microsoft.com/office/drawing/2014/main" id="{F58488AA-02E0-91E4-5EC2-1ABD9B02AD9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55" name="Picture 54" descr="Logo, company name&#10;&#10;Description automatically generated">
              <a:extLst>
                <a:ext uri="{FF2B5EF4-FFF2-40B4-BE49-F238E27FC236}">
                  <a16:creationId xmlns:a16="http://schemas.microsoft.com/office/drawing/2014/main" id="{4C35DC42-2869-44CA-4D13-B85933DD8C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1070" name="TextBox 1069">
            <a:extLst>
              <a:ext uri="{FF2B5EF4-FFF2-40B4-BE49-F238E27FC236}">
                <a16:creationId xmlns:a16="http://schemas.microsoft.com/office/drawing/2014/main" id="{8F49F6A0-E146-5504-479B-38A728C17D99}"/>
              </a:ext>
            </a:extLst>
          </p:cNvPr>
          <p:cNvSpPr txBox="1"/>
          <p:nvPr/>
        </p:nvSpPr>
        <p:spPr>
          <a:xfrm>
            <a:off x="693958" y="15078128"/>
            <a:ext cx="5949531" cy="1754326"/>
          </a:xfrm>
          <a:prstGeom prst="rect">
            <a:avLst/>
          </a:prstGeom>
          <a:noFill/>
        </p:spPr>
        <p:txBody>
          <a:bodyPr wrap="square" rtlCol="0">
            <a:spAutoFit/>
          </a:bodyPr>
          <a:lstStyle/>
          <a:p>
            <a:pPr algn="ctr"/>
            <a:r>
              <a:rPr lang="en-GB" sz="3600">
                <a:latin typeface="Calibri" panose="020F0502020204030204" pitchFamily="34" charset="0"/>
                <a:ea typeface="Calibri" panose="020F0502020204030204" pitchFamily="34" charset="0"/>
                <a:cs typeface="Calibri" panose="020F0502020204030204" pitchFamily="34" charset="0"/>
              </a:rPr>
              <a:t>This study will set out a long-term plan for Shetland’s island communities</a:t>
            </a:r>
          </a:p>
        </p:txBody>
      </p:sp>
      <p:cxnSp>
        <p:nvCxnSpPr>
          <p:cNvPr id="6" name="Straight Connector 5">
            <a:extLst>
              <a:ext uri="{FF2B5EF4-FFF2-40B4-BE49-F238E27FC236}">
                <a16:creationId xmlns:a16="http://schemas.microsoft.com/office/drawing/2014/main" id="{E16A8D2E-D25C-569A-CC32-DDBEE34EFF5E}"/>
              </a:ext>
            </a:extLst>
          </p:cNvPr>
          <p:cNvCxnSpPr>
            <a:cxnSpLocks/>
          </p:cNvCxnSpPr>
          <p:nvPr/>
        </p:nvCxnSpPr>
        <p:spPr>
          <a:xfrm>
            <a:off x="7051788" y="5992590"/>
            <a:ext cx="0" cy="22758613"/>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C45425-B27B-68F1-8104-438C22063918}"/>
              </a:ext>
            </a:extLst>
          </p:cNvPr>
          <p:cNvCxnSpPr>
            <a:cxnSpLocks/>
          </p:cNvCxnSpPr>
          <p:nvPr/>
        </p:nvCxnSpPr>
        <p:spPr>
          <a:xfrm>
            <a:off x="14436228" y="5992590"/>
            <a:ext cx="138413" cy="22758613"/>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FCB80F-129C-4E04-F369-1445CA20FCDD}"/>
              </a:ext>
            </a:extLst>
          </p:cNvPr>
          <p:cNvCxnSpPr>
            <a:cxnSpLocks/>
          </p:cNvCxnSpPr>
          <p:nvPr/>
        </p:nvCxnSpPr>
        <p:spPr>
          <a:xfrm flipH="1">
            <a:off x="610692" y="4984478"/>
            <a:ext cx="20090232" cy="114546"/>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31A16E4-89F4-71F2-946D-134C73EE2E0E}"/>
              </a:ext>
            </a:extLst>
          </p:cNvPr>
          <p:cNvSpPr txBox="1"/>
          <p:nvPr/>
        </p:nvSpPr>
        <p:spPr>
          <a:xfrm>
            <a:off x="874150" y="5818543"/>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1</a:t>
            </a:r>
          </a:p>
        </p:txBody>
      </p:sp>
      <p:sp>
        <p:nvSpPr>
          <p:cNvPr id="22" name="TextBox 21">
            <a:extLst>
              <a:ext uri="{FF2B5EF4-FFF2-40B4-BE49-F238E27FC236}">
                <a16:creationId xmlns:a16="http://schemas.microsoft.com/office/drawing/2014/main" id="{98AF4A34-33A7-39B1-EC3E-A9F2859E8D94}"/>
              </a:ext>
            </a:extLst>
          </p:cNvPr>
          <p:cNvSpPr txBox="1"/>
          <p:nvPr/>
        </p:nvSpPr>
        <p:spPr>
          <a:xfrm>
            <a:off x="7806633" y="5520180"/>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2</a:t>
            </a:r>
          </a:p>
        </p:txBody>
      </p:sp>
      <p:cxnSp>
        <p:nvCxnSpPr>
          <p:cNvPr id="24" name="Straight Connector 23">
            <a:extLst>
              <a:ext uri="{FF2B5EF4-FFF2-40B4-BE49-F238E27FC236}">
                <a16:creationId xmlns:a16="http://schemas.microsoft.com/office/drawing/2014/main" id="{41057CA2-B1BE-FF96-2DB6-6E96537D744C}"/>
              </a:ext>
            </a:extLst>
          </p:cNvPr>
          <p:cNvCxnSpPr>
            <a:cxnSpLocks/>
          </p:cNvCxnSpPr>
          <p:nvPr/>
        </p:nvCxnSpPr>
        <p:spPr>
          <a:xfrm flipH="1">
            <a:off x="610691" y="17907058"/>
            <a:ext cx="5949533" cy="0"/>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EDFF97-B76F-0849-E3FD-F5B79875382C}"/>
              </a:ext>
            </a:extLst>
          </p:cNvPr>
          <p:cNvCxnSpPr>
            <a:cxnSpLocks/>
          </p:cNvCxnSpPr>
          <p:nvPr/>
        </p:nvCxnSpPr>
        <p:spPr>
          <a:xfrm flipH="1">
            <a:off x="7717045" y="16433750"/>
            <a:ext cx="5949533" cy="0"/>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4211A8A-FC91-B037-14B1-E389A70FD911}"/>
              </a:ext>
            </a:extLst>
          </p:cNvPr>
          <p:cNvSpPr txBox="1"/>
          <p:nvPr/>
        </p:nvSpPr>
        <p:spPr>
          <a:xfrm>
            <a:off x="7190201" y="10745118"/>
            <a:ext cx="7107615" cy="4524315"/>
          </a:xfrm>
          <a:prstGeom prst="rect">
            <a:avLst/>
          </a:prstGeom>
          <a:noFill/>
        </p:spPr>
        <p:txBody>
          <a:bodyPr wrap="square" rtlCol="0">
            <a:spAutoFit/>
          </a:bodyPr>
          <a:lstStyle/>
          <a:p>
            <a:pPr algn="ctr"/>
            <a:r>
              <a:rPr lang="en-GB" sz="3600">
                <a:latin typeface="Calibri" panose="020F0502020204030204" pitchFamily="34" charset="0"/>
                <a:ea typeface="Calibri" panose="020F0502020204030204" pitchFamily="34" charset="0"/>
                <a:cs typeface="Calibri" panose="020F0502020204030204" pitchFamily="34" charset="0"/>
              </a:rPr>
              <a:t>We will achieve this by objectively and holistically determining:</a:t>
            </a:r>
          </a:p>
          <a:p>
            <a:pPr algn="ctr"/>
            <a:endParaRPr lang="en-GB" sz="3600">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3600">
                <a:latin typeface="Calibri" panose="020F0502020204030204" pitchFamily="34" charset="0"/>
                <a:ea typeface="Calibri" panose="020F0502020204030204" pitchFamily="34" charset="0"/>
                <a:cs typeface="Calibri" panose="020F0502020204030204" pitchFamily="34" charset="0"/>
              </a:rPr>
              <a:t>The ‘case’ (in its widest sense) for fixed links </a:t>
            </a:r>
          </a:p>
          <a:p>
            <a:pPr marL="571500" indent="-571500">
              <a:buFont typeface="Arial" panose="020B0604020202020204" pitchFamily="34" charset="0"/>
              <a:buChar char="•"/>
            </a:pPr>
            <a:r>
              <a:rPr lang="en-GB" sz="3600">
                <a:latin typeface="Calibri" panose="020F0502020204030204" pitchFamily="34" charset="0"/>
                <a:ea typeface="Calibri" panose="020F0502020204030204" pitchFamily="34" charset="0"/>
                <a:cs typeface="Calibri" panose="020F0502020204030204" pitchFamily="34" charset="0"/>
              </a:rPr>
              <a:t>The shape of the ferry service and network in the short, medium and long term for all islands</a:t>
            </a:r>
          </a:p>
        </p:txBody>
      </p:sp>
      <p:sp>
        <p:nvSpPr>
          <p:cNvPr id="31" name="TextBox 30">
            <a:extLst>
              <a:ext uri="{FF2B5EF4-FFF2-40B4-BE49-F238E27FC236}">
                <a16:creationId xmlns:a16="http://schemas.microsoft.com/office/drawing/2014/main" id="{3D3CD0E9-A6BC-37DB-7E10-359CE846F2E4}"/>
              </a:ext>
            </a:extLst>
          </p:cNvPr>
          <p:cNvSpPr txBox="1"/>
          <p:nvPr/>
        </p:nvSpPr>
        <p:spPr>
          <a:xfrm>
            <a:off x="14836330" y="8852923"/>
            <a:ext cx="5821897" cy="3083921"/>
          </a:xfrm>
          <a:prstGeom prst="rect">
            <a:avLst/>
          </a:prstGeom>
          <a:noFill/>
        </p:spPr>
        <p:txBody>
          <a:bodyPr wrap="square">
            <a:spAutoFit/>
          </a:bodyPr>
          <a:lstStyle/>
          <a:p>
            <a:pPr marL="0" lvl="1" algn="ctr" defTabSz="685800">
              <a:lnSpc>
                <a:spcPct val="90000"/>
              </a:lnSpc>
              <a:spcBef>
                <a:spcPct val="20000"/>
              </a:spcBef>
              <a:defRPr/>
            </a:pPr>
            <a:r>
              <a:rPr lang="en-GB" sz="3600">
                <a:latin typeface="Calibri" panose="020F0502020204030204" pitchFamily="34" charset="0"/>
                <a:ea typeface="Calibri" panose="020F0502020204030204" pitchFamily="34" charset="0"/>
                <a:cs typeface="Calibri" panose="020F0502020204030204" pitchFamily="34" charset="0"/>
              </a:rPr>
              <a:t>These two elements will be combined to create a ‘Network Strategy’, i.e., a sequential and costed investment plan for the inter-island transport network  </a:t>
            </a:r>
          </a:p>
        </p:txBody>
      </p:sp>
      <p:cxnSp>
        <p:nvCxnSpPr>
          <p:cNvPr id="32" name="Straight Connector 31">
            <a:extLst>
              <a:ext uri="{FF2B5EF4-FFF2-40B4-BE49-F238E27FC236}">
                <a16:creationId xmlns:a16="http://schemas.microsoft.com/office/drawing/2014/main" id="{BCF968E8-13E7-ACC3-2192-6ED0804B7BC2}"/>
              </a:ext>
            </a:extLst>
          </p:cNvPr>
          <p:cNvCxnSpPr>
            <a:cxnSpLocks/>
          </p:cNvCxnSpPr>
          <p:nvPr/>
        </p:nvCxnSpPr>
        <p:spPr>
          <a:xfrm flipH="1">
            <a:off x="14708694" y="12216453"/>
            <a:ext cx="5949533" cy="0"/>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96DDD0F-E765-22E3-F1FA-2C353A6EBD30}"/>
              </a:ext>
            </a:extLst>
          </p:cNvPr>
          <p:cNvSpPr txBox="1"/>
          <p:nvPr/>
        </p:nvSpPr>
        <p:spPr>
          <a:xfrm>
            <a:off x="14904308" y="583383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3</a:t>
            </a:r>
          </a:p>
        </p:txBody>
      </p:sp>
      <p:sp>
        <p:nvSpPr>
          <p:cNvPr id="35" name="TextBox 34">
            <a:extLst>
              <a:ext uri="{FF2B5EF4-FFF2-40B4-BE49-F238E27FC236}">
                <a16:creationId xmlns:a16="http://schemas.microsoft.com/office/drawing/2014/main" id="{C2B3425B-E84E-64FA-B831-D0246250CF9D}"/>
              </a:ext>
            </a:extLst>
          </p:cNvPr>
          <p:cNvSpPr txBox="1"/>
          <p:nvPr/>
        </p:nvSpPr>
        <p:spPr>
          <a:xfrm>
            <a:off x="306468" y="1781554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4</a:t>
            </a:r>
          </a:p>
        </p:txBody>
      </p:sp>
      <p:sp>
        <p:nvSpPr>
          <p:cNvPr id="36" name="TextBox 35">
            <a:extLst>
              <a:ext uri="{FF2B5EF4-FFF2-40B4-BE49-F238E27FC236}">
                <a16:creationId xmlns:a16="http://schemas.microsoft.com/office/drawing/2014/main" id="{4DC24C5F-40F4-84F9-4F97-D0FC2F83499B}"/>
              </a:ext>
            </a:extLst>
          </p:cNvPr>
          <p:cNvSpPr txBox="1"/>
          <p:nvPr/>
        </p:nvSpPr>
        <p:spPr>
          <a:xfrm>
            <a:off x="7149976" y="1642236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5</a:t>
            </a:r>
          </a:p>
        </p:txBody>
      </p:sp>
      <p:sp>
        <p:nvSpPr>
          <p:cNvPr id="37" name="TextBox 36">
            <a:extLst>
              <a:ext uri="{FF2B5EF4-FFF2-40B4-BE49-F238E27FC236}">
                <a16:creationId xmlns:a16="http://schemas.microsoft.com/office/drawing/2014/main" id="{DA3DB18B-4D86-C51D-0EDC-59C1D138E5C5}"/>
              </a:ext>
            </a:extLst>
          </p:cNvPr>
          <p:cNvSpPr txBox="1"/>
          <p:nvPr/>
        </p:nvSpPr>
        <p:spPr>
          <a:xfrm>
            <a:off x="14886123" y="1253964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6</a:t>
            </a:r>
          </a:p>
        </p:txBody>
      </p:sp>
      <p:sp>
        <p:nvSpPr>
          <p:cNvPr id="46" name="TextBox 45">
            <a:extLst>
              <a:ext uri="{FF2B5EF4-FFF2-40B4-BE49-F238E27FC236}">
                <a16:creationId xmlns:a16="http://schemas.microsoft.com/office/drawing/2014/main" id="{34CE121A-B175-6B09-8E4B-487F03DF6562}"/>
              </a:ext>
            </a:extLst>
          </p:cNvPr>
          <p:cNvSpPr txBox="1"/>
          <p:nvPr/>
        </p:nvSpPr>
        <p:spPr>
          <a:xfrm>
            <a:off x="7778361" y="21249968"/>
            <a:ext cx="5826900" cy="6186309"/>
          </a:xfrm>
          <a:prstGeom prst="rect">
            <a:avLst/>
          </a:prstGeom>
          <a:noFill/>
        </p:spPr>
        <p:txBody>
          <a:bodyPr wrap="square">
            <a:spAutoFit/>
          </a:bodyPr>
          <a:lstStyle>
            <a:defPPr>
              <a:defRPr lang="en-US"/>
            </a:defPPr>
            <a:lvl2pPr marL="0" lvl="1" algn="ctr" defTabSz="685800">
              <a:lnSpc>
                <a:spcPct val="90000"/>
              </a:lnSpc>
              <a:spcBef>
                <a:spcPct val="20000"/>
              </a:spcBef>
              <a:defRPr sz="3200">
                <a:latin typeface="Calibri" panose="020F0502020204030204" pitchFamily="34" charset="0"/>
                <a:ea typeface="Calibri" panose="020F0502020204030204" pitchFamily="34" charset="0"/>
                <a:cs typeface="Calibri" panose="020F0502020204030204" pitchFamily="34" charset="0"/>
              </a:defRPr>
            </a:lvl2pPr>
          </a:lstStyle>
          <a:p>
            <a:pPr algn="ctr"/>
            <a:r>
              <a:rPr lang="en-GB" sz="3600">
                <a:latin typeface="Calibri" panose="020F0502020204030204" pitchFamily="34" charset="0"/>
                <a:ea typeface="Calibri" panose="020F0502020204030204" pitchFamily="34" charset="0"/>
                <a:cs typeface="Calibri" panose="020F0502020204030204" pitchFamily="34" charset="0"/>
              </a:rPr>
              <a:t>Following the Strategic Business Case, the</a:t>
            </a:r>
          </a:p>
          <a:p>
            <a:pPr algn="ctr"/>
            <a:r>
              <a:rPr lang="en-GB" sz="3600">
                <a:latin typeface="Calibri" panose="020F0502020204030204" pitchFamily="34" charset="0"/>
                <a:ea typeface="Calibri" panose="020F0502020204030204" pitchFamily="34" charset="0"/>
                <a:cs typeface="Calibri" panose="020F0502020204030204" pitchFamily="34" charset="0"/>
              </a:rPr>
              <a:t>Network Strategy </a:t>
            </a:r>
            <a:r>
              <a:rPr lang="en-GB" sz="3600" b="1" u="sng">
                <a:latin typeface="Calibri" panose="020F0502020204030204" pitchFamily="34" charset="0"/>
                <a:ea typeface="Calibri" panose="020F0502020204030204" pitchFamily="34" charset="0"/>
                <a:cs typeface="Calibri" panose="020F0502020204030204" pitchFamily="34" charset="0"/>
              </a:rPr>
              <a:t>Outline Business Case (OBC)</a:t>
            </a:r>
            <a:r>
              <a:rPr lang="en-GB" sz="3600" b="1">
                <a:latin typeface="Calibri" panose="020F0502020204030204" pitchFamily="34" charset="0"/>
                <a:ea typeface="Calibri" panose="020F0502020204030204" pitchFamily="34" charset="0"/>
                <a:cs typeface="Calibri" panose="020F0502020204030204" pitchFamily="34" charset="0"/>
              </a:rPr>
              <a:t> </a:t>
            </a:r>
            <a:r>
              <a:rPr lang="en-GB" sz="3600">
                <a:latin typeface="Calibri" panose="020F0502020204030204" pitchFamily="34" charset="0"/>
                <a:ea typeface="Calibri" panose="020F0502020204030204" pitchFamily="34" charset="0"/>
                <a:cs typeface="Calibri" panose="020F0502020204030204" pitchFamily="34" charset="0"/>
              </a:rPr>
              <a:t>will determine the preferred option for each of the islands and aggregate these to a preferred network option – i.e., which investments should be made, where and in which order?</a:t>
            </a:r>
          </a:p>
        </p:txBody>
      </p:sp>
      <p:sp>
        <p:nvSpPr>
          <p:cNvPr id="51" name="TextBox 50">
            <a:extLst>
              <a:ext uri="{FF2B5EF4-FFF2-40B4-BE49-F238E27FC236}">
                <a16:creationId xmlns:a16="http://schemas.microsoft.com/office/drawing/2014/main" id="{69F5309B-22E8-955D-EDA9-B336310B9DB4}"/>
              </a:ext>
            </a:extLst>
          </p:cNvPr>
          <p:cNvSpPr txBox="1"/>
          <p:nvPr/>
        </p:nvSpPr>
        <p:spPr>
          <a:xfrm>
            <a:off x="14574641" y="16932583"/>
            <a:ext cx="6547295" cy="10479792"/>
          </a:xfrm>
          <a:prstGeom prst="rect">
            <a:avLst/>
          </a:prstGeom>
          <a:noFill/>
        </p:spPr>
        <p:txBody>
          <a:bodyPr wrap="square">
            <a:spAutoFit/>
          </a:bodyPr>
          <a:lstStyle/>
          <a:p>
            <a:pPr algn="ctr">
              <a:spcAft>
                <a:spcPts val="1800"/>
              </a:spcAft>
            </a:pPr>
            <a:r>
              <a:rPr lang="en-GB" sz="3600">
                <a:latin typeface="Calibri" panose="020F0502020204030204" pitchFamily="34" charset="0"/>
                <a:ea typeface="Calibri" panose="020F0502020204030204" pitchFamily="34" charset="0"/>
                <a:cs typeface="Calibri" panose="020F0502020204030204" pitchFamily="34" charset="0"/>
              </a:rPr>
              <a:t>The following boards set out:</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Business case and decision-making process</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Community engagement programme</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Headline socio-economic data</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Vessel and port profiles</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Connectivity</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Ferry carryings, capacity utilisation and performance</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Resident survey - key headlines</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Transport Problems Framework</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Next steps and FAQs</a:t>
            </a:r>
          </a:p>
        </p:txBody>
      </p:sp>
      <p:grpSp>
        <p:nvGrpSpPr>
          <p:cNvPr id="4" name="Group 3">
            <a:extLst>
              <a:ext uri="{FF2B5EF4-FFF2-40B4-BE49-F238E27FC236}">
                <a16:creationId xmlns:a16="http://schemas.microsoft.com/office/drawing/2014/main" id="{2DB993B4-FB3E-B67C-57F3-38AD6E7691F9}"/>
              </a:ext>
            </a:extLst>
          </p:cNvPr>
          <p:cNvGrpSpPr/>
          <p:nvPr/>
        </p:nvGrpSpPr>
        <p:grpSpPr>
          <a:xfrm>
            <a:off x="9987813" y="6485816"/>
            <a:ext cx="3757150" cy="3440811"/>
            <a:chOff x="9654981" y="6990572"/>
            <a:chExt cx="3757150" cy="3440811"/>
          </a:xfrm>
        </p:grpSpPr>
        <p:sp>
          <p:nvSpPr>
            <p:cNvPr id="63" name="Freeform: Shape 62">
              <a:extLst>
                <a:ext uri="{FF2B5EF4-FFF2-40B4-BE49-F238E27FC236}">
                  <a16:creationId xmlns:a16="http://schemas.microsoft.com/office/drawing/2014/main" id="{2C45D545-C276-4CE1-B40A-000530696FA5}"/>
                </a:ext>
              </a:extLst>
            </p:cNvPr>
            <p:cNvSpPr/>
            <p:nvPr/>
          </p:nvSpPr>
          <p:spPr>
            <a:xfrm>
              <a:off x="9654981" y="6990572"/>
              <a:ext cx="3757150" cy="3440811"/>
            </a:xfrm>
            <a:custGeom>
              <a:avLst/>
              <a:gdLst>
                <a:gd name="connsiteX0" fmla="*/ 365085 w 3758237"/>
                <a:gd name="connsiteY0" fmla="*/ 736862 h 3430725"/>
                <a:gd name="connsiteX1" fmla="*/ 1457285 w 3758237"/>
                <a:gd name="connsiteY1" fmla="*/ 165362 h 3430725"/>
                <a:gd name="connsiteX2" fmla="*/ 2473285 w 3758237"/>
                <a:gd name="connsiteY2" fmla="*/ 262 h 3430725"/>
                <a:gd name="connsiteX3" fmla="*/ 3184485 w 3758237"/>
                <a:gd name="connsiteY3" fmla="*/ 190762 h 3430725"/>
                <a:gd name="connsiteX4" fmla="*/ 3730585 w 3758237"/>
                <a:gd name="connsiteY4" fmla="*/ 889262 h 3430725"/>
                <a:gd name="connsiteX5" fmla="*/ 3603585 w 3758237"/>
                <a:gd name="connsiteY5" fmla="*/ 2121162 h 3430725"/>
                <a:gd name="connsiteX6" fmla="*/ 2968585 w 3758237"/>
                <a:gd name="connsiteY6" fmla="*/ 3060962 h 3430725"/>
                <a:gd name="connsiteX7" fmla="*/ 2016085 w 3758237"/>
                <a:gd name="connsiteY7" fmla="*/ 3429262 h 3430725"/>
                <a:gd name="connsiteX8" fmla="*/ 111085 w 3758237"/>
                <a:gd name="connsiteY8" fmla="*/ 2946662 h 3430725"/>
                <a:gd name="connsiteX9" fmla="*/ 365085 w 3758237"/>
                <a:gd name="connsiteY9" fmla="*/ 736862 h 3430725"/>
                <a:gd name="connsiteX0" fmla="*/ 363998 w 3757150"/>
                <a:gd name="connsiteY0" fmla="*/ 744413 h 3438276"/>
                <a:gd name="connsiteX1" fmla="*/ 1418098 w 3757150"/>
                <a:gd name="connsiteY1" fmla="*/ 109413 h 3438276"/>
                <a:gd name="connsiteX2" fmla="*/ 2472198 w 3757150"/>
                <a:gd name="connsiteY2" fmla="*/ 7813 h 3438276"/>
                <a:gd name="connsiteX3" fmla="*/ 3183398 w 3757150"/>
                <a:gd name="connsiteY3" fmla="*/ 198313 h 3438276"/>
                <a:gd name="connsiteX4" fmla="*/ 3729498 w 3757150"/>
                <a:gd name="connsiteY4" fmla="*/ 896813 h 3438276"/>
                <a:gd name="connsiteX5" fmla="*/ 3602498 w 3757150"/>
                <a:gd name="connsiteY5" fmla="*/ 2128713 h 3438276"/>
                <a:gd name="connsiteX6" fmla="*/ 2967498 w 3757150"/>
                <a:gd name="connsiteY6" fmla="*/ 3068513 h 3438276"/>
                <a:gd name="connsiteX7" fmla="*/ 2014998 w 3757150"/>
                <a:gd name="connsiteY7" fmla="*/ 3436813 h 3438276"/>
                <a:gd name="connsiteX8" fmla="*/ 109998 w 3757150"/>
                <a:gd name="connsiteY8" fmla="*/ 2954213 h 3438276"/>
                <a:gd name="connsiteX9" fmla="*/ 363998 w 3757150"/>
                <a:gd name="connsiteY9" fmla="*/ 744413 h 3438276"/>
                <a:gd name="connsiteX0" fmla="*/ 363998 w 3757150"/>
                <a:gd name="connsiteY0" fmla="*/ 746948 h 3440811"/>
                <a:gd name="connsiteX1" fmla="*/ 1418098 w 3757150"/>
                <a:gd name="connsiteY1" fmla="*/ 111948 h 3440811"/>
                <a:gd name="connsiteX2" fmla="*/ 2472198 w 3757150"/>
                <a:gd name="connsiteY2" fmla="*/ 10348 h 3440811"/>
                <a:gd name="connsiteX3" fmla="*/ 3183398 w 3757150"/>
                <a:gd name="connsiteY3" fmla="*/ 200848 h 3440811"/>
                <a:gd name="connsiteX4" fmla="*/ 3729498 w 3757150"/>
                <a:gd name="connsiteY4" fmla="*/ 899348 h 3440811"/>
                <a:gd name="connsiteX5" fmla="*/ 3602498 w 3757150"/>
                <a:gd name="connsiteY5" fmla="*/ 2131248 h 3440811"/>
                <a:gd name="connsiteX6" fmla="*/ 2967498 w 3757150"/>
                <a:gd name="connsiteY6" fmla="*/ 3071048 h 3440811"/>
                <a:gd name="connsiteX7" fmla="*/ 2014998 w 3757150"/>
                <a:gd name="connsiteY7" fmla="*/ 3439348 h 3440811"/>
                <a:gd name="connsiteX8" fmla="*/ 109998 w 3757150"/>
                <a:gd name="connsiteY8" fmla="*/ 2956748 h 3440811"/>
                <a:gd name="connsiteX9" fmla="*/ 363998 w 3757150"/>
                <a:gd name="connsiteY9" fmla="*/ 746948 h 34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7150" h="3440811">
                  <a:moveTo>
                    <a:pt x="363998" y="746948"/>
                  </a:moveTo>
                  <a:cubicBezTo>
                    <a:pt x="582015" y="272815"/>
                    <a:pt x="914331" y="247415"/>
                    <a:pt x="1418098" y="111948"/>
                  </a:cubicBezTo>
                  <a:cubicBezTo>
                    <a:pt x="1921865" y="-23519"/>
                    <a:pt x="2177981" y="-4469"/>
                    <a:pt x="2472198" y="10348"/>
                  </a:cubicBezTo>
                  <a:cubicBezTo>
                    <a:pt x="2766415" y="25165"/>
                    <a:pt x="2973848" y="52681"/>
                    <a:pt x="3183398" y="200848"/>
                  </a:cubicBezTo>
                  <a:cubicBezTo>
                    <a:pt x="3392948" y="349015"/>
                    <a:pt x="3659648" y="577615"/>
                    <a:pt x="3729498" y="899348"/>
                  </a:cubicBezTo>
                  <a:cubicBezTo>
                    <a:pt x="3799348" y="1221081"/>
                    <a:pt x="3729498" y="1769298"/>
                    <a:pt x="3602498" y="2131248"/>
                  </a:cubicBezTo>
                  <a:cubicBezTo>
                    <a:pt x="3475498" y="2493198"/>
                    <a:pt x="3232081" y="2853031"/>
                    <a:pt x="2967498" y="3071048"/>
                  </a:cubicBezTo>
                  <a:cubicBezTo>
                    <a:pt x="2702915" y="3289065"/>
                    <a:pt x="2491248" y="3458398"/>
                    <a:pt x="2014998" y="3439348"/>
                  </a:cubicBezTo>
                  <a:cubicBezTo>
                    <a:pt x="1538748" y="3420298"/>
                    <a:pt x="389398" y="3411831"/>
                    <a:pt x="109998" y="2956748"/>
                  </a:cubicBezTo>
                  <a:cubicBezTo>
                    <a:pt x="-169402" y="2501665"/>
                    <a:pt x="145981" y="1221081"/>
                    <a:pt x="363998" y="746948"/>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Graphic 61">
              <a:extLst>
                <a:ext uri="{FF2B5EF4-FFF2-40B4-BE49-F238E27FC236}">
                  <a16:creationId xmlns:a16="http://schemas.microsoft.com/office/drawing/2014/main" id="{B8D92CCE-DC4C-9C87-7094-46ED499032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1805" y="7298288"/>
              <a:ext cx="3324225" cy="2552700"/>
            </a:xfrm>
            <a:prstGeom prst="rect">
              <a:avLst/>
            </a:prstGeom>
          </p:spPr>
        </p:pic>
        <p:pic>
          <p:nvPicPr>
            <p:cNvPr id="1024" name="Graphic 1023" descr="Tug boat with solid fill">
              <a:extLst>
                <a:ext uri="{FF2B5EF4-FFF2-40B4-BE49-F238E27FC236}">
                  <a16:creationId xmlns:a16="http://schemas.microsoft.com/office/drawing/2014/main" id="{2CA0B07D-2362-BDA5-6887-E953AC7FA3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77908" y="7932648"/>
              <a:ext cx="411426" cy="411426"/>
            </a:xfrm>
            <a:prstGeom prst="rect">
              <a:avLst/>
            </a:prstGeom>
          </p:spPr>
        </p:pic>
        <p:pic>
          <p:nvPicPr>
            <p:cNvPr id="1025" name="Graphic 1024" descr="Tug boat with solid fill">
              <a:extLst>
                <a:ext uri="{FF2B5EF4-FFF2-40B4-BE49-F238E27FC236}">
                  <a16:creationId xmlns:a16="http://schemas.microsoft.com/office/drawing/2014/main" id="{964EA1B2-265C-C227-A876-075FFEC376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51457" y="9334585"/>
              <a:ext cx="411426" cy="411426"/>
            </a:xfrm>
            <a:prstGeom prst="rect">
              <a:avLst/>
            </a:prstGeom>
          </p:spPr>
        </p:pic>
        <p:pic>
          <p:nvPicPr>
            <p:cNvPr id="1026" name="Graphic 1025" descr="Tug boat with solid fill">
              <a:extLst>
                <a:ext uri="{FF2B5EF4-FFF2-40B4-BE49-F238E27FC236}">
                  <a16:creationId xmlns:a16="http://schemas.microsoft.com/office/drawing/2014/main" id="{E91073B3-CC3D-BA65-3343-A334CD3440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51457" y="7354283"/>
              <a:ext cx="411426" cy="411426"/>
            </a:xfrm>
            <a:prstGeom prst="rect">
              <a:avLst/>
            </a:prstGeom>
          </p:spPr>
        </p:pic>
      </p:grpSp>
      <p:sp>
        <p:nvSpPr>
          <p:cNvPr id="27" name="Freeform: Shape 26">
            <a:extLst>
              <a:ext uri="{FF2B5EF4-FFF2-40B4-BE49-F238E27FC236}">
                <a16:creationId xmlns:a16="http://schemas.microsoft.com/office/drawing/2014/main" id="{B3E3F40F-DCC5-ECA7-6A70-4B674AC48E4C}"/>
              </a:ext>
            </a:extLst>
          </p:cNvPr>
          <p:cNvSpPr/>
          <p:nvPr/>
        </p:nvSpPr>
        <p:spPr>
          <a:xfrm>
            <a:off x="17437090" y="13041902"/>
            <a:ext cx="2877654" cy="3189769"/>
          </a:xfrm>
          <a:custGeom>
            <a:avLst/>
            <a:gdLst>
              <a:gd name="connsiteX0" fmla="*/ 12710 w 2877654"/>
              <a:gd name="connsiteY0" fmla="*/ 1258298 h 3189769"/>
              <a:gd name="connsiteX1" fmla="*/ 190510 w 2877654"/>
              <a:gd name="connsiteY1" fmla="*/ 369298 h 3189769"/>
              <a:gd name="connsiteX2" fmla="*/ 1206510 w 2877654"/>
              <a:gd name="connsiteY2" fmla="*/ 13698 h 3189769"/>
              <a:gd name="connsiteX3" fmla="*/ 2349510 w 2877654"/>
              <a:gd name="connsiteY3" fmla="*/ 166098 h 3189769"/>
              <a:gd name="connsiteX4" fmla="*/ 2806710 w 2877654"/>
              <a:gd name="connsiteY4" fmla="*/ 1004298 h 3189769"/>
              <a:gd name="connsiteX5" fmla="*/ 2832110 w 2877654"/>
              <a:gd name="connsiteY5" fmla="*/ 2350498 h 3189769"/>
              <a:gd name="connsiteX6" fmla="*/ 2374910 w 2877654"/>
              <a:gd name="connsiteY6" fmla="*/ 2960098 h 3189769"/>
              <a:gd name="connsiteX7" fmla="*/ 1435110 w 2877654"/>
              <a:gd name="connsiteY7" fmla="*/ 3188698 h 3189769"/>
              <a:gd name="connsiteX8" fmla="*/ 368310 w 2877654"/>
              <a:gd name="connsiteY8" fmla="*/ 2883898 h 3189769"/>
              <a:gd name="connsiteX9" fmla="*/ 12710 w 2877654"/>
              <a:gd name="connsiteY9" fmla="*/ 1258298 h 318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7654" h="3189769">
                <a:moveTo>
                  <a:pt x="12710" y="1258298"/>
                </a:moveTo>
                <a:cubicBezTo>
                  <a:pt x="-16923" y="839198"/>
                  <a:pt x="-8457" y="576731"/>
                  <a:pt x="190510" y="369298"/>
                </a:cubicBezTo>
                <a:cubicBezTo>
                  <a:pt x="389477" y="161865"/>
                  <a:pt x="846677" y="47565"/>
                  <a:pt x="1206510" y="13698"/>
                </a:cubicBezTo>
                <a:cubicBezTo>
                  <a:pt x="1566343" y="-20169"/>
                  <a:pt x="2082810" y="998"/>
                  <a:pt x="2349510" y="166098"/>
                </a:cubicBezTo>
                <a:cubicBezTo>
                  <a:pt x="2616210" y="331198"/>
                  <a:pt x="2726277" y="640231"/>
                  <a:pt x="2806710" y="1004298"/>
                </a:cubicBezTo>
                <a:cubicBezTo>
                  <a:pt x="2887143" y="1368365"/>
                  <a:pt x="2904077" y="2024531"/>
                  <a:pt x="2832110" y="2350498"/>
                </a:cubicBezTo>
                <a:cubicBezTo>
                  <a:pt x="2760143" y="2676465"/>
                  <a:pt x="2607743" y="2820398"/>
                  <a:pt x="2374910" y="2960098"/>
                </a:cubicBezTo>
                <a:cubicBezTo>
                  <a:pt x="2142077" y="3099798"/>
                  <a:pt x="1769543" y="3201398"/>
                  <a:pt x="1435110" y="3188698"/>
                </a:cubicBezTo>
                <a:cubicBezTo>
                  <a:pt x="1100677" y="3175998"/>
                  <a:pt x="609610" y="3201398"/>
                  <a:pt x="368310" y="2883898"/>
                </a:cubicBezTo>
                <a:cubicBezTo>
                  <a:pt x="127010" y="2566398"/>
                  <a:pt x="42343" y="1677398"/>
                  <a:pt x="12710" y="1258298"/>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D2DB3D47-CEB9-AB50-C9A5-6E682B20DBE0}"/>
              </a:ext>
            </a:extLst>
          </p:cNvPr>
          <p:cNvGrpSpPr/>
          <p:nvPr/>
        </p:nvGrpSpPr>
        <p:grpSpPr>
          <a:xfrm>
            <a:off x="18140906" y="13567791"/>
            <a:ext cx="1488934" cy="2186537"/>
            <a:chOff x="17050705" y="21618326"/>
            <a:chExt cx="677098" cy="1068187"/>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id="{29D58B98-E9C8-4918-EC56-6F161851E4F4}"/>
                </a:ext>
              </a:extLst>
            </p:cNvPr>
            <p:cNvSpPr/>
            <p:nvPr/>
          </p:nvSpPr>
          <p:spPr>
            <a:xfrm>
              <a:off x="17051894" y="22326989"/>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CBA800B-C4EA-95B8-2C08-6A0292AB8872}"/>
                </a:ext>
              </a:extLst>
            </p:cNvPr>
            <p:cNvSpPr/>
            <p:nvPr/>
          </p:nvSpPr>
          <p:spPr>
            <a:xfrm>
              <a:off x="17291388" y="22440137"/>
              <a:ext cx="201072" cy="133404"/>
            </a:xfrm>
            <a:custGeom>
              <a:avLst/>
              <a:gdLst>
                <a:gd name="connsiteX0" fmla="*/ 201073 w 201072"/>
                <a:gd name="connsiteY0" fmla="*/ 47564 h 133404"/>
                <a:gd name="connsiteX1" fmla="*/ 59436 w 201072"/>
                <a:gd name="connsiteY1" fmla="*/ 47564 h 133404"/>
                <a:gd name="connsiteX2" fmla="*/ 78486 w 201072"/>
                <a:gd name="connsiteY2" fmla="*/ 28514 h 133404"/>
                <a:gd name="connsiteX3" fmla="*/ 78486 w 201072"/>
                <a:gd name="connsiteY3" fmla="*/ 4892 h 133404"/>
                <a:gd name="connsiteX4" fmla="*/ 54864 w 201072"/>
                <a:gd name="connsiteY4" fmla="*/ 4892 h 133404"/>
                <a:gd name="connsiteX5" fmla="*/ 4858 w 201072"/>
                <a:gd name="connsiteY5" fmla="*/ 54898 h 133404"/>
                <a:gd name="connsiteX6" fmla="*/ 0 w 201072"/>
                <a:gd name="connsiteY6" fmla="*/ 66709 h 133404"/>
                <a:gd name="connsiteX7" fmla="*/ 4858 w 201072"/>
                <a:gd name="connsiteY7" fmla="*/ 78520 h 133404"/>
                <a:gd name="connsiteX8" fmla="*/ 54864 w 201072"/>
                <a:gd name="connsiteY8" fmla="*/ 128526 h 133404"/>
                <a:gd name="connsiteX9" fmla="*/ 78534 w 201072"/>
                <a:gd name="connsiteY9" fmla="*/ 128479 h 133404"/>
                <a:gd name="connsiteX10" fmla="*/ 78486 w 201072"/>
                <a:gd name="connsiteY10" fmla="*/ 104809 h 133404"/>
                <a:gd name="connsiteX11" fmla="*/ 59436 w 201072"/>
                <a:gd name="connsiteY11" fmla="*/ 85759 h 133404"/>
                <a:gd name="connsiteX12" fmla="*/ 201073 w 201072"/>
                <a:gd name="connsiteY12" fmla="*/ 85759 h 13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072" h="133404">
                  <a:moveTo>
                    <a:pt x="201073" y="47564"/>
                  </a:moveTo>
                  <a:lnTo>
                    <a:pt x="59436" y="47564"/>
                  </a:lnTo>
                  <a:lnTo>
                    <a:pt x="78486" y="28514"/>
                  </a:lnTo>
                  <a:cubicBezTo>
                    <a:pt x="85009" y="21991"/>
                    <a:pt x="85009" y="11415"/>
                    <a:pt x="78486" y="4892"/>
                  </a:cubicBezTo>
                  <a:cubicBezTo>
                    <a:pt x="71963" y="-1631"/>
                    <a:pt x="61387" y="-1631"/>
                    <a:pt x="54864" y="4892"/>
                  </a:cubicBezTo>
                  <a:lnTo>
                    <a:pt x="4858" y="54898"/>
                  </a:lnTo>
                  <a:cubicBezTo>
                    <a:pt x="1778" y="58062"/>
                    <a:pt x="38" y="62293"/>
                    <a:pt x="0" y="66709"/>
                  </a:cubicBezTo>
                  <a:cubicBezTo>
                    <a:pt x="18" y="71129"/>
                    <a:pt x="1761" y="75367"/>
                    <a:pt x="4858" y="78520"/>
                  </a:cubicBezTo>
                  <a:lnTo>
                    <a:pt x="54864" y="128526"/>
                  </a:lnTo>
                  <a:cubicBezTo>
                    <a:pt x="61413" y="135049"/>
                    <a:pt x="72011" y="135028"/>
                    <a:pt x="78534" y="128479"/>
                  </a:cubicBezTo>
                  <a:cubicBezTo>
                    <a:pt x="85056" y="121930"/>
                    <a:pt x="85035" y="111332"/>
                    <a:pt x="78486" y="104809"/>
                  </a:cubicBezTo>
                  <a:lnTo>
                    <a:pt x="59436" y="85759"/>
                  </a:lnTo>
                  <a:lnTo>
                    <a:pt x="201073" y="85759"/>
                  </a:lnTo>
                  <a:close/>
                </a:path>
              </a:pathLst>
            </a:custGeom>
            <a:solidFill>
              <a:srgbClr val="023459"/>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CC9C0A6-97E5-C273-6A42-ED433520282D}"/>
                </a:ext>
              </a:extLst>
            </p:cNvPr>
            <p:cNvSpPr/>
            <p:nvPr/>
          </p:nvSpPr>
          <p:spPr>
            <a:xfrm>
              <a:off x="17312725" y="21723221"/>
              <a:ext cx="191080" cy="133290"/>
            </a:xfrm>
            <a:custGeom>
              <a:avLst/>
              <a:gdLst>
                <a:gd name="connsiteX0" fmla="*/ 186214 w 191080"/>
                <a:gd name="connsiteY0" fmla="*/ 54865 h 133290"/>
                <a:gd name="connsiteX1" fmla="*/ 136208 w 191080"/>
                <a:gd name="connsiteY1" fmla="*/ 4859 h 133290"/>
                <a:gd name="connsiteX2" fmla="*/ 112633 w 191080"/>
                <a:gd name="connsiteY2" fmla="*/ 4906 h 133290"/>
                <a:gd name="connsiteX3" fmla="*/ 112681 w 191080"/>
                <a:gd name="connsiteY3" fmla="*/ 28481 h 133290"/>
                <a:gd name="connsiteX4" fmla="*/ 131731 w 191080"/>
                <a:gd name="connsiteY4" fmla="*/ 47531 h 133290"/>
                <a:gd name="connsiteX5" fmla="*/ 0 w 191080"/>
                <a:gd name="connsiteY5" fmla="*/ 47531 h 133290"/>
                <a:gd name="connsiteX6" fmla="*/ 0 w 191080"/>
                <a:gd name="connsiteY6" fmla="*/ 85631 h 133290"/>
                <a:gd name="connsiteX7" fmla="*/ 131826 w 191080"/>
                <a:gd name="connsiteY7" fmla="*/ 85631 h 133290"/>
                <a:gd name="connsiteX8" fmla="*/ 112776 w 191080"/>
                <a:gd name="connsiteY8" fmla="*/ 104681 h 133290"/>
                <a:gd name="connsiteX9" fmla="*/ 112586 w 191080"/>
                <a:gd name="connsiteY9" fmla="*/ 128303 h 133290"/>
                <a:gd name="connsiteX10" fmla="*/ 136208 w 191080"/>
                <a:gd name="connsiteY10" fmla="*/ 128493 h 133290"/>
                <a:gd name="connsiteX11" fmla="*/ 186214 w 191080"/>
                <a:gd name="connsiteY11" fmla="*/ 78487 h 133290"/>
                <a:gd name="connsiteX12" fmla="*/ 186214 w 191080"/>
                <a:gd name="connsiteY12" fmla="*/ 54865 h 13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80" h="133290">
                  <a:moveTo>
                    <a:pt x="186214" y="54865"/>
                  </a:moveTo>
                  <a:lnTo>
                    <a:pt x="136208" y="4859"/>
                  </a:lnTo>
                  <a:cubicBezTo>
                    <a:pt x="129685" y="-1638"/>
                    <a:pt x="119130" y="-1616"/>
                    <a:pt x="112633" y="4906"/>
                  </a:cubicBezTo>
                  <a:cubicBezTo>
                    <a:pt x="106136" y="11429"/>
                    <a:pt x="106158" y="21984"/>
                    <a:pt x="112681" y="28481"/>
                  </a:cubicBezTo>
                  <a:lnTo>
                    <a:pt x="131731" y="47531"/>
                  </a:lnTo>
                  <a:lnTo>
                    <a:pt x="0" y="47531"/>
                  </a:lnTo>
                  <a:lnTo>
                    <a:pt x="0" y="85631"/>
                  </a:lnTo>
                  <a:lnTo>
                    <a:pt x="131826" y="85631"/>
                  </a:lnTo>
                  <a:lnTo>
                    <a:pt x="112776" y="104681"/>
                  </a:lnTo>
                  <a:cubicBezTo>
                    <a:pt x="106200" y="111151"/>
                    <a:pt x="106115" y="121727"/>
                    <a:pt x="112586" y="128303"/>
                  </a:cubicBezTo>
                  <a:cubicBezTo>
                    <a:pt x="119056" y="134879"/>
                    <a:pt x="129631" y="134963"/>
                    <a:pt x="136208" y="128493"/>
                  </a:cubicBezTo>
                  <a:lnTo>
                    <a:pt x="186214" y="78487"/>
                  </a:lnTo>
                  <a:cubicBezTo>
                    <a:pt x="192703" y="71950"/>
                    <a:pt x="192703" y="61402"/>
                    <a:pt x="186214" y="54865"/>
                  </a:cubicBezTo>
                  <a:close/>
                </a:path>
              </a:pathLst>
            </a:custGeom>
            <a:solidFill>
              <a:srgbClr val="023459"/>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AD71AA0-B568-763D-479B-1CB276311A39}"/>
                </a:ext>
              </a:extLst>
            </p:cNvPr>
            <p:cNvSpPr/>
            <p:nvPr/>
          </p:nvSpPr>
          <p:spPr>
            <a:xfrm>
              <a:off x="17560517" y="22055696"/>
              <a:ext cx="133503" cy="210702"/>
            </a:xfrm>
            <a:custGeom>
              <a:avLst/>
              <a:gdLst>
                <a:gd name="connsiteX0" fmla="*/ 128636 w 133503"/>
                <a:gd name="connsiteY0" fmla="*/ 132017 h 210702"/>
                <a:gd name="connsiteX1" fmla="*/ 105014 w 133503"/>
                <a:gd name="connsiteY1" fmla="*/ 132017 h 210702"/>
                <a:gd name="connsiteX2" fmla="*/ 85964 w 133503"/>
                <a:gd name="connsiteY2" fmla="*/ 151067 h 210702"/>
                <a:gd name="connsiteX3" fmla="*/ 85964 w 133503"/>
                <a:gd name="connsiteY3" fmla="*/ 0 h 210702"/>
                <a:gd name="connsiteX4" fmla="*/ 47483 w 133503"/>
                <a:gd name="connsiteY4" fmla="*/ 0 h 210702"/>
                <a:gd name="connsiteX5" fmla="*/ 47483 w 133503"/>
                <a:gd name="connsiteY5" fmla="*/ 151257 h 210702"/>
                <a:gd name="connsiteX6" fmla="*/ 28433 w 133503"/>
                <a:gd name="connsiteY6" fmla="*/ 132207 h 210702"/>
                <a:gd name="connsiteX7" fmla="*/ 4859 w 133503"/>
                <a:gd name="connsiteY7" fmla="*/ 132255 h 210702"/>
                <a:gd name="connsiteX8" fmla="*/ 4906 w 133503"/>
                <a:gd name="connsiteY8" fmla="*/ 155829 h 210702"/>
                <a:gd name="connsiteX9" fmla="*/ 54817 w 133503"/>
                <a:gd name="connsiteY9" fmla="*/ 205835 h 210702"/>
                <a:gd name="connsiteX10" fmla="*/ 78439 w 133503"/>
                <a:gd name="connsiteY10" fmla="*/ 205835 h 210702"/>
                <a:gd name="connsiteX11" fmla="*/ 128446 w 133503"/>
                <a:gd name="connsiteY11" fmla="*/ 155829 h 210702"/>
                <a:gd name="connsiteX12" fmla="*/ 128741 w 133503"/>
                <a:gd name="connsiteY12" fmla="*/ 132123 h 210702"/>
                <a:gd name="connsiteX13" fmla="*/ 128636 w 133503"/>
                <a:gd name="connsiteY13" fmla="*/ 132017 h 21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503" h="210702">
                  <a:moveTo>
                    <a:pt x="128636" y="132017"/>
                  </a:moveTo>
                  <a:cubicBezTo>
                    <a:pt x="122099" y="125527"/>
                    <a:pt x="111551" y="125527"/>
                    <a:pt x="105014" y="132017"/>
                  </a:cubicBezTo>
                  <a:lnTo>
                    <a:pt x="85964" y="151067"/>
                  </a:lnTo>
                  <a:lnTo>
                    <a:pt x="85964" y="0"/>
                  </a:lnTo>
                  <a:lnTo>
                    <a:pt x="47483" y="0"/>
                  </a:lnTo>
                  <a:lnTo>
                    <a:pt x="47483" y="151257"/>
                  </a:lnTo>
                  <a:lnTo>
                    <a:pt x="28433" y="132207"/>
                  </a:lnTo>
                  <a:cubicBezTo>
                    <a:pt x="21910" y="125710"/>
                    <a:pt x="11356" y="125732"/>
                    <a:pt x="4859" y="132255"/>
                  </a:cubicBezTo>
                  <a:cubicBezTo>
                    <a:pt x="-1638" y="138777"/>
                    <a:pt x="-1616" y="149332"/>
                    <a:pt x="4906" y="155829"/>
                  </a:cubicBezTo>
                  <a:lnTo>
                    <a:pt x="54817" y="205835"/>
                  </a:lnTo>
                  <a:cubicBezTo>
                    <a:pt x="61354" y="212325"/>
                    <a:pt x="71902" y="212325"/>
                    <a:pt x="78439" y="205835"/>
                  </a:cubicBezTo>
                  <a:lnTo>
                    <a:pt x="128446" y="155829"/>
                  </a:lnTo>
                  <a:cubicBezTo>
                    <a:pt x="135073" y="149364"/>
                    <a:pt x="135205" y="138751"/>
                    <a:pt x="128741" y="132123"/>
                  </a:cubicBezTo>
                  <a:cubicBezTo>
                    <a:pt x="128706" y="132087"/>
                    <a:pt x="128671" y="132052"/>
                    <a:pt x="128636" y="132017"/>
                  </a:cubicBezTo>
                  <a:close/>
                </a:path>
              </a:pathLst>
            </a:custGeom>
            <a:solidFill>
              <a:srgbClr val="023459"/>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35CFD56-55F8-DC7C-38C4-64B9B60CE344}"/>
                </a:ext>
              </a:extLst>
            </p:cNvPr>
            <p:cNvSpPr/>
            <p:nvPr/>
          </p:nvSpPr>
          <p:spPr>
            <a:xfrm>
              <a:off x="17050705" y="21618326"/>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sp>
          <p:nvSpPr>
            <p:cNvPr id="21" name="Freeform: Shape 20">
              <a:extLst>
                <a:ext uri="{FF2B5EF4-FFF2-40B4-BE49-F238E27FC236}">
                  <a16:creationId xmlns:a16="http://schemas.microsoft.com/office/drawing/2014/main" id="{CD53781D-5E6C-15DF-9B23-200FAF7987F5}"/>
                </a:ext>
              </a:extLst>
            </p:cNvPr>
            <p:cNvSpPr/>
            <p:nvPr/>
          </p:nvSpPr>
          <p:spPr>
            <a:xfrm>
              <a:off x="17526732" y="21618326"/>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sp>
          <p:nvSpPr>
            <p:cNvPr id="23" name="Freeform: Shape 22">
              <a:extLst>
                <a:ext uri="{FF2B5EF4-FFF2-40B4-BE49-F238E27FC236}">
                  <a16:creationId xmlns:a16="http://schemas.microsoft.com/office/drawing/2014/main" id="{B1A5C0EB-200C-C8D7-0666-1C711A0954D2}"/>
                </a:ext>
              </a:extLst>
            </p:cNvPr>
            <p:cNvSpPr/>
            <p:nvPr/>
          </p:nvSpPr>
          <p:spPr>
            <a:xfrm>
              <a:off x="17526732" y="22326989"/>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grpSp>
      <p:pic>
        <p:nvPicPr>
          <p:cNvPr id="44" name="Picture 43" descr="A map with points on it&#10;&#10;Description automatically generated">
            <a:extLst>
              <a:ext uri="{FF2B5EF4-FFF2-40B4-BE49-F238E27FC236}">
                <a16:creationId xmlns:a16="http://schemas.microsoft.com/office/drawing/2014/main" id="{4C5533E5-0AD8-79E0-55EE-5540303D5B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0258" y="6210975"/>
            <a:ext cx="5627098" cy="8440647"/>
          </a:xfrm>
          <a:prstGeom prst="rect">
            <a:avLst/>
          </a:prstGeom>
        </p:spPr>
      </p:pic>
      <p:grpSp>
        <p:nvGrpSpPr>
          <p:cNvPr id="28" name="Group 27">
            <a:extLst>
              <a:ext uri="{FF2B5EF4-FFF2-40B4-BE49-F238E27FC236}">
                <a16:creationId xmlns:a16="http://schemas.microsoft.com/office/drawing/2014/main" id="{F606278A-3ADE-2333-BB06-148F735ABFE1}"/>
              </a:ext>
            </a:extLst>
          </p:cNvPr>
          <p:cNvGrpSpPr/>
          <p:nvPr/>
        </p:nvGrpSpPr>
        <p:grpSpPr>
          <a:xfrm>
            <a:off x="2903135" y="18872435"/>
            <a:ext cx="3399110" cy="2519088"/>
            <a:chOff x="2903135" y="18872435"/>
            <a:chExt cx="3399110" cy="2519088"/>
          </a:xfrm>
        </p:grpSpPr>
        <p:sp>
          <p:nvSpPr>
            <p:cNvPr id="26" name="Freeform: Shape 25">
              <a:extLst>
                <a:ext uri="{FF2B5EF4-FFF2-40B4-BE49-F238E27FC236}">
                  <a16:creationId xmlns:a16="http://schemas.microsoft.com/office/drawing/2014/main" id="{4B3D475F-4055-E4E3-7B5D-157409B57E5F}"/>
                </a:ext>
              </a:extLst>
            </p:cNvPr>
            <p:cNvSpPr/>
            <p:nvPr/>
          </p:nvSpPr>
          <p:spPr>
            <a:xfrm>
              <a:off x="2903135" y="18872435"/>
              <a:ext cx="3399110" cy="2519088"/>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Graphic 57">
              <a:extLst>
                <a:ext uri="{FF2B5EF4-FFF2-40B4-BE49-F238E27FC236}">
                  <a16:creationId xmlns:a16="http://schemas.microsoft.com/office/drawing/2014/main" id="{943EFED8-B195-D5B4-179B-C707B83B74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93358" y="19138231"/>
              <a:ext cx="2572860" cy="2033099"/>
            </a:xfrm>
            <a:prstGeom prst="rect">
              <a:avLst/>
            </a:prstGeom>
          </p:spPr>
        </p:pic>
      </p:grpSp>
      <p:pic>
        <p:nvPicPr>
          <p:cNvPr id="1030" name="Graphic 1029">
            <a:extLst>
              <a:ext uri="{FF2B5EF4-FFF2-40B4-BE49-F238E27FC236}">
                <a16:creationId xmlns:a16="http://schemas.microsoft.com/office/drawing/2014/main" id="{ACFF697D-12AB-DF13-8BF0-C71AF6EA6DE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146075" y="17970143"/>
            <a:ext cx="2537583" cy="2059186"/>
          </a:xfrm>
          <a:prstGeom prst="rect">
            <a:avLst/>
          </a:prstGeom>
        </p:spPr>
      </p:pic>
      <p:pic>
        <p:nvPicPr>
          <p:cNvPr id="1037" name="Graphic 1036">
            <a:extLst>
              <a:ext uri="{FF2B5EF4-FFF2-40B4-BE49-F238E27FC236}">
                <a16:creationId xmlns:a16="http://schemas.microsoft.com/office/drawing/2014/main" id="{1A261313-1591-23EE-6787-91B63A294E9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7337449" y="6955161"/>
            <a:ext cx="2760473" cy="945462"/>
          </a:xfrm>
          <a:prstGeom prst="rect">
            <a:avLst/>
          </a:prstGeom>
        </p:spPr>
      </p:pic>
      <p:sp>
        <p:nvSpPr>
          <p:cNvPr id="5" name="TextBox 4">
            <a:extLst>
              <a:ext uri="{FF2B5EF4-FFF2-40B4-BE49-F238E27FC236}">
                <a16:creationId xmlns:a16="http://schemas.microsoft.com/office/drawing/2014/main" id="{74C9899E-DC80-76CE-37F2-27E9F9EEA4B6}"/>
              </a:ext>
            </a:extLst>
          </p:cNvPr>
          <p:cNvSpPr txBox="1"/>
          <p:nvPr/>
        </p:nvSpPr>
        <p:spPr>
          <a:xfrm>
            <a:off x="393599" y="22167904"/>
            <a:ext cx="6258088" cy="5798510"/>
          </a:xfrm>
          <a:prstGeom prst="rect">
            <a:avLst/>
          </a:prstGeom>
          <a:noFill/>
        </p:spPr>
        <p:txBody>
          <a:bodyPr wrap="square">
            <a:spAutoFit/>
          </a:bodyPr>
          <a:lstStyle>
            <a:defPPr>
              <a:defRPr lang="en-US"/>
            </a:defPPr>
            <a:lvl2pPr marL="0" lvl="1" algn="ctr" defTabSz="685800">
              <a:lnSpc>
                <a:spcPct val="90000"/>
              </a:lnSpc>
              <a:spcBef>
                <a:spcPct val="20000"/>
              </a:spcBef>
              <a:defRPr sz="3200">
                <a:latin typeface="Calibri" panose="020F0502020204030204" pitchFamily="34" charset="0"/>
                <a:ea typeface="Calibri" panose="020F0502020204030204" pitchFamily="34" charset="0"/>
                <a:cs typeface="Calibri" panose="020F0502020204030204" pitchFamily="34" charset="0"/>
              </a:defRPr>
            </a:lvl2pPr>
          </a:lstStyle>
          <a:p>
            <a:pPr lvl="1"/>
            <a:r>
              <a:rPr lang="en-GB" sz="3600"/>
              <a:t>The network strategy will be developed in two stages</a:t>
            </a:r>
          </a:p>
          <a:p>
            <a:pPr lvl="1"/>
            <a:endParaRPr lang="en-GB" sz="3600"/>
          </a:p>
          <a:p>
            <a:pPr lvl="1"/>
            <a:r>
              <a:rPr lang="en-GB" sz="3600"/>
              <a:t>Initially, the Network Strategy </a:t>
            </a:r>
            <a:r>
              <a:rPr lang="en-GB" sz="3600" b="1" u="sng"/>
              <a:t>Strategic</a:t>
            </a:r>
            <a:r>
              <a:rPr lang="en-GB" sz="3600" u="sng"/>
              <a:t> </a:t>
            </a:r>
            <a:r>
              <a:rPr lang="en-GB" sz="3600" b="1" u="sng"/>
              <a:t>Business Case (SBC) </a:t>
            </a:r>
            <a:r>
              <a:rPr lang="en-GB" sz="3600"/>
              <a:t>will establish the case for investment, the Transport Planning Objectives and the ferry, harbour and, where appropriate, fixed link options at an island level</a:t>
            </a:r>
          </a:p>
        </p:txBody>
      </p:sp>
    </p:spTree>
    <p:extLst>
      <p:ext uri="{BB962C8B-B14F-4D97-AF65-F5344CB8AC3E}">
        <p14:creationId xmlns:p14="http://schemas.microsoft.com/office/powerpoint/2010/main" val="376884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CF9AE-3FAD-9A7D-40A8-121FBAC75D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9F4272-13C6-6920-18A8-1307E636953F}"/>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13103A7-DDE0-A975-027F-CF5A91E679C7}"/>
              </a:ext>
            </a:extLst>
          </p:cNvPr>
          <p:cNvSpPr txBox="1"/>
          <p:nvPr/>
        </p:nvSpPr>
        <p:spPr>
          <a:xfrm>
            <a:off x="-27980" y="1153371"/>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Resident Survey – Bressay Headlines</a:t>
            </a:r>
          </a:p>
        </p:txBody>
      </p:sp>
      <p:grpSp>
        <p:nvGrpSpPr>
          <p:cNvPr id="9" name="Group 8">
            <a:extLst>
              <a:ext uri="{FF2B5EF4-FFF2-40B4-BE49-F238E27FC236}">
                <a16:creationId xmlns:a16="http://schemas.microsoft.com/office/drawing/2014/main" id="{F934EAC2-313F-A8C6-E7D6-C3DF4DE8629F}"/>
              </a:ext>
            </a:extLst>
          </p:cNvPr>
          <p:cNvGrpSpPr/>
          <p:nvPr/>
        </p:nvGrpSpPr>
        <p:grpSpPr>
          <a:xfrm>
            <a:off x="220076" y="29224744"/>
            <a:ext cx="20816083" cy="865943"/>
            <a:chOff x="220076" y="29224744"/>
            <a:chExt cx="20816083" cy="865943"/>
          </a:xfrm>
        </p:grpSpPr>
        <p:pic>
          <p:nvPicPr>
            <p:cNvPr id="10" name="Picture 2" descr="Logo: Shetland Islands Council">
              <a:extLst>
                <a:ext uri="{FF2B5EF4-FFF2-40B4-BE49-F238E27FC236}">
                  <a16:creationId xmlns:a16="http://schemas.microsoft.com/office/drawing/2014/main" id="{6F548E19-1ACE-466E-4A31-329349EA0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6" y="29224744"/>
              <a:ext cx="2056526" cy="826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AEA5BCC-7AAD-3C28-8F43-63AA15A2369E}"/>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2" name="Picture 11">
              <a:extLst>
                <a:ext uri="{FF2B5EF4-FFF2-40B4-BE49-F238E27FC236}">
                  <a16:creationId xmlns:a16="http://schemas.microsoft.com/office/drawing/2014/main" id="{01C0A678-FBF0-6978-4D3D-18C051ACD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3" name="Picture 12">
              <a:extLst>
                <a:ext uri="{FF2B5EF4-FFF2-40B4-BE49-F238E27FC236}">
                  <a16:creationId xmlns:a16="http://schemas.microsoft.com/office/drawing/2014/main" id="{7FF4A8FB-F7A5-B19C-5F01-B27491B7144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14" name="Picture 13" descr="Logo, company name&#10;&#10;Description automatically generated">
              <a:extLst>
                <a:ext uri="{FF2B5EF4-FFF2-40B4-BE49-F238E27FC236}">
                  <a16:creationId xmlns:a16="http://schemas.microsoft.com/office/drawing/2014/main" id="{8F4EDCC2-7E00-ECF7-641A-A3E5623368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5" name="Rectangle: Rounded Corners 24">
            <a:extLst>
              <a:ext uri="{FF2B5EF4-FFF2-40B4-BE49-F238E27FC236}">
                <a16:creationId xmlns:a16="http://schemas.microsoft.com/office/drawing/2014/main" id="{9A10F9AA-CECF-5342-822F-69B1F3C6F3D8}"/>
              </a:ext>
            </a:extLst>
          </p:cNvPr>
          <p:cNvSpPr/>
          <p:nvPr/>
        </p:nvSpPr>
        <p:spPr>
          <a:xfrm>
            <a:off x="220076" y="21815849"/>
            <a:ext cx="4885415" cy="5963285"/>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trike="sngStrike"/>
          </a:p>
        </p:txBody>
      </p:sp>
      <p:sp>
        <p:nvSpPr>
          <p:cNvPr id="33" name="Rectangle: Rounded Corners 32">
            <a:extLst>
              <a:ext uri="{FF2B5EF4-FFF2-40B4-BE49-F238E27FC236}">
                <a16:creationId xmlns:a16="http://schemas.microsoft.com/office/drawing/2014/main" id="{ECEB9079-8CCF-F425-DFB6-063E73291A9F}"/>
              </a:ext>
            </a:extLst>
          </p:cNvPr>
          <p:cNvSpPr/>
          <p:nvPr/>
        </p:nvSpPr>
        <p:spPr>
          <a:xfrm>
            <a:off x="5409439" y="21852162"/>
            <a:ext cx="4807793" cy="5963285"/>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trike="sngStrike"/>
          </a:p>
        </p:txBody>
      </p:sp>
      <p:sp>
        <p:nvSpPr>
          <p:cNvPr id="38" name="Rectangle: Rounded Corners 37">
            <a:extLst>
              <a:ext uri="{FF2B5EF4-FFF2-40B4-BE49-F238E27FC236}">
                <a16:creationId xmlns:a16="http://schemas.microsoft.com/office/drawing/2014/main" id="{D741A6E4-974A-0919-1509-1415FB57E31A}"/>
              </a:ext>
            </a:extLst>
          </p:cNvPr>
          <p:cNvSpPr/>
          <p:nvPr/>
        </p:nvSpPr>
        <p:spPr>
          <a:xfrm>
            <a:off x="10558985" y="21890501"/>
            <a:ext cx="10491309" cy="5888634"/>
          </a:xfrm>
          <a:prstGeom prst="roundRect">
            <a:avLst>
              <a:gd name="adj" fmla="val 11244"/>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trike="sngStrike"/>
          </a:p>
        </p:txBody>
      </p:sp>
      <p:sp>
        <p:nvSpPr>
          <p:cNvPr id="53" name="Rectangle: Rounded Corners 52">
            <a:extLst>
              <a:ext uri="{FF2B5EF4-FFF2-40B4-BE49-F238E27FC236}">
                <a16:creationId xmlns:a16="http://schemas.microsoft.com/office/drawing/2014/main" id="{DEB77107-730E-38F7-61DA-CF6AA7B857D7}"/>
              </a:ext>
            </a:extLst>
          </p:cNvPr>
          <p:cNvSpPr/>
          <p:nvPr/>
        </p:nvSpPr>
        <p:spPr>
          <a:xfrm>
            <a:off x="9928287" y="12553831"/>
            <a:ext cx="11075938" cy="8131564"/>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8B6CDD49-CD61-68FE-7CF3-C73A8D8D7E70}"/>
              </a:ext>
            </a:extLst>
          </p:cNvPr>
          <p:cNvSpPr/>
          <p:nvPr/>
        </p:nvSpPr>
        <p:spPr>
          <a:xfrm>
            <a:off x="8896350" y="3694672"/>
            <a:ext cx="12275983" cy="769354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DDE7465D-063B-9CF0-9B8B-C63FDE4564C8}"/>
              </a:ext>
            </a:extLst>
          </p:cNvPr>
          <p:cNvSpPr/>
          <p:nvPr/>
        </p:nvSpPr>
        <p:spPr>
          <a:xfrm>
            <a:off x="211293" y="3694580"/>
            <a:ext cx="8532657" cy="769354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0D446B21-965A-D8AC-D6EE-299C8B41C196}"/>
              </a:ext>
            </a:extLst>
          </p:cNvPr>
          <p:cNvSpPr txBox="1"/>
          <p:nvPr/>
        </p:nvSpPr>
        <p:spPr>
          <a:xfrm>
            <a:off x="700601" y="3929455"/>
            <a:ext cx="2885855" cy="461665"/>
          </a:xfrm>
          <a:prstGeom prst="rect">
            <a:avLst/>
          </a:prstGeom>
          <a:noFill/>
        </p:spPr>
        <p:txBody>
          <a:bodyPr wrap="non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Place of Employment</a:t>
            </a:r>
          </a:p>
        </p:txBody>
      </p:sp>
      <p:sp>
        <p:nvSpPr>
          <p:cNvPr id="58" name="TextBox 57">
            <a:extLst>
              <a:ext uri="{FF2B5EF4-FFF2-40B4-BE49-F238E27FC236}">
                <a16:creationId xmlns:a16="http://schemas.microsoft.com/office/drawing/2014/main" id="{D983F485-D6AF-7073-2972-378F9AAEA66E}"/>
              </a:ext>
            </a:extLst>
          </p:cNvPr>
          <p:cNvSpPr txBox="1"/>
          <p:nvPr/>
        </p:nvSpPr>
        <p:spPr>
          <a:xfrm>
            <a:off x="9310585" y="3951176"/>
            <a:ext cx="3477683" cy="461665"/>
          </a:xfrm>
          <a:prstGeom prst="rect">
            <a:avLst/>
          </a:prstGeom>
          <a:noFill/>
        </p:spPr>
        <p:txBody>
          <a:bodyPr wrap="non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Main Reason for Journeys</a:t>
            </a:r>
          </a:p>
        </p:txBody>
      </p:sp>
      <p:sp>
        <p:nvSpPr>
          <p:cNvPr id="60" name="TextBox 59">
            <a:extLst>
              <a:ext uri="{FF2B5EF4-FFF2-40B4-BE49-F238E27FC236}">
                <a16:creationId xmlns:a16="http://schemas.microsoft.com/office/drawing/2014/main" id="{EED2631E-9847-7869-355A-C2AD7F4ACF4B}"/>
              </a:ext>
            </a:extLst>
          </p:cNvPr>
          <p:cNvSpPr txBox="1"/>
          <p:nvPr/>
        </p:nvSpPr>
        <p:spPr>
          <a:xfrm>
            <a:off x="10817807" y="12973690"/>
            <a:ext cx="3604705" cy="461665"/>
          </a:xfrm>
          <a:prstGeom prst="rect">
            <a:avLst/>
          </a:prstGeom>
          <a:noFill/>
        </p:spPr>
        <p:txBody>
          <a:bodyPr wrap="non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Vehicle Booking onto Ferry</a:t>
            </a:r>
          </a:p>
        </p:txBody>
      </p:sp>
      <p:sp>
        <p:nvSpPr>
          <p:cNvPr id="63" name="Rectangle: Rounded Corners 62">
            <a:extLst>
              <a:ext uri="{FF2B5EF4-FFF2-40B4-BE49-F238E27FC236}">
                <a16:creationId xmlns:a16="http://schemas.microsoft.com/office/drawing/2014/main" id="{05190FC8-0E2A-7423-C1C9-8FAEB248CE13}"/>
              </a:ext>
            </a:extLst>
          </p:cNvPr>
          <p:cNvSpPr/>
          <p:nvPr/>
        </p:nvSpPr>
        <p:spPr>
          <a:xfrm>
            <a:off x="108595" y="12553831"/>
            <a:ext cx="9592044" cy="8159567"/>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64" name="TextBox 63">
            <a:extLst>
              <a:ext uri="{FF2B5EF4-FFF2-40B4-BE49-F238E27FC236}">
                <a16:creationId xmlns:a16="http://schemas.microsoft.com/office/drawing/2014/main" id="{25917AF5-97B9-D25E-79DF-57DB6729F8A1}"/>
              </a:ext>
            </a:extLst>
          </p:cNvPr>
          <p:cNvSpPr txBox="1"/>
          <p:nvPr/>
        </p:nvSpPr>
        <p:spPr>
          <a:xfrm>
            <a:off x="700601" y="13053640"/>
            <a:ext cx="2223412" cy="461665"/>
          </a:xfrm>
          <a:prstGeom prst="rect">
            <a:avLst/>
          </a:prstGeom>
          <a:noFill/>
        </p:spPr>
        <p:txBody>
          <a:bodyPr wrap="squar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Travel to Ferry</a:t>
            </a:r>
          </a:p>
        </p:txBody>
      </p:sp>
      <p:sp>
        <p:nvSpPr>
          <p:cNvPr id="71" name="TextBox 70">
            <a:extLst>
              <a:ext uri="{FF2B5EF4-FFF2-40B4-BE49-F238E27FC236}">
                <a16:creationId xmlns:a16="http://schemas.microsoft.com/office/drawing/2014/main" id="{18356EE8-90B0-9378-1EAE-199215A9CFAF}"/>
              </a:ext>
            </a:extLst>
          </p:cNvPr>
          <p:cNvSpPr txBox="1"/>
          <p:nvPr/>
        </p:nvSpPr>
        <p:spPr>
          <a:xfrm>
            <a:off x="519310" y="22211072"/>
            <a:ext cx="4298639" cy="1015663"/>
          </a:xfrm>
          <a:prstGeom prst="rect">
            <a:avLst/>
          </a:prstGeom>
          <a:noFill/>
        </p:spPr>
        <p:txBody>
          <a:bodyPr wrap="square" rtlCol="0">
            <a:spAutoFit/>
          </a:bodyPr>
          <a:lstStyle/>
          <a:p>
            <a:pPr algn="ctr"/>
            <a:r>
              <a:rPr lang="en-GB" sz="2400" b="1">
                <a:latin typeface="Calibri" panose="020F0502020204030204" pitchFamily="34" charset="0"/>
                <a:ea typeface="Calibri" panose="020F0502020204030204" pitchFamily="34" charset="0"/>
                <a:cs typeface="Calibri" panose="020F0502020204030204" pitchFamily="34" charset="0"/>
              </a:rPr>
              <a:t>Top 5 areas of satisfaction</a:t>
            </a:r>
          </a:p>
          <a:p>
            <a:pPr algn="ctr"/>
            <a:r>
              <a:rPr lang="en-GB" sz="1800" i="1">
                <a:latin typeface="Calibri" panose="020F0502020204030204" pitchFamily="34" charset="0"/>
                <a:ea typeface="Calibri" panose="020F0502020204030204" pitchFamily="34" charset="0"/>
                <a:cs typeface="Calibri" panose="020F0502020204030204" pitchFamily="34" charset="0"/>
              </a:rPr>
              <a:t>(total percentage of people who indicate they are either satisfied or very satisfied)</a:t>
            </a:r>
            <a:endParaRPr lang="en-GB" sz="2400" i="1">
              <a:latin typeface="Calibri" panose="020F0502020204030204" pitchFamily="34" charset="0"/>
              <a:ea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47DD0B76-1283-061F-1B41-D67ED45924E8}"/>
              </a:ext>
            </a:extLst>
          </p:cNvPr>
          <p:cNvSpPr txBox="1"/>
          <p:nvPr/>
        </p:nvSpPr>
        <p:spPr>
          <a:xfrm>
            <a:off x="534518" y="23352502"/>
            <a:ext cx="4283431" cy="3416320"/>
          </a:xfrm>
          <a:prstGeom prst="rect">
            <a:avLst/>
          </a:prstGeom>
          <a:noFill/>
        </p:spPr>
        <p:txBody>
          <a:bodyPr wrap="square" rtlCol="0">
            <a:spAutoFit/>
          </a:bodyPr>
          <a:lstStyle/>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Number of days per week that service operates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[92%]</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Crossing time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[85%]</a:t>
            </a:r>
          </a:p>
          <a:p>
            <a:pPr marL="342900" indent="-342900">
              <a:buFontTx/>
              <a:buAutoNum type="arabicPeriod"/>
            </a:pPr>
            <a:r>
              <a:rPr lang="en-GB" sz="2400">
                <a:latin typeface="Calibri" panose="020F0502020204030204" pitchFamily="34" charset="0"/>
                <a:ea typeface="Calibri" panose="020F0502020204030204" pitchFamily="34" charset="0"/>
                <a:cs typeface="Calibri" panose="020F0502020204030204" pitchFamily="34" charset="0"/>
              </a:rPr>
              <a:t>The punctuality of service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[84%]</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Availability of suitable seating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[79%] </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Connections with NorthLink arrivals and departures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[79%]</a:t>
            </a:r>
          </a:p>
        </p:txBody>
      </p:sp>
      <p:sp>
        <p:nvSpPr>
          <p:cNvPr id="75" name="TextBox 74">
            <a:extLst>
              <a:ext uri="{FF2B5EF4-FFF2-40B4-BE49-F238E27FC236}">
                <a16:creationId xmlns:a16="http://schemas.microsoft.com/office/drawing/2014/main" id="{678FBB85-09B3-61EC-2BAF-D72BBE1683F0}"/>
              </a:ext>
            </a:extLst>
          </p:cNvPr>
          <p:cNvSpPr txBox="1"/>
          <p:nvPr/>
        </p:nvSpPr>
        <p:spPr>
          <a:xfrm>
            <a:off x="5463105" y="23320767"/>
            <a:ext cx="4807793" cy="3785652"/>
          </a:xfrm>
          <a:prstGeom prst="rect">
            <a:avLst/>
          </a:prstGeom>
          <a:noFill/>
        </p:spPr>
        <p:txBody>
          <a:bodyPr wrap="square" rtlCol="0">
            <a:spAutoFit/>
          </a:bodyPr>
          <a:lstStyle/>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Ability to catch the first flight         </a:t>
            </a:r>
            <a:r>
              <a:rPr lang="en-GB" sz="2400" b="1" i="1">
                <a:solidFill>
                  <a:srgbClr val="FF0000"/>
                </a:solidFill>
                <a:latin typeface="Calibri" panose="020F0502020204030204" pitchFamily="34" charset="0"/>
                <a:ea typeface="Calibri" panose="020F0502020204030204" pitchFamily="34" charset="0"/>
                <a:cs typeface="Calibri" panose="020F0502020204030204" pitchFamily="34" charset="0"/>
              </a:rPr>
              <a:t>[81%]</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Level of 10-journey fares: vehicle </a:t>
            </a:r>
            <a:r>
              <a:rPr lang="en-GB" sz="2400" b="1" i="1">
                <a:solidFill>
                  <a:srgbClr val="FF0000"/>
                </a:solidFill>
                <a:latin typeface="Calibri" panose="020F0502020204030204" pitchFamily="34" charset="0"/>
                <a:ea typeface="Calibri" panose="020F0502020204030204" pitchFamily="34" charset="0"/>
                <a:cs typeface="Calibri" panose="020F0502020204030204" pitchFamily="34" charset="0"/>
              </a:rPr>
              <a:t>[69%]</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Level of standard fares </a:t>
            </a:r>
            <a:r>
              <a:rPr lang="en-GB" sz="2400" b="1" i="1">
                <a:solidFill>
                  <a:srgbClr val="FF0000"/>
                </a:solidFill>
                <a:latin typeface="Calibri" panose="020F0502020204030204" pitchFamily="34" charset="0"/>
                <a:ea typeface="Calibri" panose="020F0502020204030204" pitchFamily="34" charset="0"/>
                <a:cs typeface="Calibri" panose="020F0502020204030204" pitchFamily="34" charset="0"/>
              </a:rPr>
              <a:t>[68%]</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Time of the first sailing of the day </a:t>
            </a:r>
            <a:r>
              <a:rPr lang="en-GB" sz="2400" b="1" i="1">
                <a:solidFill>
                  <a:srgbClr val="FF0000"/>
                </a:solidFill>
                <a:latin typeface="Calibri" panose="020F0502020204030204" pitchFamily="34" charset="0"/>
                <a:ea typeface="Calibri" panose="020F0502020204030204" pitchFamily="34" charset="0"/>
                <a:cs typeface="Calibri" panose="020F0502020204030204" pitchFamily="34" charset="0"/>
              </a:rPr>
              <a:t>[63%]</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Level of standard fares: commercial vehicle </a:t>
            </a:r>
            <a:r>
              <a:rPr lang="en-GB" sz="2400" b="1" i="1">
                <a:solidFill>
                  <a:srgbClr val="FF0000"/>
                </a:solidFill>
                <a:latin typeface="Calibri" panose="020F0502020204030204" pitchFamily="34" charset="0"/>
                <a:ea typeface="Calibri" panose="020F0502020204030204" pitchFamily="34" charset="0"/>
                <a:cs typeface="Calibri" panose="020F0502020204030204" pitchFamily="34" charset="0"/>
              </a:rPr>
              <a:t>[53%]</a:t>
            </a:r>
          </a:p>
          <a:p>
            <a:endParaRPr lang="en-GB" sz="2400" strike="sngStrike">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1" name="Chart 80">
            <a:extLst>
              <a:ext uri="{FF2B5EF4-FFF2-40B4-BE49-F238E27FC236}">
                <a16:creationId xmlns:a16="http://schemas.microsoft.com/office/drawing/2014/main" id="{F1C770F3-8D57-A13D-B690-D2F5DD325C03}"/>
              </a:ext>
            </a:extLst>
          </p:cNvPr>
          <p:cNvGraphicFramePr/>
          <p:nvPr>
            <p:extLst>
              <p:ext uri="{D42A27DB-BD31-4B8C-83A1-F6EECF244321}">
                <p14:modId xmlns:p14="http://schemas.microsoft.com/office/powerpoint/2010/main" val="2946564117"/>
              </p:ext>
            </p:extLst>
          </p:nvPr>
        </p:nvGraphicFramePr>
        <p:xfrm>
          <a:off x="11720382" y="13398534"/>
          <a:ext cx="8168513" cy="72780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0" name="Chart 89">
            <a:extLst>
              <a:ext uri="{FF2B5EF4-FFF2-40B4-BE49-F238E27FC236}">
                <a16:creationId xmlns:a16="http://schemas.microsoft.com/office/drawing/2014/main" id="{25BF3E07-E870-A830-E00C-8CAD8BAD00DF}"/>
              </a:ext>
            </a:extLst>
          </p:cNvPr>
          <p:cNvGraphicFramePr/>
          <p:nvPr>
            <p:extLst>
              <p:ext uri="{D42A27DB-BD31-4B8C-83A1-F6EECF244321}">
                <p14:modId xmlns:p14="http://schemas.microsoft.com/office/powerpoint/2010/main" val="2858970006"/>
              </p:ext>
            </p:extLst>
          </p:nvPr>
        </p:nvGraphicFramePr>
        <p:xfrm>
          <a:off x="10916599" y="22211072"/>
          <a:ext cx="9947716" cy="528508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 name="Chart 2">
            <a:extLst>
              <a:ext uri="{FF2B5EF4-FFF2-40B4-BE49-F238E27FC236}">
                <a16:creationId xmlns:a16="http://schemas.microsoft.com/office/drawing/2014/main" id="{ED249BF1-E518-8DDE-C450-911BE58D1BE7}"/>
              </a:ext>
            </a:extLst>
          </p:cNvPr>
          <p:cNvGraphicFramePr/>
          <p:nvPr>
            <p:extLst>
              <p:ext uri="{D42A27DB-BD31-4B8C-83A1-F6EECF244321}">
                <p14:modId xmlns:p14="http://schemas.microsoft.com/office/powerpoint/2010/main" val="4018530901"/>
              </p:ext>
            </p:extLst>
          </p:nvPr>
        </p:nvGraphicFramePr>
        <p:xfrm>
          <a:off x="576997" y="4464255"/>
          <a:ext cx="7801248" cy="700199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a:extLst>
              <a:ext uri="{FF2B5EF4-FFF2-40B4-BE49-F238E27FC236}">
                <a16:creationId xmlns:a16="http://schemas.microsoft.com/office/drawing/2014/main" id="{BE3CF58F-C7D3-EAA3-241A-6C55722D1C5E}"/>
              </a:ext>
            </a:extLst>
          </p:cNvPr>
          <p:cNvGraphicFramePr/>
          <p:nvPr>
            <p:extLst>
              <p:ext uri="{D42A27DB-BD31-4B8C-83A1-F6EECF244321}">
                <p14:modId xmlns:p14="http://schemas.microsoft.com/office/powerpoint/2010/main" val="795599223"/>
              </p:ext>
            </p:extLst>
          </p:nvPr>
        </p:nvGraphicFramePr>
        <p:xfrm>
          <a:off x="9180433" y="4348679"/>
          <a:ext cx="11823792" cy="6774063"/>
        </p:xfrm>
        <a:graphic>
          <a:graphicData uri="http://schemas.openxmlformats.org/drawingml/2006/chart">
            <c:chart xmlns:c="http://schemas.openxmlformats.org/drawingml/2006/chart" xmlns:r="http://schemas.openxmlformats.org/officeDocument/2006/relationships" r:id="rId11"/>
          </a:graphicData>
        </a:graphic>
      </p:graphicFrame>
      <p:sp>
        <p:nvSpPr>
          <p:cNvPr id="5" name="TextBox 4">
            <a:extLst>
              <a:ext uri="{FF2B5EF4-FFF2-40B4-BE49-F238E27FC236}">
                <a16:creationId xmlns:a16="http://schemas.microsoft.com/office/drawing/2014/main" id="{650F9EEE-82C3-25F7-9B4F-AEDE903BD6C3}"/>
              </a:ext>
            </a:extLst>
          </p:cNvPr>
          <p:cNvSpPr txBox="1"/>
          <p:nvPr/>
        </p:nvSpPr>
        <p:spPr>
          <a:xfrm>
            <a:off x="1140532" y="14195070"/>
            <a:ext cx="7755818" cy="4524315"/>
          </a:xfrm>
          <a:prstGeom prst="rect">
            <a:avLst/>
          </a:prstGeom>
          <a:noFill/>
        </p:spPr>
        <p:txBody>
          <a:bodyPr wrap="square" rtlCol="0">
            <a:spAutoFit/>
          </a:bodyPr>
          <a:lstStyle/>
          <a:p>
            <a:pPr algn="ctr"/>
            <a:r>
              <a:rPr lang="en-GB" sz="3200">
                <a:latin typeface="Calibri" panose="020F0502020204030204" pitchFamily="34" charset="0"/>
                <a:ea typeface="Calibri" panose="020F0502020204030204" pitchFamily="34" charset="0"/>
                <a:cs typeface="Calibri" panose="020F0502020204030204" pitchFamily="34" charset="0"/>
              </a:rPr>
              <a:t>The majority of journeys on this route are made by car - </a:t>
            </a:r>
            <a:r>
              <a:rPr lang="en-GB" sz="3200" b="1">
                <a:latin typeface="Calibri" panose="020F0502020204030204" pitchFamily="34" charset="0"/>
                <a:ea typeface="Calibri" panose="020F0502020204030204" pitchFamily="34" charset="0"/>
                <a:cs typeface="Calibri" panose="020F0502020204030204" pitchFamily="34" charset="0"/>
              </a:rPr>
              <a:t>43% </a:t>
            </a:r>
            <a:r>
              <a:rPr lang="en-GB" sz="3200">
                <a:latin typeface="Calibri" panose="020F0502020204030204" pitchFamily="34" charset="0"/>
                <a:ea typeface="Calibri" panose="020F0502020204030204" pitchFamily="34" charset="0"/>
                <a:cs typeface="Calibri" panose="020F0502020204030204" pitchFamily="34" charset="0"/>
              </a:rPr>
              <a:t>always/mostly take their car on the ferry</a:t>
            </a:r>
          </a:p>
          <a:p>
            <a:pPr algn="ctr"/>
            <a:endParaRPr lang="en-GB" sz="3200">
              <a:latin typeface="Calibri" panose="020F0502020204030204" pitchFamily="34" charset="0"/>
              <a:ea typeface="Calibri" panose="020F0502020204030204" pitchFamily="34" charset="0"/>
              <a:cs typeface="Calibri" panose="020F0502020204030204" pitchFamily="34" charset="0"/>
            </a:endParaRPr>
          </a:p>
          <a:p>
            <a:pPr algn="ctr"/>
            <a:r>
              <a:rPr lang="en-GB" sz="3200">
                <a:latin typeface="Calibri" panose="020F0502020204030204" pitchFamily="34" charset="0"/>
                <a:ea typeface="Calibri" panose="020F0502020204030204" pitchFamily="34" charset="0"/>
                <a:cs typeface="Calibri" panose="020F0502020204030204" pitchFamily="34" charset="0"/>
              </a:rPr>
              <a:t>A further </a:t>
            </a:r>
            <a:r>
              <a:rPr lang="en-GB" sz="3200" b="1">
                <a:latin typeface="Calibri" panose="020F0502020204030204" pitchFamily="34" charset="0"/>
                <a:ea typeface="Calibri" panose="020F0502020204030204" pitchFamily="34" charset="0"/>
                <a:cs typeface="Calibri" panose="020F0502020204030204" pitchFamily="34" charset="0"/>
              </a:rPr>
              <a:t>33% </a:t>
            </a:r>
            <a:r>
              <a:rPr lang="en-GB" sz="3200">
                <a:latin typeface="Calibri" panose="020F0502020204030204" pitchFamily="34" charset="0"/>
                <a:ea typeface="Calibri" panose="020F0502020204030204" pitchFamily="34" charset="0"/>
                <a:cs typeface="Calibri" panose="020F0502020204030204" pitchFamily="34" charset="0"/>
              </a:rPr>
              <a:t>always/mostly parked their cars at the terminal and travelled on the ferry as a foot passenger</a:t>
            </a:r>
          </a:p>
          <a:p>
            <a:pPr algn="ctr"/>
            <a:endParaRPr lang="en-GB" sz="3200">
              <a:latin typeface="Calibri" panose="020F0502020204030204" pitchFamily="34" charset="0"/>
              <a:ea typeface="Calibri" panose="020F0502020204030204" pitchFamily="34" charset="0"/>
              <a:cs typeface="Calibri" panose="020F0502020204030204" pitchFamily="34" charset="0"/>
            </a:endParaRPr>
          </a:p>
          <a:p>
            <a:pPr algn="ctr"/>
            <a:r>
              <a:rPr lang="en-GB" sz="3200">
                <a:latin typeface="Calibri" panose="020F0502020204030204" pitchFamily="34" charset="0"/>
                <a:ea typeface="Calibri" panose="020F0502020204030204" pitchFamily="34" charset="0"/>
                <a:cs typeface="Calibri" panose="020F0502020204030204" pitchFamily="34" charset="0"/>
              </a:rPr>
              <a:t> </a:t>
            </a:r>
            <a:r>
              <a:rPr lang="en-GB" sz="3200" b="1">
                <a:latin typeface="Calibri" panose="020F0502020204030204" pitchFamily="34" charset="0"/>
                <a:ea typeface="Calibri" panose="020F0502020204030204" pitchFamily="34" charset="0"/>
                <a:cs typeface="Calibri" panose="020F0502020204030204" pitchFamily="34" charset="0"/>
              </a:rPr>
              <a:t>7%</a:t>
            </a:r>
            <a:r>
              <a:rPr lang="en-GB" sz="3200">
                <a:latin typeface="Calibri" panose="020F0502020204030204" pitchFamily="34" charset="0"/>
                <a:ea typeface="Calibri" panose="020F0502020204030204" pitchFamily="34" charset="0"/>
                <a:cs typeface="Calibri" panose="020F0502020204030204" pitchFamily="34" charset="0"/>
              </a:rPr>
              <a:t> of passengers walked to the terminal</a:t>
            </a:r>
          </a:p>
        </p:txBody>
      </p:sp>
      <p:sp>
        <p:nvSpPr>
          <p:cNvPr id="7" name="TextBox 6">
            <a:extLst>
              <a:ext uri="{FF2B5EF4-FFF2-40B4-BE49-F238E27FC236}">
                <a16:creationId xmlns:a16="http://schemas.microsoft.com/office/drawing/2014/main" id="{CFC02587-C44D-DD1A-A61B-A09583D78031}"/>
              </a:ext>
            </a:extLst>
          </p:cNvPr>
          <p:cNvSpPr txBox="1"/>
          <p:nvPr/>
        </p:nvSpPr>
        <p:spPr>
          <a:xfrm>
            <a:off x="5463105" y="22211072"/>
            <a:ext cx="4700464" cy="1015663"/>
          </a:xfrm>
          <a:prstGeom prst="rect">
            <a:avLst/>
          </a:prstGeom>
          <a:noFill/>
        </p:spPr>
        <p:txBody>
          <a:bodyPr wrap="square" rtlCol="0">
            <a:spAutoFit/>
          </a:bodyPr>
          <a:lstStyle/>
          <a:p>
            <a:pPr algn="ctr"/>
            <a:r>
              <a:rPr lang="en-GB" sz="2400" b="1">
                <a:latin typeface="Calibri" panose="020F0502020204030204" pitchFamily="34" charset="0"/>
                <a:ea typeface="Calibri" panose="020F0502020204030204" pitchFamily="34" charset="0"/>
                <a:cs typeface="Calibri" panose="020F0502020204030204" pitchFamily="34" charset="0"/>
              </a:rPr>
              <a:t>Top 5 areas of dissatisfaction</a:t>
            </a:r>
          </a:p>
          <a:p>
            <a:pPr algn="ctr"/>
            <a:r>
              <a:rPr lang="en-GB" sz="1800" i="1">
                <a:latin typeface="Calibri" panose="020F0502020204030204" pitchFamily="34" charset="0"/>
                <a:ea typeface="Calibri" panose="020F0502020204030204" pitchFamily="34" charset="0"/>
                <a:cs typeface="Calibri" panose="020F0502020204030204" pitchFamily="34" charset="0"/>
              </a:rPr>
              <a:t>(total percentage of people who indicate they are either dissatisfied or very dissatisfied)</a:t>
            </a:r>
            <a:endParaRPr lang="en-GB" sz="2400" i="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568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50C4-146A-32A5-7B57-948E49E8DB6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39E7F8-AFD3-154F-5F25-6B0680346F73}"/>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B698EE-A7D9-A553-9CE4-C875A71AA042}"/>
              </a:ext>
            </a:extLst>
          </p:cNvPr>
          <p:cNvSpPr txBox="1"/>
          <p:nvPr/>
        </p:nvSpPr>
        <p:spPr>
          <a:xfrm>
            <a:off x="0" y="1221484"/>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Transport Problems</a:t>
            </a:r>
          </a:p>
        </p:txBody>
      </p:sp>
      <p:sp>
        <p:nvSpPr>
          <p:cNvPr id="2" name="Text Placeholder 2">
            <a:extLst>
              <a:ext uri="{FF2B5EF4-FFF2-40B4-BE49-F238E27FC236}">
                <a16:creationId xmlns:a16="http://schemas.microsoft.com/office/drawing/2014/main" id="{AAE15607-B9D8-0E21-68DB-A291E6B06DA4}"/>
              </a:ext>
            </a:extLst>
          </p:cNvPr>
          <p:cNvSpPr txBox="1">
            <a:spLocks/>
          </p:cNvSpPr>
          <p:nvPr/>
        </p:nvSpPr>
        <p:spPr>
          <a:xfrm>
            <a:off x="836790" y="2817182"/>
            <a:ext cx="20199369" cy="2743360"/>
          </a:xfrm>
          <a:prstGeom prst="rect">
            <a:avLst/>
          </a:prstGeom>
        </p:spPr>
        <p:txBody>
          <a:bodyPr vert="horz" lIns="91440" tIns="45720" rIns="91440" bIns="45720" rtlCol="0" anchor="ctr">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AU" sz="3600">
                <a:solidFill>
                  <a:schemeClr val="tx1"/>
                </a:solidFill>
                <a:latin typeface="Calibri" panose="020F0502020204030204" pitchFamily="34" charset="0"/>
                <a:ea typeface="Calibri" panose="020F0502020204030204" pitchFamily="34" charset="0"/>
                <a:cs typeface="Calibri" panose="020F0502020204030204" pitchFamily="34" charset="0"/>
              </a:rPr>
              <a:t>The case for any transport investment should be based on addressing a set of </a:t>
            </a:r>
            <a:r>
              <a:rPr lang="en-AU" sz="3600" b="1">
                <a:solidFill>
                  <a:schemeClr val="tx1"/>
                </a:solidFill>
                <a:latin typeface="Calibri" panose="020F0502020204030204" pitchFamily="34" charset="0"/>
                <a:ea typeface="Calibri" panose="020F0502020204030204" pitchFamily="34" charset="0"/>
                <a:cs typeface="Calibri" panose="020F0502020204030204" pitchFamily="34" charset="0"/>
              </a:rPr>
              <a:t>evidenced transport problems.  </a:t>
            </a:r>
            <a:r>
              <a:rPr lang="en-AU" sz="3600">
                <a:solidFill>
                  <a:schemeClr val="tx1"/>
                </a:solidFill>
                <a:latin typeface="Calibri" panose="020F0502020204030204" pitchFamily="34" charset="0"/>
                <a:ea typeface="Calibri" panose="020F0502020204030204" pitchFamily="34" charset="0"/>
                <a:cs typeface="Calibri" panose="020F0502020204030204" pitchFamily="34" charset="0"/>
              </a:rPr>
              <a:t>We have developed a systematic </a:t>
            </a:r>
            <a:r>
              <a:rPr lang="en-AU" sz="3600" b="1">
                <a:solidFill>
                  <a:schemeClr val="tx1"/>
                </a:solidFill>
                <a:latin typeface="Calibri" panose="020F0502020204030204" pitchFamily="34" charset="0"/>
                <a:ea typeface="Calibri" panose="020F0502020204030204" pitchFamily="34" charset="0"/>
                <a:cs typeface="Calibri" panose="020F0502020204030204" pitchFamily="34" charset="0"/>
              </a:rPr>
              <a:t>‘Transport Problems Framework’ </a:t>
            </a:r>
            <a:r>
              <a:rPr lang="en-AU" sz="3600">
                <a:solidFill>
                  <a:schemeClr val="tx1"/>
                </a:solidFill>
                <a:latin typeface="Calibri" panose="020F0502020204030204" pitchFamily="34" charset="0"/>
                <a:ea typeface="Calibri" panose="020F0502020204030204" pitchFamily="34" charset="0"/>
                <a:cs typeface="Calibri" panose="020F0502020204030204" pitchFamily="34" charset="0"/>
              </a:rPr>
              <a:t>to guide the development of this study, which is shown in the figure below. </a:t>
            </a:r>
          </a:p>
        </p:txBody>
      </p:sp>
      <p:sp>
        <p:nvSpPr>
          <p:cNvPr id="4" name="Text Placeholder 2">
            <a:extLst>
              <a:ext uri="{FF2B5EF4-FFF2-40B4-BE49-F238E27FC236}">
                <a16:creationId xmlns:a16="http://schemas.microsoft.com/office/drawing/2014/main" id="{E092EA00-B73E-B893-09CE-04B23E33E74B}"/>
              </a:ext>
            </a:extLst>
          </p:cNvPr>
          <p:cNvSpPr txBox="1">
            <a:spLocks/>
          </p:cNvSpPr>
          <p:nvPr/>
        </p:nvSpPr>
        <p:spPr>
          <a:xfrm>
            <a:off x="624344" y="8234235"/>
            <a:ext cx="10015986" cy="9265298"/>
          </a:xfrm>
          <a:prstGeom prst="rect">
            <a:avLst/>
          </a:prstGeom>
        </p:spPr>
        <p:txBody>
          <a:bodyPr vert="horz" lIns="91440" tIns="45720" rIns="91440" bIns="45720" rtlCol="0" anchor="ctr">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a:spcAft>
                <a:spcPts val="1200"/>
              </a:spcAft>
            </a:pP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A transport problem can be thought of in one of two ways:</a:t>
            </a:r>
          </a:p>
          <a:p>
            <a:pPr marL="628650" lvl="1" indent="-285750">
              <a:lnSpc>
                <a:spcPct val="90000"/>
              </a:lnSpc>
              <a:spcAft>
                <a:spcPts val="1200"/>
              </a:spcAft>
              <a:buFont typeface="Arial" panose="020B0604020202020204" pitchFamily="34" charset="0"/>
              <a:buChar char="•"/>
            </a:pPr>
            <a:r>
              <a:rPr lang="en-AU" sz="3200">
                <a:latin typeface="Calibri" panose="020F0502020204030204" pitchFamily="34" charset="0"/>
                <a:ea typeface="Calibri" panose="020F0502020204030204" pitchFamily="34" charset="0"/>
                <a:cs typeface="Calibri" panose="020F0502020204030204" pitchFamily="34" charset="0"/>
              </a:rPr>
              <a:t>A </a:t>
            </a:r>
            <a:r>
              <a:rPr lang="en-AU" sz="3200" b="1">
                <a:latin typeface="Calibri" panose="020F0502020204030204" pitchFamily="34" charset="0"/>
                <a:ea typeface="Calibri" panose="020F0502020204030204" pitchFamily="34" charset="0"/>
                <a:cs typeface="Calibri" panose="020F0502020204030204" pitchFamily="34" charset="0"/>
              </a:rPr>
              <a:t>problem experienced by a user or potential user of the transport network</a:t>
            </a:r>
          </a:p>
          <a:p>
            <a:pPr marL="628650" lvl="1" indent="-285750">
              <a:lnSpc>
                <a:spcPct val="90000"/>
              </a:lnSpc>
              <a:spcAft>
                <a:spcPts val="1200"/>
              </a:spcAft>
              <a:buFont typeface="Arial" panose="020B0604020202020204" pitchFamily="34" charset="0"/>
              <a:buChar char="•"/>
            </a:pPr>
            <a:r>
              <a:rPr lang="en-AU" sz="3200">
                <a:latin typeface="Calibri" panose="020F0502020204030204" pitchFamily="34" charset="0"/>
                <a:ea typeface="Calibri" panose="020F0502020204030204" pitchFamily="34" charset="0"/>
                <a:cs typeface="Calibri" panose="020F0502020204030204" pitchFamily="34" charset="0"/>
              </a:rPr>
              <a:t>A </a:t>
            </a:r>
            <a:r>
              <a:rPr lang="en-AU" sz="3200" b="1">
                <a:latin typeface="Calibri" panose="020F0502020204030204" pitchFamily="34" charset="0"/>
                <a:ea typeface="Calibri" panose="020F0502020204030204" pitchFamily="34" charset="0"/>
                <a:cs typeface="Calibri" panose="020F0502020204030204" pitchFamily="34" charset="0"/>
              </a:rPr>
              <a:t>negative impact imposed by the transport network </a:t>
            </a:r>
            <a:r>
              <a:rPr lang="en-AU" sz="3200">
                <a:latin typeface="Calibri" panose="020F0502020204030204" pitchFamily="34" charset="0"/>
                <a:ea typeface="Calibri" panose="020F0502020204030204" pitchFamily="34" charset="0"/>
                <a:cs typeface="Calibri" panose="020F0502020204030204" pitchFamily="34" charset="0"/>
              </a:rPr>
              <a:t>on communities; poor air quality or noise for example</a:t>
            </a:r>
          </a:p>
          <a:p>
            <a:pPr marL="628650" lvl="1" indent="-285750">
              <a:lnSpc>
                <a:spcPct val="90000"/>
              </a:lnSpc>
              <a:buFont typeface="Arial" panose="020B0604020202020204" pitchFamily="34" charset="0"/>
              <a:buChar char="•"/>
            </a:pPr>
            <a:endParaRPr lang="en-AU" sz="3200">
              <a:latin typeface="Calibri" panose="020F0502020204030204" pitchFamily="34" charset="0"/>
              <a:ea typeface="Calibri" panose="020F0502020204030204" pitchFamily="34" charset="0"/>
              <a:cs typeface="Calibri" panose="020F0502020204030204" pitchFamily="34" charset="0"/>
            </a:endParaRPr>
          </a:p>
          <a:p>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Transport problems, when thought of in this way, are typically associated with a relatively narrow range of parameters which define any journey, defined here as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‘problem themes’</a:t>
            </a:r>
          </a:p>
          <a:p>
            <a:endParaRPr lang="en-AU" sz="32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We have highlighted what we understand to be the main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transport problem themes </a:t>
            </a: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for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Bressay </a:t>
            </a: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in blue in the table on the right.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Steps 1 and 2 </a:t>
            </a: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of the ‘Transport Problems Framework’ are set out in the table below, and the outcomes of this engagement, together with other evidence, will be used to help inform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Steps 3-5</a:t>
            </a:r>
            <a:endParaRPr lang="en-AU" sz="3200" b="1">
              <a:latin typeface="Calibri" panose="020F0502020204030204" pitchFamily="34" charset="0"/>
              <a:ea typeface="Calibri" panose="020F0502020204030204" pitchFamily="34" charset="0"/>
              <a:cs typeface="Calibri" panose="020F0502020204030204" pitchFamily="34" charset="0"/>
            </a:endParaRPr>
          </a:p>
          <a:p>
            <a:pPr marL="342900" lvl="1">
              <a:lnSpc>
                <a:spcPct val="90000"/>
              </a:lnSpc>
            </a:pPr>
            <a:endParaRPr lang="en-GB" sz="32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AEC420E5-93D2-9D0E-9489-AA0D46AB6E60}"/>
              </a:ext>
            </a:extLst>
          </p:cNvPr>
          <p:cNvGraphicFramePr>
            <a:graphicFrameLocks noGrp="1"/>
          </p:cNvGraphicFramePr>
          <p:nvPr>
            <p:extLst>
              <p:ext uri="{D42A27DB-BD31-4B8C-83A1-F6EECF244321}">
                <p14:modId xmlns:p14="http://schemas.microsoft.com/office/powerpoint/2010/main" val="1957356619"/>
              </p:ext>
            </p:extLst>
          </p:nvPr>
        </p:nvGraphicFramePr>
        <p:xfrm>
          <a:off x="11069217" y="8504018"/>
          <a:ext cx="9638582" cy="8565183"/>
        </p:xfrm>
        <a:graphic>
          <a:graphicData uri="http://schemas.openxmlformats.org/drawingml/2006/table">
            <a:tbl>
              <a:tblPr firstRow="1" bandRow="1">
                <a:tableStyleId>{5C22544A-7EE6-4342-B048-85BDC9FD1C3A}</a:tableStyleId>
              </a:tblPr>
              <a:tblGrid>
                <a:gridCol w="4722569">
                  <a:extLst>
                    <a:ext uri="{9D8B030D-6E8A-4147-A177-3AD203B41FA5}">
                      <a16:colId xmlns:a16="http://schemas.microsoft.com/office/drawing/2014/main" val="344744881"/>
                    </a:ext>
                  </a:extLst>
                </a:gridCol>
                <a:gridCol w="4916013">
                  <a:extLst>
                    <a:ext uri="{9D8B030D-6E8A-4147-A177-3AD203B41FA5}">
                      <a16:colId xmlns:a16="http://schemas.microsoft.com/office/drawing/2014/main" val="3616754586"/>
                    </a:ext>
                  </a:extLst>
                </a:gridCol>
              </a:tblGrid>
              <a:tr h="728787">
                <a:tc>
                  <a:txBody>
                    <a:bodyPr/>
                    <a:lstStyle/>
                    <a:p>
                      <a:pPr algn="ctr"/>
                      <a:r>
                        <a:rPr lang="en-GB" sz="2000">
                          <a:latin typeface="Calibri" panose="020F0502020204030204" pitchFamily="34" charset="0"/>
                          <a:ea typeface="Calibri" panose="020F0502020204030204" pitchFamily="34" charset="0"/>
                          <a:cs typeface="Calibri" panose="020F0502020204030204" pitchFamily="34" charset="0"/>
                        </a:rPr>
                        <a:t>All modes of transport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459"/>
                    </a:solidFill>
                  </a:tcPr>
                </a:tc>
                <a:tc>
                  <a:txBody>
                    <a:bodyPr/>
                    <a:lstStyle/>
                    <a:p>
                      <a:pPr algn="ctr"/>
                      <a:r>
                        <a:rPr lang="en-GB" sz="2000">
                          <a:latin typeface="Calibri" panose="020F0502020204030204" pitchFamily="34" charset="0"/>
                          <a:ea typeface="Calibri" panose="020F0502020204030204" pitchFamily="34" charset="0"/>
                          <a:cs typeface="Calibri" panose="020F0502020204030204" pitchFamily="34" charset="0"/>
                        </a:rPr>
                        <a:t>Public transport specific</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459"/>
                    </a:solidFill>
                  </a:tcPr>
                </a:tc>
                <a:extLst>
                  <a:ext uri="{0D108BD9-81ED-4DB2-BD59-A6C34878D82A}">
                    <a16:rowId xmlns:a16="http://schemas.microsoft.com/office/drawing/2014/main" val="910575708"/>
                  </a:ext>
                </a:extLst>
              </a:tr>
              <a:tr h="802254">
                <a:tc>
                  <a:txBody>
                    <a:bodyPr/>
                    <a:lstStyle/>
                    <a:p>
                      <a:r>
                        <a:rPr lang="en-GB" sz="2000">
                          <a:latin typeface="Calibri" panose="020F0502020204030204" pitchFamily="34" charset="0"/>
                          <a:ea typeface="Calibri" panose="020F0502020204030204" pitchFamily="34" charset="0"/>
                          <a:cs typeface="Calibri" panose="020F0502020204030204" pitchFamily="34" charset="0"/>
                        </a:rPr>
                        <a:t>Concern over the environmental impact of travel</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r>
                        <a:rPr lang="en-GB" sz="2000">
                          <a:latin typeface="Calibri" panose="020F0502020204030204" pitchFamily="34" charset="0"/>
                          <a:ea typeface="Calibri" panose="020F0502020204030204" pitchFamily="34" charset="0"/>
                          <a:cs typeface="Calibri" panose="020F0502020204030204" pitchFamily="34" charset="0"/>
                        </a:rPr>
                        <a:t>Booking and journey planning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327044"/>
                  </a:ext>
                </a:extLst>
              </a:tr>
              <a:tr h="561579">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Cost of travel and affordability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Capacity – e.g., car deck capacity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837632739"/>
                  </a:ext>
                </a:extLst>
              </a:tr>
              <a:tr h="409512">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Fuel and power issues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Comfort, safety and security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188016"/>
                  </a:ext>
                </a:extLst>
              </a:tr>
              <a:tr h="802254">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Integration of travel between modes (e.g., ferry to bus)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Connectivity and network coverage (i.e., availability of services)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4089404362"/>
                  </a:ext>
                </a:extLst>
              </a:tr>
              <a:tr h="802254">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Journey information, including for protected groups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Ease of use/convenience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6608329"/>
                  </a:ext>
                </a:extLst>
              </a:tr>
              <a:tr h="580292">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Journey quality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Integration between services (e.g., bus-to-bus)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57677"/>
                  </a:ext>
                </a:extLst>
              </a:tr>
              <a:tr h="716643">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Journey times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Service reliability (cancellations and punctuality)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5600361"/>
                  </a:ext>
                </a:extLst>
              </a:tr>
              <a:tr h="770745">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Journey time reliability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Timetables (time of first and last service, frequency and days of week operated)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3234225170"/>
                  </a:ext>
                </a:extLst>
              </a:tr>
              <a:tr h="561579">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Lack of awareness of travel options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endPar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9202777"/>
                  </a:ext>
                </a:extLst>
              </a:tr>
              <a:tr h="519680">
                <a:tc>
                  <a:txBody>
                    <a:bodyPr/>
                    <a:lstStyle/>
                    <a:p>
                      <a:r>
                        <a:rPr lang="en-GB" sz="2000">
                          <a:latin typeface="Calibri" panose="020F0502020204030204" pitchFamily="34" charset="0"/>
                          <a:ea typeface="Calibri" panose="020F0502020204030204" pitchFamily="34" charset="0"/>
                          <a:cs typeface="Calibri" panose="020F0502020204030204" pitchFamily="34" charset="0"/>
                        </a:rPr>
                        <a:t>Personal accessibility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005602"/>
                  </a:ext>
                </a:extLst>
              </a:tr>
              <a:tr h="594428">
                <a:tc>
                  <a:txBody>
                    <a:bodyPr/>
                    <a:lstStyle/>
                    <a:p>
                      <a:r>
                        <a:rPr lang="en-GB" sz="2000">
                          <a:latin typeface="Calibri" panose="020F0502020204030204" pitchFamily="34" charset="0"/>
                          <a:ea typeface="Calibri" panose="020F0502020204030204" pitchFamily="34" charset="0"/>
                          <a:cs typeface="Calibri" panose="020F0502020204030204" pitchFamily="34" charset="0"/>
                        </a:rPr>
                        <a:t>Personal security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9445136"/>
                  </a:ext>
                </a:extLst>
              </a:tr>
              <a:tr h="594428">
                <a:tc>
                  <a:txBody>
                    <a:bodyPr/>
                    <a:lstStyle/>
                    <a:p>
                      <a:r>
                        <a:rPr lang="en-GB" sz="2000">
                          <a:latin typeface="Calibri" panose="020F0502020204030204" pitchFamily="34" charset="0"/>
                          <a:ea typeface="Calibri" panose="020F0502020204030204" pitchFamily="34" charset="0"/>
                          <a:cs typeface="Calibri" panose="020F0502020204030204" pitchFamily="34" charset="0"/>
                        </a:rPr>
                        <a:t>Travel safety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028282"/>
                  </a:ext>
                </a:extLst>
              </a:tr>
            </a:tbl>
          </a:graphicData>
        </a:graphic>
      </p:graphicFrame>
      <p:graphicFrame>
        <p:nvGraphicFramePr>
          <p:cNvPr id="7" name="Table 6">
            <a:extLst>
              <a:ext uri="{FF2B5EF4-FFF2-40B4-BE49-F238E27FC236}">
                <a16:creationId xmlns:a16="http://schemas.microsoft.com/office/drawing/2014/main" id="{B4588E3F-31B3-AC72-0029-C444E766B3E0}"/>
              </a:ext>
            </a:extLst>
          </p:cNvPr>
          <p:cNvGraphicFramePr>
            <a:graphicFrameLocks noGrp="1"/>
          </p:cNvGraphicFramePr>
          <p:nvPr>
            <p:extLst>
              <p:ext uri="{D42A27DB-BD31-4B8C-83A1-F6EECF244321}">
                <p14:modId xmlns:p14="http://schemas.microsoft.com/office/powerpoint/2010/main" val="2207059001"/>
              </p:ext>
            </p:extLst>
          </p:nvPr>
        </p:nvGraphicFramePr>
        <p:xfrm>
          <a:off x="687411" y="17420524"/>
          <a:ext cx="20025188" cy="11167879"/>
        </p:xfrm>
        <a:graphic>
          <a:graphicData uri="http://schemas.openxmlformats.org/drawingml/2006/table">
            <a:tbl>
              <a:tblPr firstRow="1" bandRow="1">
                <a:tableStyleId>{5C22544A-7EE6-4342-B048-85BDC9FD1C3A}</a:tableStyleId>
              </a:tblPr>
              <a:tblGrid>
                <a:gridCol w="3235649">
                  <a:extLst>
                    <a:ext uri="{9D8B030D-6E8A-4147-A177-3AD203B41FA5}">
                      <a16:colId xmlns:a16="http://schemas.microsoft.com/office/drawing/2014/main" val="1713714349"/>
                    </a:ext>
                  </a:extLst>
                </a:gridCol>
                <a:gridCol w="8443621">
                  <a:extLst>
                    <a:ext uri="{9D8B030D-6E8A-4147-A177-3AD203B41FA5}">
                      <a16:colId xmlns:a16="http://schemas.microsoft.com/office/drawing/2014/main" val="3060930700"/>
                    </a:ext>
                  </a:extLst>
                </a:gridCol>
                <a:gridCol w="8345918">
                  <a:extLst>
                    <a:ext uri="{9D8B030D-6E8A-4147-A177-3AD203B41FA5}">
                      <a16:colId xmlns:a16="http://schemas.microsoft.com/office/drawing/2014/main" val="901490599"/>
                    </a:ext>
                  </a:extLst>
                </a:gridCol>
              </a:tblGrid>
              <a:tr h="724417">
                <a:tc>
                  <a:txBody>
                    <a:bodyPr/>
                    <a:lstStyle/>
                    <a:p>
                      <a:pPr algn="ctr"/>
                      <a:r>
                        <a:rPr lang="en-GB" sz="2800">
                          <a:latin typeface="Calibri" panose="020F0502020204030204" pitchFamily="34" charset="0"/>
                          <a:ea typeface="Calibri" panose="020F0502020204030204" pitchFamily="34" charset="0"/>
                          <a:cs typeface="Calibri" panose="020F0502020204030204" pitchFamily="34" charset="0"/>
                        </a:rPr>
                        <a:t>Problem Theme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23459"/>
                    </a:solidFill>
                  </a:tcPr>
                </a:tc>
                <a:tc>
                  <a:txBody>
                    <a:bodyPr/>
                    <a:lstStyle/>
                    <a:p>
                      <a:pPr algn="ctr"/>
                      <a:r>
                        <a:rPr lang="en-GB" sz="2800">
                          <a:latin typeface="Calibri" panose="020F0502020204030204" pitchFamily="34" charset="0"/>
                          <a:ea typeface="Calibri" panose="020F0502020204030204" pitchFamily="34" charset="0"/>
                          <a:cs typeface="Calibri" panose="020F0502020204030204" pitchFamily="34" charset="0"/>
                        </a:rPr>
                        <a:t>Problem(s)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23459"/>
                    </a:solidFill>
                  </a:tcPr>
                </a:tc>
                <a:tc>
                  <a:txBody>
                    <a:bodyPr/>
                    <a:lstStyle/>
                    <a:p>
                      <a:pPr algn="ctr"/>
                      <a:r>
                        <a:rPr lang="en-GB" sz="2800">
                          <a:latin typeface="Calibri" panose="020F0502020204030204" pitchFamily="34" charset="0"/>
                          <a:ea typeface="Calibri" panose="020F0502020204030204" pitchFamily="34" charset="0"/>
                          <a:cs typeface="Calibri" panose="020F0502020204030204" pitchFamily="34" charset="0"/>
                        </a:rPr>
                        <a:t>Supply-side cause(s)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23459"/>
                    </a:solidFill>
                  </a:tcPr>
                </a:tc>
                <a:extLst>
                  <a:ext uri="{0D108BD9-81ED-4DB2-BD59-A6C34878D82A}">
                    <a16:rowId xmlns:a16="http://schemas.microsoft.com/office/drawing/2014/main" val="279952851"/>
                  </a:ext>
                </a:extLst>
              </a:tr>
              <a:tr h="1271997">
                <a:tc>
                  <a:txBody>
                    <a:bodyPr/>
                    <a:lstStyle/>
                    <a:p>
                      <a:r>
                        <a:rPr lang="en-GB" sz="2800" b="1" i="0">
                          <a:latin typeface="Calibri" panose="020F0502020204030204" pitchFamily="34" charset="0"/>
                          <a:ea typeface="Calibri" panose="020F0502020204030204" pitchFamily="34" charset="0"/>
                          <a:cs typeface="Calibri" panose="020F0502020204030204" pitchFamily="34" charset="0"/>
                        </a:rPr>
                        <a:t>Concern over environmental impact of travel</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800">
                          <a:latin typeface="Calibri" panose="020F0502020204030204" pitchFamily="34" charset="0"/>
                          <a:ea typeface="Calibri" panose="020F0502020204030204" pitchFamily="34" charset="0"/>
                          <a:cs typeface="Calibri" panose="020F0502020204030204" pitchFamily="34" charset="0"/>
                        </a:rPr>
                        <a:t>Greenhouse gas emissions from vessels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800">
                          <a:latin typeface="Calibri" panose="020F0502020204030204" pitchFamily="34" charset="0"/>
                          <a:ea typeface="Calibri" panose="020F0502020204030204" pitchFamily="34" charset="0"/>
                          <a:cs typeface="Calibri" panose="020F0502020204030204" pitchFamily="34" charset="0"/>
                        </a:rPr>
                        <a:t>MV </a:t>
                      </a:r>
                      <a:r>
                        <a:rPr lang="en-GB" sz="2800" i="1">
                          <a:latin typeface="Calibri" panose="020F0502020204030204" pitchFamily="34" charset="0"/>
                          <a:ea typeface="Calibri" panose="020F0502020204030204" pitchFamily="34" charset="0"/>
                          <a:cs typeface="Calibri" panose="020F0502020204030204" pitchFamily="34" charset="0"/>
                        </a:rPr>
                        <a:t>Leirna </a:t>
                      </a:r>
                      <a:r>
                        <a:rPr lang="en-GB" sz="2800" i="0">
                          <a:latin typeface="Calibri" panose="020F0502020204030204" pitchFamily="34" charset="0"/>
                          <a:ea typeface="Calibri" panose="020F0502020204030204" pitchFamily="34" charset="0"/>
                          <a:cs typeface="Calibri" panose="020F0502020204030204" pitchFamily="34" charset="0"/>
                        </a:rPr>
                        <a:t>is a conventional diesel vessel.</a:t>
                      </a:r>
                      <a:endParaRPr lang="en-GB" sz="28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80490430"/>
                  </a:ext>
                </a:extLst>
              </a:tr>
              <a:tr h="1667730">
                <a:tc>
                  <a:txBody>
                    <a:bodyPr/>
                    <a:lstStyle/>
                    <a:p>
                      <a:r>
                        <a:rPr lang="en-GB" sz="2800" b="1" i="0">
                          <a:latin typeface="Calibri" panose="020F0502020204030204" pitchFamily="34" charset="0"/>
                          <a:ea typeface="Calibri" panose="020F0502020204030204" pitchFamily="34" charset="0"/>
                          <a:cs typeface="Calibri" panose="020F0502020204030204" pitchFamily="34" charset="0"/>
                        </a:rPr>
                        <a:t>Cost of travel and affordability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800">
                          <a:latin typeface="Calibri" panose="020F0502020204030204" pitchFamily="34" charset="0"/>
                          <a:ea typeface="Calibri" panose="020F0502020204030204" pitchFamily="34" charset="0"/>
                          <a:cs typeface="Calibri" panose="020F0502020204030204" pitchFamily="34" charset="0"/>
                        </a:rPr>
                        <a:t>The level of fares was the major source of resident dissatisfaction identified through the survey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800" kern="1200">
                          <a:solidFill>
                            <a:schemeClr val="dk1"/>
                          </a:solidFill>
                          <a:latin typeface="Calibri" panose="020F0502020204030204" pitchFamily="34" charset="0"/>
                          <a:ea typeface="Calibri" panose="020F0502020204030204" pitchFamily="34" charset="0"/>
                          <a:cs typeface="Calibri" panose="020F0502020204030204" pitchFamily="34" charset="0"/>
                        </a:rPr>
                        <a:t>Common fares across all Ro-Ro routes, making the cost per mile for Bressay comparatively high, particularly given the higher frequency of travel on the route.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74731799"/>
                  </a:ext>
                </a:extLst>
              </a:tr>
              <a:tr h="1667730">
                <a:tc>
                  <a:txBody>
                    <a:bodyPr/>
                    <a:lstStyle/>
                    <a:p>
                      <a:r>
                        <a:rPr lang="en-GB" sz="2800" b="1" i="0">
                          <a:latin typeface="Calibri" panose="020F0502020204030204" pitchFamily="34" charset="0"/>
                          <a:ea typeface="Calibri" panose="020F0502020204030204" pitchFamily="34" charset="0"/>
                          <a:cs typeface="Calibri" panose="020F0502020204030204" pitchFamily="34" charset="0"/>
                        </a:rPr>
                        <a:t>Integration of travel between modes – ferry to bus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800">
                          <a:latin typeface="Calibri" panose="020F0502020204030204" pitchFamily="34" charset="0"/>
                          <a:ea typeface="Calibri" panose="020F0502020204030204" pitchFamily="34" charset="0"/>
                          <a:cs typeface="Calibri" panose="020F0502020204030204" pitchFamily="34" charset="0"/>
                        </a:rPr>
                        <a:t>The bus network on Bressay is extremely limited, meaning many people drive and park at the ferry terminal and others take their car on the ferry.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800" kern="1200">
                          <a:solidFill>
                            <a:schemeClr val="dk1"/>
                          </a:solidFill>
                          <a:latin typeface="Calibri" panose="020F0502020204030204" pitchFamily="34" charset="0"/>
                          <a:ea typeface="Calibri" panose="020F0502020204030204" pitchFamily="34" charset="0"/>
                          <a:cs typeface="Calibri" panose="020F0502020204030204" pitchFamily="34" charset="0"/>
                        </a:rPr>
                        <a:t>Limited on-island bus network</a:t>
                      </a:r>
                    </a:p>
                    <a:p>
                      <a:pPr marL="0" indent="0" algn="l" defTabSz="685800" rtl="0" eaLnBrk="1" latinLnBrk="0" hangingPunct="1">
                        <a:buFontTx/>
                        <a:buNone/>
                      </a:pPr>
                      <a:r>
                        <a:rPr lang="en-GB" sz="2800" kern="1200">
                          <a:solidFill>
                            <a:schemeClr val="dk1"/>
                          </a:solidFill>
                          <a:latin typeface="Calibri" panose="020F0502020204030204" pitchFamily="34" charset="0"/>
                          <a:ea typeface="Calibri" panose="020F0502020204030204" pitchFamily="34" charset="0"/>
                          <a:cs typeface="Calibri" panose="020F0502020204030204" pitchFamily="34" charset="0"/>
                        </a:rPr>
                        <a:t>High cost of bus service provision relative to the mainland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861203518"/>
                  </a:ext>
                </a:extLst>
              </a:tr>
              <a:tr h="1667730">
                <a:tc>
                  <a:txBody>
                    <a:bodyPr/>
                    <a:lstStyle/>
                    <a:p>
                      <a:r>
                        <a:rPr lang="en-GB" sz="2800" b="1" i="0">
                          <a:latin typeface="Calibri" panose="020F0502020204030204" pitchFamily="34" charset="0"/>
                          <a:ea typeface="Calibri" panose="020F0502020204030204" pitchFamily="34" charset="0"/>
                          <a:cs typeface="Calibri" panose="020F0502020204030204" pitchFamily="34" charset="0"/>
                        </a:rPr>
                        <a:t>Capacity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800">
                          <a:latin typeface="Calibri" panose="020F0502020204030204" pitchFamily="34" charset="0"/>
                          <a:ea typeface="Calibri" panose="020F0502020204030204" pitchFamily="34" charset="0"/>
                          <a:cs typeface="Calibri" panose="020F0502020204030204" pitchFamily="34" charset="0"/>
                        </a:rPr>
                        <a:t>Capacity overall is not a major problem but between 10% and 20% of 08:30 sailings from Bressay and 17:15 sailings from Lerwick are full or close to full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800" kern="1200">
                          <a:solidFill>
                            <a:schemeClr val="dk1"/>
                          </a:solidFill>
                          <a:latin typeface="Calibri" panose="020F0502020204030204" pitchFamily="34" charset="0"/>
                          <a:ea typeface="Calibri" panose="020F0502020204030204" pitchFamily="34" charset="0"/>
                          <a:cs typeface="Calibri" panose="020F0502020204030204" pitchFamily="34" charset="0"/>
                        </a:rPr>
                        <a:t>Occasional insufficient vehicle deck capacity on these peak sailings</a:t>
                      </a:r>
                      <a:endParaRPr lang="en-GB" sz="2800" i="1" kern="120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38223716"/>
                  </a:ext>
                </a:extLst>
              </a:tr>
              <a:tr h="1832942">
                <a:tc>
                  <a:txBody>
                    <a:bodyPr/>
                    <a:lstStyle/>
                    <a:p>
                      <a:r>
                        <a:rPr lang="en-GB" sz="2800" b="1" i="0">
                          <a:latin typeface="Calibri" panose="020F0502020204030204" pitchFamily="34" charset="0"/>
                          <a:ea typeface="Calibri" panose="020F0502020204030204" pitchFamily="34" charset="0"/>
                          <a:cs typeface="Calibri" panose="020F0502020204030204" pitchFamily="34" charset="0"/>
                        </a:rPr>
                        <a:t>Connectivity and network coverage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800">
                          <a:latin typeface="Calibri" panose="020F0502020204030204" pitchFamily="34" charset="0"/>
                          <a:ea typeface="Calibri" panose="020F0502020204030204" pitchFamily="34" charset="0"/>
                          <a:cs typeface="Calibri" panose="020F0502020204030204" pitchFamily="34" charset="0"/>
                        </a:rPr>
                        <a:t>Bressay is generally very well-connected for an island of its population, with a relatively frequent service over a long operating day. However, its economic inter-connectedness with Lerwick heightens the need for good transport connectivity.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800" kern="1200">
                          <a:solidFill>
                            <a:schemeClr val="dk1"/>
                          </a:solidFill>
                          <a:latin typeface="Calibri" panose="020F0502020204030204" pitchFamily="34" charset="0"/>
                          <a:ea typeface="Calibri" panose="020F0502020204030204" pitchFamily="34" charset="0"/>
                          <a:cs typeface="Calibri" panose="020F0502020204030204" pitchFamily="34" charset="0"/>
                        </a:rPr>
                        <a:t>There is no specific supply-side cause of this problem, rather it reflects the requirement to work around a ferry service to access employment, services etc which are only a very short distance away and on which Bressay depends.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13104393"/>
                  </a:ext>
                </a:extLst>
              </a:tr>
              <a:tr h="1843632">
                <a:tc>
                  <a:txBody>
                    <a:bodyPr/>
                    <a:lstStyle/>
                    <a:p>
                      <a:r>
                        <a:rPr lang="en-GB" sz="2800" b="1" i="0">
                          <a:latin typeface="Calibri" panose="020F0502020204030204" pitchFamily="34" charset="0"/>
                          <a:ea typeface="Calibri" panose="020F0502020204030204" pitchFamily="34" charset="0"/>
                          <a:cs typeface="Calibri" panose="020F0502020204030204" pitchFamily="34" charset="0"/>
                        </a:rPr>
                        <a:t>Timetables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pPr marL="0" indent="0" algn="l" defTabSz="685800" rtl="0" eaLnBrk="1" latinLnBrk="0" hangingPunct="1">
                        <a:buFontTx/>
                        <a:buNone/>
                      </a:pPr>
                      <a:r>
                        <a:rPr lang="en-GB" sz="2800" kern="1200">
                          <a:solidFill>
                            <a:schemeClr val="dk1"/>
                          </a:solidFill>
                          <a:latin typeface="Calibri" panose="020F0502020204030204" pitchFamily="34" charset="0"/>
                          <a:ea typeface="Calibri" panose="020F0502020204030204" pitchFamily="34" charset="0"/>
                          <a:cs typeface="Calibri" panose="020F0502020204030204" pitchFamily="34" charset="0"/>
                        </a:rPr>
                        <a:t>The first sailing at 07:00 is relatively late for an island so close to Lerwick and also prevents Bressay residents catching the first flights from Sumburgh without a costly overnight stay.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800" kern="1200">
                          <a:solidFill>
                            <a:schemeClr val="dk1"/>
                          </a:solidFill>
                          <a:latin typeface="Calibri" panose="020F0502020204030204" pitchFamily="34" charset="0"/>
                          <a:ea typeface="Calibri" panose="020F0502020204030204" pitchFamily="34" charset="0"/>
                          <a:cs typeface="Calibri" panose="020F0502020204030204" pitchFamily="34" charset="0"/>
                        </a:rPr>
                        <a:t>Current crew rostering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690704502"/>
                  </a:ext>
                </a:extLst>
              </a:tr>
            </a:tbl>
          </a:graphicData>
        </a:graphic>
      </p:graphicFrame>
      <p:grpSp>
        <p:nvGrpSpPr>
          <p:cNvPr id="47" name="Group 46">
            <a:extLst>
              <a:ext uri="{FF2B5EF4-FFF2-40B4-BE49-F238E27FC236}">
                <a16:creationId xmlns:a16="http://schemas.microsoft.com/office/drawing/2014/main" id="{0C5BE8B9-DECA-A14D-0265-8CD6E6505FB6}"/>
              </a:ext>
            </a:extLst>
          </p:cNvPr>
          <p:cNvGrpSpPr/>
          <p:nvPr/>
        </p:nvGrpSpPr>
        <p:grpSpPr>
          <a:xfrm>
            <a:off x="687410" y="5760380"/>
            <a:ext cx="20174696" cy="1960402"/>
            <a:chOff x="693504" y="7667494"/>
            <a:chExt cx="20174696" cy="1960402"/>
          </a:xfrm>
        </p:grpSpPr>
        <p:sp>
          <p:nvSpPr>
            <p:cNvPr id="39" name="Arrow: Chevron 38">
              <a:extLst>
                <a:ext uri="{FF2B5EF4-FFF2-40B4-BE49-F238E27FC236}">
                  <a16:creationId xmlns:a16="http://schemas.microsoft.com/office/drawing/2014/main" id="{E203017D-195C-01C1-0304-556DC225D6F2}"/>
                </a:ext>
              </a:extLst>
            </p:cNvPr>
            <p:cNvSpPr/>
            <p:nvPr/>
          </p:nvSpPr>
          <p:spPr>
            <a:xfrm>
              <a:off x="693504"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Arrow: Chevron 40">
              <a:extLst>
                <a:ext uri="{FF2B5EF4-FFF2-40B4-BE49-F238E27FC236}">
                  <a16:creationId xmlns:a16="http://schemas.microsoft.com/office/drawing/2014/main" id="{A4F27A24-9FFE-794F-24DE-17E9BC2CE274}"/>
                </a:ext>
              </a:extLst>
            </p:cNvPr>
            <p:cNvSpPr/>
            <p:nvPr/>
          </p:nvSpPr>
          <p:spPr>
            <a:xfrm>
              <a:off x="4655809"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795B077B-A500-7F9D-9ED8-8CD42EA7938E}"/>
                </a:ext>
              </a:extLst>
            </p:cNvPr>
            <p:cNvSpPr txBox="1"/>
            <p:nvPr/>
          </p:nvSpPr>
          <p:spPr>
            <a:xfrm>
              <a:off x="1342395" y="7688904"/>
              <a:ext cx="3632327" cy="1938992"/>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1 </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Establish and populate a transport problems framework for the study area</a:t>
              </a:r>
            </a:p>
          </p:txBody>
        </p:sp>
        <p:sp>
          <p:nvSpPr>
            <p:cNvPr id="42" name="Arrow: Chevron 41">
              <a:extLst>
                <a:ext uri="{FF2B5EF4-FFF2-40B4-BE49-F238E27FC236}">
                  <a16:creationId xmlns:a16="http://schemas.microsoft.com/office/drawing/2014/main" id="{A6EA6F63-AF07-9A3D-4CE2-7475737D62CB}"/>
                </a:ext>
              </a:extLst>
            </p:cNvPr>
            <p:cNvSpPr/>
            <p:nvPr/>
          </p:nvSpPr>
          <p:spPr>
            <a:xfrm>
              <a:off x="8618114"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Arrow: Chevron 42">
              <a:extLst>
                <a:ext uri="{FF2B5EF4-FFF2-40B4-BE49-F238E27FC236}">
                  <a16:creationId xmlns:a16="http://schemas.microsoft.com/office/drawing/2014/main" id="{0F492790-C61E-B0EA-95AD-6CB536CBD081}"/>
                </a:ext>
              </a:extLst>
            </p:cNvPr>
            <p:cNvSpPr/>
            <p:nvPr/>
          </p:nvSpPr>
          <p:spPr>
            <a:xfrm>
              <a:off x="12580419"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Arrow: Chevron 43">
              <a:extLst>
                <a:ext uri="{FF2B5EF4-FFF2-40B4-BE49-F238E27FC236}">
                  <a16:creationId xmlns:a16="http://schemas.microsoft.com/office/drawing/2014/main" id="{43A75530-B079-C3D6-5B31-0C60889A1940}"/>
                </a:ext>
              </a:extLst>
            </p:cNvPr>
            <p:cNvSpPr/>
            <p:nvPr/>
          </p:nvSpPr>
          <p:spPr>
            <a:xfrm>
              <a:off x="16542724"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DFB797CC-FFF4-F248-74D4-DC433BB23EF4}"/>
                </a:ext>
              </a:extLst>
            </p:cNvPr>
            <p:cNvSpPr txBox="1"/>
            <p:nvPr/>
          </p:nvSpPr>
          <p:spPr>
            <a:xfrm>
              <a:off x="5230143" y="7873570"/>
              <a:ext cx="3344525" cy="1569660"/>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2</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Set out the supply-side root cause(s) of each identified problem</a:t>
              </a:r>
            </a:p>
          </p:txBody>
        </p:sp>
        <p:sp>
          <p:nvSpPr>
            <p:cNvPr id="15" name="TextBox 14">
              <a:extLst>
                <a:ext uri="{FF2B5EF4-FFF2-40B4-BE49-F238E27FC236}">
                  <a16:creationId xmlns:a16="http://schemas.microsoft.com/office/drawing/2014/main" id="{16CD317C-E750-E378-3314-02BD0BDE6BC0}"/>
                </a:ext>
              </a:extLst>
            </p:cNvPr>
            <p:cNvSpPr txBox="1"/>
            <p:nvPr/>
          </p:nvSpPr>
          <p:spPr>
            <a:xfrm>
              <a:off x="13198578" y="7873570"/>
              <a:ext cx="3234168" cy="1569660"/>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4</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Set out the societal consequences of travel behaviour choices</a:t>
              </a:r>
            </a:p>
          </p:txBody>
        </p:sp>
        <p:sp>
          <p:nvSpPr>
            <p:cNvPr id="14" name="TextBox 13">
              <a:extLst>
                <a:ext uri="{FF2B5EF4-FFF2-40B4-BE49-F238E27FC236}">
                  <a16:creationId xmlns:a16="http://schemas.microsoft.com/office/drawing/2014/main" id="{259F3207-625B-39C7-BA12-E2FE9E2D4920}"/>
                </a:ext>
              </a:extLst>
            </p:cNvPr>
            <p:cNvSpPr txBox="1"/>
            <p:nvPr/>
          </p:nvSpPr>
          <p:spPr>
            <a:xfrm>
              <a:off x="9272421" y="7873570"/>
              <a:ext cx="3757294" cy="1569660"/>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3</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Set out travel behaviour consequences of these problems</a:t>
              </a:r>
            </a:p>
          </p:txBody>
        </p:sp>
        <p:sp>
          <p:nvSpPr>
            <p:cNvPr id="45" name="TextBox 44">
              <a:extLst>
                <a:ext uri="{FF2B5EF4-FFF2-40B4-BE49-F238E27FC236}">
                  <a16:creationId xmlns:a16="http://schemas.microsoft.com/office/drawing/2014/main" id="{D8538C9F-3B12-8BC1-569C-487609B6D232}"/>
                </a:ext>
              </a:extLst>
            </p:cNvPr>
            <p:cNvSpPr txBox="1"/>
            <p:nvPr/>
          </p:nvSpPr>
          <p:spPr>
            <a:xfrm>
              <a:off x="17147858" y="7667494"/>
              <a:ext cx="3570835" cy="1938992"/>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5</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Define a Transport Objective reflecting each transport problem(s), or groups of problems</a:t>
              </a:r>
            </a:p>
          </p:txBody>
        </p:sp>
      </p:grpSp>
      <p:grpSp>
        <p:nvGrpSpPr>
          <p:cNvPr id="49" name="Group 48">
            <a:extLst>
              <a:ext uri="{FF2B5EF4-FFF2-40B4-BE49-F238E27FC236}">
                <a16:creationId xmlns:a16="http://schemas.microsoft.com/office/drawing/2014/main" id="{0C387841-5E72-EDFA-6DA7-4BEE25B6D7B8}"/>
              </a:ext>
            </a:extLst>
          </p:cNvPr>
          <p:cNvGrpSpPr/>
          <p:nvPr/>
        </p:nvGrpSpPr>
        <p:grpSpPr>
          <a:xfrm>
            <a:off x="220075" y="28950444"/>
            <a:ext cx="20816084" cy="1140243"/>
            <a:chOff x="220075" y="28950444"/>
            <a:chExt cx="20816084" cy="1140243"/>
          </a:xfrm>
        </p:grpSpPr>
        <p:pic>
          <p:nvPicPr>
            <p:cNvPr id="50" name="Picture 2" descr="Logo: Shetland Islands Council">
              <a:extLst>
                <a:ext uri="{FF2B5EF4-FFF2-40B4-BE49-F238E27FC236}">
                  <a16:creationId xmlns:a16="http://schemas.microsoft.com/office/drawing/2014/main" id="{2BDBE97A-FD80-9A5C-BE35-529C6C08B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AC73EC69-F228-CCCC-800B-90DC5724AAC3}"/>
                </a:ext>
              </a:extLst>
            </p:cNvPr>
            <p:cNvPicPr>
              <a:picLocks noChangeAspect="1"/>
            </p:cNvPicPr>
            <p:nvPr/>
          </p:nvPicPr>
          <p:blipFill>
            <a:blip r:embed="rId3"/>
            <a:stretch>
              <a:fillRect/>
            </a:stretch>
          </p:blipFill>
          <p:spPr>
            <a:xfrm>
              <a:off x="15145958" y="29481507"/>
              <a:ext cx="1804817" cy="479284"/>
            </a:xfrm>
            <a:prstGeom prst="rect">
              <a:avLst/>
            </a:prstGeom>
          </p:spPr>
        </p:pic>
        <p:pic>
          <p:nvPicPr>
            <p:cNvPr id="52" name="Picture 51">
              <a:extLst>
                <a:ext uri="{FF2B5EF4-FFF2-40B4-BE49-F238E27FC236}">
                  <a16:creationId xmlns:a16="http://schemas.microsoft.com/office/drawing/2014/main" id="{E819C0D9-874D-F2FC-DD97-DE014E54E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53" name="Picture 52">
              <a:extLst>
                <a:ext uri="{FF2B5EF4-FFF2-40B4-BE49-F238E27FC236}">
                  <a16:creationId xmlns:a16="http://schemas.microsoft.com/office/drawing/2014/main" id="{7E82B6EF-E1B2-46DB-5786-4E0B8889AD6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54" name="Picture 53" descr="Logo, company name&#10;&#10;Description automatically generated">
              <a:extLst>
                <a:ext uri="{FF2B5EF4-FFF2-40B4-BE49-F238E27FC236}">
                  <a16:creationId xmlns:a16="http://schemas.microsoft.com/office/drawing/2014/main" id="{9B6B08EA-0B1B-0173-E595-72E5BBBFED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grpSp>
        <p:nvGrpSpPr>
          <p:cNvPr id="10" name="Group 9">
            <a:extLst>
              <a:ext uri="{FF2B5EF4-FFF2-40B4-BE49-F238E27FC236}">
                <a16:creationId xmlns:a16="http://schemas.microsoft.com/office/drawing/2014/main" id="{D4D68B72-8733-A934-D5E3-0C434CBD8247}"/>
              </a:ext>
            </a:extLst>
          </p:cNvPr>
          <p:cNvGrpSpPr/>
          <p:nvPr/>
        </p:nvGrpSpPr>
        <p:grpSpPr>
          <a:xfrm>
            <a:off x="5795268" y="17499533"/>
            <a:ext cx="1368152" cy="547770"/>
            <a:chOff x="-5870027" y="14661844"/>
            <a:chExt cx="1368152" cy="547770"/>
          </a:xfrm>
          <a:solidFill>
            <a:srgbClr val="BBE1FD"/>
          </a:solidFill>
        </p:grpSpPr>
        <p:sp>
          <p:nvSpPr>
            <p:cNvPr id="8" name="Arrow: Chevron 7">
              <a:extLst>
                <a:ext uri="{FF2B5EF4-FFF2-40B4-BE49-F238E27FC236}">
                  <a16:creationId xmlns:a16="http://schemas.microsoft.com/office/drawing/2014/main" id="{A46FE182-2268-6AC0-A478-24C0013006B2}"/>
                </a:ext>
              </a:extLst>
            </p:cNvPr>
            <p:cNvSpPr/>
            <p:nvPr/>
          </p:nvSpPr>
          <p:spPr>
            <a:xfrm>
              <a:off x="-5870027" y="14661844"/>
              <a:ext cx="1368152" cy="547770"/>
            </a:xfrm>
            <a:prstGeom prst="chevron">
              <a:avLst>
                <a:gd name="adj" fmla="val 316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BCE9C631-6CAD-ECD5-4B2E-73EFDBF2442B}"/>
                </a:ext>
              </a:extLst>
            </p:cNvPr>
            <p:cNvSpPr txBox="1"/>
            <p:nvPr/>
          </p:nvSpPr>
          <p:spPr>
            <a:xfrm>
              <a:off x="-5654003" y="14704896"/>
              <a:ext cx="1008112" cy="461665"/>
            </a:xfrm>
            <a:prstGeom prst="rect">
              <a:avLst/>
            </a:prstGeom>
            <a:solidFill>
              <a:schemeClr val="bg1"/>
            </a:solidFill>
          </p:spPr>
          <p:txBody>
            <a:bodyPr wrap="square">
              <a:spAutoFit/>
            </a:bodyPr>
            <a:lstStyle/>
            <a:p>
              <a:pPr lvl="0"/>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Step 1 </a:t>
              </a:r>
            </a:p>
          </p:txBody>
        </p:sp>
      </p:grpSp>
      <p:grpSp>
        <p:nvGrpSpPr>
          <p:cNvPr id="11" name="Group 10">
            <a:extLst>
              <a:ext uri="{FF2B5EF4-FFF2-40B4-BE49-F238E27FC236}">
                <a16:creationId xmlns:a16="http://schemas.microsoft.com/office/drawing/2014/main" id="{D661232E-389D-DA66-D847-3A06FFEB6957}"/>
              </a:ext>
            </a:extLst>
          </p:cNvPr>
          <p:cNvGrpSpPr/>
          <p:nvPr/>
        </p:nvGrpSpPr>
        <p:grpSpPr>
          <a:xfrm>
            <a:off x="13536130" y="17494535"/>
            <a:ext cx="1368152" cy="547770"/>
            <a:chOff x="-5870027" y="14661844"/>
            <a:chExt cx="1368152" cy="547770"/>
          </a:xfrm>
          <a:solidFill>
            <a:srgbClr val="BBE1FD"/>
          </a:solidFill>
        </p:grpSpPr>
        <p:sp>
          <p:nvSpPr>
            <p:cNvPr id="16" name="Arrow: Chevron 15">
              <a:extLst>
                <a:ext uri="{FF2B5EF4-FFF2-40B4-BE49-F238E27FC236}">
                  <a16:creationId xmlns:a16="http://schemas.microsoft.com/office/drawing/2014/main" id="{7A8267E4-734C-B6C9-A1F2-87B9BCDC3E63}"/>
                </a:ext>
              </a:extLst>
            </p:cNvPr>
            <p:cNvSpPr/>
            <p:nvPr/>
          </p:nvSpPr>
          <p:spPr>
            <a:xfrm>
              <a:off x="-5870027" y="14661844"/>
              <a:ext cx="1368152" cy="547770"/>
            </a:xfrm>
            <a:prstGeom prst="chevron">
              <a:avLst>
                <a:gd name="adj" fmla="val 316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F3369360-8638-B2C7-D7D5-D96EADB48B35}"/>
                </a:ext>
              </a:extLst>
            </p:cNvPr>
            <p:cNvSpPr txBox="1"/>
            <p:nvPr/>
          </p:nvSpPr>
          <p:spPr>
            <a:xfrm>
              <a:off x="-5654003" y="14704896"/>
              <a:ext cx="1008112" cy="461665"/>
            </a:xfrm>
            <a:prstGeom prst="rect">
              <a:avLst/>
            </a:prstGeom>
            <a:solidFill>
              <a:schemeClr val="bg1"/>
            </a:solidFill>
          </p:spPr>
          <p:txBody>
            <a:bodyPr wrap="square">
              <a:spAutoFit/>
            </a:bodyPr>
            <a:lstStyle/>
            <a:p>
              <a:pPr lvl="0"/>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Step 2 </a:t>
              </a:r>
            </a:p>
          </p:txBody>
        </p:sp>
      </p:grpSp>
    </p:spTree>
    <p:extLst>
      <p:ext uri="{BB962C8B-B14F-4D97-AF65-F5344CB8AC3E}">
        <p14:creationId xmlns:p14="http://schemas.microsoft.com/office/powerpoint/2010/main" val="410611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53A09-D115-E59E-59CC-DE661C2D77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A012EC-2E6F-29FC-56B5-4E56FECE676E}"/>
              </a:ext>
            </a:extLst>
          </p:cNvPr>
          <p:cNvSpPr/>
          <p:nvPr/>
        </p:nvSpPr>
        <p:spPr>
          <a:xfrm>
            <a:off x="-1" y="733936"/>
            <a:ext cx="21383625" cy="1730262"/>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AA0929E-6F15-6C41-611D-B5861227EDF2}"/>
              </a:ext>
            </a:extLst>
          </p:cNvPr>
          <p:cNvSpPr txBox="1"/>
          <p:nvPr/>
        </p:nvSpPr>
        <p:spPr>
          <a:xfrm>
            <a:off x="6187" y="937347"/>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Questions and Answers</a:t>
            </a:r>
          </a:p>
        </p:txBody>
      </p:sp>
      <p:sp>
        <p:nvSpPr>
          <p:cNvPr id="14" name="Rectangle 13">
            <a:extLst>
              <a:ext uri="{FF2B5EF4-FFF2-40B4-BE49-F238E27FC236}">
                <a16:creationId xmlns:a16="http://schemas.microsoft.com/office/drawing/2014/main" id="{727559A2-C0FC-BCC6-2512-A246B9562F46}"/>
              </a:ext>
            </a:extLst>
          </p:cNvPr>
          <p:cNvSpPr/>
          <p:nvPr/>
        </p:nvSpPr>
        <p:spPr>
          <a:xfrm>
            <a:off x="1299999" y="4126319"/>
            <a:ext cx="6039784" cy="3726417"/>
          </a:xfrm>
          <a:custGeom>
            <a:avLst/>
            <a:gdLst>
              <a:gd name="connsiteX0" fmla="*/ 0 w 6039784"/>
              <a:gd name="connsiteY0" fmla="*/ 0 h 3726417"/>
              <a:gd name="connsiteX1" fmla="*/ 6039784 w 6039784"/>
              <a:gd name="connsiteY1" fmla="*/ 0 h 3726417"/>
              <a:gd name="connsiteX2" fmla="*/ 6039784 w 6039784"/>
              <a:gd name="connsiteY2" fmla="*/ 3726417 h 3726417"/>
              <a:gd name="connsiteX3" fmla="*/ 0 w 6039784"/>
              <a:gd name="connsiteY3" fmla="*/ 3726417 h 3726417"/>
              <a:gd name="connsiteX4" fmla="*/ 0 w 6039784"/>
              <a:gd name="connsiteY4" fmla="*/ 0 h 3726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784" h="3726417" fill="none" extrusionOk="0">
                <a:moveTo>
                  <a:pt x="0" y="0"/>
                </a:moveTo>
                <a:cubicBezTo>
                  <a:pt x="2583663" y="-60923"/>
                  <a:pt x="3739289" y="-10796"/>
                  <a:pt x="6039784" y="0"/>
                </a:cubicBezTo>
                <a:cubicBezTo>
                  <a:pt x="5945945" y="1045647"/>
                  <a:pt x="6079337" y="3255596"/>
                  <a:pt x="6039784" y="3726417"/>
                </a:cubicBezTo>
                <a:cubicBezTo>
                  <a:pt x="3227432" y="3654451"/>
                  <a:pt x="2972273" y="3879195"/>
                  <a:pt x="0" y="3726417"/>
                </a:cubicBezTo>
                <a:cubicBezTo>
                  <a:pt x="-124474" y="2796602"/>
                  <a:pt x="93245" y="1241960"/>
                  <a:pt x="0" y="0"/>
                </a:cubicBezTo>
                <a:close/>
              </a:path>
              <a:path w="6039784" h="3726417" stroke="0" extrusionOk="0">
                <a:moveTo>
                  <a:pt x="0" y="0"/>
                </a:moveTo>
                <a:cubicBezTo>
                  <a:pt x="1659784" y="-30702"/>
                  <a:pt x="3378222" y="-116291"/>
                  <a:pt x="6039784" y="0"/>
                </a:cubicBezTo>
                <a:cubicBezTo>
                  <a:pt x="6118109" y="1775949"/>
                  <a:pt x="6013463" y="2367390"/>
                  <a:pt x="6039784" y="3726417"/>
                </a:cubicBezTo>
                <a:cubicBezTo>
                  <a:pt x="4570552" y="3714889"/>
                  <a:pt x="1675404" y="3680811"/>
                  <a:pt x="0" y="3726417"/>
                </a:cubicBezTo>
                <a:cubicBezTo>
                  <a:pt x="13714" y="2495544"/>
                  <a:pt x="123203" y="674815"/>
                  <a:pt x="0" y="0"/>
                </a:cubicBezTo>
                <a:close/>
              </a:path>
            </a:pathLst>
          </a:custGeom>
          <a:solidFill>
            <a:schemeClr val="bg1"/>
          </a:solidFill>
          <a:ln w="63500">
            <a:solidFill>
              <a:srgbClr val="023459"/>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Who is in the programme team?</a:t>
            </a:r>
          </a:p>
          <a:p>
            <a:pPr>
              <a:spcBef>
                <a:spcPts val="300"/>
              </a:spcBef>
              <a:spcAft>
                <a:spcPts val="3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Shetland Islands Council</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and advisers:</a:t>
            </a:r>
          </a:p>
          <a:p>
            <a:pPr marL="342900" indent="-342900">
              <a:spcBef>
                <a:spcPts val="300"/>
              </a:spcBef>
              <a:spcAft>
                <a:spcPts val="300"/>
              </a:spcAft>
              <a:buFont typeface="Arial" panose="020B0604020202020204" pitchFamily="34" charset="0"/>
              <a:buChar char="•"/>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Stantec</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Business case development and overall advisory lead</a:t>
            </a:r>
          </a:p>
          <a:p>
            <a:pPr marL="342900" indent="-342900">
              <a:spcBef>
                <a:spcPts val="300"/>
              </a:spcBef>
              <a:spcAft>
                <a:spcPts val="300"/>
              </a:spcAft>
              <a:buFont typeface="Arial" panose="020B0604020202020204" pitchFamily="34" charset="0"/>
              <a:buChar char="•"/>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COWI</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Fixed links lead</a:t>
            </a:r>
          </a:p>
          <a:p>
            <a:pPr marL="342900" indent="-342900">
              <a:spcBef>
                <a:spcPts val="300"/>
              </a:spcBef>
              <a:spcAft>
                <a:spcPts val="300"/>
              </a:spcAft>
              <a:buFont typeface="Arial" panose="020B0604020202020204" pitchFamily="34" charset="0"/>
              <a:buChar char="•"/>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Mott MacDonald</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Ferries and marine infrastructure lead</a:t>
            </a:r>
          </a:p>
          <a:p>
            <a:pPr marL="342900" indent="-342900">
              <a:spcBef>
                <a:spcPts val="300"/>
              </a:spcBef>
              <a:spcAft>
                <a:spcPts val="300"/>
              </a:spcAft>
              <a:buFont typeface="Arial" panose="020B0604020202020204" pitchFamily="34" charset="0"/>
              <a:buChar char="•"/>
            </a:pPr>
            <a:r>
              <a:rPr lang="en-GB" sz="2400" b="1" err="1">
                <a:solidFill>
                  <a:srgbClr val="000000"/>
                </a:solidFill>
                <a:latin typeface="Calibri" panose="020F0502020204030204" pitchFamily="34" charset="0"/>
                <a:ea typeface="Calibri" panose="020F0502020204030204" pitchFamily="34" charset="0"/>
                <a:cs typeface="Calibri" panose="020F0502020204030204" pitchFamily="34" charset="0"/>
              </a:rPr>
              <a:t>ProVersa</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Supply-chain analysis</a:t>
            </a:r>
          </a:p>
        </p:txBody>
      </p:sp>
      <p:grpSp>
        <p:nvGrpSpPr>
          <p:cNvPr id="19" name="Group 18">
            <a:extLst>
              <a:ext uri="{FF2B5EF4-FFF2-40B4-BE49-F238E27FC236}">
                <a16:creationId xmlns:a16="http://schemas.microsoft.com/office/drawing/2014/main" id="{8BC45D7A-0A62-1E75-6E15-07A2FEC8605C}"/>
              </a:ext>
            </a:extLst>
          </p:cNvPr>
          <p:cNvGrpSpPr/>
          <p:nvPr/>
        </p:nvGrpSpPr>
        <p:grpSpPr>
          <a:xfrm>
            <a:off x="6125238" y="3106715"/>
            <a:ext cx="2258304" cy="2232248"/>
            <a:chOff x="6257899" y="20243050"/>
            <a:chExt cx="2258304" cy="2232248"/>
          </a:xfrm>
        </p:grpSpPr>
        <p:sp>
          <p:nvSpPr>
            <p:cNvPr id="18" name="Oval 17">
              <a:extLst>
                <a:ext uri="{FF2B5EF4-FFF2-40B4-BE49-F238E27FC236}">
                  <a16:creationId xmlns:a16="http://schemas.microsoft.com/office/drawing/2014/main" id="{EAEE2EE7-39E5-2A3D-7486-1A9A592997A3}"/>
                </a:ext>
              </a:extLst>
            </p:cNvPr>
            <p:cNvSpPr/>
            <p:nvPr/>
          </p:nvSpPr>
          <p:spPr>
            <a:xfrm>
              <a:off x="6257899" y="20243050"/>
              <a:ext cx="2258304" cy="2232248"/>
            </a:xfrm>
            <a:prstGeom prst="ellipse">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Calibri" panose="020F0502020204030204" pitchFamily="34" charset="0"/>
                <a:ea typeface="Calibri" panose="020F0502020204030204" pitchFamily="34" charset="0"/>
                <a:cs typeface="Calibri" panose="020F0502020204030204" pitchFamily="34" charset="0"/>
              </a:endParaRPr>
            </a:p>
          </p:txBody>
        </p:sp>
        <p:pic>
          <p:nvPicPr>
            <p:cNvPr id="17" name="Graphic 16" descr="Board Of Directors with solid fill">
              <a:extLst>
                <a:ext uri="{FF2B5EF4-FFF2-40B4-BE49-F238E27FC236}">
                  <a16:creationId xmlns:a16="http://schemas.microsoft.com/office/drawing/2014/main" id="{825B6A48-CCFB-DF2C-1507-5204D446F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5098" y="20477221"/>
              <a:ext cx="1763906" cy="1763906"/>
            </a:xfrm>
            <a:prstGeom prst="rect">
              <a:avLst/>
            </a:prstGeom>
          </p:spPr>
        </p:pic>
      </p:grpSp>
      <p:sp>
        <p:nvSpPr>
          <p:cNvPr id="88" name="Rectangle 87">
            <a:extLst>
              <a:ext uri="{FF2B5EF4-FFF2-40B4-BE49-F238E27FC236}">
                <a16:creationId xmlns:a16="http://schemas.microsoft.com/office/drawing/2014/main" id="{7EEBB09A-0E34-141C-05E9-18A49CB1A259}"/>
              </a:ext>
            </a:extLst>
          </p:cNvPr>
          <p:cNvSpPr/>
          <p:nvPr/>
        </p:nvSpPr>
        <p:spPr>
          <a:xfrm>
            <a:off x="1449777" y="15365341"/>
            <a:ext cx="6039784" cy="7455903"/>
          </a:xfrm>
          <a:custGeom>
            <a:avLst/>
            <a:gdLst>
              <a:gd name="connsiteX0" fmla="*/ 0 w 6039784"/>
              <a:gd name="connsiteY0" fmla="*/ 0 h 7455903"/>
              <a:gd name="connsiteX1" fmla="*/ 6039784 w 6039784"/>
              <a:gd name="connsiteY1" fmla="*/ 0 h 7455903"/>
              <a:gd name="connsiteX2" fmla="*/ 6039784 w 6039784"/>
              <a:gd name="connsiteY2" fmla="*/ 7455903 h 7455903"/>
              <a:gd name="connsiteX3" fmla="*/ 0 w 6039784"/>
              <a:gd name="connsiteY3" fmla="*/ 7455903 h 7455903"/>
              <a:gd name="connsiteX4" fmla="*/ 0 w 6039784"/>
              <a:gd name="connsiteY4" fmla="*/ 0 h 745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784" h="7455903" fill="none" extrusionOk="0">
                <a:moveTo>
                  <a:pt x="0" y="0"/>
                </a:moveTo>
                <a:cubicBezTo>
                  <a:pt x="2583663" y="-60923"/>
                  <a:pt x="3739289" y="-10796"/>
                  <a:pt x="6039784" y="0"/>
                </a:cubicBezTo>
                <a:cubicBezTo>
                  <a:pt x="5945945" y="2888311"/>
                  <a:pt x="6079337" y="6575585"/>
                  <a:pt x="6039784" y="7455903"/>
                </a:cubicBezTo>
                <a:cubicBezTo>
                  <a:pt x="3227432" y="7383937"/>
                  <a:pt x="2972273" y="7608681"/>
                  <a:pt x="0" y="7455903"/>
                </a:cubicBezTo>
                <a:cubicBezTo>
                  <a:pt x="-124474" y="4997433"/>
                  <a:pt x="93245" y="2301804"/>
                  <a:pt x="0" y="0"/>
                </a:cubicBezTo>
                <a:close/>
              </a:path>
              <a:path w="6039784" h="7455903" stroke="0" extrusionOk="0">
                <a:moveTo>
                  <a:pt x="0" y="0"/>
                </a:moveTo>
                <a:cubicBezTo>
                  <a:pt x="1659784" y="-30702"/>
                  <a:pt x="3378222" y="-116291"/>
                  <a:pt x="6039784" y="0"/>
                </a:cubicBezTo>
                <a:cubicBezTo>
                  <a:pt x="6118109" y="3650754"/>
                  <a:pt x="6013463" y="4514499"/>
                  <a:pt x="6039784" y="7455903"/>
                </a:cubicBezTo>
                <a:cubicBezTo>
                  <a:pt x="4570552" y="7444375"/>
                  <a:pt x="1675404" y="7410297"/>
                  <a:pt x="0" y="7455903"/>
                </a:cubicBezTo>
                <a:cubicBezTo>
                  <a:pt x="13714" y="5109740"/>
                  <a:pt x="123203" y="1370359"/>
                  <a:pt x="0" y="0"/>
                </a:cubicBezTo>
                <a:close/>
              </a:path>
            </a:pathLst>
          </a:custGeom>
          <a:solidFill>
            <a:schemeClr val="bg1"/>
          </a:solidFill>
          <a:ln w="63500">
            <a:solidFill>
              <a:srgbClr val="023459"/>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Who makes the final decision on which project(s) goes ahead?</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Decisions will be made by Shetland Island Council elected Members at three key decision points:</a:t>
            </a:r>
          </a:p>
          <a:p>
            <a:pPr marL="342900" indent="-342900">
              <a:spcBef>
                <a:spcPts val="300"/>
              </a:spcBef>
              <a:spcAft>
                <a:spcPts val="300"/>
              </a:spcAft>
              <a:buFont typeface="Arial" panose="020B0604020202020204" pitchFamily="34" charset="0"/>
              <a:buChar char="•"/>
            </a:pPr>
            <a:r>
              <a:rPr lang="en-GB" sz="2400" u="sng">
                <a:solidFill>
                  <a:srgbClr val="000000"/>
                </a:solidFill>
                <a:latin typeface="Calibri" panose="020F0502020204030204" pitchFamily="34" charset="0"/>
                <a:ea typeface="Calibri" panose="020F0502020204030204" pitchFamily="34" charset="0"/>
                <a:cs typeface="Calibri" panose="020F0502020204030204" pitchFamily="34" charset="0"/>
              </a:rPr>
              <a:t>Decision Point 1</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the options to be taken forward for detailed appraisal</a:t>
            </a:r>
          </a:p>
          <a:p>
            <a:pPr marL="342900" indent="-342900">
              <a:spcBef>
                <a:spcPts val="300"/>
              </a:spcBef>
              <a:spcAft>
                <a:spcPts val="300"/>
              </a:spcAft>
              <a:buFont typeface="Arial" panose="020B0604020202020204" pitchFamily="34" charset="0"/>
              <a:buChar char="•"/>
            </a:pPr>
            <a:r>
              <a:rPr lang="en-GB" sz="2400" u="sng">
                <a:solidFill>
                  <a:srgbClr val="000000"/>
                </a:solidFill>
                <a:latin typeface="Calibri" panose="020F0502020204030204" pitchFamily="34" charset="0"/>
                <a:ea typeface="Calibri" panose="020F0502020204030204" pitchFamily="34" charset="0"/>
                <a:cs typeface="Calibri" panose="020F0502020204030204" pitchFamily="34" charset="0"/>
              </a:rPr>
              <a:t>Decision Point 2</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preferred option</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for each island</a:t>
            </a:r>
          </a:p>
          <a:p>
            <a:pPr marL="342900" indent="-342900">
              <a:spcBef>
                <a:spcPts val="300"/>
              </a:spcBef>
              <a:spcAft>
                <a:spcPts val="300"/>
              </a:spcAft>
              <a:buFont typeface="Arial" panose="020B0604020202020204" pitchFamily="34" charset="0"/>
              <a:buChar char="•"/>
            </a:pPr>
            <a:r>
              <a:rPr lang="en-GB" sz="2400" u="sng">
                <a:solidFill>
                  <a:srgbClr val="000000"/>
                </a:solidFill>
                <a:latin typeface="Calibri" panose="020F0502020204030204" pitchFamily="34" charset="0"/>
                <a:ea typeface="Calibri" panose="020F0502020204030204" pitchFamily="34" charset="0"/>
                <a:cs typeface="Calibri" panose="020F0502020204030204" pitchFamily="34" charset="0"/>
              </a:rPr>
              <a:t>Decision Point 3</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 preferred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sequence (and programme) of investments</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across the network, i.e., which individual projects are prioritised for delivery</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These decisions will be evidence-led and informed by analytical work based on guidance adopted by the Scottish and UK Governments, as well as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further consultation and community engagement</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grpSp>
        <p:nvGrpSpPr>
          <p:cNvPr id="12" name="Group 11">
            <a:extLst>
              <a:ext uri="{FF2B5EF4-FFF2-40B4-BE49-F238E27FC236}">
                <a16:creationId xmlns:a16="http://schemas.microsoft.com/office/drawing/2014/main" id="{2A775CBC-1CD3-BB2C-0E7E-88F7348E6461}"/>
              </a:ext>
            </a:extLst>
          </p:cNvPr>
          <p:cNvGrpSpPr/>
          <p:nvPr/>
        </p:nvGrpSpPr>
        <p:grpSpPr>
          <a:xfrm>
            <a:off x="220075" y="28950444"/>
            <a:ext cx="20816084" cy="1140243"/>
            <a:chOff x="220075" y="28950444"/>
            <a:chExt cx="20816084" cy="1140243"/>
          </a:xfrm>
        </p:grpSpPr>
        <p:pic>
          <p:nvPicPr>
            <p:cNvPr id="13" name="Picture 2" descr="Logo: Shetland Islands Council">
              <a:extLst>
                <a:ext uri="{FF2B5EF4-FFF2-40B4-BE49-F238E27FC236}">
                  <a16:creationId xmlns:a16="http://schemas.microsoft.com/office/drawing/2014/main" id="{DB60993D-B780-D36F-666C-B191EB01C6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FCABB86-B2E0-91EA-3538-7F67423D6EA2}"/>
                </a:ext>
              </a:extLst>
            </p:cNvPr>
            <p:cNvPicPr>
              <a:picLocks noChangeAspect="1"/>
            </p:cNvPicPr>
            <p:nvPr/>
          </p:nvPicPr>
          <p:blipFill>
            <a:blip r:embed="rId6"/>
            <a:stretch>
              <a:fillRect/>
            </a:stretch>
          </p:blipFill>
          <p:spPr>
            <a:xfrm>
              <a:off x="15145958" y="29481507"/>
              <a:ext cx="1804817" cy="479284"/>
            </a:xfrm>
            <a:prstGeom prst="rect">
              <a:avLst/>
            </a:prstGeom>
          </p:spPr>
        </p:pic>
        <p:pic>
          <p:nvPicPr>
            <p:cNvPr id="16" name="Picture 15">
              <a:extLst>
                <a:ext uri="{FF2B5EF4-FFF2-40B4-BE49-F238E27FC236}">
                  <a16:creationId xmlns:a16="http://schemas.microsoft.com/office/drawing/2014/main" id="{11991726-456A-A6FE-A5CE-6C89FEF4B1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21" name="Picture 20">
              <a:extLst>
                <a:ext uri="{FF2B5EF4-FFF2-40B4-BE49-F238E27FC236}">
                  <a16:creationId xmlns:a16="http://schemas.microsoft.com/office/drawing/2014/main" id="{FF2CE25C-BC90-AEA9-9A2B-F5E27865906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23" name="Picture 22" descr="Logo, company name&#10;&#10;Description automatically generated">
              <a:extLst>
                <a:ext uri="{FF2B5EF4-FFF2-40B4-BE49-F238E27FC236}">
                  <a16:creationId xmlns:a16="http://schemas.microsoft.com/office/drawing/2014/main" id="{28F2E734-F036-E6DC-1D22-D8E330B1FC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53" name="Rectangle 52">
            <a:extLst>
              <a:ext uri="{FF2B5EF4-FFF2-40B4-BE49-F238E27FC236}">
                <a16:creationId xmlns:a16="http://schemas.microsoft.com/office/drawing/2014/main" id="{D866662D-4470-5521-E334-522D1AB588EA}"/>
              </a:ext>
            </a:extLst>
          </p:cNvPr>
          <p:cNvSpPr/>
          <p:nvPr/>
        </p:nvSpPr>
        <p:spPr>
          <a:xfrm>
            <a:off x="7516272" y="10200480"/>
            <a:ext cx="5758656" cy="3629897"/>
          </a:xfrm>
          <a:custGeom>
            <a:avLst/>
            <a:gdLst>
              <a:gd name="connsiteX0" fmla="*/ 0 w 5758656"/>
              <a:gd name="connsiteY0" fmla="*/ 0 h 3629897"/>
              <a:gd name="connsiteX1" fmla="*/ 5758656 w 5758656"/>
              <a:gd name="connsiteY1" fmla="*/ 0 h 3629897"/>
              <a:gd name="connsiteX2" fmla="*/ 5758656 w 5758656"/>
              <a:gd name="connsiteY2" fmla="*/ 3629897 h 3629897"/>
              <a:gd name="connsiteX3" fmla="*/ 0 w 5758656"/>
              <a:gd name="connsiteY3" fmla="*/ 3629897 h 3629897"/>
              <a:gd name="connsiteX4" fmla="*/ 0 w 5758656"/>
              <a:gd name="connsiteY4" fmla="*/ 0 h 362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8656" h="3629897" fill="none" extrusionOk="0">
                <a:moveTo>
                  <a:pt x="0" y="0"/>
                </a:moveTo>
                <a:cubicBezTo>
                  <a:pt x="1291020" y="-60923"/>
                  <a:pt x="4066391" y="-10796"/>
                  <a:pt x="5758656" y="0"/>
                </a:cubicBezTo>
                <a:cubicBezTo>
                  <a:pt x="5664817" y="935315"/>
                  <a:pt x="5798209" y="2059950"/>
                  <a:pt x="5758656" y="3629897"/>
                </a:cubicBezTo>
                <a:cubicBezTo>
                  <a:pt x="3737421" y="3557931"/>
                  <a:pt x="1226094" y="3782675"/>
                  <a:pt x="0" y="3629897"/>
                </a:cubicBezTo>
                <a:cubicBezTo>
                  <a:pt x="-124474" y="1918595"/>
                  <a:pt x="93245" y="1550142"/>
                  <a:pt x="0" y="0"/>
                </a:cubicBezTo>
                <a:close/>
              </a:path>
              <a:path w="5758656" h="3629897" stroke="0" extrusionOk="0">
                <a:moveTo>
                  <a:pt x="0" y="0"/>
                </a:moveTo>
                <a:cubicBezTo>
                  <a:pt x="2849065" y="-30702"/>
                  <a:pt x="3485860" y="-116291"/>
                  <a:pt x="5758656" y="0"/>
                </a:cubicBezTo>
                <a:cubicBezTo>
                  <a:pt x="5836981" y="588622"/>
                  <a:pt x="5732335" y="2913588"/>
                  <a:pt x="5758656" y="3629897"/>
                </a:cubicBezTo>
                <a:cubicBezTo>
                  <a:pt x="3125149" y="3618369"/>
                  <a:pt x="1464245" y="3584291"/>
                  <a:pt x="0" y="3629897"/>
                </a:cubicBezTo>
                <a:cubicBezTo>
                  <a:pt x="13714" y="3182982"/>
                  <a:pt x="123203" y="684792"/>
                  <a:pt x="0" y="0"/>
                </a:cubicBezTo>
                <a:close/>
              </a:path>
            </a:pathLst>
          </a:custGeom>
          <a:solidFill>
            <a:schemeClr val="bg1"/>
          </a:solidFill>
          <a:ln w="57150">
            <a:solidFill>
              <a:srgbClr val="32A4FA"/>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What will happen after a preferred option for each island is identified?</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Work will commence (subject to funding) on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individual, island-specific project business cases </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for each island’s preferred option, following the programme established by the agreed sequence of investments.</a:t>
            </a:r>
          </a:p>
        </p:txBody>
      </p:sp>
      <p:grpSp>
        <p:nvGrpSpPr>
          <p:cNvPr id="68" name="Group 67">
            <a:extLst>
              <a:ext uri="{FF2B5EF4-FFF2-40B4-BE49-F238E27FC236}">
                <a16:creationId xmlns:a16="http://schemas.microsoft.com/office/drawing/2014/main" id="{7FCD05F3-F11B-2289-3EBE-5EAF4CDE9FC2}"/>
              </a:ext>
            </a:extLst>
          </p:cNvPr>
          <p:cNvGrpSpPr/>
          <p:nvPr/>
        </p:nvGrpSpPr>
        <p:grpSpPr>
          <a:xfrm>
            <a:off x="13274928" y="4491458"/>
            <a:ext cx="7351693" cy="4751039"/>
            <a:chOff x="12516619" y="2873961"/>
            <a:chExt cx="7351693" cy="4751039"/>
          </a:xfrm>
        </p:grpSpPr>
        <p:sp>
          <p:nvSpPr>
            <p:cNvPr id="8" name="Rectangle 7">
              <a:extLst>
                <a:ext uri="{FF2B5EF4-FFF2-40B4-BE49-F238E27FC236}">
                  <a16:creationId xmlns:a16="http://schemas.microsoft.com/office/drawing/2014/main" id="{EB8EE231-0F63-2CDE-904A-F70244B3BC83}"/>
                </a:ext>
              </a:extLst>
            </p:cNvPr>
            <p:cNvSpPr/>
            <p:nvPr/>
          </p:nvSpPr>
          <p:spPr>
            <a:xfrm>
              <a:off x="12516619" y="3995103"/>
              <a:ext cx="5758656" cy="3629897"/>
            </a:xfrm>
            <a:custGeom>
              <a:avLst/>
              <a:gdLst>
                <a:gd name="connsiteX0" fmla="*/ 0 w 5758656"/>
                <a:gd name="connsiteY0" fmla="*/ 0 h 3629897"/>
                <a:gd name="connsiteX1" fmla="*/ 5758656 w 5758656"/>
                <a:gd name="connsiteY1" fmla="*/ 0 h 3629897"/>
                <a:gd name="connsiteX2" fmla="*/ 5758656 w 5758656"/>
                <a:gd name="connsiteY2" fmla="*/ 3629897 h 3629897"/>
                <a:gd name="connsiteX3" fmla="*/ 0 w 5758656"/>
                <a:gd name="connsiteY3" fmla="*/ 3629897 h 3629897"/>
                <a:gd name="connsiteX4" fmla="*/ 0 w 5758656"/>
                <a:gd name="connsiteY4" fmla="*/ 0 h 362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8656" h="3629897" fill="none" extrusionOk="0">
                  <a:moveTo>
                    <a:pt x="0" y="0"/>
                  </a:moveTo>
                  <a:cubicBezTo>
                    <a:pt x="1291020" y="-60923"/>
                    <a:pt x="4066391" y="-10796"/>
                    <a:pt x="5758656" y="0"/>
                  </a:cubicBezTo>
                  <a:cubicBezTo>
                    <a:pt x="5664817" y="935315"/>
                    <a:pt x="5798209" y="2059950"/>
                    <a:pt x="5758656" y="3629897"/>
                  </a:cubicBezTo>
                  <a:cubicBezTo>
                    <a:pt x="3737421" y="3557931"/>
                    <a:pt x="1226094" y="3782675"/>
                    <a:pt x="0" y="3629897"/>
                  </a:cubicBezTo>
                  <a:cubicBezTo>
                    <a:pt x="-124474" y="1918595"/>
                    <a:pt x="93245" y="1550142"/>
                    <a:pt x="0" y="0"/>
                  </a:cubicBezTo>
                  <a:close/>
                </a:path>
                <a:path w="5758656" h="3629897" stroke="0" extrusionOk="0">
                  <a:moveTo>
                    <a:pt x="0" y="0"/>
                  </a:moveTo>
                  <a:cubicBezTo>
                    <a:pt x="2849065" y="-30702"/>
                    <a:pt x="3485860" y="-116291"/>
                    <a:pt x="5758656" y="0"/>
                  </a:cubicBezTo>
                  <a:cubicBezTo>
                    <a:pt x="5836981" y="588622"/>
                    <a:pt x="5732335" y="2913588"/>
                    <a:pt x="5758656" y="3629897"/>
                  </a:cubicBezTo>
                  <a:cubicBezTo>
                    <a:pt x="3125149" y="3618369"/>
                    <a:pt x="1464245" y="3584291"/>
                    <a:pt x="0" y="3629897"/>
                  </a:cubicBezTo>
                  <a:cubicBezTo>
                    <a:pt x="13714" y="3182982"/>
                    <a:pt x="123203" y="684792"/>
                    <a:pt x="0" y="0"/>
                  </a:cubicBezTo>
                  <a:close/>
                </a:path>
              </a:pathLst>
            </a:custGeom>
            <a:solidFill>
              <a:schemeClr val="bg1"/>
            </a:solidFill>
            <a:ln w="63500">
              <a:solidFill>
                <a:srgbClr val="023459"/>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Will this study progress a fixed link, ferry or harbour improvements to the point of construction?</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No, it will identify a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preferred option for each island</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and the future sequencing of investments (i.e., implementation) across the inter-island network.</a:t>
              </a:r>
            </a:p>
          </p:txBody>
        </p:sp>
        <p:sp>
          <p:nvSpPr>
            <p:cNvPr id="9" name="Oval 8">
              <a:extLst>
                <a:ext uri="{FF2B5EF4-FFF2-40B4-BE49-F238E27FC236}">
                  <a16:creationId xmlns:a16="http://schemas.microsoft.com/office/drawing/2014/main" id="{D5A687DE-638A-6CED-E1EF-95EA63DA890B}"/>
                </a:ext>
              </a:extLst>
            </p:cNvPr>
            <p:cNvSpPr/>
            <p:nvPr/>
          </p:nvSpPr>
          <p:spPr>
            <a:xfrm>
              <a:off x="17610008" y="2873961"/>
              <a:ext cx="2258304" cy="2232248"/>
            </a:xfrm>
            <a:prstGeom prst="ellipse">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Graphic 49" descr="Branching diagram with solid fill">
              <a:extLst>
                <a:ext uri="{FF2B5EF4-FFF2-40B4-BE49-F238E27FC236}">
                  <a16:creationId xmlns:a16="http://schemas.microsoft.com/office/drawing/2014/main" id="{AC67BCAC-355C-F717-16C3-A57AB15915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7933620" y="3090397"/>
              <a:ext cx="1611080" cy="1611080"/>
            </a:xfrm>
            <a:prstGeom prst="rect">
              <a:avLst/>
            </a:prstGeom>
          </p:spPr>
        </p:pic>
      </p:grpSp>
      <p:sp>
        <p:nvSpPr>
          <p:cNvPr id="72" name="Rectangle 71">
            <a:extLst>
              <a:ext uri="{FF2B5EF4-FFF2-40B4-BE49-F238E27FC236}">
                <a16:creationId xmlns:a16="http://schemas.microsoft.com/office/drawing/2014/main" id="{7B36AA86-9EE9-4D62-70DD-52AB3662E259}"/>
              </a:ext>
            </a:extLst>
          </p:cNvPr>
          <p:cNvSpPr/>
          <p:nvPr/>
        </p:nvSpPr>
        <p:spPr>
          <a:xfrm>
            <a:off x="11275950" y="13344602"/>
            <a:ext cx="7757634" cy="8023466"/>
          </a:xfrm>
          <a:custGeom>
            <a:avLst/>
            <a:gdLst>
              <a:gd name="connsiteX0" fmla="*/ 0 w 7757634"/>
              <a:gd name="connsiteY0" fmla="*/ 0 h 8023466"/>
              <a:gd name="connsiteX1" fmla="*/ 7757634 w 7757634"/>
              <a:gd name="connsiteY1" fmla="*/ 0 h 8023466"/>
              <a:gd name="connsiteX2" fmla="*/ 7757634 w 7757634"/>
              <a:gd name="connsiteY2" fmla="*/ 8023466 h 8023466"/>
              <a:gd name="connsiteX3" fmla="*/ 0 w 7757634"/>
              <a:gd name="connsiteY3" fmla="*/ 8023466 h 8023466"/>
              <a:gd name="connsiteX4" fmla="*/ 0 w 7757634"/>
              <a:gd name="connsiteY4" fmla="*/ 0 h 8023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7634" h="8023466" fill="none" extrusionOk="0">
                <a:moveTo>
                  <a:pt x="0" y="0"/>
                </a:moveTo>
                <a:cubicBezTo>
                  <a:pt x="3208906" y="-60923"/>
                  <a:pt x="6829520" y="-10796"/>
                  <a:pt x="7757634" y="0"/>
                </a:cubicBezTo>
                <a:cubicBezTo>
                  <a:pt x="7663795" y="2295026"/>
                  <a:pt x="7797187" y="6866109"/>
                  <a:pt x="7757634" y="8023466"/>
                </a:cubicBezTo>
                <a:cubicBezTo>
                  <a:pt x="6689567" y="7951500"/>
                  <a:pt x="2049378" y="8176244"/>
                  <a:pt x="0" y="8023466"/>
                </a:cubicBezTo>
                <a:cubicBezTo>
                  <a:pt x="-124474" y="6507759"/>
                  <a:pt x="93245" y="1117177"/>
                  <a:pt x="0" y="0"/>
                </a:cubicBezTo>
                <a:close/>
              </a:path>
              <a:path w="7757634" h="8023466" stroke="0" extrusionOk="0">
                <a:moveTo>
                  <a:pt x="0" y="0"/>
                </a:moveTo>
                <a:cubicBezTo>
                  <a:pt x="995924" y="-30702"/>
                  <a:pt x="6642778" y="-116291"/>
                  <a:pt x="7757634" y="0"/>
                </a:cubicBezTo>
                <a:cubicBezTo>
                  <a:pt x="7835959" y="2713048"/>
                  <a:pt x="7731313" y="5835577"/>
                  <a:pt x="7757634" y="8023466"/>
                </a:cubicBezTo>
                <a:cubicBezTo>
                  <a:pt x="5235522" y="8011938"/>
                  <a:pt x="3139448" y="7977860"/>
                  <a:pt x="0" y="8023466"/>
                </a:cubicBezTo>
                <a:cubicBezTo>
                  <a:pt x="13714" y="6102260"/>
                  <a:pt x="123203" y="3365770"/>
                  <a:pt x="0" y="0"/>
                </a:cubicBezTo>
                <a:close/>
              </a:path>
            </a:pathLst>
          </a:custGeom>
          <a:solidFill>
            <a:schemeClr val="bg1"/>
          </a:solidFill>
          <a:ln w="63500">
            <a:solidFill>
              <a:srgbClr val="BBE1FD"/>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Why is additional project business case work required for each individual island’s preferred option?</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There are certain aspects about the viability, affordability and deliverability of each island’s preferred option that are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typically managed more efficiently as individual projects</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For example:</a:t>
            </a:r>
          </a:p>
          <a:p>
            <a:pPr marL="342900" indent="-342900">
              <a:spcBef>
                <a:spcPts val="300"/>
              </a:spcBef>
              <a:spcAft>
                <a:spcPts val="300"/>
              </a:spcAft>
              <a:buFont typeface="Arial" panose="020B0604020202020204" pitchFamily="34" charset="0"/>
              <a:buChar char="•"/>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 development of detailed design proposals that take account of the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constraints, risks and conditions for each individual project </a:t>
            </a:r>
          </a:p>
          <a:p>
            <a:pPr marL="342900" indent="-342900">
              <a:spcBef>
                <a:spcPts val="300"/>
              </a:spcBef>
              <a:spcAft>
                <a:spcPts val="300"/>
              </a:spcAft>
              <a:buFont typeface="Arial" panose="020B0604020202020204" pitchFamily="34" charset="0"/>
              <a:buChar char="•"/>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Ground investigations for individual projects will be costly and, therefore, this expenditure should only be committed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when required</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for individual projects</a:t>
            </a:r>
          </a:p>
          <a:p>
            <a:pPr marL="342900" indent="-342900">
              <a:spcBef>
                <a:spcPts val="300"/>
              </a:spcBef>
              <a:spcAft>
                <a:spcPts val="300"/>
              </a:spcAft>
              <a:buFont typeface="Arial" panose="020B0604020202020204" pitchFamily="34" charset="0"/>
              <a:buChar char="•"/>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 identification of a procurement strategy that, while delivering best value to Shetland, is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realistically achievable by the market</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in terms of capacity and experience</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In addition, well-structured business cases are usually the key to positive funding decisions.</a:t>
            </a:r>
          </a:p>
        </p:txBody>
      </p:sp>
      <p:grpSp>
        <p:nvGrpSpPr>
          <p:cNvPr id="75" name="Group 74">
            <a:extLst>
              <a:ext uri="{FF2B5EF4-FFF2-40B4-BE49-F238E27FC236}">
                <a16:creationId xmlns:a16="http://schemas.microsoft.com/office/drawing/2014/main" id="{985348A0-34F9-BA80-A38E-3C91BA655804}"/>
              </a:ext>
            </a:extLst>
          </p:cNvPr>
          <p:cNvGrpSpPr/>
          <p:nvPr/>
        </p:nvGrpSpPr>
        <p:grpSpPr>
          <a:xfrm>
            <a:off x="12500893" y="8760635"/>
            <a:ext cx="2258304" cy="2232248"/>
            <a:chOff x="15057284" y="7930574"/>
            <a:chExt cx="2258304" cy="2232248"/>
          </a:xfrm>
        </p:grpSpPr>
        <p:sp>
          <p:nvSpPr>
            <p:cNvPr id="73" name="Oval 72">
              <a:extLst>
                <a:ext uri="{FF2B5EF4-FFF2-40B4-BE49-F238E27FC236}">
                  <a16:creationId xmlns:a16="http://schemas.microsoft.com/office/drawing/2014/main" id="{CC7BE61C-012E-CC41-D136-E2E8218DD91C}"/>
                </a:ext>
              </a:extLst>
            </p:cNvPr>
            <p:cNvSpPr/>
            <p:nvPr/>
          </p:nvSpPr>
          <p:spPr>
            <a:xfrm>
              <a:off x="15057284" y="7930574"/>
              <a:ext cx="2258304" cy="2232248"/>
            </a:xfrm>
            <a:prstGeom prst="ellipse">
              <a:avLst/>
            </a:prstGeom>
            <a:solidFill>
              <a:srgbClr val="32A4FA"/>
            </a:solidFill>
            <a:ln>
              <a:solidFill>
                <a:srgbClr val="32A4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Graphic 73" descr="Blueprint with solid fill">
              <a:extLst>
                <a:ext uri="{FF2B5EF4-FFF2-40B4-BE49-F238E27FC236}">
                  <a16:creationId xmlns:a16="http://schemas.microsoft.com/office/drawing/2014/main" id="{694C546B-10F1-37DC-8725-B64DB194EB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399774" y="8260036"/>
              <a:ext cx="1573324" cy="1573324"/>
            </a:xfrm>
            <a:prstGeom prst="rect">
              <a:avLst/>
            </a:prstGeom>
          </p:spPr>
        </p:pic>
      </p:grpSp>
      <p:sp>
        <p:nvSpPr>
          <p:cNvPr id="91" name="Rectangle 90">
            <a:extLst>
              <a:ext uri="{FF2B5EF4-FFF2-40B4-BE49-F238E27FC236}">
                <a16:creationId xmlns:a16="http://schemas.microsoft.com/office/drawing/2014/main" id="{0EAECA74-EC4E-9A29-A3A9-E61068269232}"/>
              </a:ext>
            </a:extLst>
          </p:cNvPr>
          <p:cNvSpPr/>
          <p:nvPr/>
        </p:nvSpPr>
        <p:spPr>
          <a:xfrm>
            <a:off x="4415033" y="24111635"/>
            <a:ext cx="6544697" cy="4218696"/>
          </a:xfrm>
          <a:custGeom>
            <a:avLst/>
            <a:gdLst>
              <a:gd name="connsiteX0" fmla="*/ 0 w 6544697"/>
              <a:gd name="connsiteY0" fmla="*/ 0 h 4218696"/>
              <a:gd name="connsiteX1" fmla="*/ 6544697 w 6544697"/>
              <a:gd name="connsiteY1" fmla="*/ 0 h 4218696"/>
              <a:gd name="connsiteX2" fmla="*/ 6544697 w 6544697"/>
              <a:gd name="connsiteY2" fmla="*/ 4218696 h 4218696"/>
              <a:gd name="connsiteX3" fmla="*/ 0 w 6544697"/>
              <a:gd name="connsiteY3" fmla="*/ 4218696 h 4218696"/>
              <a:gd name="connsiteX4" fmla="*/ 0 w 6544697"/>
              <a:gd name="connsiteY4" fmla="*/ 0 h 4218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4697" h="4218696" fill="none" extrusionOk="0">
                <a:moveTo>
                  <a:pt x="0" y="0"/>
                </a:moveTo>
                <a:cubicBezTo>
                  <a:pt x="2693173" y="-60923"/>
                  <a:pt x="3667095" y="-10796"/>
                  <a:pt x="6544697" y="0"/>
                </a:cubicBezTo>
                <a:cubicBezTo>
                  <a:pt x="6450858" y="952886"/>
                  <a:pt x="6584250" y="2560878"/>
                  <a:pt x="6544697" y="4218696"/>
                </a:cubicBezTo>
                <a:cubicBezTo>
                  <a:pt x="5228425" y="4146730"/>
                  <a:pt x="2012799" y="4371474"/>
                  <a:pt x="0" y="4218696"/>
                </a:cubicBezTo>
                <a:cubicBezTo>
                  <a:pt x="-124474" y="2951617"/>
                  <a:pt x="93245" y="772378"/>
                  <a:pt x="0" y="0"/>
                </a:cubicBezTo>
                <a:close/>
              </a:path>
              <a:path w="6544697" h="4218696" stroke="0" extrusionOk="0">
                <a:moveTo>
                  <a:pt x="0" y="0"/>
                </a:moveTo>
                <a:cubicBezTo>
                  <a:pt x="1679743" y="-30702"/>
                  <a:pt x="5530387" y="-116291"/>
                  <a:pt x="6544697" y="0"/>
                </a:cubicBezTo>
                <a:cubicBezTo>
                  <a:pt x="6623022" y="662286"/>
                  <a:pt x="6518376" y="2621028"/>
                  <a:pt x="6544697" y="4218696"/>
                </a:cubicBezTo>
                <a:cubicBezTo>
                  <a:pt x="4684849" y="4207168"/>
                  <a:pt x="2584689" y="4173090"/>
                  <a:pt x="0" y="4218696"/>
                </a:cubicBezTo>
                <a:cubicBezTo>
                  <a:pt x="13714" y="3745584"/>
                  <a:pt x="123203" y="1363301"/>
                  <a:pt x="0" y="0"/>
                </a:cubicBezTo>
                <a:close/>
              </a:path>
            </a:pathLst>
          </a:custGeom>
          <a:solidFill>
            <a:schemeClr val="bg1"/>
          </a:solidFill>
          <a:ln w="57150">
            <a:solidFill>
              <a:srgbClr val="32A4FA"/>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dirty="0">
                <a:solidFill>
                  <a:srgbClr val="000000"/>
                </a:solidFill>
                <a:latin typeface="Calibri" panose="020F0502020204030204" pitchFamily="34" charset="0"/>
                <a:ea typeface="Calibri" panose="020F0502020204030204" pitchFamily="34" charset="0"/>
                <a:cs typeface="Calibri" panose="020F0502020204030204" pitchFamily="34" charset="0"/>
              </a:rPr>
              <a:t>Q. </a:t>
            </a:r>
            <a:r>
              <a:rPr lang="en-GB" sz="2400" b="1" dirty="0">
                <a:solidFill>
                  <a:srgbClr val="000000"/>
                </a:solidFill>
                <a:latin typeface="Calibri"/>
                <a:ea typeface="Calibri"/>
                <a:cs typeface="Calibri"/>
              </a:rPr>
              <a:t>When will I next be engaged with on this project?</a:t>
            </a:r>
          </a:p>
          <a:p>
            <a:pPr>
              <a:spcBef>
                <a:spcPts val="300"/>
              </a:spcBef>
              <a:spcAft>
                <a:spcPts val="300"/>
              </a:spcAft>
            </a:pPr>
            <a:r>
              <a:rPr lang="en-GB" sz="2400" dirty="0">
                <a:solidFill>
                  <a:srgbClr val="000000"/>
                </a:solidFill>
                <a:latin typeface="Calibri"/>
                <a:ea typeface="Calibri"/>
                <a:cs typeface="Calibri"/>
              </a:rPr>
              <a:t>We anticipate that the next round of engagement will take place in late Summer 2025. We will engage on </a:t>
            </a:r>
            <a:r>
              <a:rPr lang="en-GB" sz="2400" b="1" dirty="0">
                <a:solidFill>
                  <a:srgbClr val="000000"/>
                </a:solidFill>
                <a:latin typeface="Calibri"/>
                <a:ea typeface="Calibri"/>
                <a:cs typeface="Calibri"/>
              </a:rPr>
              <a:t>the range of available options – ferry, harbour and fixed links – for each individual island and which of them should be taken forward</a:t>
            </a:r>
            <a:r>
              <a:rPr lang="en-GB" sz="2400" dirty="0">
                <a:solidFill>
                  <a:srgbClr val="000000"/>
                </a:solidFill>
                <a:latin typeface="Calibri"/>
                <a:ea typeface="Calibri"/>
                <a:cs typeface="Calibri"/>
              </a:rPr>
              <a:t> for more detailed appraisal. This will support elected Members’ considerations at Decision Point 1.</a:t>
            </a:r>
          </a:p>
        </p:txBody>
      </p:sp>
      <p:grpSp>
        <p:nvGrpSpPr>
          <p:cNvPr id="95" name="Group 94">
            <a:extLst>
              <a:ext uri="{FF2B5EF4-FFF2-40B4-BE49-F238E27FC236}">
                <a16:creationId xmlns:a16="http://schemas.microsoft.com/office/drawing/2014/main" id="{B6AC6321-C1CC-57E9-1D17-D4068C735AA9}"/>
              </a:ext>
            </a:extLst>
          </p:cNvPr>
          <p:cNvGrpSpPr/>
          <p:nvPr/>
        </p:nvGrpSpPr>
        <p:grpSpPr>
          <a:xfrm>
            <a:off x="7007191" y="21957149"/>
            <a:ext cx="2258304" cy="2232248"/>
            <a:chOff x="6525628" y="12553643"/>
            <a:chExt cx="2258304" cy="2232248"/>
          </a:xfrm>
        </p:grpSpPr>
        <p:sp>
          <p:nvSpPr>
            <p:cNvPr id="78" name="Oval 77">
              <a:extLst>
                <a:ext uri="{FF2B5EF4-FFF2-40B4-BE49-F238E27FC236}">
                  <a16:creationId xmlns:a16="http://schemas.microsoft.com/office/drawing/2014/main" id="{3CE9ABA6-2840-291F-111E-FCFD0990D720}"/>
                </a:ext>
              </a:extLst>
            </p:cNvPr>
            <p:cNvSpPr/>
            <p:nvPr/>
          </p:nvSpPr>
          <p:spPr>
            <a:xfrm>
              <a:off x="6525628" y="12553643"/>
              <a:ext cx="2258304" cy="2232248"/>
            </a:xfrm>
            <a:prstGeom prst="ellipse">
              <a:avLst/>
            </a:prstGeom>
            <a:solidFill>
              <a:srgbClr val="32A4FA"/>
            </a:solidFill>
            <a:ln>
              <a:solidFill>
                <a:srgbClr val="32A4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Calibri" panose="020F0502020204030204" pitchFamily="34" charset="0"/>
                <a:ea typeface="Calibri" panose="020F0502020204030204" pitchFamily="34" charset="0"/>
                <a:cs typeface="Calibri" panose="020F0502020204030204" pitchFamily="34" charset="0"/>
              </a:endParaRPr>
            </a:p>
          </p:txBody>
        </p:sp>
        <p:pic>
          <p:nvPicPr>
            <p:cNvPr id="90" name="Graphic 89" descr="Connections outline">
              <a:extLst>
                <a:ext uri="{FF2B5EF4-FFF2-40B4-BE49-F238E27FC236}">
                  <a16:creationId xmlns:a16="http://schemas.microsoft.com/office/drawing/2014/main" id="{0DEF713F-F3BC-F83F-E6A6-7C73A02FE4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20827" y="12711228"/>
              <a:ext cx="1867906" cy="1867906"/>
            </a:xfrm>
            <a:prstGeom prst="rect">
              <a:avLst/>
            </a:prstGeom>
            <a:effectLst/>
          </p:spPr>
        </p:pic>
      </p:grpSp>
      <p:grpSp>
        <p:nvGrpSpPr>
          <p:cNvPr id="70" name="Group 69">
            <a:extLst>
              <a:ext uri="{FF2B5EF4-FFF2-40B4-BE49-F238E27FC236}">
                <a16:creationId xmlns:a16="http://schemas.microsoft.com/office/drawing/2014/main" id="{837EB1C2-A9F5-6E9D-12E2-C50AABA2042F}"/>
              </a:ext>
            </a:extLst>
          </p:cNvPr>
          <p:cNvGrpSpPr/>
          <p:nvPr/>
        </p:nvGrpSpPr>
        <p:grpSpPr>
          <a:xfrm>
            <a:off x="17562777" y="20841025"/>
            <a:ext cx="2258304" cy="2232248"/>
            <a:chOff x="10923582" y="6982149"/>
            <a:chExt cx="2258304" cy="2232248"/>
          </a:xfrm>
        </p:grpSpPr>
        <p:sp>
          <p:nvSpPr>
            <p:cNvPr id="47" name="Oval 46">
              <a:extLst>
                <a:ext uri="{FF2B5EF4-FFF2-40B4-BE49-F238E27FC236}">
                  <a16:creationId xmlns:a16="http://schemas.microsoft.com/office/drawing/2014/main" id="{40CFB133-3A96-0C02-0961-B950FFFA4F84}"/>
                </a:ext>
              </a:extLst>
            </p:cNvPr>
            <p:cNvSpPr/>
            <p:nvPr/>
          </p:nvSpPr>
          <p:spPr>
            <a:xfrm>
              <a:off x="10923582" y="6982149"/>
              <a:ext cx="2258304" cy="2232248"/>
            </a:xfrm>
            <a:prstGeom prst="ellipse">
              <a:avLst/>
            </a:prstGeom>
            <a:solidFill>
              <a:srgbClr val="BBE1FD"/>
            </a:solidFill>
            <a:ln>
              <a:solidFill>
                <a:srgbClr val="BBE1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Excavator with solid fill">
              <a:extLst>
                <a:ext uri="{FF2B5EF4-FFF2-40B4-BE49-F238E27FC236}">
                  <a16:creationId xmlns:a16="http://schemas.microsoft.com/office/drawing/2014/main" id="{D127F3AC-6D3D-745B-4089-CF458D58795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188638" y="7234177"/>
              <a:ext cx="1728192" cy="1728192"/>
            </a:xfrm>
            <a:prstGeom prst="rect">
              <a:avLst/>
            </a:prstGeom>
          </p:spPr>
        </p:pic>
      </p:grpSp>
    </p:spTree>
    <p:extLst>
      <p:ext uri="{BB962C8B-B14F-4D97-AF65-F5344CB8AC3E}">
        <p14:creationId xmlns:p14="http://schemas.microsoft.com/office/powerpoint/2010/main" val="171790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337-A4DB-7F61-F7F0-F6F3851EEC2C}"/>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7A5653A7-AD9E-EFB1-CE66-EEEC153F5311}"/>
              </a:ext>
            </a:extLst>
          </p:cNvPr>
          <p:cNvSpPr/>
          <p:nvPr/>
        </p:nvSpPr>
        <p:spPr>
          <a:xfrm>
            <a:off x="-1" y="733936"/>
            <a:ext cx="21383625" cy="1730262"/>
          </a:xfrm>
          <a:prstGeom prst="rect">
            <a:avLst/>
          </a:prstGeom>
          <a:solidFill>
            <a:srgbClr val="023459"/>
          </a:solidFill>
          <a:ln>
            <a:solidFill>
              <a:srgbClr val="005C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552E5F2-086B-601C-6AA5-3A17A8364024}"/>
              </a:ext>
            </a:extLst>
          </p:cNvPr>
          <p:cNvSpPr txBox="1"/>
          <p:nvPr/>
        </p:nvSpPr>
        <p:spPr>
          <a:xfrm>
            <a:off x="0" y="1024474"/>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Next Steps</a:t>
            </a:r>
          </a:p>
        </p:txBody>
      </p:sp>
      <p:grpSp>
        <p:nvGrpSpPr>
          <p:cNvPr id="11" name="Group 10">
            <a:extLst>
              <a:ext uri="{FF2B5EF4-FFF2-40B4-BE49-F238E27FC236}">
                <a16:creationId xmlns:a16="http://schemas.microsoft.com/office/drawing/2014/main" id="{3C9AC931-FA82-D919-5870-A4CBF592512D}"/>
              </a:ext>
            </a:extLst>
          </p:cNvPr>
          <p:cNvGrpSpPr/>
          <p:nvPr/>
        </p:nvGrpSpPr>
        <p:grpSpPr>
          <a:xfrm>
            <a:off x="220075" y="28950444"/>
            <a:ext cx="20816084" cy="1140243"/>
            <a:chOff x="220075" y="28950444"/>
            <a:chExt cx="20816084" cy="1140243"/>
          </a:xfrm>
        </p:grpSpPr>
        <p:pic>
          <p:nvPicPr>
            <p:cNvPr id="12" name="Picture 2" descr="Logo: Shetland Islands Council">
              <a:extLst>
                <a:ext uri="{FF2B5EF4-FFF2-40B4-BE49-F238E27FC236}">
                  <a16:creationId xmlns:a16="http://schemas.microsoft.com/office/drawing/2014/main" id="{4E851DFA-BBD5-E5D2-DCFE-5B261EFB8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27CD8B4-42F0-88CA-A1A0-9D636EEAAE11}"/>
                </a:ext>
              </a:extLst>
            </p:cNvPr>
            <p:cNvPicPr>
              <a:picLocks noChangeAspect="1"/>
            </p:cNvPicPr>
            <p:nvPr/>
          </p:nvPicPr>
          <p:blipFill>
            <a:blip r:embed="rId3"/>
            <a:stretch>
              <a:fillRect/>
            </a:stretch>
          </p:blipFill>
          <p:spPr>
            <a:xfrm>
              <a:off x="15145958" y="29481507"/>
              <a:ext cx="1804817" cy="479284"/>
            </a:xfrm>
            <a:prstGeom prst="rect">
              <a:avLst/>
            </a:prstGeom>
          </p:spPr>
        </p:pic>
        <p:pic>
          <p:nvPicPr>
            <p:cNvPr id="14" name="Picture 13">
              <a:extLst>
                <a:ext uri="{FF2B5EF4-FFF2-40B4-BE49-F238E27FC236}">
                  <a16:creationId xmlns:a16="http://schemas.microsoft.com/office/drawing/2014/main" id="{2D4C0430-43F1-8938-9CFB-815B7D2DA4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5" name="Picture 14">
              <a:extLst>
                <a:ext uri="{FF2B5EF4-FFF2-40B4-BE49-F238E27FC236}">
                  <a16:creationId xmlns:a16="http://schemas.microsoft.com/office/drawing/2014/main" id="{528A6DC1-22DC-40F7-7478-CD7E24AB9C2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16" name="Picture 15" descr="Logo, company name&#10;&#10;Description automatically generated">
              <a:extLst>
                <a:ext uri="{FF2B5EF4-FFF2-40B4-BE49-F238E27FC236}">
                  <a16:creationId xmlns:a16="http://schemas.microsoft.com/office/drawing/2014/main" id="{4979D65C-33B8-1742-216B-3800148B0B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cxnSp>
        <p:nvCxnSpPr>
          <p:cNvPr id="17" name="Straight Connector 16">
            <a:extLst>
              <a:ext uri="{FF2B5EF4-FFF2-40B4-BE49-F238E27FC236}">
                <a16:creationId xmlns:a16="http://schemas.microsoft.com/office/drawing/2014/main" id="{26955A9A-C20A-9780-22AB-A6DC0DBC0EEA}"/>
              </a:ext>
            </a:extLst>
          </p:cNvPr>
          <p:cNvCxnSpPr>
            <a:cxnSpLocks/>
          </p:cNvCxnSpPr>
          <p:nvPr/>
        </p:nvCxnSpPr>
        <p:spPr>
          <a:xfrm flipH="1">
            <a:off x="689830" y="14756758"/>
            <a:ext cx="2000396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64978068-ABF4-BC4A-EC94-7F5872F9E515}"/>
              </a:ext>
            </a:extLst>
          </p:cNvPr>
          <p:cNvGraphicFramePr>
            <a:graphicFrameLocks noGrp="1"/>
          </p:cNvGraphicFramePr>
          <p:nvPr>
            <p:extLst>
              <p:ext uri="{D42A27DB-BD31-4B8C-83A1-F6EECF244321}">
                <p14:modId xmlns:p14="http://schemas.microsoft.com/office/powerpoint/2010/main" val="857887919"/>
              </p:ext>
            </p:extLst>
          </p:nvPr>
        </p:nvGraphicFramePr>
        <p:xfrm>
          <a:off x="1710935" y="4031491"/>
          <a:ext cx="17961754" cy="9894058"/>
        </p:xfrm>
        <a:graphic>
          <a:graphicData uri="http://schemas.openxmlformats.org/drawingml/2006/table">
            <a:tbl>
              <a:tblPr firstRow="1" bandRow="1">
                <a:tableStyleId>{0660B408-B3CF-4A94-85FC-2B1E0A45F4A2}</a:tableStyleId>
              </a:tblPr>
              <a:tblGrid>
                <a:gridCol w="17961754">
                  <a:extLst>
                    <a:ext uri="{9D8B030D-6E8A-4147-A177-3AD203B41FA5}">
                      <a16:colId xmlns:a16="http://schemas.microsoft.com/office/drawing/2014/main" val="3095472837"/>
                    </a:ext>
                  </a:extLst>
                </a:gridCol>
              </a:tblGrid>
              <a:tr h="168491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GB" sz="4000">
                          <a:latin typeface="Calibri" panose="020F0502020204030204" pitchFamily="34" charset="0"/>
                          <a:ea typeface="Calibri" panose="020F0502020204030204" pitchFamily="34" charset="0"/>
                          <a:cs typeface="Calibri" panose="020F0502020204030204" pitchFamily="34" charset="0"/>
                        </a:rPr>
                        <a:t>How will the outputs of this drop-in session be used?</a:t>
                      </a:r>
                    </a:p>
                  </a:txBody>
                  <a:tcPr anchor="ctr">
                    <a:solidFill>
                      <a:srgbClr val="023459"/>
                    </a:solidFill>
                  </a:tcPr>
                </a:tc>
                <a:extLst>
                  <a:ext uri="{0D108BD9-81ED-4DB2-BD59-A6C34878D82A}">
                    <a16:rowId xmlns:a16="http://schemas.microsoft.com/office/drawing/2014/main" val="799321344"/>
                  </a:ext>
                </a:extLst>
              </a:tr>
              <a:tr h="1207193">
                <a:tc>
                  <a:txBody>
                    <a:bodyPr/>
                    <a:lstStyle/>
                    <a:p>
                      <a:pPr marL="0" indent="0">
                        <a:spcBef>
                          <a:spcPts val="2400"/>
                        </a:spcBef>
                        <a:spcAft>
                          <a:spcPts val="2400"/>
                        </a:spcAft>
                        <a:buFont typeface="Arial" panose="020B0604020202020204" pitchFamily="34" charset="0"/>
                        <a:buNone/>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‘case for change’ </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(or investment) is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founded on the transport problems </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identified</a:t>
                      </a:r>
                    </a:p>
                  </a:txBody>
                  <a:tcPr anchor="ctr">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2557568373"/>
                  </a:ext>
                </a:extLst>
              </a:tr>
              <a:tr h="2587105">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These are used as the basis for setting out the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‘Transport Planning Objectives’</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 which are effectively a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statement of the outcome sought from any investment </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and are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used to appraise options</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3010908315"/>
                  </a:ext>
                </a:extLst>
              </a:tr>
              <a:tr h="2463385">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discussions today</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 together with the outputs from the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feedback forms</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 will be added to the wider body of evidence that we are developing to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support the ‘case for change’</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340916266"/>
                  </a:ext>
                </a:extLst>
              </a:tr>
              <a:tr h="1951464">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These will also allow us to </a:t>
                      </a:r>
                      <a:r>
                        <a:rPr lang="en-GB" sz="4000" b="1">
                          <a:solidFill>
                            <a:schemeClr val="tx1"/>
                          </a:solidFill>
                          <a:latin typeface="Calibri" panose="020F0502020204030204" pitchFamily="34" charset="0"/>
                          <a:ea typeface="Calibri" panose="020F0502020204030204" pitchFamily="34" charset="0"/>
                          <a:cs typeface="Calibri" panose="020F0502020204030204" pitchFamily="34" charset="0"/>
                        </a:rPr>
                        <a:t>sense check the data that we have presented</a:t>
                      </a: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 ensuring that it reflects the reality experienced by Bressay residents when making journeys </a:t>
                      </a:r>
                    </a:p>
                  </a:txBody>
                  <a:tcPr anchor="ctr">
                    <a:lnT w="38100" cap="flat" cmpd="sng" algn="ctr">
                      <a:solidFill>
                        <a:schemeClr val="bg1">
                          <a:lumMod val="50000"/>
                        </a:schemeClr>
                      </a:solidFill>
                      <a:prstDash val="dot"/>
                      <a:round/>
                      <a:headEnd type="none" w="med" len="med"/>
                      <a:tailEnd type="none" w="med" len="med"/>
                    </a:lnT>
                    <a:solidFill>
                      <a:schemeClr val="bg1"/>
                    </a:solidFill>
                  </a:tcPr>
                </a:tc>
                <a:extLst>
                  <a:ext uri="{0D108BD9-81ED-4DB2-BD59-A6C34878D82A}">
                    <a16:rowId xmlns:a16="http://schemas.microsoft.com/office/drawing/2014/main" val="3579551042"/>
                  </a:ext>
                </a:extLst>
              </a:tr>
            </a:tbl>
          </a:graphicData>
        </a:graphic>
      </p:graphicFrame>
      <p:graphicFrame>
        <p:nvGraphicFramePr>
          <p:cNvPr id="5" name="Table 4">
            <a:extLst>
              <a:ext uri="{FF2B5EF4-FFF2-40B4-BE49-F238E27FC236}">
                <a16:creationId xmlns:a16="http://schemas.microsoft.com/office/drawing/2014/main" id="{5B236204-2CC0-3BC9-200F-39D9C64B826F}"/>
              </a:ext>
            </a:extLst>
          </p:cNvPr>
          <p:cNvGraphicFramePr>
            <a:graphicFrameLocks noGrp="1"/>
          </p:cNvGraphicFramePr>
          <p:nvPr>
            <p:extLst>
              <p:ext uri="{D42A27DB-BD31-4B8C-83A1-F6EECF244321}">
                <p14:modId xmlns:p14="http://schemas.microsoft.com/office/powerpoint/2010/main" val="4078783644"/>
              </p:ext>
            </p:extLst>
          </p:nvPr>
        </p:nvGraphicFramePr>
        <p:xfrm>
          <a:off x="1710935" y="15515855"/>
          <a:ext cx="17961754" cy="10273961"/>
        </p:xfrm>
        <a:graphic>
          <a:graphicData uri="http://schemas.openxmlformats.org/drawingml/2006/table">
            <a:tbl>
              <a:tblPr firstRow="1" bandRow="1">
                <a:tableStyleId>{0660B408-B3CF-4A94-85FC-2B1E0A45F4A2}</a:tableStyleId>
              </a:tblPr>
              <a:tblGrid>
                <a:gridCol w="17961754">
                  <a:extLst>
                    <a:ext uri="{9D8B030D-6E8A-4147-A177-3AD203B41FA5}">
                      <a16:colId xmlns:a16="http://schemas.microsoft.com/office/drawing/2014/main" val="3095472837"/>
                    </a:ext>
                  </a:extLst>
                </a:gridCol>
              </a:tblGrid>
              <a:tr h="168491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GB" sz="4000">
                          <a:latin typeface="Calibri" panose="020F0502020204030204" pitchFamily="34" charset="0"/>
                          <a:ea typeface="Calibri" panose="020F0502020204030204" pitchFamily="34" charset="0"/>
                          <a:cs typeface="Calibri" panose="020F0502020204030204" pitchFamily="34" charset="0"/>
                        </a:rPr>
                        <a:t>What to do next</a:t>
                      </a:r>
                    </a:p>
                  </a:txBody>
                  <a:tcPr anchor="ctr">
                    <a:solidFill>
                      <a:srgbClr val="023459"/>
                    </a:solidFill>
                  </a:tcPr>
                </a:tc>
                <a:extLst>
                  <a:ext uri="{0D108BD9-81ED-4DB2-BD59-A6C34878D82A}">
                    <a16:rowId xmlns:a16="http://schemas.microsoft.com/office/drawing/2014/main" val="799321344"/>
                  </a:ext>
                </a:extLst>
              </a:tr>
              <a:tr h="1851160">
                <a:tc>
                  <a:txBody>
                    <a:bodyPr/>
                    <a:lstStyle/>
                    <a:p>
                      <a:pPr marL="0" indent="0">
                        <a:spcBef>
                          <a:spcPts val="2400"/>
                        </a:spcBef>
                        <a:spcAft>
                          <a:spcPts val="2400"/>
                        </a:spcAft>
                        <a:buFont typeface="Arial" panose="020B0604020202020204" pitchFamily="34" charset="0"/>
                        <a:buNone/>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Please take this opportunity to provide your thoughts to the team on the material presented and ask any questions you may have</a:t>
                      </a:r>
                    </a:p>
                  </a:txBody>
                  <a:tcPr anchor="ctr">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2557568373"/>
                  </a:ext>
                </a:extLst>
              </a:tr>
              <a:tr h="1903074">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Does the information presented align with your experience of using the Bressay ferry services?</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3010908315"/>
                  </a:ext>
                </a:extLst>
              </a:tr>
              <a:tr h="1905000">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 boards that you have just read provide some topics that you may wish to discuss, and we would be happy to hear any views that you may have</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340916266"/>
                  </a:ext>
                </a:extLst>
              </a:tr>
              <a:tr h="978352">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The display boards will also be published online at: </a:t>
                      </a:r>
                      <a:r>
                        <a:rPr kumimoji="0" lang="en-GB" sz="4000"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7"/>
                        </a:rPr>
                        <a:t>www.shetland.gov.uk/iiTCShetland</a:t>
                      </a:r>
                      <a:r>
                        <a:rPr kumimoji="0" lang="en-GB" sz="4000" b="0" i="0" u="none" strike="noStrike" kern="1200" cap="none" spc="0" normalizeH="0" baseline="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879947658"/>
                  </a:ext>
                </a:extLst>
              </a:tr>
              <a:tr h="1951464">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Please also take the time to fill out the feedback form before you leave.  </a:t>
                      </a:r>
                    </a:p>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panose="020F0502020204030204" pitchFamily="34" charset="0"/>
                          <a:ea typeface="Calibri" panose="020F0502020204030204" pitchFamily="34" charset="0"/>
                          <a:cs typeface="Calibri" panose="020F0502020204030204" pitchFamily="34" charset="0"/>
                        </a:rPr>
                        <a:t>It can also be found here: </a:t>
                      </a:r>
                      <a:r>
                        <a:rPr kumimoji="0" lang="en-GB"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8"/>
                        </a:rPr>
                        <a:t>https://forms.office.com/r/zNbZDm7x8q</a:t>
                      </a:r>
                      <a:r>
                        <a:rPr kumimoji="0" lang="en-GB" sz="4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lang="en-GB" sz="40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T w="38100" cap="flat" cmpd="sng" algn="ctr">
                      <a:solidFill>
                        <a:schemeClr val="bg1">
                          <a:lumMod val="50000"/>
                        </a:schemeClr>
                      </a:solidFill>
                      <a:prstDash val="dot"/>
                      <a:round/>
                      <a:headEnd type="none" w="med" len="med"/>
                      <a:tailEnd type="none" w="med" len="med"/>
                    </a:lnT>
                    <a:solidFill>
                      <a:schemeClr val="bg1"/>
                    </a:solidFill>
                  </a:tcPr>
                </a:tc>
                <a:extLst>
                  <a:ext uri="{0D108BD9-81ED-4DB2-BD59-A6C34878D82A}">
                    <a16:rowId xmlns:a16="http://schemas.microsoft.com/office/drawing/2014/main" val="3579551042"/>
                  </a:ext>
                </a:extLst>
              </a:tr>
            </a:tbl>
          </a:graphicData>
        </a:graphic>
      </p:graphicFrame>
      <p:pic>
        <p:nvPicPr>
          <p:cNvPr id="3" name="Picture 2" descr="A qr code on a blue background&#10;&#10;Description automatically generated">
            <a:extLst>
              <a:ext uri="{FF2B5EF4-FFF2-40B4-BE49-F238E27FC236}">
                <a16:creationId xmlns:a16="http://schemas.microsoft.com/office/drawing/2014/main" id="{6E3DF26F-A9C3-7926-F40A-E4409A2E2F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33167" y="26572252"/>
            <a:ext cx="3117287" cy="3117287"/>
          </a:xfrm>
          <a:prstGeom prst="rect">
            <a:avLst/>
          </a:prstGeom>
        </p:spPr>
      </p:pic>
    </p:spTree>
    <p:extLst>
      <p:ext uri="{BB962C8B-B14F-4D97-AF65-F5344CB8AC3E}">
        <p14:creationId xmlns:p14="http://schemas.microsoft.com/office/powerpoint/2010/main" val="315705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A line of lines with arrows&#10;&#10;Description automatically generated">
            <a:extLst>
              <a:ext uri="{FF2B5EF4-FFF2-40B4-BE49-F238E27FC236}">
                <a16:creationId xmlns:a16="http://schemas.microsoft.com/office/drawing/2014/main" id="{FC342392-E9F9-0C72-9050-7AC8233660EB}"/>
              </a:ext>
            </a:extLst>
          </p:cNvPr>
          <p:cNvPicPr/>
          <p:nvPr/>
        </p:nvPicPr>
        <p:blipFill>
          <a:blip r:embed="rId2">
            <a:extLst>
              <a:ext uri="{28A0092B-C50C-407E-A947-70E740481C1C}">
                <a14:useLocalDpi xmlns:a14="http://schemas.microsoft.com/office/drawing/2010/main" val="0"/>
              </a:ext>
            </a:extLst>
          </a:blip>
          <a:srcRect l="6458" t="19752" r="10159" b="14611"/>
          <a:stretch/>
        </p:blipFill>
        <p:spPr>
          <a:xfrm>
            <a:off x="713693" y="18738006"/>
            <a:ext cx="20123556" cy="8910528"/>
          </a:xfrm>
          <a:prstGeom prst="rect">
            <a:avLst/>
          </a:prstGeom>
        </p:spPr>
      </p:pic>
      <p:pic>
        <p:nvPicPr>
          <p:cNvPr id="19" name="Picture 18" descr="A line of lines with arrows&#10;&#10;Description automatically generated">
            <a:extLst>
              <a:ext uri="{FF2B5EF4-FFF2-40B4-BE49-F238E27FC236}">
                <a16:creationId xmlns:a16="http://schemas.microsoft.com/office/drawing/2014/main" id="{828EDE79-292E-8B5B-1D8E-295E290BD306}"/>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6458" t="19752" r="10159" b="14611"/>
          <a:stretch/>
        </p:blipFill>
        <p:spPr>
          <a:xfrm>
            <a:off x="613371" y="4336406"/>
            <a:ext cx="20123556" cy="8910528"/>
          </a:xfrm>
          <a:prstGeom prst="rect">
            <a:avLst/>
          </a:prstGeom>
        </p:spPr>
      </p:pic>
      <p:sp>
        <p:nvSpPr>
          <p:cNvPr id="9" name="Rectangle 8">
            <a:extLst>
              <a:ext uri="{FF2B5EF4-FFF2-40B4-BE49-F238E27FC236}">
                <a16:creationId xmlns:a16="http://schemas.microsoft.com/office/drawing/2014/main" id="{15BB9D7A-9FEC-8764-1A3A-8884836FE8C9}"/>
              </a:ext>
            </a:extLst>
          </p:cNvPr>
          <p:cNvSpPr/>
          <p:nvPr/>
        </p:nvSpPr>
        <p:spPr>
          <a:xfrm>
            <a:off x="561251" y="14849574"/>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50D25CD-FA21-33CF-51B1-0223FBD5199C}"/>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2E24BD7-AD23-D1C8-837F-F9234A447214}"/>
              </a:ext>
            </a:extLst>
          </p:cNvPr>
          <p:cNvSpPr txBox="1"/>
          <p:nvPr/>
        </p:nvSpPr>
        <p:spPr>
          <a:xfrm>
            <a:off x="0" y="1223094"/>
            <a:ext cx="21383625" cy="1200329"/>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Network Strategy </a:t>
            </a:r>
            <a:r>
              <a:rPr lang="en-GB" sz="7200" b="1" u="sng">
                <a:solidFill>
                  <a:schemeClr val="bg1"/>
                </a:solidFill>
                <a:latin typeface="Source Sans Pro" panose="020B0503030403020204" pitchFamily="34" charset="0"/>
                <a:ea typeface="Source Sans Pro" panose="020B0503030403020204" pitchFamily="34" charset="0"/>
              </a:rPr>
              <a:t>Strategic</a:t>
            </a:r>
            <a:r>
              <a:rPr lang="en-GB" sz="7200" b="1">
                <a:solidFill>
                  <a:schemeClr val="bg1"/>
                </a:solidFill>
                <a:latin typeface="Source Sans Pro" panose="020B0503030403020204" pitchFamily="34" charset="0"/>
                <a:ea typeface="Source Sans Pro" panose="020B0503030403020204" pitchFamily="34" charset="0"/>
              </a:rPr>
              <a:t> Business Case</a:t>
            </a:r>
          </a:p>
        </p:txBody>
      </p:sp>
      <p:sp>
        <p:nvSpPr>
          <p:cNvPr id="13" name="TextBox 12">
            <a:extLst>
              <a:ext uri="{FF2B5EF4-FFF2-40B4-BE49-F238E27FC236}">
                <a16:creationId xmlns:a16="http://schemas.microsoft.com/office/drawing/2014/main" id="{290D874D-A3FD-6436-1189-A570E1E65910}"/>
              </a:ext>
            </a:extLst>
          </p:cNvPr>
          <p:cNvSpPr txBox="1"/>
          <p:nvPr/>
        </p:nvSpPr>
        <p:spPr>
          <a:xfrm>
            <a:off x="0" y="15370674"/>
            <a:ext cx="21383625" cy="1200329"/>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Network Strategy </a:t>
            </a:r>
            <a:r>
              <a:rPr lang="en-GB" sz="7200" b="1" u="sng">
                <a:solidFill>
                  <a:schemeClr val="bg1"/>
                </a:solidFill>
                <a:latin typeface="Source Sans Pro" panose="020B0503030403020204" pitchFamily="34" charset="0"/>
                <a:ea typeface="Source Sans Pro" panose="020B0503030403020204" pitchFamily="34" charset="0"/>
              </a:rPr>
              <a:t>Outline</a:t>
            </a:r>
            <a:r>
              <a:rPr lang="en-GB" sz="7200" b="1">
                <a:solidFill>
                  <a:schemeClr val="bg1"/>
                </a:solidFill>
                <a:latin typeface="Source Sans Pro" panose="020B0503030403020204" pitchFamily="34" charset="0"/>
                <a:ea typeface="Source Sans Pro" panose="020B0503030403020204" pitchFamily="34" charset="0"/>
              </a:rPr>
              <a:t> Business Case</a:t>
            </a:r>
          </a:p>
        </p:txBody>
      </p:sp>
      <p:grpSp>
        <p:nvGrpSpPr>
          <p:cNvPr id="2" name="Group 1">
            <a:extLst>
              <a:ext uri="{FF2B5EF4-FFF2-40B4-BE49-F238E27FC236}">
                <a16:creationId xmlns:a16="http://schemas.microsoft.com/office/drawing/2014/main" id="{CD98012D-F129-017A-00CB-1F5B03FD3773}"/>
              </a:ext>
            </a:extLst>
          </p:cNvPr>
          <p:cNvGrpSpPr/>
          <p:nvPr/>
        </p:nvGrpSpPr>
        <p:grpSpPr>
          <a:xfrm>
            <a:off x="220075" y="28950444"/>
            <a:ext cx="20816084" cy="1140243"/>
            <a:chOff x="220075" y="28950444"/>
            <a:chExt cx="20816084" cy="1140243"/>
          </a:xfrm>
        </p:grpSpPr>
        <p:pic>
          <p:nvPicPr>
            <p:cNvPr id="3" name="Picture 2" descr="Logo: Shetland Islands Council">
              <a:extLst>
                <a:ext uri="{FF2B5EF4-FFF2-40B4-BE49-F238E27FC236}">
                  <a16:creationId xmlns:a16="http://schemas.microsoft.com/office/drawing/2014/main" id="{21530665-8418-0F01-67A0-0BDB51BD0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78359AD-8288-0793-C22C-0F99D03F6103}"/>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5" name="Picture 4">
              <a:extLst>
                <a:ext uri="{FF2B5EF4-FFF2-40B4-BE49-F238E27FC236}">
                  <a16:creationId xmlns:a16="http://schemas.microsoft.com/office/drawing/2014/main" id="{E9F5FC45-2C5E-4EBD-2EEC-75040AEFEE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6" name="Picture 5">
              <a:extLst>
                <a:ext uri="{FF2B5EF4-FFF2-40B4-BE49-F238E27FC236}">
                  <a16:creationId xmlns:a16="http://schemas.microsoft.com/office/drawing/2014/main" id="{77429FE7-7EB0-B661-F189-3FF6B234615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7" name="Picture 6" descr="Logo, company name&#10;&#10;Description automatically generated">
              <a:extLst>
                <a:ext uri="{FF2B5EF4-FFF2-40B4-BE49-F238E27FC236}">
                  <a16:creationId xmlns:a16="http://schemas.microsoft.com/office/drawing/2014/main" id="{82D3A9A6-51B3-957A-C848-756D09A7C5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18" name="TextBox 17">
            <a:extLst>
              <a:ext uri="{FF2B5EF4-FFF2-40B4-BE49-F238E27FC236}">
                <a16:creationId xmlns:a16="http://schemas.microsoft.com/office/drawing/2014/main" id="{E89924D9-D16D-6FAC-0549-098B927DA2BB}"/>
              </a:ext>
            </a:extLst>
          </p:cNvPr>
          <p:cNvSpPr txBox="1"/>
          <p:nvPr/>
        </p:nvSpPr>
        <p:spPr>
          <a:xfrm>
            <a:off x="18668508" y="51854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4</a:t>
            </a:r>
          </a:p>
        </p:txBody>
      </p:sp>
      <p:grpSp>
        <p:nvGrpSpPr>
          <p:cNvPr id="11" name="Group 10">
            <a:extLst>
              <a:ext uri="{FF2B5EF4-FFF2-40B4-BE49-F238E27FC236}">
                <a16:creationId xmlns:a16="http://schemas.microsoft.com/office/drawing/2014/main" id="{3D74B3CE-AAAC-61A8-8316-7BEF26DC95B7}"/>
              </a:ext>
            </a:extLst>
          </p:cNvPr>
          <p:cNvGrpSpPr/>
          <p:nvPr/>
        </p:nvGrpSpPr>
        <p:grpSpPr>
          <a:xfrm>
            <a:off x="1600245" y="4591559"/>
            <a:ext cx="18068791" cy="8595163"/>
            <a:chOff x="1600245" y="4591559"/>
            <a:chExt cx="18068791" cy="8595163"/>
          </a:xfrm>
        </p:grpSpPr>
        <p:sp>
          <p:nvSpPr>
            <p:cNvPr id="77" name="Freeform: Shape 76">
              <a:extLst>
                <a:ext uri="{FF2B5EF4-FFF2-40B4-BE49-F238E27FC236}">
                  <a16:creationId xmlns:a16="http://schemas.microsoft.com/office/drawing/2014/main" id="{2878B538-A415-8DE0-9D16-5AF4F84B95F3}"/>
                </a:ext>
              </a:extLst>
            </p:cNvPr>
            <p:cNvSpPr/>
            <p:nvPr/>
          </p:nvSpPr>
          <p:spPr>
            <a:xfrm>
              <a:off x="12102315" y="4591559"/>
              <a:ext cx="1457344" cy="1766770"/>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F537CB7A-5A3E-4C70-03AD-EA358FAEDAF2}"/>
                </a:ext>
              </a:extLst>
            </p:cNvPr>
            <p:cNvSpPr txBox="1"/>
            <p:nvPr/>
          </p:nvSpPr>
          <p:spPr>
            <a:xfrm>
              <a:off x="1600245" y="6735275"/>
              <a:ext cx="4136296" cy="467692"/>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‘Case for Change’</a:t>
              </a:r>
            </a:p>
          </p:txBody>
        </p:sp>
        <p:sp>
          <p:nvSpPr>
            <p:cNvPr id="28" name="TextBox 27">
              <a:extLst>
                <a:ext uri="{FF2B5EF4-FFF2-40B4-BE49-F238E27FC236}">
                  <a16:creationId xmlns:a16="http://schemas.microsoft.com/office/drawing/2014/main" id="{00A37A62-DF7E-FCBF-D76C-C6A3B4C2DC06}"/>
                </a:ext>
              </a:extLst>
            </p:cNvPr>
            <p:cNvSpPr txBox="1"/>
            <p:nvPr/>
          </p:nvSpPr>
          <p:spPr>
            <a:xfrm>
              <a:off x="1674815" y="7652582"/>
              <a:ext cx="4136296" cy="4462760"/>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The first step in the process is to set out the ‘Case for Change’ (CfC), which is currently under development.  This establishes the rationale for intervention – i.e., why is investment required?</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The CfC is being informed by extensive analytical work and engagement with communities, businesses and other stakeholders.</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sp>
          <p:nvSpPr>
            <p:cNvPr id="30" name="TextBox 29">
              <a:extLst>
                <a:ext uri="{FF2B5EF4-FFF2-40B4-BE49-F238E27FC236}">
                  <a16:creationId xmlns:a16="http://schemas.microsoft.com/office/drawing/2014/main" id="{D2DEEFE0-9311-96DB-563D-54B9B6E1E597}"/>
                </a:ext>
              </a:extLst>
            </p:cNvPr>
            <p:cNvSpPr txBox="1"/>
            <p:nvPr/>
          </p:nvSpPr>
          <p:spPr>
            <a:xfrm>
              <a:off x="6321530" y="6626193"/>
              <a:ext cx="4136296" cy="830997"/>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Route level option generation and development</a:t>
              </a:r>
            </a:p>
          </p:txBody>
        </p:sp>
        <p:sp>
          <p:nvSpPr>
            <p:cNvPr id="32" name="TextBox 31">
              <a:extLst>
                <a:ext uri="{FF2B5EF4-FFF2-40B4-BE49-F238E27FC236}">
                  <a16:creationId xmlns:a16="http://schemas.microsoft.com/office/drawing/2014/main" id="{A04A8E2B-8246-CD39-3B08-9F3E6E9AAB4B}"/>
                </a:ext>
              </a:extLst>
            </p:cNvPr>
            <p:cNvSpPr txBox="1"/>
            <p:nvPr/>
          </p:nvSpPr>
          <p:spPr>
            <a:xfrm>
              <a:off x="6795236" y="7709782"/>
              <a:ext cx="3695297" cy="2123658"/>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Ferry, harbour and, where appropriate, fixed link options will be outlined for each island. At this stage, all potential options will be included for consideration.</a:t>
              </a:r>
            </a:p>
          </p:txBody>
        </p:sp>
        <p:sp>
          <p:nvSpPr>
            <p:cNvPr id="33" name="TextBox 32">
              <a:extLst>
                <a:ext uri="{FF2B5EF4-FFF2-40B4-BE49-F238E27FC236}">
                  <a16:creationId xmlns:a16="http://schemas.microsoft.com/office/drawing/2014/main" id="{B77AA879-0261-40C8-1C80-92D037118D59}"/>
                </a:ext>
              </a:extLst>
            </p:cNvPr>
            <p:cNvSpPr txBox="1"/>
            <p:nvPr/>
          </p:nvSpPr>
          <p:spPr>
            <a:xfrm>
              <a:off x="10884092" y="6738289"/>
              <a:ext cx="4136296" cy="461665"/>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Preliminary Options Appraisal</a:t>
              </a:r>
            </a:p>
          </p:txBody>
        </p:sp>
        <p:pic>
          <p:nvPicPr>
            <p:cNvPr id="35" name="Graphic 34" descr="Clipboard Mixed with solid fill">
              <a:extLst>
                <a:ext uri="{FF2B5EF4-FFF2-40B4-BE49-F238E27FC236}">
                  <a16:creationId xmlns:a16="http://schemas.microsoft.com/office/drawing/2014/main" id="{F530A1AE-FBFA-B615-DF48-EB43E4F55A6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058588" y="4653222"/>
              <a:ext cx="1579732" cy="1579732"/>
            </a:xfrm>
            <a:prstGeom prst="rect">
              <a:avLst/>
            </a:prstGeom>
          </p:spPr>
        </p:pic>
        <p:sp>
          <p:nvSpPr>
            <p:cNvPr id="37" name="TextBox 36">
              <a:extLst>
                <a:ext uri="{FF2B5EF4-FFF2-40B4-BE49-F238E27FC236}">
                  <a16:creationId xmlns:a16="http://schemas.microsoft.com/office/drawing/2014/main" id="{C9838016-4BA9-0223-B9C7-CE56A2082E8D}"/>
                </a:ext>
              </a:extLst>
            </p:cNvPr>
            <p:cNvSpPr txBox="1"/>
            <p:nvPr/>
          </p:nvSpPr>
          <p:spPr>
            <a:xfrm>
              <a:off x="11098500" y="9554959"/>
              <a:ext cx="3896149" cy="3631763"/>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appraisal will be undertaken on a route-by-route basis. A clear rationale for selection or rejection</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will be provided for all options.</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Fixed link proposals for a minimum of Bressay, Fetlar, Unst, Whalsay and Yell will be retained for consideration at OBC.</a:t>
              </a:r>
            </a:p>
          </p:txBody>
        </p:sp>
        <p:cxnSp>
          <p:nvCxnSpPr>
            <p:cNvPr id="41" name="Straight Connector 40">
              <a:extLst>
                <a:ext uri="{FF2B5EF4-FFF2-40B4-BE49-F238E27FC236}">
                  <a16:creationId xmlns:a16="http://schemas.microsoft.com/office/drawing/2014/main" id="{1293AC29-9CF1-FBB0-10E3-0136C87344C6}"/>
                </a:ext>
              </a:extLst>
            </p:cNvPr>
            <p:cNvCxnSpPr>
              <a:cxnSpLocks/>
            </p:cNvCxnSpPr>
            <p:nvPr/>
          </p:nvCxnSpPr>
          <p:spPr>
            <a:xfrm>
              <a:off x="17559409" y="7871012"/>
              <a:ext cx="4127" cy="1272988"/>
            </a:xfrm>
            <a:prstGeom prst="line">
              <a:avLst/>
            </a:prstGeom>
            <a:ln w="31750">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2E10210-BA7C-363F-9ABE-E6DAF7291B6C}"/>
                </a:ext>
              </a:extLst>
            </p:cNvPr>
            <p:cNvSpPr txBox="1"/>
            <p:nvPr/>
          </p:nvSpPr>
          <p:spPr>
            <a:xfrm>
              <a:off x="15382885" y="10063729"/>
              <a:ext cx="4286151" cy="1446550"/>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‘Sign-off’ by elected Members on the options to be taken forward for detailed appraisal in the Network Strategy OBC.</a:t>
              </a:r>
            </a:p>
          </p:txBody>
        </p:sp>
        <p:sp>
          <p:nvSpPr>
            <p:cNvPr id="15" name="TextBox 14">
              <a:extLst>
                <a:ext uri="{FF2B5EF4-FFF2-40B4-BE49-F238E27FC236}">
                  <a16:creationId xmlns:a16="http://schemas.microsoft.com/office/drawing/2014/main" id="{8ACAA472-0F26-0D8B-2EBD-BF2DB931C62D}"/>
                </a:ext>
              </a:extLst>
            </p:cNvPr>
            <p:cNvSpPr txBox="1"/>
            <p:nvPr/>
          </p:nvSpPr>
          <p:spPr>
            <a:xfrm>
              <a:off x="5038546" y="5221027"/>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1</a:t>
              </a:r>
            </a:p>
          </p:txBody>
        </p:sp>
        <p:sp>
          <p:nvSpPr>
            <p:cNvPr id="16" name="TextBox 15">
              <a:extLst>
                <a:ext uri="{FF2B5EF4-FFF2-40B4-BE49-F238E27FC236}">
                  <a16:creationId xmlns:a16="http://schemas.microsoft.com/office/drawing/2014/main" id="{4F07C1A5-E602-8674-BD85-5193823DABE9}"/>
                </a:ext>
              </a:extLst>
            </p:cNvPr>
            <p:cNvSpPr txBox="1"/>
            <p:nvPr/>
          </p:nvSpPr>
          <p:spPr>
            <a:xfrm>
              <a:off x="9479701" y="51854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2</a:t>
              </a:r>
            </a:p>
          </p:txBody>
        </p:sp>
        <p:sp>
          <p:nvSpPr>
            <p:cNvPr id="17" name="TextBox 16">
              <a:extLst>
                <a:ext uri="{FF2B5EF4-FFF2-40B4-BE49-F238E27FC236}">
                  <a16:creationId xmlns:a16="http://schemas.microsoft.com/office/drawing/2014/main" id="{28A64494-5F2E-2C53-72AE-DC6727E6DBED}"/>
                </a:ext>
              </a:extLst>
            </p:cNvPr>
            <p:cNvSpPr txBox="1"/>
            <p:nvPr/>
          </p:nvSpPr>
          <p:spPr>
            <a:xfrm>
              <a:off x="14148196" y="51854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3</a:t>
              </a:r>
            </a:p>
          </p:txBody>
        </p:sp>
        <p:sp>
          <p:nvSpPr>
            <p:cNvPr id="21" name="TextBox 20">
              <a:extLst>
                <a:ext uri="{FF2B5EF4-FFF2-40B4-BE49-F238E27FC236}">
                  <a16:creationId xmlns:a16="http://schemas.microsoft.com/office/drawing/2014/main" id="{1A6EA0A8-49F1-47AD-3D17-2E62118F81D3}"/>
                </a:ext>
              </a:extLst>
            </p:cNvPr>
            <p:cNvSpPr txBox="1"/>
            <p:nvPr/>
          </p:nvSpPr>
          <p:spPr>
            <a:xfrm>
              <a:off x="15570022" y="6582651"/>
              <a:ext cx="3978774" cy="830997"/>
            </a:xfrm>
            <a:prstGeom prst="rect">
              <a:avLst/>
            </a:prstGeom>
            <a:noFill/>
          </p:spPr>
          <p:txBody>
            <a:bodyPr wrap="square">
              <a:spAutoFit/>
            </a:bodyPr>
            <a:lstStyle/>
            <a:p>
              <a:pPr marL="0" algn="ctr" defTabSz="1238921" rtl="0" eaLnBrk="1" latinLnBrk="0" hangingPunct="1"/>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Programme Level Network Strategy SBC Report</a:t>
              </a:r>
            </a:p>
          </p:txBody>
        </p:sp>
        <p:sp>
          <p:nvSpPr>
            <p:cNvPr id="46" name="TextBox 45">
              <a:extLst>
                <a:ext uri="{FF2B5EF4-FFF2-40B4-BE49-F238E27FC236}">
                  <a16:creationId xmlns:a16="http://schemas.microsoft.com/office/drawing/2014/main" id="{487F4B51-CAE3-CF48-6F33-5078E6AA33D0}"/>
                </a:ext>
              </a:extLst>
            </p:cNvPr>
            <p:cNvSpPr txBox="1"/>
            <p:nvPr/>
          </p:nvSpPr>
          <p:spPr>
            <a:xfrm>
              <a:off x="15570022" y="9464881"/>
              <a:ext cx="3978774" cy="523220"/>
            </a:xfrm>
            <a:prstGeom prst="rect">
              <a:avLst/>
            </a:prstGeom>
            <a:noFill/>
          </p:spPr>
          <p:txBody>
            <a:bodyPr wrap="square">
              <a:spAutoFit/>
            </a:bodyPr>
            <a:lstStyle/>
            <a:p>
              <a:pPr marL="0" algn="ctr" defTabSz="1238921" rtl="0" eaLnBrk="1" latinLnBrk="0" hangingPunct="1"/>
              <a:r>
                <a:rPr lang="en-GB" sz="2800" b="1" u="sng">
                  <a:solidFill>
                    <a:srgbClr val="000000"/>
                  </a:solidFill>
                  <a:latin typeface="Calibri" panose="020F0502020204030204" pitchFamily="34" charset="0"/>
                  <a:ea typeface="Calibri" panose="020F0502020204030204" pitchFamily="34" charset="0"/>
                  <a:cs typeface="Calibri" panose="020F0502020204030204" pitchFamily="34" charset="0"/>
                </a:rPr>
                <a:t>Council Decision Point 1</a:t>
              </a:r>
            </a:p>
          </p:txBody>
        </p:sp>
        <p:pic>
          <p:nvPicPr>
            <p:cNvPr id="47" name="Picture 46">
              <a:extLst>
                <a:ext uri="{FF2B5EF4-FFF2-40B4-BE49-F238E27FC236}">
                  <a16:creationId xmlns:a16="http://schemas.microsoft.com/office/drawing/2014/main" id="{BB101B8D-CCA5-ECF8-6E5D-3087D6678480}"/>
                </a:ext>
              </a:extLst>
            </p:cNvPr>
            <p:cNvPicPr>
              <a:picLocks noChangeAspect="1"/>
            </p:cNvPicPr>
            <p:nvPr/>
          </p:nvPicPr>
          <p:blipFill>
            <a:blip r:embed="rId10"/>
            <a:stretch>
              <a:fillRect/>
            </a:stretch>
          </p:blipFill>
          <p:spPr>
            <a:xfrm>
              <a:off x="2988573" y="4795950"/>
              <a:ext cx="1508779" cy="1381415"/>
            </a:xfrm>
            <a:prstGeom prst="rect">
              <a:avLst/>
            </a:prstGeom>
          </p:spPr>
        </p:pic>
        <p:pic>
          <p:nvPicPr>
            <p:cNvPr id="71" name="Picture 70">
              <a:extLst>
                <a:ext uri="{FF2B5EF4-FFF2-40B4-BE49-F238E27FC236}">
                  <a16:creationId xmlns:a16="http://schemas.microsoft.com/office/drawing/2014/main" id="{9D46E193-E897-A363-3E7E-C00FFA230CA2}"/>
                </a:ext>
              </a:extLst>
            </p:cNvPr>
            <p:cNvPicPr>
              <a:picLocks noChangeAspect="1"/>
            </p:cNvPicPr>
            <p:nvPr/>
          </p:nvPicPr>
          <p:blipFill>
            <a:blip r:embed="rId11"/>
            <a:stretch>
              <a:fillRect/>
            </a:stretch>
          </p:blipFill>
          <p:spPr>
            <a:xfrm>
              <a:off x="7390093" y="4770588"/>
              <a:ext cx="1744384" cy="1291094"/>
            </a:xfrm>
            <a:prstGeom prst="rect">
              <a:avLst/>
            </a:prstGeom>
          </p:spPr>
        </p:pic>
        <p:sp>
          <p:nvSpPr>
            <p:cNvPr id="111" name="TextBox 110">
              <a:extLst>
                <a:ext uri="{FF2B5EF4-FFF2-40B4-BE49-F238E27FC236}">
                  <a16:creationId xmlns:a16="http://schemas.microsoft.com/office/drawing/2014/main" id="{3724A0C7-5482-277C-A37F-4838B3ED4445}"/>
                </a:ext>
              </a:extLst>
            </p:cNvPr>
            <p:cNvSpPr txBox="1"/>
            <p:nvPr/>
          </p:nvSpPr>
          <p:spPr>
            <a:xfrm>
              <a:off x="11474657" y="7507456"/>
              <a:ext cx="3143837" cy="2123658"/>
            </a:xfrm>
            <a:prstGeom prst="rect">
              <a:avLst/>
            </a:prstGeom>
            <a:noFill/>
          </p:spPr>
          <p:txBody>
            <a:bodyPr wrap="square">
              <a:spAutoFit/>
            </a:bodyPr>
            <a:lstStyle/>
            <a:p>
              <a:pPr marL="0" marR="0" lvl="0" indent="0" algn="ctr" defTabSz="2951866" rtl="0" eaLnBrk="1" fontAlgn="auto" latinLnBrk="0" hangingPunct="1">
                <a:lnSpc>
                  <a:spcPct val="100000"/>
                </a:lnSpc>
                <a:spcBef>
                  <a:spcPts val="600"/>
                </a:spcBef>
                <a:spcAft>
                  <a:spcPts val="600"/>
                </a:spcAft>
                <a:buClrTx/>
                <a:buSzTx/>
                <a:buFontTx/>
                <a:buNone/>
                <a:tabLst/>
                <a:defRPr/>
              </a:pPr>
              <a:r>
                <a:rPr kumimoji="0" lang="en-GB" sz="2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is primarily a qualitative process, designed to generate a shortlist of options for the detailed options appraisal in the OBC. </a:t>
              </a:r>
            </a:p>
          </p:txBody>
        </p:sp>
        <p:grpSp>
          <p:nvGrpSpPr>
            <p:cNvPr id="130" name="Group 129">
              <a:extLst>
                <a:ext uri="{FF2B5EF4-FFF2-40B4-BE49-F238E27FC236}">
                  <a16:creationId xmlns:a16="http://schemas.microsoft.com/office/drawing/2014/main" id="{FB21CBC3-CF91-7D1D-CD99-1F2DD167736F}"/>
                </a:ext>
              </a:extLst>
            </p:cNvPr>
            <p:cNvGrpSpPr/>
            <p:nvPr/>
          </p:nvGrpSpPr>
          <p:grpSpPr>
            <a:xfrm>
              <a:off x="16451469" y="4747674"/>
              <a:ext cx="2148982" cy="1410260"/>
              <a:chOff x="16031662" y="4603382"/>
              <a:chExt cx="2148982" cy="1410260"/>
            </a:xfrm>
          </p:grpSpPr>
          <p:sp>
            <p:nvSpPr>
              <p:cNvPr id="129" name="Freeform: Shape 128">
                <a:extLst>
                  <a:ext uri="{FF2B5EF4-FFF2-40B4-BE49-F238E27FC236}">
                    <a16:creationId xmlns:a16="http://schemas.microsoft.com/office/drawing/2014/main" id="{EF618282-338D-8E3B-C2DC-899C265CFD4A}"/>
                  </a:ext>
                </a:extLst>
              </p:cNvPr>
              <p:cNvSpPr/>
              <p:nvPr/>
            </p:nvSpPr>
            <p:spPr>
              <a:xfrm rot="5400000">
                <a:off x="16401023" y="4234021"/>
                <a:ext cx="1410260" cy="214898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8" name="Group 127">
                <a:extLst>
                  <a:ext uri="{FF2B5EF4-FFF2-40B4-BE49-F238E27FC236}">
                    <a16:creationId xmlns:a16="http://schemas.microsoft.com/office/drawing/2014/main" id="{C17BD4EA-CA0F-E231-36A4-79CEDCE6136E}"/>
                  </a:ext>
                </a:extLst>
              </p:cNvPr>
              <p:cNvGrpSpPr/>
              <p:nvPr/>
            </p:nvGrpSpPr>
            <p:grpSpPr>
              <a:xfrm>
                <a:off x="16192351" y="4852492"/>
                <a:ext cx="1844277" cy="876869"/>
                <a:chOff x="9451530" y="16900297"/>
                <a:chExt cx="4001261" cy="1857089"/>
              </a:xfrm>
              <a:solidFill>
                <a:srgbClr val="023459"/>
              </a:solidFill>
            </p:grpSpPr>
            <p:sp>
              <p:nvSpPr>
                <p:cNvPr id="117" name="Freeform: Shape 116">
                  <a:extLst>
                    <a:ext uri="{FF2B5EF4-FFF2-40B4-BE49-F238E27FC236}">
                      <a16:creationId xmlns:a16="http://schemas.microsoft.com/office/drawing/2014/main" id="{BABAD013-691F-7211-1846-6B1280700AFF}"/>
                    </a:ext>
                  </a:extLst>
                </p:cNvPr>
                <p:cNvSpPr/>
                <p:nvPr/>
              </p:nvSpPr>
              <p:spPr>
                <a:xfrm>
                  <a:off x="9451530" y="17630103"/>
                  <a:ext cx="1127188" cy="1127283"/>
                </a:xfrm>
                <a:custGeom>
                  <a:avLst/>
                  <a:gdLst>
                    <a:gd name="connsiteX0" fmla="*/ 177927 w 1127188"/>
                    <a:gd name="connsiteY0" fmla="*/ 95 h 1127283"/>
                    <a:gd name="connsiteX1" fmla="*/ 949262 w 1127188"/>
                    <a:gd name="connsiteY1" fmla="*/ 95 h 1127283"/>
                    <a:gd name="connsiteX2" fmla="*/ 1075087 w 1127188"/>
                    <a:gd name="connsiteY2" fmla="*/ 52197 h 1127283"/>
                    <a:gd name="connsiteX3" fmla="*/ 1127189 w 1127188"/>
                    <a:gd name="connsiteY3" fmla="*/ 178022 h 1127283"/>
                    <a:gd name="connsiteX4" fmla="*/ 1127189 w 1127188"/>
                    <a:gd name="connsiteY4" fmla="*/ 949357 h 1127283"/>
                    <a:gd name="connsiteX5" fmla="*/ 1075087 w 1127188"/>
                    <a:gd name="connsiteY5" fmla="*/ 1075182 h 1127283"/>
                    <a:gd name="connsiteX6" fmla="*/ 1075087 w 1127188"/>
                    <a:gd name="connsiteY6" fmla="*/ 1075182 h 1127283"/>
                    <a:gd name="connsiteX7" fmla="*/ 949262 w 1127188"/>
                    <a:gd name="connsiteY7" fmla="*/ 1127284 h 1127283"/>
                    <a:gd name="connsiteX8" fmla="*/ 177927 w 1127188"/>
                    <a:gd name="connsiteY8" fmla="*/ 1127284 h 1127283"/>
                    <a:gd name="connsiteX9" fmla="*/ 52959 w 1127188"/>
                    <a:gd name="connsiteY9" fmla="*/ 1075182 h 1127283"/>
                    <a:gd name="connsiteX10" fmla="*/ 52102 w 1127188"/>
                    <a:gd name="connsiteY10" fmla="*/ 1074325 h 1127283"/>
                    <a:gd name="connsiteX11" fmla="*/ 0 w 1127188"/>
                    <a:gd name="connsiteY11" fmla="*/ 949357 h 1127283"/>
                    <a:gd name="connsiteX12" fmla="*/ 0 w 1127188"/>
                    <a:gd name="connsiteY12" fmla="*/ 178022 h 1127283"/>
                    <a:gd name="connsiteX13" fmla="*/ 52102 w 1127188"/>
                    <a:gd name="connsiteY13" fmla="*/ 52197 h 1127283"/>
                    <a:gd name="connsiteX14" fmla="*/ 56579 w 1127188"/>
                    <a:gd name="connsiteY14" fmla="*/ 48577 h 1127283"/>
                    <a:gd name="connsiteX15" fmla="*/ 177927 w 1127188"/>
                    <a:gd name="connsiteY15" fmla="*/ 0 h 1127283"/>
                    <a:gd name="connsiteX16" fmla="*/ 177927 w 1127188"/>
                    <a:gd name="connsiteY16" fmla="*/ 0 h 1127283"/>
                    <a:gd name="connsiteX17" fmla="*/ 949262 w 1127188"/>
                    <a:gd name="connsiteY17" fmla="*/ 127825 h 1127283"/>
                    <a:gd name="connsiteX18" fmla="*/ 177927 w 1127188"/>
                    <a:gd name="connsiteY18" fmla="*/ 127825 h 1127283"/>
                    <a:gd name="connsiteX19" fmla="*/ 144685 w 1127188"/>
                    <a:gd name="connsiteY19" fmla="*/ 140398 h 1127283"/>
                    <a:gd name="connsiteX20" fmla="*/ 142018 w 1127188"/>
                    <a:gd name="connsiteY20" fmla="*/ 142208 h 1127283"/>
                    <a:gd name="connsiteX21" fmla="*/ 126778 w 1127188"/>
                    <a:gd name="connsiteY21" fmla="*/ 178213 h 1127283"/>
                    <a:gd name="connsiteX22" fmla="*/ 126778 w 1127188"/>
                    <a:gd name="connsiteY22" fmla="*/ 949547 h 1127283"/>
                    <a:gd name="connsiteX23" fmla="*/ 142018 w 1127188"/>
                    <a:gd name="connsiteY23" fmla="*/ 985552 h 1127283"/>
                    <a:gd name="connsiteX24" fmla="*/ 142018 w 1127188"/>
                    <a:gd name="connsiteY24" fmla="*/ 985552 h 1127283"/>
                    <a:gd name="connsiteX25" fmla="*/ 178022 w 1127188"/>
                    <a:gd name="connsiteY25" fmla="*/ 1000887 h 1127283"/>
                    <a:gd name="connsiteX26" fmla="*/ 949357 w 1127188"/>
                    <a:gd name="connsiteY26" fmla="*/ 1000887 h 1127283"/>
                    <a:gd name="connsiteX27" fmla="*/ 985361 w 1127188"/>
                    <a:gd name="connsiteY27" fmla="*/ 985552 h 1127283"/>
                    <a:gd name="connsiteX28" fmla="*/ 985361 w 1127188"/>
                    <a:gd name="connsiteY28" fmla="*/ 985552 h 1127283"/>
                    <a:gd name="connsiteX29" fmla="*/ 1000601 w 1127188"/>
                    <a:gd name="connsiteY29" fmla="*/ 949547 h 1127283"/>
                    <a:gd name="connsiteX30" fmla="*/ 1000601 w 1127188"/>
                    <a:gd name="connsiteY30" fmla="*/ 178213 h 1127283"/>
                    <a:gd name="connsiteX31" fmla="*/ 985361 w 1127188"/>
                    <a:gd name="connsiteY31" fmla="*/ 142208 h 1127283"/>
                    <a:gd name="connsiteX32" fmla="*/ 949357 w 1127188"/>
                    <a:gd name="connsiteY32" fmla="*/ 127825 h 1127283"/>
                    <a:gd name="connsiteX33" fmla="*/ 949357 w 1127188"/>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7188" h="1127283">
                      <a:moveTo>
                        <a:pt x="177927" y="95"/>
                      </a:moveTo>
                      <a:lnTo>
                        <a:pt x="949262" y="95"/>
                      </a:lnTo>
                      <a:cubicBezTo>
                        <a:pt x="997839" y="95"/>
                        <a:pt x="1042797" y="20764"/>
                        <a:pt x="1075087" y="52197"/>
                      </a:cubicBezTo>
                      <a:cubicBezTo>
                        <a:pt x="1106519" y="84582"/>
                        <a:pt x="1127189" y="129540"/>
                        <a:pt x="1127189" y="178022"/>
                      </a:cubicBezTo>
                      <a:lnTo>
                        <a:pt x="1127189" y="949357"/>
                      </a:lnTo>
                      <a:cubicBezTo>
                        <a:pt x="1127189" y="997934"/>
                        <a:pt x="1106519" y="1042892"/>
                        <a:pt x="1075087" y="1075182"/>
                      </a:cubicBezTo>
                      <a:lnTo>
                        <a:pt x="1075087" y="1075182"/>
                      </a:lnTo>
                      <a:cubicBezTo>
                        <a:pt x="1042702" y="1107567"/>
                        <a:pt x="997744" y="1127284"/>
                        <a:pt x="949262" y="1127284"/>
                      </a:cubicBezTo>
                      <a:lnTo>
                        <a:pt x="177927" y="1127284"/>
                      </a:lnTo>
                      <a:cubicBezTo>
                        <a:pt x="129350" y="1127284"/>
                        <a:pt x="85344" y="1107567"/>
                        <a:pt x="52959" y="1075182"/>
                      </a:cubicBezTo>
                      <a:lnTo>
                        <a:pt x="52102" y="1074325"/>
                      </a:lnTo>
                      <a:cubicBezTo>
                        <a:pt x="20669" y="1041940"/>
                        <a:pt x="0" y="997934"/>
                        <a:pt x="0" y="949357"/>
                      </a:cubicBezTo>
                      <a:lnTo>
                        <a:pt x="0" y="178022"/>
                      </a:lnTo>
                      <a:cubicBezTo>
                        <a:pt x="0" y="129445"/>
                        <a:pt x="20669" y="84487"/>
                        <a:pt x="52102" y="52197"/>
                      </a:cubicBezTo>
                      <a:lnTo>
                        <a:pt x="56579" y="48577"/>
                      </a:lnTo>
                      <a:cubicBezTo>
                        <a:pt x="88964" y="18859"/>
                        <a:pt x="131159" y="0"/>
                        <a:pt x="177927" y="0"/>
                      </a:cubicBezTo>
                      <a:lnTo>
                        <a:pt x="177927" y="0"/>
                      </a:lnTo>
                      <a:close/>
                      <a:moveTo>
                        <a:pt x="949262" y="127825"/>
                      </a:moveTo>
                      <a:lnTo>
                        <a:pt x="177927" y="127825"/>
                      </a:lnTo>
                      <a:cubicBezTo>
                        <a:pt x="165354" y="127825"/>
                        <a:pt x="152781" y="132302"/>
                        <a:pt x="144685" y="140398"/>
                      </a:cubicBezTo>
                      <a:lnTo>
                        <a:pt x="142018" y="142208"/>
                      </a:lnTo>
                      <a:cubicBezTo>
                        <a:pt x="133064" y="151162"/>
                        <a:pt x="126778" y="164687"/>
                        <a:pt x="126778" y="178213"/>
                      </a:cubicBezTo>
                      <a:lnTo>
                        <a:pt x="126778" y="949547"/>
                      </a:lnTo>
                      <a:cubicBezTo>
                        <a:pt x="126778" y="963930"/>
                        <a:pt x="133064" y="976503"/>
                        <a:pt x="142018" y="985552"/>
                      </a:cubicBezTo>
                      <a:lnTo>
                        <a:pt x="142018" y="985552"/>
                      </a:lnTo>
                      <a:cubicBezTo>
                        <a:pt x="150971" y="994505"/>
                        <a:pt x="163640" y="1000887"/>
                        <a:pt x="178022" y="1000887"/>
                      </a:cubicBezTo>
                      <a:lnTo>
                        <a:pt x="949357" y="1000887"/>
                      </a:lnTo>
                      <a:cubicBezTo>
                        <a:pt x="963740" y="1000887"/>
                        <a:pt x="976313" y="994600"/>
                        <a:pt x="985361" y="985552"/>
                      </a:cubicBezTo>
                      <a:lnTo>
                        <a:pt x="985361" y="985552"/>
                      </a:lnTo>
                      <a:cubicBezTo>
                        <a:pt x="994315" y="976598"/>
                        <a:pt x="1000601" y="963930"/>
                        <a:pt x="1000601" y="949547"/>
                      </a:cubicBezTo>
                      <a:lnTo>
                        <a:pt x="1000601" y="178213"/>
                      </a:lnTo>
                      <a:cubicBezTo>
                        <a:pt x="1000601" y="164782"/>
                        <a:pt x="994315" y="151257"/>
                        <a:pt x="985361" y="142208"/>
                      </a:cubicBezTo>
                      <a:cubicBezTo>
                        <a:pt x="976408" y="133255"/>
                        <a:pt x="963835" y="127825"/>
                        <a:pt x="949357" y="127825"/>
                      </a:cubicBezTo>
                      <a:lnTo>
                        <a:pt x="949357" y="127825"/>
                      </a:lnTo>
                      <a:close/>
                    </a:path>
                  </a:pathLst>
                </a:custGeom>
                <a:grpFill/>
                <a:ln w="9525"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6FA17FE7-D4CC-64B2-4461-A76BACFF58C1}"/>
                    </a:ext>
                  </a:extLst>
                </p:cNvPr>
                <p:cNvSpPr/>
                <p:nvPr/>
              </p:nvSpPr>
              <p:spPr>
                <a:xfrm>
                  <a:off x="10889043" y="17630103"/>
                  <a:ext cx="1126331" cy="1127283"/>
                </a:xfrm>
                <a:custGeom>
                  <a:avLst/>
                  <a:gdLst>
                    <a:gd name="connsiteX0" fmla="*/ 177927 w 1126331"/>
                    <a:gd name="connsiteY0" fmla="*/ 95 h 1127283"/>
                    <a:gd name="connsiteX1" fmla="*/ 949262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9262 w 1126331"/>
                    <a:gd name="connsiteY7" fmla="*/ 1127284 h 1127283"/>
                    <a:gd name="connsiteX8" fmla="*/ 177927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927 w 1126331"/>
                    <a:gd name="connsiteY15" fmla="*/ 0 h 1127283"/>
                    <a:gd name="connsiteX16" fmla="*/ 177927 w 1126331"/>
                    <a:gd name="connsiteY16" fmla="*/ 0 h 1127283"/>
                    <a:gd name="connsiteX17" fmla="*/ 949262 w 1126331"/>
                    <a:gd name="connsiteY17" fmla="*/ 127825 h 1127283"/>
                    <a:gd name="connsiteX18" fmla="*/ 177927 w 1126331"/>
                    <a:gd name="connsiteY18" fmla="*/ 127825 h 1127283"/>
                    <a:gd name="connsiteX19" fmla="*/ 143732 w 1126331"/>
                    <a:gd name="connsiteY19" fmla="*/ 140398 h 1127283"/>
                    <a:gd name="connsiteX20" fmla="*/ 141923 w 1126331"/>
                    <a:gd name="connsiteY20" fmla="*/ 142208 h 1127283"/>
                    <a:gd name="connsiteX21" fmla="*/ 126683 w 1126331"/>
                    <a:gd name="connsiteY21" fmla="*/ 178213 h 1127283"/>
                    <a:gd name="connsiteX22" fmla="*/ 126683 w 1126331"/>
                    <a:gd name="connsiteY22" fmla="*/ 949547 h 1127283"/>
                    <a:gd name="connsiteX23" fmla="*/ 141923 w 1126331"/>
                    <a:gd name="connsiteY23" fmla="*/ 985552 h 1127283"/>
                    <a:gd name="connsiteX24" fmla="*/ 141923 w 1126331"/>
                    <a:gd name="connsiteY24" fmla="*/ 985552 h 1127283"/>
                    <a:gd name="connsiteX25" fmla="*/ 177832 w 1126331"/>
                    <a:gd name="connsiteY25" fmla="*/ 1000887 h 1127283"/>
                    <a:gd name="connsiteX26" fmla="*/ 949166 w 1126331"/>
                    <a:gd name="connsiteY26" fmla="*/ 1000887 h 1127283"/>
                    <a:gd name="connsiteX27" fmla="*/ 985171 w 1126331"/>
                    <a:gd name="connsiteY27" fmla="*/ 985552 h 1127283"/>
                    <a:gd name="connsiteX28" fmla="*/ 985171 w 1126331"/>
                    <a:gd name="connsiteY28" fmla="*/ 985552 h 1127283"/>
                    <a:gd name="connsiteX29" fmla="*/ 999554 w 1126331"/>
                    <a:gd name="connsiteY29" fmla="*/ 949547 h 1127283"/>
                    <a:gd name="connsiteX30" fmla="*/ 999554 w 1126331"/>
                    <a:gd name="connsiteY30" fmla="*/ 178213 h 1127283"/>
                    <a:gd name="connsiteX31" fmla="*/ 985171 w 1126331"/>
                    <a:gd name="connsiteY31" fmla="*/ 142208 h 1127283"/>
                    <a:gd name="connsiteX32" fmla="*/ 949166 w 1126331"/>
                    <a:gd name="connsiteY32" fmla="*/ 127825 h 1127283"/>
                    <a:gd name="connsiteX33" fmla="*/ 949166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927" y="95"/>
                      </a:moveTo>
                      <a:lnTo>
                        <a:pt x="949262" y="95"/>
                      </a:lnTo>
                      <a:cubicBezTo>
                        <a:pt x="997839" y="95"/>
                        <a:pt x="1042797"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2797" y="1107567"/>
                        <a:pt x="997839" y="1127284"/>
                        <a:pt x="949262" y="1127284"/>
                      </a:cubicBezTo>
                      <a:lnTo>
                        <a:pt x="177927" y="1127284"/>
                      </a:lnTo>
                      <a:cubicBezTo>
                        <a:pt x="129350" y="1127284"/>
                        <a:pt x="84392" y="1107567"/>
                        <a:pt x="52102" y="1075182"/>
                      </a:cubicBezTo>
                      <a:lnTo>
                        <a:pt x="52102" y="1074325"/>
                      </a:lnTo>
                      <a:cubicBezTo>
                        <a:pt x="19717" y="1041940"/>
                        <a:pt x="0" y="997934"/>
                        <a:pt x="0" y="949357"/>
                      </a:cubicBezTo>
                      <a:lnTo>
                        <a:pt x="0" y="178022"/>
                      </a:lnTo>
                      <a:cubicBezTo>
                        <a:pt x="0" y="129445"/>
                        <a:pt x="19812" y="84487"/>
                        <a:pt x="52102" y="52197"/>
                      </a:cubicBezTo>
                      <a:cubicBezTo>
                        <a:pt x="53912" y="51340"/>
                        <a:pt x="54769" y="49530"/>
                        <a:pt x="56579" y="48577"/>
                      </a:cubicBezTo>
                      <a:cubicBezTo>
                        <a:pt x="88011" y="18859"/>
                        <a:pt x="131159" y="0"/>
                        <a:pt x="177927" y="0"/>
                      </a:cubicBezTo>
                      <a:lnTo>
                        <a:pt x="177927" y="0"/>
                      </a:lnTo>
                      <a:close/>
                      <a:moveTo>
                        <a:pt x="949262" y="127825"/>
                      </a:moveTo>
                      <a:lnTo>
                        <a:pt x="177927" y="127825"/>
                      </a:lnTo>
                      <a:cubicBezTo>
                        <a:pt x="164402" y="127825"/>
                        <a:pt x="152781" y="132302"/>
                        <a:pt x="143732" y="140398"/>
                      </a:cubicBezTo>
                      <a:lnTo>
                        <a:pt x="141923" y="142208"/>
                      </a:lnTo>
                      <a:cubicBezTo>
                        <a:pt x="132969" y="151162"/>
                        <a:pt x="126683" y="164687"/>
                        <a:pt x="126683" y="178213"/>
                      </a:cubicBezTo>
                      <a:lnTo>
                        <a:pt x="126683" y="949547"/>
                      </a:lnTo>
                      <a:cubicBezTo>
                        <a:pt x="126683" y="963930"/>
                        <a:pt x="132112" y="976503"/>
                        <a:pt x="141923" y="985552"/>
                      </a:cubicBezTo>
                      <a:lnTo>
                        <a:pt x="141923" y="985552"/>
                      </a:lnTo>
                      <a:cubicBezTo>
                        <a:pt x="150876" y="994505"/>
                        <a:pt x="163449" y="1000887"/>
                        <a:pt x="177832" y="1000887"/>
                      </a:cubicBezTo>
                      <a:lnTo>
                        <a:pt x="949166" y="1000887"/>
                      </a:lnTo>
                      <a:cubicBezTo>
                        <a:pt x="962597" y="1000887"/>
                        <a:pt x="975265" y="994600"/>
                        <a:pt x="985171" y="985552"/>
                      </a:cubicBezTo>
                      <a:lnTo>
                        <a:pt x="985171" y="985552"/>
                      </a:lnTo>
                      <a:cubicBezTo>
                        <a:pt x="994124" y="976598"/>
                        <a:pt x="999554" y="963930"/>
                        <a:pt x="999554" y="949547"/>
                      </a:cubicBezTo>
                      <a:lnTo>
                        <a:pt x="999554" y="178213"/>
                      </a:lnTo>
                      <a:cubicBezTo>
                        <a:pt x="999554" y="164782"/>
                        <a:pt x="994124" y="151257"/>
                        <a:pt x="985171" y="142208"/>
                      </a:cubicBezTo>
                      <a:cubicBezTo>
                        <a:pt x="975265" y="133255"/>
                        <a:pt x="962692" y="127825"/>
                        <a:pt x="949166" y="127825"/>
                      </a:cubicBezTo>
                      <a:lnTo>
                        <a:pt x="949166" y="127825"/>
                      </a:lnTo>
                      <a:close/>
                    </a:path>
                  </a:pathLst>
                </a:custGeom>
                <a:grp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9AAA5F75-3D54-4ABA-1546-493B6764C5E9}"/>
                    </a:ext>
                  </a:extLst>
                </p:cNvPr>
                <p:cNvSpPr/>
                <p:nvPr/>
              </p:nvSpPr>
              <p:spPr>
                <a:xfrm>
                  <a:off x="12326460" y="17630103"/>
                  <a:ext cx="1126331" cy="1127283"/>
                </a:xfrm>
                <a:custGeom>
                  <a:avLst/>
                  <a:gdLst>
                    <a:gd name="connsiteX0" fmla="*/ 177070 w 1126331"/>
                    <a:gd name="connsiteY0" fmla="*/ 95 h 1127283"/>
                    <a:gd name="connsiteX1" fmla="*/ 948404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8404 w 1126331"/>
                    <a:gd name="connsiteY7" fmla="*/ 1127284 h 1127283"/>
                    <a:gd name="connsiteX8" fmla="*/ 177070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070 w 1126331"/>
                    <a:gd name="connsiteY15" fmla="*/ 0 h 1127283"/>
                    <a:gd name="connsiteX16" fmla="*/ 177070 w 1126331"/>
                    <a:gd name="connsiteY16" fmla="*/ 0 h 1127283"/>
                    <a:gd name="connsiteX17" fmla="*/ 948404 w 1126331"/>
                    <a:gd name="connsiteY17" fmla="*/ 127825 h 1127283"/>
                    <a:gd name="connsiteX18" fmla="*/ 177070 w 1126331"/>
                    <a:gd name="connsiteY18" fmla="*/ 127825 h 1127283"/>
                    <a:gd name="connsiteX19" fmla="*/ 143828 w 1126331"/>
                    <a:gd name="connsiteY19" fmla="*/ 140398 h 1127283"/>
                    <a:gd name="connsiteX20" fmla="*/ 141161 w 1126331"/>
                    <a:gd name="connsiteY20" fmla="*/ 142208 h 1127283"/>
                    <a:gd name="connsiteX21" fmla="*/ 126778 w 1126331"/>
                    <a:gd name="connsiteY21" fmla="*/ 178213 h 1127283"/>
                    <a:gd name="connsiteX22" fmla="*/ 126778 w 1126331"/>
                    <a:gd name="connsiteY22" fmla="*/ 949547 h 1127283"/>
                    <a:gd name="connsiteX23" fmla="*/ 141161 w 1126331"/>
                    <a:gd name="connsiteY23" fmla="*/ 985552 h 1127283"/>
                    <a:gd name="connsiteX24" fmla="*/ 141161 w 1126331"/>
                    <a:gd name="connsiteY24" fmla="*/ 985552 h 1127283"/>
                    <a:gd name="connsiteX25" fmla="*/ 177165 w 1126331"/>
                    <a:gd name="connsiteY25" fmla="*/ 1000887 h 1127283"/>
                    <a:gd name="connsiteX26" fmla="*/ 948500 w 1126331"/>
                    <a:gd name="connsiteY26" fmla="*/ 1000887 h 1127283"/>
                    <a:gd name="connsiteX27" fmla="*/ 984409 w 1126331"/>
                    <a:gd name="connsiteY27" fmla="*/ 985552 h 1127283"/>
                    <a:gd name="connsiteX28" fmla="*/ 985266 w 1126331"/>
                    <a:gd name="connsiteY28" fmla="*/ 985552 h 1127283"/>
                    <a:gd name="connsiteX29" fmla="*/ 999649 w 1126331"/>
                    <a:gd name="connsiteY29" fmla="*/ 949547 h 1127283"/>
                    <a:gd name="connsiteX30" fmla="*/ 999649 w 1126331"/>
                    <a:gd name="connsiteY30" fmla="*/ 178213 h 1127283"/>
                    <a:gd name="connsiteX31" fmla="*/ 984409 w 1126331"/>
                    <a:gd name="connsiteY31" fmla="*/ 142208 h 1127283"/>
                    <a:gd name="connsiteX32" fmla="*/ 948500 w 1126331"/>
                    <a:gd name="connsiteY32" fmla="*/ 127825 h 1127283"/>
                    <a:gd name="connsiteX33" fmla="*/ 948500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070" y="95"/>
                      </a:moveTo>
                      <a:lnTo>
                        <a:pt x="948404" y="95"/>
                      </a:lnTo>
                      <a:cubicBezTo>
                        <a:pt x="997839" y="95"/>
                        <a:pt x="1041845"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1845" y="1107567"/>
                        <a:pt x="997839" y="1127284"/>
                        <a:pt x="948404" y="1127284"/>
                      </a:cubicBezTo>
                      <a:lnTo>
                        <a:pt x="177070" y="1127284"/>
                      </a:lnTo>
                      <a:cubicBezTo>
                        <a:pt x="128492" y="1127284"/>
                        <a:pt x="84487" y="1107567"/>
                        <a:pt x="52102" y="1075182"/>
                      </a:cubicBezTo>
                      <a:lnTo>
                        <a:pt x="52102" y="1074325"/>
                      </a:lnTo>
                      <a:cubicBezTo>
                        <a:pt x="19717" y="1041940"/>
                        <a:pt x="0" y="997934"/>
                        <a:pt x="0" y="949357"/>
                      </a:cubicBezTo>
                      <a:lnTo>
                        <a:pt x="0" y="178022"/>
                      </a:lnTo>
                      <a:cubicBezTo>
                        <a:pt x="0" y="129445"/>
                        <a:pt x="19812" y="84487"/>
                        <a:pt x="52102" y="52197"/>
                      </a:cubicBezTo>
                      <a:cubicBezTo>
                        <a:pt x="52959" y="51340"/>
                        <a:pt x="54769" y="49530"/>
                        <a:pt x="56579" y="48577"/>
                      </a:cubicBezTo>
                      <a:cubicBezTo>
                        <a:pt x="88011" y="18859"/>
                        <a:pt x="130302" y="0"/>
                        <a:pt x="177070" y="0"/>
                      </a:cubicBezTo>
                      <a:lnTo>
                        <a:pt x="177070" y="0"/>
                      </a:lnTo>
                      <a:close/>
                      <a:moveTo>
                        <a:pt x="948404" y="127825"/>
                      </a:moveTo>
                      <a:lnTo>
                        <a:pt x="177070" y="127825"/>
                      </a:lnTo>
                      <a:cubicBezTo>
                        <a:pt x="164497" y="127825"/>
                        <a:pt x="152781" y="132302"/>
                        <a:pt x="143828" y="140398"/>
                      </a:cubicBezTo>
                      <a:lnTo>
                        <a:pt x="141161" y="142208"/>
                      </a:lnTo>
                      <a:cubicBezTo>
                        <a:pt x="132207" y="151162"/>
                        <a:pt x="126778" y="164687"/>
                        <a:pt x="126778" y="178213"/>
                      </a:cubicBezTo>
                      <a:lnTo>
                        <a:pt x="126778" y="949547"/>
                      </a:lnTo>
                      <a:cubicBezTo>
                        <a:pt x="126778" y="963930"/>
                        <a:pt x="132207" y="976503"/>
                        <a:pt x="141161" y="985552"/>
                      </a:cubicBezTo>
                      <a:lnTo>
                        <a:pt x="141161" y="985552"/>
                      </a:lnTo>
                      <a:cubicBezTo>
                        <a:pt x="151067" y="994505"/>
                        <a:pt x="163639" y="1000887"/>
                        <a:pt x="177165" y="1000887"/>
                      </a:cubicBezTo>
                      <a:lnTo>
                        <a:pt x="948500" y="1000887"/>
                      </a:lnTo>
                      <a:cubicBezTo>
                        <a:pt x="962882" y="1000887"/>
                        <a:pt x="975455" y="994600"/>
                        <a:pt x="984409" y="985552"/>
                      </a:cubicBezTo>
                      <a:lnTo>
                        <a:pt x="985266" y="985552"/>
                      </a:lnTo>
                      <a:cubicBezTo>
                        <a:pt x="994220" y="976598"/>
                        <a:pt x="999649" y="963930"/>
                        <a:pt x="999649" y="949547"/>
                      </a:cubicBezTo>
                      <a:lnTo>
                        <a:pt x="999649" y="178213"/>
                      </a:lnTo>
                      <a:cubicBezTo>
                        <a:pt x="999649" y="164782"/>
                        <a:pt x="994220" y="151257"/>
                        <a:pt x="984409" y="142208"/>
                      </a:cubicBezTo>
                      <a:cubicBezTo>
                        <a:pt x="975455" y="133255"/>
                        <a:pt x="962787" y="127825"/>
                        <a:pt x="948500" y="127825"/>
                      </a:cubicBezTo>
                      <a:lnTo>
                        <a:pt x="948500" y="127825"/>
                      </a:lnTo>
                      <a:close/>
                    </a:path>
                  </a:pathLst>
                </a:custGeom>
                <a:grpFill/>
                <a:ln w="9525"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4D1EEE50-7627-3A1C-551B-8ABC3792B7FE}"/>
                    </a:ext>
                  </a:extLst>
                </p:cNvPr>
                <p:cNvSpPr/>
                <p:nvPr/>
              </p:nvSpPr>
              <p:spPr>
                <a:xfrm>
                  <a:off x="9951306" y="17116038"/>
                  <a:ext cx="3001613" cy="641889"/>
                </a:xfrm>
                <a:custGeom>
                  <a:avLst/>
                  <a:gdLst>
                    <a:gd name="connsiteX0" fmla="*/ 127635 w 3001613"/>
                    <a:gd name="connsiteY0" fmla="*/ 578072 h 641889"/>
                    <a:gd name="connsiteX1" fmla="*/ 63818 w 3001613"/>
                    <a:gd name="connsiteY1" fmla="*/ 641890 h 641889"/>
                    <a:gd name="connsiteX2" fmla="*/ 0 w 3001613"/>
                    <a:gd name="connsiteY2" fmla="*/ 578072 h 641889"/>
                    <a:gd name="connsiteX3" fmla="*/ 0 w 3001613"/>
                    <a:gd name="connsiteY3" fmla="*/ 247269 h 641889"/>
                    <a:gd name="connsiteX4" fmla="*/ 72771 w 3001613"/>
                    <a:gd name="connsiteY4" fmla="*/ 72866 h 641889"/>
                    <a:gd name="connsiteX5" fmla="*/ 248031 w 3001613"/>
                    <a:gd name="connsiteY5" fmla="*/ 0 h 641889"/>
                    <a:gd name="connsiteX6" fmla="*/ 2753582 w 3001613"/>
                    <a:gd name="connsiteY6" fmla="*/ 0 h 641889"/>
                    <a:gd name="connsiteX7" fmla="*/ 2928842 w 3001613"/>
                    <a:gd name="connsiteY7" fmla="*/ 72866 h 641889"/>
                    <a:gd name="connsiteX8" fmla="*/ 2928842 w 3001613"/>
                    <a:gd name="connsiteY8" fmla="*/ 72866 h 641889"/>
                    <a:gd name="connsiteX9" fmla="*/ 3001613 w 3001613"/>
                    <a:gd name="connsiteY9" fmla="*/ 247269 h 641889"/>
                    <a:gd name="connsiteX10" fmla="*/ 3001613 w 3001613"/>
                    <a:gd name="connsiteY10" fmla="*/ 578072 h 641889"/>
                    <a:gd name="connsiteX11" fmla="*/ 2937796 w 3001613"/>
                    <a:gd name="connsiteY11" fmla="*/ 641890 h 641889"/>
                    <a:gd name="connsiteX12" fmla="*/ 2874836 w 3001613"/>
                    <a:gd name="connsiteY12" fmla="*/ 578072 h 641889"/>
                    <a:gd name="connsiteX13" fmla="*/ 2874836 w 3001613"/>
                    <a:gd name="connsiteY13" fmla="*/ 247269 h 641889"/>
                    <a:gd name="connsiteX14" fmla="*/ 2838926 w 3001613"/>
                    <a:gd name="connsiteY14" fmla="*/ 161830 h 641889"/>
                    <a:gd name="connsiteX15" fmla="*/ 2753582 w 3001613"/>
                    <a:gd name="connsiteY15" fmla="*/ 126778 h 641889"/>
                    <a:gd name="connsiteX16" fmla="*/ 248126 w 3001613"/>
                    <a:gd name="connsiteY16" fmla="*/ 126778 h 641889"/>
                    <a:gd name="connsiteX17" fmla="*/ 162687 w 3001613"/>
                    <a:gd name="connsiteY17" fmla="*/ 161830 h 641889"/>
                    <a:gd name="connsiteX18" fmla="*/ 127635 w 3001613"/>
                    <a:gd name="connsiteY18" fmla="*/ 247269 h 641889"/>
                    <a:gd name="connsiteX19" fmla="*/ 127635 w 3001613"/>
                    <a:gd name="connsiteY19" fmla="*/ 578072 h 64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1613" h="641889">
                      <a:moveTo>
                        <a:pt x="127635" y="578072"/>
                      </a:moveTo>
                      <a:cubicBezTo>
                        <a:pt x="127635" y="613124"/>
                        <a:pt x="98870" y="641890"/>
                        <a:pt x="63818" y="641890"/>
                      </a:cubicBezTo>
                      <a:cubicBezTo>
                        <a:pt x="28766" y="641890"/>
                        <a:pt x="0" y="613124"/>
                        <a:pt x="0" y="578072"/>
                      </a:cubicBezTo>
                      <a:lnTo>
                        <a:pt x="0" y="247269"/>
                      </a:lnTo>
                      <a:cubicBezTo>
                        <a:pt x="0" y="179832"/>
                        <a:pt x="27813" y="117824"/>
                        <a:pt x="72771" y="72866"/>
                      </a:cubicBezTo>
                      <a:cubicBezTo>
                        <a:pt x="117729" y="27908"/>
                        <a:pt x="179737" y="0"/>
                        <a:pt x="248031" y="0"/>
                      </a:cubicBezTo>
                      <a:lnTo>
                        <a:pt x="2753582" y="0"/>
                      </a:lnTo>
                      <a:cubicBezTo>
                        <a:pt x="2821877" y="0"/>
                        <a:pt x="2883884" y="27908"/>
                        <a:pt x="2928842" y="72866"/>
                      </a:cubicBezTo>
                      <a:lnTo>
                        <a:pt x="2928842" y="72866"/>
                      </a:lnTo>
                      <a:cubicBezTo>
                        <a:pt x="2973800" y="117824"/>
                        <a:pt x="3001613" y="179832"/>
                        <a:pt x="3001613" y="247269"/>
                      </a:cubicBezTo>
                      <a:lnTo>
                        <a:pt x="3001613" y="578072"/>
                      </a:lnTo>
                      <a:cubicBezTo>
                        <a:pt x="3001613" y="613124"/>
                        <a:pt x="2972848" y="641890"/>
                        <a:pt x="2937796" y="641890"/>
                      </a:cubicBezTo>
                      <a:cubicBezTo>
                        <a:pt x="2902744" y="641890"/>
                        <a:pt x="2874836" y="613124"/>
                        <a:pt x="2874836" y="578072"/>
                      </a:cubicBezTo>
                      <a:lnTo>
                        <a:pt x="2874836" y="247269"/>
                      </a:lnTo>
                      <a:cubicBezTo>
                        <a:pt x="2874836" y="214027"/>
                        <a:pt x="2861406" y="184309"/>
                        <a:pt x="2838926" y="161830"/>
                      </a:cubicBezTo>
                      <a:cubicBezTo>
                        <a:pt x="2817400" y="140303"/>
                        <a:pt x="2786825" y="126778"/>
                        <a:pt x="2753582" y="126778"/>
                      </a:cubicBezTo>
                      <a:lnTo>
                        <a:pt x="248126" y="126778"/>
                      </a:lnTo>
                      <a:cubicBezTo>
                        <a:pt x="214884" y="126778"/>
                        <a:pt x="184309" y="140303"/>
                        <a:pt x="162687" y="161830"/>
                      </a:cubicBezTo>
                      <a:cubicBezTo>
                        <a:pt x="141161" y="184309"/>
                        <a:pt x="127635" y="214027"/>
                        <a:pt x="127635" y="247269"/>
                      </a:cubicBezTo>
                      <a:lnTo>
                        <a:pt x="127635" y="578072"/>
                      </a:lnTo>
                      <a:close/>
                    </a:path>
                  </a:pathLst>
                </a:custGeom>
                <a:grpFill/>
                <a:ln w="9525"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3AFF7286-69E4-A5CE-BADE-6A4C6D7347CF}"/>
                    </a:ext>
                  </a:extLst>
                </p:cNvPr>
                <p:cNvSpPr/>
                <p:nvPr/>
              </p:nvSpPr>
              <p:spPr>
                <a:xfrm>
                  <a:off x="11388819" y="16900297"/>
                  <a:ext cx="126777" cy="857630"/>
                </a:xfrm>
                <a:custGeom>
                  <a:avLst/>
                  <a:gdLst>
                    <a:gd name="connsiteX0" fmla="*/ 0 w 126777"/>
                    <a:gd name="connsiteY0" fmla="*/ 63817 h 857630"/>
                    <a:gd name="connsiteX1" fmla="*/ 63818 w 126777"/>
                    <a:gd name="connsiteY1" fmla="*/ 0 h 857630"/>
                    <a:gd name="connsiteX2" fmla="*/ 126778 w 126777"/>
                    <a:gd name="connsiteY2" fmla="*/ 63817 h 857630"/>
                    <a:gd name="connsiteX3" fmla="*/ 126778 w 126777"/>
                    <a:gd name="connsiteY3" fmla="*/ 793814 h 857630"/>
                    <a:gd name="connsiteX4" fmla="*/ 63818 w 126777"/>
                    <a:gd name="connsiteY4" fmla="*/ 857631 h 857630"/>
                    <a:gd name="connsiteX5" fmla="*/ 0 w 126777"/>
                    <a:gd name="connsiteY5" fmla="*/ 793814 h 857630"/>
                    <a:gd name="connsiteX6" fmla="*/ 0 w 126777"/>
                    <a:gd name="connsiteY6" fmla="*/ 63817 h 8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777" h="857630">
                      <a:moveTo>
                        <a:pt x="0" y="63817"/>
                      </a:moveTo>
                      <a:cubicBezTo>
                        <a:pt x="0" y="28766"/>
                        <a:pt x="28766" y="0"/>
                        <a:pt x="63818" y="0"/>
                      </a:cubicBezTo>
                      <a:cubicBezTo>
                        <a:pt x="98870" y="0"/>
                        <a:pt x="126778" y="28766"/>
                        <a:pt x="126778" y="63817"/>
                      </a:cubicBezTo>
                      <a:lnTo>
                        <a:pt x="126778" y="793814"/>
                      </a:lnTo>
                      <a:cubicBezTo>
                        <a:pt x="126778" y="828866"/>
                        <a:pt x="98965" y="857631"/>
                        <a:pt x="63818" y="857631"/>
                      </a:cubicBezTo>
                      <a:cubicBezTo>
                        <a:pt x="28670" y="857631"/>
                        <a:pt x="0" y="828866"/>
                        <a:pt x="0" y="793814"/>
                      </a:cubicBezTo>
                      <a:lnTo>
                        <a:pt x="0" y="63817"/>
                      </a:lnTo>
                      <a:close/>
                    </a:path>
                  </a:pathLst>
                </a:custGeom>
                <a:grpFill/>
                <a:ln w="9525"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877E588F-8772-E81E-196A-D0F25210E142}"/>
                    </a:ext>
                  </a:extLst>
                </p:cNvPr>
                <p:cNvSpPr/>
                <p:nvPr/>
              </p:nvSpPr>
              <p:spPr>
                <a:xfrm>
                  <a:off x="9683001" y="18121607"/>
                  <a:ext cx="310867" cy="347729"/>
                </a:xfrm>
                <a:custGeom>
                  <a:avLst/>
                  <a:gdLst>
                    <a:gd name="connsiteX0" fmla="*/ 14750 w 310867"/>
                    <a:gd name="connsiteY0" fmla="*/ 103713 h 347729"/>
                    <a:gd name="connsiteX1" fmla="*/ 22846 w 310867"/>
                    <a:gd name="connsiteY1" fmla="*/ 14750 h 347729"/>
                    <a:gd name="connsiteX2" fmla="*/ 111809 w 310867"/>
                    <a:gd name="connsiteY2" fmla="*/ 22846 h 347729"/>
                    <a:gd name="connsiteX3" fmla="*/ 296118 w 310867"/>
                    <a:gd name="connsiteY3" fmla="*/ 244017 h 347729"/>
                    <a:gd name="connsiteX4" fmla="*/ 288022 w 310867"/>
                    <a:gd name="connsiteY4" fmla="*/ 332980 h 347729"/>
                    <a:gd name="connsiteX5" fmla="*/ 199058 w 310867"/>
                    <a:gd name="connsiteY5" fmla="*/ 324884 h 347729"/>
                    <a:gd name="connsiteX6" fmla="*/ 14750 w 31086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67" h="347729">
                      <a:moveTo>
                        <a:pt x="14750" y="103713"/>
                      </a:moveTo>
                      <a:cubicBezTo>
                        <a:pt x="-7729" y="76758"/>
                        <a:pt x="-4110" y="36276"/>
                        <a:pt x="22846" y="14750"/>
                      </a:cubicBezTo>
                      <a:cubicBezTo>
                        <a:pt x="49802" y="-7729"/>
                        <a:pt x="89330" y="-4110"/>
                        <a:pt x="111809" y="22846"/>
                      </a:cubicBezTo>
                      <a:lnTo>
                        <a:pt x="296118" y="244017"/>
                      </a:lnTo>
                      <a:cubicBezTo>
                        <a:pt x="318597" y="270972"/>
                        <a:pt x="314978" y="310501"/>
                        <a:pt x="288022" y="332980"/>
                      </a:cubicBezTo>
                      <a:cubicBezTo>
                        <a:pt x="261066" y="355459"/>
                        <a:pt x="221537" y="351839"/>
                        <a:pt x="199058" y="324884"/>
                      </a:cubicBezTo>
                      <a:lnTo>
                        <a:pt x="14750" y="103713"/>
                      </a:lnTo>
                      <a:close/>
                    </a:path>
                  </a:pathLst>
                </a:custGeom>
                <a:grpFill/>
                <a:ln w="9525"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F8058D7A-0C29-5AD6-6234-56E646A1A4FF}"/>
                    </a:ext>
                  </a:extLst>
                </p:cNvPr>
                <p:cNvSpPr/>
                <p:nvPr/>
              </p:nvSpPr>
              <p:spPr>
                <a:xfrm>
                  <a:off x="9867405" y="17918439"/>
                  <a:ext cx="479841" cy="550897"/>
                </a:xfrm>
                <a:custGeom>
                  <a:avLst/>
                  <a:gdLst>
                    <a:gd name="connsiteX0" fmla="*/ 367937 w 479841"/>
                    <a:gd name="connsiteY0" fmla="*/ 22846 h 550897"/>
                    <a:gd name="connsiteX1" fmla="*/ 456995 w 479841"/>
                    <a:gd name="connsiteY1" fmla="*/ 14750 h 550897"/>
                    <a:gd name="connsiteX2" fmla="*/ 465092 w 479841"/>
                    <a:gd name="connsiteY2" fmla="*/ 103713 h 550897"/>
                    <a:gd name="connsiteX3" fmla="*/ 111809 w 479841"/>
                    <a:gd name="connsiteY3" fmla="*/ 528052 h 550897"/>
                    <a:gd name="connsiteX4" fmla="*/ 22846 w 479841"/>
                    <a:gd name="connsiteY4" fmla="*/ 536148 h 550897"/>
                    <a:gd name="connsiteX5" fmla="*/ 14750 w 479841"/>
                    <a:gd name="connsiteY5" fmla="*/ 447185 h 550897"/>
                    <a:gd name="connsiteX6" fmla="*/ 368032 w 479841"/>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841" h="550897">
                      <a:moveTo>
                        <a:pt x="367937" y="22846"/>
                      </a:moveTo>
                      <a:cubicBezTo>
                        <a:pt x="390416" y="-4110"/>
                        <a:pt x="429944" y="-7729"/>
                        <a:pt x="456995" y="14750"/>
                      </a:cubicBezTo>
                      <a:cubicBezTo>
                        <a:pt x="483951" y="37229"/>
                        <a:pt x="487571" y="76757"/>
                        <a:pt x="465092" y="103713"/>
                      </a:cubicBezTo>
                      <a:lnTo>
                        <a:pt x="111809" y="528052"/>
                      </a:lnTo>
                      <a:cubicBezTo>
                        <a:pt x="89330" y="555008"/>
                        <a:pt x="49802" y="558627"/>
                        <a:pt x="22846" y="536148"/>
                      </a:cubicBezTo>
                      <a:cubicBezTo>
                        <a:pt x="-4110" y="513669"/>
                        <a:pt x="-7729" y="474140"/>
                        <a:pt x="14750" y="447185"/>
                      </a:cubicBezTo>
                      <a:lnTo>
                        <a:pt x="368032" y="22846"/>
                      </a:lnTo>
                      <a:close/>
                    </a:path>
                  </a:pathLst>
                </a:custGeom>
                <a:grpFill/>
                <a:ln w="9525"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F876A633-D7B4-813A-C1CE-3D08258C6707}"/>
                    </a:ext>
                  </a:extLst>
                </p:cNvPr>
                <p:cNvSpPr/>
                <p:nvPr/>
              </p:nvSpPr>
              <p:spPr>
                <a:xfrm>
                  <a:off x="12558027" y="18121607"/>
                  <a:ext cx="310257" cy="347729"/>
                </a:xfrm>
                <a:custGeom>
                  <a:avLst/>
                  <a:gdLst>
                    <a:gd name="connsiteX0" fmla="*/ 14750 w 310257"/>
                    <a:gd name="connsiteY0" fmla="*/ 103713 h 347729"/>
                    <a:gd name="connsiteX1" fmla="*/ 22846 w 310257"/>
                    <a:gd name="connsiteY1" fmla="*/ 14750 h 347729"/>
                    <a:gd name="connsiteX2" fmla="*/ 111905 w 310257"/>
                    <a:gd name="connsiteY2" fmla="*/ 22846 h 347729"/>
                    <a:gd name="connsiteX3" fmla="*/ 296213 w 310257"/>
                    <a:gd name="connsiteY3" fmla="*/ 244017 h 347729"/>
                    <a:gd name="connsiteX4" fmla="*/ 287260 w 310257"/>
                    <a:gd name="connsiteY4" fmla="*/ 332980 h 347729"/>
                    <a:gd name="connsiteX5" fmla="*/ 199154 w 310257"/>
                    <a:gd name="connsiteY5" fmla="*/ 324884 h 347729"/>
                    <a:gd name="connsiteX6" fmla="*/ 14845 w 31025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57" h="347729">
                      <a:moveTo>
                        <a:pt x="14750" y="103713"/>
                      </a:moveTo>
                      <a:cubicBezTo>
                        <a:pt x="-7729" y="76758"/>
                        <a:pt x="-4110" y="36276"/>
                        <a:pt x="22846" y="14750"/>
                      </a:cubicBezTo>
                      <a:cubicBezTo>
                        <a:pt x="48944" y="-7729"/>
                        <a:pt x="89330" y="-4110"/>
                        <a:pt x="111905" y="22846"/>
                      </a:cubicBezTo>
                      <a:lnTo>
                        <a:pt x="296213" y="244017"/>
                      </a:lnTo>
                      <a:cubicBezTo>
                        <a:pt x="317835" y="270972"/>
                        <a:pt x="314216" y="310501"/>
                        <a:pt x="287260" y="332980"/>
                      </a:cubicBezTo>
                      <a:cubicBezTo>
                        <a:pt x="261161" y="355459"/>
                        <a:pt x="220775" y="351839"/>
                        <a:pt x="199154" y="324884"/>
                      </a:cubicBezTo>
                      <a:lnTo>
                        <a:pt x="14845" y="103713"/>
                      </a:lnTo>
                      <a:close/>
                    </a:path>
                  </a:pathLst>
                </a:custGeom>
                <a:grpFill/>
                <a:ln w="952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4D102BC9-45A9-D4A1-0E60-21CCE3B8CD21}"/>
                    </a:ext>
                  </a:extLst>
                </p:cNvPr>
                <p:cNvSpPr/>
                <p:nvPr/>
              </p:nvSpPr>
              <p:spPr>
                <a:xfrm>
                  <a:off x="12742336" y="17918439"/>
                  <a:ext cx="478984" cy="550897"/>
                </a:xfrm>
                <a:custGeom>
                  <a:avLst/>
                  <a:gdLst>
                    <a:gd name="connsiteX0" fmla="*/ 367175 w 478984"/>
                    <a:gd name="connsiteY0" fmla="*/ 22846 h 550897"/>
                    <a:gd name="connsiteX1" fmla="*/ 456138 w 478984"/>
                    <a:gd name="connsiteY1" fmla="*/ 14750 h 550897"/>
                    <a:gd name="connsiteX2" fmla="*/ 464234 w 478984"/>
                    <a:gd name="connsiteY2" fmla="*/ 103713 h 550897"/>
                    <a:gd name="connsiteX3" fmla="*/ 111809 w 478984"/>
                    <a:gd name="connsiteY3" fmla="*/ 528052 h 550897"/>
                    <a:gd name="connsiteX4" fmla="*/ 22846 w 478984"/>
                    <a:gd name="connsiteY4" fmla="*/ 536148 h 550897"/>
                    <a:gd name="connsiteX5" fmla="*/ 14750 w 478984"/>
                    <a:gd name="connsiteY5" fmla="*/ 447185 h 550897"/>
                    <a:gd name="connsiteX6" fmla="*/ 367175 w 478984"/>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984" h="550897">
                      <a:moveTo>
                        <a:pt x="367175" y="22846"/>
                      </a:moveTo>
                      <a:cubicBezTo>
                        <a:pt x="389654" y="-4110"/>
                        <a:pt x="429182" y="-7729"/>
                        <a:pt x="456138" y="14750"/>
                      </a:cubicBezTo>
                      <a:cubicBezTo>
                        <a:pt x="483094" y="37229"/>
                        <a:pt x="486713" y="76757"/>
                        <a:pt x="464234" y="103713"/>
                      </a:cubicBezTo>
                      <a:lnTo>
                        <a:pt x="111809" y="528052"/>
                      </a:lnTo>
                      <a:cubicBezTo>
                        <a:pt x="89330" y="555008"/>
                        <a:pt x="48849" y="558627"/>
                        <a:pt x="22846" y="536148"/>
                      </a:cubicBezTo>
                      <a:cubicBezTo>
                        <a:pt x="-4110" y="513669"/>
                        <a:pt x="-7729" y="474140"/>
                        <a:pt x="14750" y="447185"/>
                      </a:cubicBezTo>
                      <a:lnTo>
                        <a:pt x="367175" y="22846"/>
                      </a:lnTo>
                      <a:close/>
                    </a:path>
                  </a:pathLst>
                </a:custGeom>
                <a:grpFill/>
                <a:ln w="952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F22A2B64-23B5-AA34-9710-297D38C58C30}"/>
                    </a:ext>
                  </a:extLst>
                </p:cNvPr>
                <p:cNvSpPr/>
                <p:nvPr/>
              </p:nvSpPr>
              <p:spPr>
                <a:xfrm>
                  <a:off x="11191628" y="17933188"/>
                  <a:ext cx="521708" cy="521398"/>
                </a:xfrm>
                <a:custGeom>
                  <a:avLst/>
                  <a:gdLst>
                    <a:gd name="connsiteX0" fmla="*/ 108133 w 521708"/>
                    <a:gd name="connsiteY0" fmla="*/ 502539 h 521398"/>
                    <a:gd name="connsiteX1" fmla="*/ 18217 w 521708"/>
                    <a:gd name="connsiteY1" fmla="*/ 502539 h 521398"/>
                    <a:gd name="connsiteX2" fmla="*/ 18217 w 521708"/>
                    <a:gd name="connsiteY2" fmla="*/ 413480 h 521398"/>
                    <a:gd name="connsiteX3" fmla="*/ 412933 w 521708"/>
                    <a:gd name="connsiteY3" fmla="*/ 18859 h 521398"/>
                    <a:gd name="connsiteX4" fmla="*/ 502849 w 521708"/>
                    <a:gd name="connsiteY4" fmla="*/ 18859 h 521398"/>
                    <a:gd name="connsiteX5" fmla="*/ 502849 w 521708"/>
                    <a:gd name="connsiteY5" fmla="*/ 107823 h 521398"/>
                    <a:gd name="connsiteX6" fmla="*/ 108228 w 521708"/>
                    <a:gd name="connsiteY6" fmla="*/ 502539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708" h="521398">
                      <a:moveTo>
                        <a:pt x="108133" y="502539"/>
                      </a:moveTo>
                      <a:cubicBezTo>
                        <a:pt x="83844" y="527685"/>
                        <a:pt x="43363" y="527685"/>
                        <a:pt x="18217" y="502539"/>
                      </a:cubicBezTo>
                      <a:cubicBezTo>
                        <a:pt x="-6072" y="478250"/>
                        <a:pt x="-6072" y="437769"/>
                        <a:pt x="18217" y="413480"/>
                      </a:cubicBezTo>
                      <a:lnTo>
                        <a:pt x="412933" y="18859"/>
                      </a:lnTo>
                      <a:cubicBezTo>
                        <a:pt x="438079" y="-6286"/>
                        <a:pt x="478560" y="-6286"/>
                        <a:pt x="502849" y="18859"/>
                      </a:cubicBezTo>
                      <a:cubicBezTo>
                        <a:pt x="527995" y="43148"/>
                        <a:pt x="527995" y="83629"/>
                        <a:pt x="502849" y="107823"/>
                      </a:cubicBezTo>
                      <a:lnTo>
                        <a:pt x="108228" y="502539"/>
                      </a:lnTo>
                      <a:close/>
                    </a:path>
                  </a:pathLst>
                </a:custGeom>
                <a:grpFill/>
                <a:ln w="952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B6F12EA9-BD80-A97D-D007-C462181774F4}"/>
                    </a:ext>
                  </a:extLst>
                </p:cNvPr>
                <p:cNvSpPr/>
                <p:nvPr/>
              </p:nvSpPr>
              <p:spPr>
                <a:xfrm>
                  <a:off x="11191628" y="17933283"/>
                  <a:ext cx="521612" cy="521398"/>
                </a:xfrm>
                <a:custGeom>
                  <a:avLst/>
                  <a:gdLst>
                    <a:gd name="connsiteX0" fmla="*/ 18217 w 521612"/>
                    <a:gd name="connsiteY0" fmla="*/ 107823 h 521398"/>
                    <a:gd name="connsiteX1" fmla="*/ 18217 w 521612"/>
                    <a:gd name="connsiteY1" fmla="*/ 18860 h 521398"/>
                    <a:gd name="connsiteX2" fmla="*/ 108133 w 521612"/>
                    <a:gd name="connsiteY2" fmla="*/ 18860 h 521398"/>
                    <a:gd name="connsiteX3" fmla="*/ 502753 w 521612"/>
                    <a:gd name="connsiteY3" fmla="*/ 413480 h 521398"/>
                    <a:gd name="connsiteX4" fmla="*/ 502753 w 521612"/>
                    <a:gd name="connsiteY4" fmla="*/ 502539 h 521398"/>
                    <a:gd name="connsiteX5" fmla="*/ 412837 w 521612"/>
                    <a:gd name="connsiteY5" fmla="*/ 502539 h 521398"/>
                    <a:gd name="connsiteX6" fmla="*/ 18121 w 521612"/>
                    <a:gd name="connsiteY6" fmla="*/ 107823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12" h="521398">
                      <a:moveTo>
                        <a:pt x="18217" y="107823"/>
                      </a:moveTo>
                      <a:cubicBezTo>
                        <a:pt x="-6072" y="83534"/>
                        <a:pt x="-6072" y="43053"/>
                        <a:pt x="18217" y="18860"/>
                      </a:cubicBezTo>
                      <a:cubicBezTo>
                        <a:pt x="43363" y="-6287"/>
                        <a:pt x="83844" y="-6287"/>
                        <a:pt x="108133" y="18860"/>
                      </a:cubicBezTo>
                      <a:lnTo>
                        <a:pt x="502753" y="413480"/>
                      </a:lnTo>
                      <a:cubicBezTo>
                        <a:pt x="527899" y="437769"/>
                        <a:pt x="527899" y="478250"/>
                        <a:pt x="502753" y="502539"/>
                      </a:cubicBezTo>
                      <a:cubicBezTo>
                        <a:pt x="478465" y="527685"/>
                        <a:pt x="438079" y="527685"/>
                        <a:pt x="412837" y="502539"/>
                      </a:cubicBezTo>
                      <a:lnTo>
                        <a:pt x="18121" y="107823"/>
                      </a:lnTo>
                      <a:close/>
                    </a:path>
                  </a:pathLst>
                </a:custGeom>
                <a:grpFill/>
                <a:ln w="9525" cap="flat">
                  <a:noFill/>
                  <a:prstDash val="solid"/>
                  <a:miter/>
                </a:ln>
              </p:spPr>
              <p:txBody>
                <a:bodyPr rtlCol="0" anchor="ctr"/>
                <a:lstStyle/>
                <a:p>
                  <a:endParaRPr lang="en-GB"/>
                </a:p>
              </p:txBody>
            </p:sp>
          </p:grpSp>
        </p:grpSp>
      </p:grpSp>
      <p:grpSp>
        <p:nvGrpSpPr>
          <p:cNvPr id="12" name="Group 11">
            <a:extLst>
              <a:ext uri="{FF2B5EF4-FFF2-40B4-BE49-F238E27FC236}">
                <a16:creationId xmlns:a16="http://schemas.microsoft.com/office/drawing/2014/main" id="{F77698ED-6CFB-B28C-F28D-7647581710B1}"/>
              </a:ext>
            </a:extLst>
          </p:cNvPr>
          <p:cNvGrpSpPr/>
          <p:nvPr/>
        </p:nvGrpSpPr>
        <p:grpSpPr>
          <a:xfrm>
            <a:off x="1774442" y="19129949"/>
            <a:ext cx="18738772" cy="7541621"/>
            <a:chOff x="1774442" y="19129949"/>
            <a:chExt cx="18738772" cy="7541621"/>
          </a:xfrm>
        </p:grpSpPr>
        <p:sp>
          <p:nvSpPr>
            <p:cNvPr id="83" name="TextBox 82">
              <a:extLst>
                <a:ext uri="{FF2B5EF4-FFF2-40B4-BE49-F238E27FC236}">
                  <a16:creationId xmlns:a16="http://schemas.microsoft.com/office/drawing/2014/main" id="{18698B8F-D001-E7FD-32BD-7B7C59295105}"/>
                </a:ext>
              </a:extLst>
            </p:cNvPr>
            <p:cNvSpPr txBox="1"/>
            <p:nvPr/>
          </p:nvSpPr>
          <p:spPr>
            <a:xfrm>
              <a:off x="6429589" y="21144931"/>
              <a:ext cx="4136296" cy="523220"/>
            </a:xfrm>
            <a:prstGeom prst="rect">
              <a:avLst/>
            </a:prstGeom>
            <a:noFill/>
          </p:spPr>
          <p:txBody>
            <a:bodyPr wrap="square" rtlCol="0">
              <a:spAutoFit/>
            </a:bodyPr>
            <a:lstStyle/>
            <a:p>
              <a:pPr algn="ctr"/>
              <a:r>
                <a:rPr lang="en-GB" sz="2800" b="1" u="sng">
                  <a:solidFill>
                    <a:srgbClr val="000000"/>
                  </a:solidFill>
                  <a:latin typeface="Calibri" panose="020F0502020204030204" pitchFamily="34" charset="0"/>
                  <a:ea typeface="Calibri" panose="020F0502020204030204" pitchFamily="34" charset="0"/>
                  <a:cs typeface="Calibri" panose="020F0502020204030204" pitchFamily="34" charset="0"/>
                </a:rPr>
                <a:t>Council Decision Point 2</a:t>
              </a:r>
            </a:p>
          </p:txBody>
        </p:sp>
        <p:sp>
          <p:nvSpPr>
            <p:cNvPr id="93" name="TextBox 92">
              <a:extLst>
                <a:ext uri="{FF2B5EF4-FFF2-40B4-BE49-F238E27FC236}">
                  <a16:creationId xmlns:a16="http://schemas.microsoft.com/office/drawing/2014/main" id="{51637CCE-D7D4-3CF0-36D6-FA6C2D6E1FC5}"/>
                </a:ext>
              </a:extLst>
            </p:cNvPr>
            <p:cNvSpPr txBox="1"/>
            <p:nvPr/>
          </p:nvSpPr>
          <p:spPr>
            <a:xfrm>
              <a:off x="5138868" y="19622627"/>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5</a:t>
              </a:r>
            </a:p>
          </p:txBody>
        </p:sp>
        <p:sp>
          <p:nvSpPr>
            <p:cNvPr id="94" name="TextBox 93">
              <a:extLst>
                <a:ext uri="{FF2B5EF4-FFF2-40B4-BE49-F238E27FC236}">
                  <a16:creationId xmlns:a16="http://schemas.microsoft.com/office/drawing/2014/main" id="{4634B085-D06D-E2F9-F4FF-2972E84F8AD1}"/>
                </a:ext>
              </a:extLst>
            </p:cNvPr>
            <p:cNvSpPr txBox="1"/>
            <p:nvPr/>
          </p:nvSpPr>
          <p:spPr>
            <a:xfrm>
              <a:off x="9580023" y="195870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6</a:t>
              </a:r>
            </a:p>
          </p:txBody>
        </p:sp>
        <p:sp>
          <p:nvSpPr>
            <p:cNvPr id="95" name="TextBox 94">
              <a:extLst>
                <a:ext uri="{FF2B5EF4-FFF2-40B4-BE49-F238E27FC236}">
                  <a16:creationId xmlns:a16="http://schemas.microsoft.com/office/drawing/2014/main" id="{A02DC186-D630-36C8-6470-3D8BCAF45795}"/>
                </a:ext>
              </a:extLst>
            </p:cNvPr>
            <p:cNvSpPr txBox="1"/>
            <p:nvPr/>
          </p:nvSpPr>
          <p:spPr>
            <a:xfrm>
              <a:off x="14248518" y="195870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7</a:t>
              </a:r>
            </a:p>
          </p:txBody>
        </p:sp>
        <p:sp>
          <p:nvSpPr>
            <p:cNvPr id="96" name="TextBox 95">
              <a:extLst>
                <a:ext uri="{FF2B5EF4-FFF2-40B4-BE49-F238E27FC236}">
                  <a16:creationId xmlns:a16="http://schemas.microsoft.com/office/drawing/2014/main" id="{EACCE617-ADC8-FEA5-2D87-673572829D32}"/>
                </a:ext>
              </a:extLst>
            </p:cNvPr>
            <p:cNvSpPr txBox="1"/>
            <p:nvPr/>
          </p:nvSpPr>
          <p:spPr>
            <a:xfrm>
              <a:off x="18768830" y="195870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8</a:t>
              </a:r>
            </a:p>
          </p:txBody>
        </p:sp>
        <p:sp>
          <p:nvSpPr>
            <p:cNvPr id="53" name="TextBox 52">
              <a:extLst>
                <a:ext uri="{FF2B5EF4-FFF2-40B4-BE49-F238E27FC236}">
                  <a16:creationId xmlns:a16="http://schemas.microsoft.com/office/drawing/2014/main" id="{859C2B77-B2BC-1B0C-D325-6F0375852A8E}"/>
                </a:ext>
              </a:extLst>
            </p:cNvPr>
            <p:cNvSpPr txBox="1"/>
            <p:nvPr/>
          </p:nvSpPr>
          <p:spPr>
            <a:xfrm>
              <a:off x="1874764" y="21136875"/>
              <a:ext cx="4136296" cy="467692"/>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Detailed Options Appraisal</a:t>
              </a:r>
            </a:p>
          </p:txBody>
        </p:sp>
        <p:sp>
          <p:nvSpPr>
            <p:cNvPr id="54" name="TextBox 53">
              <a:extLst>
                <a:ext uri="{FF2B5EF4-FFF2-40B4-BE49-F238E27FC236}">
                  <a16:creationId xmlns:a16="http://schemas.microsoft.com/office/drawing/2014/main" id="{335E53CF-220B-DF87-1866-9CCC012572B4}"/>
                </a:ext>
              </a:extLst>
            </p:cNvPr>
            <p:cNvSpPr txBox="1"/>
            <p:nvPr/>
          </p:nvSpPr>
          <p:spPr>
            <a:xfrm>
              <a:off x="1774442" y="22024144"/>
              <a:ext cx="4136296" cy="4647426"/>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part of the business case contains the key quantitative analysis and appraisal, undertaken in accordance with appraisal and business case guidance.</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will include but not be limited to the development of Benefit-Cost Ratios (BCRs),  whole life greenhouse gas emissions comparisons, affordability and public acceptability.</a:t>
              </a:r>
              <a:endParaRPr lang="en-GB" sz="22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A6254D1D-BCF3-ECA0-50F4-DA2D423C8AEB}"/>
                </a:ext>
              </a:extLst>
            </p:cNvPr>
            <p:cNvSpPr txBox="1"/>
            <p:nvPr/>
          </p:nvSpPr>
          <p:spPr>
            <a:xfrm>
              <a:off x="11053184" y="21079440"/>
              <a:ext cx="4136296" cy="830997"/>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Network options and sequencing</a:t>
              </a:r>
            </a:p>
          </p:txBody>
        </p:sp>
        <p:sp>
          <p:nvSpPr>
            <p:cNvPr id="57" name="TextBox 56">
              <a:extLst>
                <a:ext uri="{FF2B5EF4-FFF2-40B4-BE49-F238E27FC236}">
                  <a16:creationId xmlns:a16="http://schemas.microsoft.com/office/drawing/2014/main" id="{BB799DA1-7612-22ED-83BD-ABAF3AED39EC}"/>
                </a:ext>
              </a:extLst>
            </p:cNvPr>
            <p:cNvSpPr txBox="1"/>
            <p:nvPr/>
          </p:nvSpPr>
          <p:spPr>
            <a:xfrm>
              <a:off x="11462526" y="22024144"/>
              <a:ext cx="3702605" cy="4647426"/>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Having identified preferred options at the route level, we will develop a range of ‘network option’ scenarios, which consider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timed sequence of investments </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and the implied costs, benefits and risks.</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will identify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priorities for project-level Outline and Full Business Cases</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and immediate next steps for the Council</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sp>
          <p:nvSpPr>
            <p:cNvPr id="62" name="TextBox 61">
              <a:extLst>
                <a:ext uri="{FF2B5EF4-FFF2-40B4-BE49-F238E27FC236}">
                  <a16:creationId xmlns:a16="http://schemas.microsoft.com/office/drawing/2014/main" id="{409A7363-E2B4-581F-DEE8-6879FECF5756}"/>
                </a:ext>
              </a:extLst>
            </p:cNvPr>
            <p:cNvSpPr txBox="1"/>
            <p:nvPr/>
          </p:nvSpPr>
          <p:spPr>
            <a:xfrm>
              <a:off x="6436010" y="21978366"/>
              <a:ext cx="4159988" cy="1446550"/>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Elected Members agree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preferred option for each island</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 to be progressed into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Network Strategy</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B" sz="22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8F5530CE-1F5F-52B1-544D-C5B0C82D48C9}"/>
                </a:ext>
              </a:extLst>
            </p:cNvPr>
            <p:cNvSpPr txBox="1"/>
            <p:nvPr/>
          </p:nvSpPr>
          <p:spPr>
            <a:xfrm>
              <a:off x="15892580" y="22001344"/>
              <a:ext cx="3918882" cy="2277547"/>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Preferred network option -  elected Members’ sign off on the preferred sequence of investments across the network.</a:t>
              </a:r>
            </a:p>
            <a:p>
              <a:pPr algn="ctr">
                <a:spcBef>
                  <a:spcPts val="600"/>
                </a:spcBef>
                <a:spcAft>
                  <a:spcPts val="600"/>
                </a:spcAft>
              </a:pPr>
              <a:endParaRPr lang="en-GB" sz="22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1" name="TextBox 100">
              <a:extLst>
                <a:ext uri="{FF2B5EF4-FFF2-40B4-BE49-F238E27FC236}">
                  <a16:creationId xmlns:a16="http://schemas.microsoft.com/office/drawing/2014/main" id="{45621AAE-691F-4263-E2D4-BF24599A2A4C}"/>
                </a:ext>
              </a:extLst>
            </p:cNvPr>
            <p:cNvSpPr txBox="1"/>
            <p:nvPr/>
          </p:nvSpPr>
          <p:spPr>
            <a:xfrm>
              <a:off x="15543992" y="21132762"/>
              <a:ext cx="4136296" cy="523220"/>
            </a:xfrm>
            <a:prstGeom prst="rect">
              <a:avLst/>
            </a:prstGeom>
            <a:noFill/>
          </p:spPr>
          <p:txBody>
            <a:bodyPr wrap="square" rtlCol="0">
              <a:spAutoFit/>
            </a:bodyPr>
            <a:lstStyle/>
            <a:p>
              <a:pPr algn="ctr"/>
              <a:r>
                <a:rPr lang="en-GB" sz="2800" b="1" u="sng">
                  <a:solidFill>
                    <a:srgbClr val="000000"/>
                  </a:solidFill>
                  <a:latin typeface="Calibri" panose="020F0502020204030204" pitchFamily="34" charset="0"/>
                  <a:ea typeface="Calibri" panose="020F0502020204030204" pitchFamily="34" charset="0"/>
                  <a:cs typeface="Calibri" panose="020F0502020204030204" pitchFamily="34" charset="0"/>
                </a:rPr>
                <a:t>Council Decision Point 3</a:t>
              </a:r>
            </a:p>
          </p:txBody>
        </p:sp>
        <p:sp>
          <p:nvSpPr>
            <p:cNvPr id="102" name="TextBox 101">
              <a:extLst>
                <a:ext uri="{FF2B5EF4-FFF2-40B4-BE49-F238E27FC236}">
                  <a16:creationId xmlns:a16="http://schemas.microsoft.com/office/drawing/2014/main" id="{5EFE384D-5FAE-E728-FB6F-D5D965B56A60}"/>
                </a:ext>
              </a:extLst>
            </p:cNvPr>
            <p:cNvSpPr txBox="1"/>
            <p:nvPr/>
          </p:nvSpPr>
          <p:spPr>
            <a:xfrm>
              <a:off x="15814245" y="25356461"/>
              <a:ext cx="3950575" cy="830997"/>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Network Strategy Programme Level OBC</a:t>
              </a:r>
            </a:p>
          </p:txBody>
        </p:sp>
        <p:grpSp>
          <p:nvGrpSpPr>
            <p:cNvPr id="107" name="Group 106">
              <a:extLst>
                <a:ext uri="{FF2B5EF4-FFF2-40B4-BE49-F238E27FC236}">
                  <a16:creationId xmlns:a16="http://schemas.microsoft.com/office/drawing/2014/main" id="{DB8EC3C7-EFC7-AA7B-1C33-6A46F404C5E7}"/>
                </a:ext>
              </a:extLst>
            </p:cNvPr>
            <p:cNvGrpSpPr/>
            <p:nvPr/>
          </p:nvGrpSpPr>
          <p:grpSpPr>
            <a:xfrm>
              <a:off x="12131972" y="19129949"/>
              <a:ext cx="1889206" cy="1543123"/>
              <a:chOff x="12560396" y="17188712"/>
              <a:chExt cx="1889206" cy="1543123"/>
            </a:xfrm>
          </p:grpSpPr>
          <p:sp>
            <p:nvSpPr>
              <p:cNvPr id="105" name="Freeform: Shape 104">
                <a:extLst>
                  <a:ext uri="{FF2B5EF4-FFF2-40B4-BE49-F238E27FC236}">
                    <a16:creationId xmlns:a16="http://schemas.microsoft.com/office/drawing/2014/main" id="{14ADB0C4-0641-FE83-E5BE-97E3422BBB17}"/>
                  </a:ext>
                </a:extLst>
              </p:cNvPr>
              <p:cNvSpPr/>
              <p:nvPr/>
            </p:nvSpPr>
            <p:spPr>
              <a:xfrm>
                <a:off x="12560396" y="17256313"/>
                <a:ext cx="1889206" cy="147552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Graphic 62" descr="Gantt Chart with solid fill">
                <a:extLst>
                  <a:ext uri="{FF2B5EF4-FFF2-40B4-BE49-F238E27FC236}">
                    <a16:creationId xmlns:a16="http://schemas.microsoft.com/office/drawing/2014/main" id="{FAAE3E15-F025-2379-C5B2-124D4985BF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754884" y="17188712"/>
                <a:ext cx="1541047" cy="1541047"/>
              </a:xfrm>
              <a:prstGeom prst="rect">
                <a:avLst/>
              </a:prstGeom>
            </p:spPr>
          </p:pic>
        </p:grpSp>
        <p:grpSp>
          <p:nvGrpSpPr>
            <p:cNvPr id="131" name="Group 130">
              <a:extLst>
                <a:ext uri="{FF2B5EF4-FFF2-40B4-BE49-F238E27FC236}">
                  <a16:creationId xmlns:a16="http://schemas.microsoft.com/office/drawing/2014/main" id="{ED57E213-445D-C8EA-90A0-2562CDFFB5E9}"/>
                </a:ext>
              </a:extLst>
            </p:cNvPr>
            <p:cNvGrpSpPr/>
            <p:nvPr/>
          </p:nvGrpSpPr>
          <p:grpSpPr>
            <a:xfrm>
              <a:off x="7181554" y="19169806"/>
              <a:ext cx="2148982" cy="1410260"/>
              <a:chOff x="16031662" y="4603382"/>
              <a:chExt cx="2148982" cy="1410260"/>
            </a:xfrm>
          </p:grpSpPr>
          <p:sp>
            <p:nvSpPr>
              <p:cNvPr id="132" name="Freeform: Shape 131">
                <a:extLst>
                  <a:ext uri="{FF2B5EF4-FFF2-40B4-BE49-F238E27FC236}">
                    <a16:creationId xmlns:a16="http://schemas.microsoft.com/office/drawing/2014/main" id="{244D216E-F86C-BD93-8AAB-61A7B664BD14}"/>
                  </a:ext>
                </a:extLst>
              </p:cNvPr>
              <p:cNvSpPr/>
              <p:nvPr/>
            </p:nvSpPr>
            <p:spPr>
              <a:xfrm rot="5400000">
                <a:off x="16401023" y="4234021"/>
                <a:ext cx="1410260" cy="214898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3" name="Group 132">
                <a:extLst>
                  <a:ext uri="{FF2B5EF4-FFF2-40B4-BE49-F238E27FC236}">
                    <a16:creationId xmlns:a16="http://schemas.microsoft.com/office/drawing/2014/main" id="{DE8EFD02-E841-1BF4-3759-3C7CC414998D}"/>
                  </a:ext>
                </a:extLst>
              </p:cNvPr>
              <p:cNvGrpSpPr/>
              <p:nvPr/>
            </p:nvGrpSpPr>
            <p:grpSpPr>
              <a:xfrm>
                <a:off x="16192351" y="4852492"/>
                <a:ext cx="1844277" cy="876869"/>
                <a:chOff x="9451530" y="16900297"/>
                <a:chExt cx="4001261" cy="1857089"/>
              </a:xfrm>
              <a:solidFill>
                <a:srgbClr val="023459"/>
              </a:solidFill>
            </p:grpSpPr>
            <p:sp>
              <p:nvSpPr>
                <p:cNvPr id="134" name="Freeform: Shape 133">
                  <a:extLst>
                    <a:ext uri="{FF2B5EF4-FFF2-40B4-BE49-F238E27FC236}">
                      <a16:creationId xmlns:a16="http://schemas.microsoft.com/office/drawing/2014/main" id="{3BB4BCB6-B282-8204-30F1-CA009AA4A62F}"/>
                    </a:ext>
                  </a:extLst>
                </p:cNvPr>
                <p:cNvSpPr/>
                <p:nvPr/>
              </p:nvSpPr>
              <p:spPr>
                <a:xfrm>
                  <a:off x="9451530" y="17630103"/>
                  <a:ext cx="1127188" cy="1127283"/>
                </a:xfrm>
                <a:custGeom>
                  <a:avLst/>
                  <a:gdLst>
                    <a:gd name="connsiteX0" fmla="*/ 177927 w 1127188"/>
                    <a:gd name="connsiteY0" fmla="*/ 95 h 1127283"/>
                    <a:gd name="connsiteX1" fmla="*/ 949262 w 1127188"/>
                    <a:gd name="connsiteY1" fmla="*/ 95 h 1127283"/>
                    <a:gd name="connsiteX2" fmla="*/ 1075087 w 1127188"/>
                    <a:gd name="connsiteY2" fmla="*/ 52197 h 1127283"/>
                    <a:gd name="connsiteX3" fmla="*/ 1127189 w 1127188"/>
                    <a:gd name="connsiteY3" fmla="*/ 178022 h 1127283"/>
                    <a:gd name="connsiteX4" fmla="*/ 1127189 w 1127188"/>
                    <a:gd name="connsiteY4" fmla="*/ 949357 h 1127283"/>
                    <a:gd name="connsiteX5" fmla="*/ 1075087 w 1127188"/>
                    <a:gd name="connsiteY5" fmla="*/ 1075182 h 1127283"/>
                    <a:gd name="connsiteX6" fmla="*/ 1075087 w 1127188"/>
                    <a:gd name="connsiteY6" fmla="*/ 1075182 h 1127283"/>
                    <a:gd name="connsiteX7" fmla="*/ 949262 w 1127188"/>
                    <a:gd name="connsiteY7" fmla="*/ 1127284 h 1127283"/>
                    <a:gd name="connsiteX8" fmla="*/ 177927 w 1127188"/>
                    <a:gd name="connsiteY8" fmla="*/ 1127284 h 1127283"/>
                    <a:gd name="connsiteX9" fmla="*/ 52959 w 1127188"/>
                    <a:gd name="connsiteY9" fmla="*/ 1075182 h 1127283"/>
                    <a:gd name="connsiteX10" fmla="*/ 52102 w 1127188"/>
                    <a:gd name="connsiteY10" fmla="*/ 1074325 h 1127283"/>
                    <a:gd name="connsiteX11" fmla="*/ 0 w 1127188"/>
                    <a:gd name="connsiteY11" fmla="*/ 949357 h 1127283"/>
                    <a:gd name="connsiteX12" fmla="*/ 0 w 1127188"/>
                    <a:gd name="connsiteY12" fmla="*/ 178022 h 1127283"/>
                    <a:gd name="connsiteX13" fmla="*/ 52102 w 1127188"/>
                    <a:gd name="connsiteY13" fmla="*/ 52197 h 1127283"/>
                    <a:gd name="connsiteX14" fmla="*/ 56579 w 1127188"/>
                    <a:gd name="connsiteY14" fmla="*/ 48577 h 1127283"/>
                    <a:gd name="connsiteX15" fmla="*/ 177927 w 1127188"/>
                    <a:gd name="connsiteY15" fmla="*/ 0 h 1127283"/>
                    <a:gd name="connsiteX16" fmla="*/ 177927 w 1127188"/>
                    <a:gd name="connsiteY16" fmla="*/ 0 h 1127283"/>
                    <a:gd name="connsiteX17" fmla="*/ 949262 w 1127188"/>
                    <a:gd name="connsiteY17" fmla="*/ 127825 h 1127283"/>
                    <a:gd name="connsiteX18" fmla="*/ 177927 w 1127188"/>
                    <a:gd name="connsiteY18" fmla="*/ 127825 h 1127283"/>
                    <a:gd name="connsiteX19" fmla="*/ 144685 w 1127188"/>
                    <a:gd name="connsiteY19" fmla="*/ 140398 h 1127283"/>
                    <a:gd name="connsiteX20" fmla="*/ 142018 w 1127188"/>
                    <a:gd name="connsiteY20" fmla="*/ 142208 h 1127283"/>
                    <a:gd name="connsiteX21" fmla="*/ 126778 w 1127188"/>
                    <a:gd name="connsiteY21" fmla="*/ 178213 h 1127283"/>
                    <a:gd name="connsiteX22" fmla="*/ 126778 w 1127188"/>
                    <a:gd name="connsiteY22" fmla="*/ 949547 h 1127283"/>
                    <a:gd name="connsiteX23" fmla="*/ 142018 w 1127188"/>
                    <a:gd name="connsiteY23" fmla="*/ 985552 h 1127283"/>
                    <a:gd name="connsiteX24" fmla="*/ 142018 w 1127188"/>
                    <a:gd name="connsiteY24" fmla="*/ 985552 h 1127283"/>
                    <a:gd name="connsiteX25" fmla="*/ 178022 w 1127188"/>
                    <a:gd name="connsiteY25" fmla="*/ 1000887 h 1127283"/>
                    <a:gd name="connsiteX26" fmla="*/ 949357 w 1127188"/>
                    <a:gd name="connsiteY26" fmla="*/ 1000887 h 1127283"/>
                    <a:gd name="connsiteX27" fmla="*/ 985361 w 1127188"/>
                    <a:gd name="connsiteY27" fmla="*/ 985552 h 1127283"/>
                    <a:gd name="connsiteX28" fmla="*/ 985361 w 1127188"/>
                    <a:gd name="connsiteY28" fmla="*/ 985552 h 1127283"/>
                    <a:gd name="connsiteX29" fmla="*/ 1000601 w 1127188"/>
                    <a:gd name="connsiteY29" fmla="*/ 949547 h 1127283"/>
                    <a:gd name="connsiteX30" fmla="*/ 1000601 w 1127188"/>
                    <a:gd name="connsiteY30" fmla="*/ 178213 h 1127283"/>
                    <a:gd name="connsiteX31" fmla="*/ 985361 w 1127188"/>
                    <a:gd name="connsiteY31" fmla="*/ 142208 h 1127283"/>
                    <a:gd name="connsiteX32" fmla="*/ 949357 w 1127188"/>
                    <a:gd name="connsiteY32" fmla="*/ 127825 h 1127283"/>
                    <a:gd name="connsiteX33" fmla="*/ 949357 w 1127188"/>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7188" h="1127283">
                      <a:moveTo>
                        <a:pt x="177927" y="95"/>
                      </a:moveTo>
                      <a:lnTo>
                        <a:pt x="949262" y="95"/>
                      </a:lnTo>
                      <a:cubicBezTo>
                        <a:pt x="997839" y="95"/>
                        <a:pt x="1042797" y="20764"/>
                        <a:pt x="1075087" y="52197"/>
                      </a:cubicBezTo>
                      <a:cubicBezTo>
                        <a:pt x="1106519" y="84582"/>
                        <a:pt x="1127189" y="129540"/>
                        <a:pt x="1127189" y="178022"/>
                      </a:cubicBezTo>
                      <a:lnTo>
                        <a:pt x="1127189" y="949357"/>
                      </a:lnTo>
                      <a:cubicBezTo>
                        <a:pt x="1127189" y="997934"/>
                        <a:pt x="1106519" y="1042892"/>
                        <a:pt x="1075087" y="1075182"/>
                      </a:cubicBezTo>
                      <a:lnTo>
                        <a:pt x="1075087" y="1075182"/>
                      </a:lnTo>
                      <a:cubicBezTo>
                        <a:pt x="1042702" y="1107567"/>
                        <a:pt x="997744" y="1127284"/>
                        <a:pt x="949262" y="1127284"/>
                      </a:cubicBezTo>
                      <a:lnTo>
                        <a:pt x="177927" y="1127284"/>
                      </a:lnTo>
                      <a:cubicBezTo>
                        <a:pt x="129350" y="1127284"/>
                        <a:pt x="85344" y="1107567"/>
                        <a:pt x="52959" y="1075182"/>
                      </a:cubicBezTo>
                      <a:lnTo>
                        <a:pt x="52102" y="1074325"/>
                      </a:lnTo>
                      <a:cubicBezTo>
                        <a:pt x="20669" y="1041940"/>
                        <a:pt x="0" y="997934"/>
                        <a:pt x="0" y="949357"/>
                      </a:cubicBezTo>
                      <a:lnTo>
                        <a:pt x="0" y="178022"/>
                      </a:lnTo>
                      <a:cubicBezTo>
                        <a:pt x="0" y="129445"/>
                        <a:pt x="20669" y="84487"/>
                        <a:pt x="52102" y="52197"/>
                      </a:cubicBezTo>
                      <a:lnTo>
                        <a:pt x="56579" y="48577"/>
                      </a:lnTo>
                      <a:cubicBezTo>
                        <a:pt x="88964" y="18859"/>
                        <a:pt x="131159" y="0"/>
                        <a:pt x="177927" y="0"/>
                      </a:cubicBezTo>
                      <a:lnTo>
                        <a:pt x="177927" y="0"/>
                      </a:lnTo>
                      <a:close/>
                      <a:moveTo>
                        <a:pt x="949262" y="127825"/>
                      </a:moveTo>
                      <a:lnTo>
                        <a:pt x="177927" y="127825"/>
                      </a:lnTo>
                      <a:cubicBezTo>
                        <a:pt x="165354" y="127825"/>
                        <a:pt x="152781" y="132302"/>
                        <a:pt x="144685" y="140398"/>
                      </a:cubicBezTo>
                      <a:lnTo>
                        <a:pt x="142018" y="142208"/>
                      </a:lnTo>
                      <a:cubicBezTo>
                        <a:pt x="133064" y="151162"/>
                        <a:pt x="126778" y="164687"/>
                        <a:pt x="126778" y="178213"/>
                      </a:cubicBezTo>
                      <a:lnTo>
                        <a:pt x="126778" y="949547"/>
                      </a:lnTo>
                      <a:cubicBezTo>
                        <a:pt x="126778" y="963930"/>
                        <a:pt x="133064" y="976503"/>
                        <a:pt x="142018" y="985552"/>
                      </a:cubicBezTo>
                      <a:lnTo>
                        <a:pt x="142018" y="985552"/>
                      </a:lnTo>
                      <a:cubicBezTo>
                        <a:pt x="150971" y="994505"/>
                        <a:pt x="163640" y="1000887"/>
                        <a:pt x="178022" y="1000887"/>
                      </a:cubicBezTo>
                      <a:lnTo>
                        <a:pt x="949357" y="1000887"/>
                      </a:lnTo>
                      <a:cubicBezTo>
                        <a:pt x="963740" y="1000887"/>
                        <a:pt x="976313" y="994600"/>
                        <a:pt x="985361" y="985552"/>
                      </a:cubicBezTo>
                      <a:lnTo>
                        <a:pt x="985361" y="985552"/>
                      </a:lnTo>
                      <a:cubicBezTo>
                        <a:pt x="994315" y="976598"/>
                        <a:pt x="1000601" y="963930"/>
                        <a:pt x="1000601" y="949547"/>
                      </a:cubicBezTo>
                      <a:lnTo>
                        <a:pt x="1000601" y="178213"/>
                      </a:lnTo>
                      <a:cubicBezTo>
                        <a:pt x="1000601" y="164782"/>
                        <a:pt x="994315" y="151257"/>
                        <a:pt x="985361" y="142208"/>
                      </a:cubicBezTo>
                      <a:cubicBezTo>
                        <a:pt x="976408" y="133255"/>
                        <a:pt x="963835" y="127825"/>
                        <a:pt x="949357" y="127825"/>
                      </a:cubicBezTo>
                      <a:lnTo>
                        <a:pt x="949357" y="127825"/>
                      </a:lnTo>
                      <a:close/>
                    </a:path>
                  </a:pathLst>
                </a:custGeom>
                <a:grpFill/>
                <a:ln w="952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56C10458-6A39-2842-95F5-B92E794AEE26}"/>
                    </a:ext>
                  </a:extLst>
                </p:cNvPr>
                <p:cNvSpPr/>
                <p:nvPr/>
              </p:nvSpPr>
              <p:spPr>
                <a:xfrm>
                  <a:off x="10889043" y="17630103"/>
                  <a:ext cx="1126331" cy="1127283"/>
                </a:xfrm>
                <a:custGeom>
                  <a:avLst/>
                  <a:gdLst>
                    <a:gd name="connsiteX0" fmla="*/ 177927 w 1126331"/>
                    <a:gd name="connsiteY0" fmla="*/ 95 h 1127283"/>
                    <a:gd name="connsiteX1" fmla="*/ 949262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9262 w 1126331"/>
                    <a:gd name="connsiteY7" fmla="*/ 1127284 h 1127283"/>
                    <a:gd name="connsiteX8" fmla="*/ 177927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927 w 1126331"/>
                    <a:gd name="connsiteY15" fmla="*/ 0 h 1127283"/>
                    <a:gd name="connsiteX16" fmla="*/ 177927 w 1126331"/>
                    <a:gd name="connsiteY16" fmla="*/ 0 h 1127283"/>
                    <a:gd name="connsiteX17" fmla="*/ 949262 w 1126331"/>
                    <a:gd name="connsiteY17" fmla="*/ 127825 h 1127283"/>
                    <a:gd name="connsiteX18" fmla="*/ 177927 w 1126331"/>
                    <a:gd name="connsiteY18" fmla="*/ 127825 h 1127283"/>
                    <a:gd name="connsiteX19" fmla="*/ 143732 w 1126331"/>
                    <a:gd name="connsiteY19" fmla="*/ 140398 h 1127283"/>
                    <a:gd name="connsiteX20" fmla="*/ 141923 w 1126331"/>
                    <a:gd name="connsiteY20" fmla="*/ 142208 h 1127283"/>
                    <a:gd name="connsiteX21" fmla="*/ 126683 w 1126331"/>
                    <a:gd name="connsiteY21" fmla="*/ 178213 h 1127283"/>
                    <a:gd name="connsiteX22" fmla="*/ 126683 w 1126331"/>
                    <a:gd name="connsiteY22" fmla="*/ 949547 h 1127283"/>
                    <a:gd name="connsiteX23" fmla="*/ 141923 w 1126331"/>
                    <a:gd name="connsiteY23" fmla="*/ 985552 h 1127283"/>
                    <a:gd name="connsiteX24" fmla="*/ 141923 w 1126331"/>
                    <a:gd name="connsiteY24" fmla="*/ 985552 h 1127283"/>
                    <a:gd name="connsiteX25" fmla="*/ 177832 w 1126331"/>
                    <a:gd name="connsiteY25" fmla="*/ 1000887 h 1127283"/>
                    <a:gd name="connsiteX26" fmla="*/ 949166 w 1126331"/>
                    <a:gd name="connsiteY26" fmla="*/ 1000887 h 1127283"/>
                    <a:gd name="connsiteX27" fmla="*/ 985171 w 1126331"/>
                    <a:gd name="connsiteY27" fmla="*/ 985552 h 1127283"/>
                    <a:gd name="connsiteX28" fmla="*/ 985171 w 1126331"/>
                    <a:gd name="connsiteY28" fmla="*/ 985552 h 1127283"/>
                    <a:gd name="connsiteX29" fmla="*/ 999554 w 1126331"/>
                    <a:gd name="connsiteY29" fmla="*/ 949547 h 1127283"/>
                    <a:gd name="connsiteX30" fmla="*/ 999554 w 1126331"/>
                    <a:gd name="connsiteY30" fmla="*/ 178213 h 1127283"/>
                    <a:gd name="connsiteX31" fmla="*/ 985171 w 1126331"/>
                    <a:gd name="connsiteY31" fmla="*/ 142208 h 1127283"/>
                    <a:gd name="connsiteX32" fmla="*/ 949166 w 1126331"/>
                    <a:gd name="connsiteY32" fmla="*/ 127825 h 1127283"/>
                    <a:gd name="connsiteX33" fmla="*/ 949166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927" y="95"/>
                      </a:moveTo>
                      <a:lnTo>
                        <a:pt x="949262" y="95"/>
                      </a:lnTo>
                      <a:cubicBezTo>
                        <a:pt x="997839" y="95"/>
                        <a:pt x="1042797"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2797" y="1107567"/>
                        <a:pt x="997839" y="1127284"/>
                        <a:pt x="949262" y="1127284"/>
                      </a:cubicBezTo>
                      <a:lnTo>
                        <a:pt x="177927" y="1127284"/>
                      </a:lnTo>
                      <a:cubicBezTo>
                        <a:pt x="129350" y="1127284"/>
                        <a:pt x="84392" y="1107567"/>
                        <a:pt x="52102" y="1075182"/>
                      </a:cubicBezTo>
                      <a:lnTo>
                        <a:pt x="52102" y="1074325"/>
                      </a:lnTo>
                      <a:cubicBezTo>
                        <a:pt x="19717" y="1041940"/>
                        <a:pt x="0" y="997934"/>
                        <a:pt x="0" y="949357"/>
                      </a:cubicBezTo>
                      <a:lnTo>
                        <a:pt x="0" y="178022"/>
                      </a:lnTo>
                      <a:cubicBezTo>
                        <a:pt x="0" y="129445"/>
                        <a:pt x="19812" y="84487"/>
                        <a:pt x="52102" y="52197"/>
                      </a:cubicBezTo>
                      <a:cubicBezTo>
                        <a:pt x="53912" y="51340"/>
                        <a:pt x="54769" y="49530"/>
                        <a:pt x="56579" y="48577"/>
                      </a:cubicBezTo>
                      <a:cubicBezTo>
                        <a:pt x="88011" y="18859"/>
                        <a:pt x="131159" y="0"/>
                        <a:pt x="177927" y="0"/>
                      </a:cubicBezTo>
                      <a:lnTo>
                        <a:pt x="177927" y="0"/>
                      </a:lnTo>
                      <a:close/>
                      <a:moveTo>
                        <a:pt x="949262" y="127825"/>
                      </a:moveTo>
                      <a:lnTo>
                        <a:pt x="177927" y="127825"/>
                      </a:lnTo>
                      <a:cubicBezTo>
                        <a:pt x="164402" y="127825"/>
                        <a:pt x="152781" y="132302"/>
                        <a:pt x="143732" y="140398"/>
                      </a:cubicBezTo>
                      <a:lnTo>
                        <a:pt x="141923" y="142208"/>
                      </a:lnTo>
                      <a:cubicBezTo>
                        <a:pt x="132969" y="151162"/>
                        <a:pt x="126683" y="164687"/>
                        <a:pt x="126683" y="178213"/>
                      </a:cubicBezTo>
                      <a:lnTo>
                        <a:pt x="126683" y="949547"/>
                      </a:lnTo>
                      <a:cubicBezTo>
                        <a:pt x="126683" y="963930"/>
                        <a:pt x="132112" y="976503"/>
                        <a:pt x="141923" y="985552"/>
                      </a:cubicBezTo>
                      <a:lnTo>
                        <a:pt x="141923" y="985552"/>
                      </a:lnTo>
                      <a:cubicBezTo>
                        <a:pt x="150876" y="994505"/>
                        <a:pt x="163449" y="1000887"/>
                        <a:pt x="177832" y="1000887"/>
                      </a:cubicBezTo>
                      <a:lnTo>
                        <a:pt x="949166" y="1000887"/>
                      </a:lnTo>
                      <a:cubicBezTo>
                        <a:pt x="962597" y="1000887"/>
                        <a:pt x="975265" y="994600"/>
                        <a:pt x="985171" y="985552"/>
                      </a:cubicBezTo>
                      <a:lnTo>
                        <a:pt x="985171" y="985552"/>
                      </a:lnTo>
                      <a:cubicBezTo>
                        <a:pt x="994124" y="976598"/>
                        <a:pt x="999554" y="963930"/>
                        <a:pt x="999554" y="949547"/>
                      </a:cubicBezTo>
                      <a:lnTo>
                        <a:pt x="999554" y="178213"/>
                      </a:lnTo>
                      <a:cubicBezTo>
                        <a:pt x="999554" y="164782"/>
                        <a:pt x="994124" y="151257"/>
                        <a:pt x="985171" y="142208"/>
                      </a:cubicBezTo>
                      <a:cubicBezTo>
                        <a:pt x="975265" y="133255"/>
                        <a:pt x="962692" y="127825"/>
                        <a:pt x="949166" y="127825"/>
                      </a:cubicBezTo>
                      <a:lnTo>
                        <a:pt x="949166" y="127825"/>
                      </a:lnTo>
                      <a:close/>
                    </a:path>
                  </a:pathLst>
                </a:custGeom>
                <a:grpFill/>
                <a:ln w="952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E8AD0238-C1F9-4C5C-320B-158C17C9D8FB}"/>
                    </a:ext>
                  </a:extLst>
                </p:cNvPr>
                <p:cNvSpPr/>
                <p:nvPr/>
              </p:nvSpPr>
              <p:spPr>
                <a:xfrm>
                  <a:off x="12326460" y="17630103"/>
                  <a:ext cx="1126331" cy="1127283"/>
                </a:xfrm>
                <a:custGeom>
                  <a:avLst/>
                  <a:gdLst>
                    <a:gd name="connsiteX0" fmla="*/ 177070 w 1126331"/>
                    <a:gd name="connsiteY0" fmla="*/ 95 h 1127283"/>
                    <a:gd name="connsiteX1" fmla="*/ 948404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8404 w 1126331"/>
                    <a:gd name="connsiteY7" fmla="*/ 1127284 h 1127283"/>
                    <a:gd name="connsiteX8" fmla="*/ 177070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070 w 1126331"/>
                    <a:gd name="connsiteY15" fmla="*/ 0 h 1127283"/>
                    <a:gd name="connsiteX16" fmla="*/ 177070 w 1126331"/>
                    <a:gd name="connsiteY16" fmla="*/ 0 h 1127283"/>
                    <a:gd name="connsiteX17" fmla="*/ 948404 w 1126331"/>
                    <a:gd name="connsiteY17" fmla="*/ 127825 h 1127283"/>
                    <a:gd name="connsiteX18" fmla="*/ 177070 w 1126331"/>
                    <a:gd name="connsiteY18" fmla="*/ 127825 h 1127283"/>
                    <a:gd name="connsiteX19" fmla="*/ 143828 w 1126331"/>
                    <a:gd name="connsiteY19" fmla="*/ 140398 h 1127283"/>
                    <a:gd name="connsiteX20" fmla="*/ 141161 w 1126331"/>
                    <a:gd name="connsiteY20" fmla="*/ 142208 h 1127283"/>
                    <a:gd name="connsiteX21" fmla="*/ 126778 w 1126331"/>
                    <a:gd name="connsiteY21" fmla="*/ 178213 h 1127283"/>
                    <a:gd name="connsiteX22" fmla="*/ 126778 w 1126331"/>
                    <a:gd name="connsiteY22" fmla="*/ 949547 h 1127283"/>
                    <a:gd name="connsiteX23" fmla="*/ 141161 w 1126331"/>
                    <a:gd name="connsiteY23" fmla="*/ 985552 h 1127283"/>
                    <a:gd name="connsiteX24" fmla="*/ 141161 w 1126331"/>
                    <a:gd name="connsiteY24" fmla="*/ 985552 h 1127283"/>
                    <a:gd name="connsiteX25" fmla="*/ 177165 w 1126331"/>
                    <a:gd name="connsiteY25" fmla="*/ 1000887 h 1127283"/>
                    <a:gd name="connsiteX26" fmla="*/ 948500 w 1126331"/>
                    <a:gd name="connsiteY26" fmla="*/ 1000887 h 1127283"/>
                    <a:gd name="connsiteX27" fmla="*/ 984409 w 1126331"/>
                    <a:gd name="connsiteY27" fmla="*/ 985552 h 1127283"/>
                    <a:gd name="connsiteX28" fmla="*/ 985266 w 1126331"/>
                    <a:gd name="connsiteY28" fmla="*/ 985552 h 1127283"/>
                    <a:gd name="connsiteX29" fmla="*/ 999649 w 1126331"/>
                    <a:gd name="connsiteY29" fmla="*/ 949547 h 1127283"/>
                    <a:gd name="connsiteX30" fmla="*/ 999649 w 1126331"/>
                    <a:gd name="connsiteY30" fmla="*/ 178213 h 1127283"/>
                    <a:gd name="connsiteX31" fmla="*/ 984409 w 1126331"/>
                    <a:gd name="connsiteY31" fmla="*/ 142208 h 1127283"/>
                    <a:gd name="connsiteX32" fmla="*/ 948500 w 1126331"/>
                    <a:gd name="connsiteY32" fmla="*/ 127825 h 1127283"/>
                    <a:gd name="connsiteX33" fmla="*/ 948500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070" y="95"/>
                      </a:moveTo>
                      <a:lnTo>
                        <a:pt x="948404" y="95"/>
                      </a:lnTo>
                      <a:cubicBezTo>
                        <a:pt x="997839" y="95"/>
                        <a:pt x="1041845"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1845" y="1107567"/>
                        <a:pt x="997839" y="1127284"/>
                        <a:pt x="948404" y="1127284"/>
                      </a:cubicBezTo>
                      <a:lnTo>
                        <a:pt x="177070" y="1127284"/>
                      </a:lnTo>
                      <a:cubicBezTo>
                        <a:pt x="128492" y="1127284"/>
                        <a:pt x="84487" y="1107567"/>
                        <a:pt x="52102" y="1075182"/>
                      </a:cubicBezTo>
                      <a:lnTo>
                        <a:pt x="52102" y="1074325"/>
                      </a:lnTo>
                      <a:cubicBezTo>
                        <a:pt x="19717" y="1041940"/>
                        <a:pt x="0" y="997934"/>
                        <a:pt x="0" y="949357"/>
                      </a:cubicBezTo>
                      <a:lnTo>
                        <a:pt x="0" y="178022"/>
                      </a:lnTo>
                      <a:cubicBezTo>
                        <a:pt x="0" y="129445"/>
                        <a:pt x="19812" y="84487"/>
                        <a:pt x="52102" y="52197"/>
                      </a:cubicBezTo>
                      <a:cubicBezTo>
                        <a:pt x="52959" y="51340"/>
                        <a:pt x="54769" y="49530"/>
                        <a:pt x="56579" y="48577"/>
                      </a:cubicBezTo>
                      <a:cubicBezTo>
                        <a:pt x="88011" y="18859"/>
                        <a:pt x="130302" y="0"/>
                        <a:pt x="177070" y="0"/>
                      </a:cubicBezTo>
                      <a:lnTo>
                        <a:pt x="177070" y="0"/>
                      </a:lnTo>
                      <a:close/>
                      <a:moveTo>
                        <a:pt x="948404" y="127825"/>
                      </a:moveTo>
                      <a:lnTo>
                        <a:pt x="177070" y="127825"/>
                      </a:lnTo>
                      <a:cubicBezTo>
                        <a:pt x="164497" y="127825"/>
                        <a:pt x="152781" y="132302"/>
                        <a:pt x="143828" y="140398"/>
                      </a:cubicBezTo>
                      <a:lnTo>
                        <a:pt x="141161" y="142208"/>
                      </a:lnTo>
                      <a:cubicBezTo>
                        <a:pt x="132207" y="151162"/>
                        <a:pt x="126778" y="164687"/>
                        <a:pt x="126778" y="178213"/>
                      </a:cubicBezTo>
                      <a:lnTo>
                        <a:pt x="126778" y="949547"/>
                      </a:lnTo>
                      <a:cubicBezTo>
                        <a:pt x="126778" y="963930"/>
                        <a:pt x="132207" y="976503"/>
                        <a:pt x="141161" y="985552"/>
                      </a:cubicBezTo>
                      <a:lnTo>
                        <a:pt x="141161" y="985552"/>
                      </a:lnTo>
                      <a:cubicBezTo>
                        <a:pt x="151067" y="994505"/>
                        <a:pt x="163639" y="1000887"/>
                        <a:pt x="177165" y="1000887"/>
                      </a:cubicBezTo>
                      <a:lnTo>
                        <a:pt x="948500" y="1000887"/>
                      </a:lnTo>
                      <a:cubicBezTo>
                        <a:pt x="962882" y="1000887"/>
                        <a:pt x="975455" y="994600"/>
                        <a:pt x="984409" y="985552"/>
                      </a:cubicBezTo>
                      <a:lnTo>
                        <a:pt x="985266" y="985552"/>
                      </a:lnTo>
                      <a:cubicBezTo>
                        <a:pt x="994220" y="976598"/>
                        <a:pt x="999649" y="963930"/>
                        <a:pt x="999649" y="949547"/>
                      </a:cubicBezTo>
                      <a:lnTo>
                        <a:pt x="999649" y="178213"/>
                      </a:lnTo>
                      <a:cubicBezTo>
                        <a:pt x="999649" y="164782"/>
                        <a:pt x="994220" y="151257"/>
                        <a:pt x="984409" y="142208"/>
                      </a:cubicBezTo>
                      <a:cubicBezTo>
                        <a:pt x="975455" y="133255"/>
                        <a:pt x="962787" y="127825"/>
                        <a:pt x="948500" y="127825"/>
                      </a:cubicBezTo>
                      <a:lnTo>
                        <a:pt x="948500" y="127825"/>
                      </a:lnTo>
                      <a:close/>
                    </a:path>
                  </a:pathLst>
                </a:custGeom>
                <a:grp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D8C099E9-E80D-4CC0-298F-1A8E53C83946}"/>
                    </a:ext>
                  </a:extLst>
                </p:cNvPr>
                <p:cNvSpPr/>
                <p:nvPr/>
              </p:nvSpPr>
              <p:spPr>
                <a:xfrm>
                  <a:off x="9951306" y="17116038"/>
                  <a:ext cx="3001613" cy="641889"/>
                </a:xfrm>
                <a:custGeom>
                  <a:avLst/>
                  <a:gdLst>
                    <a:gd name="connsiteX0" fmla="*/ 127635 w 3001613"/>
                    <a:gd name="connsiteY0" fmla="*/ 578072 h 641889"/>
                    <a:gd name="connsiteX1" fmla="*/ 63818 w 3001613"/>
                    <a:gd name="connsiteY1" fmla="*/ 641890 h 641889"/>
                    <a:gd name="connsiteX2" fmla="*/ 0 w 3001613"/>
                    <a:gd name="connsiteY2" fmla="*/ 578072 h 641889"/>
                    <a:gd name="connsiteX3" fmla="*/ 0 w 3001613"/>
                    <a:gd name="connsiteY3" fmla="*/ 247269 h 641889"/>
                    <a:gd name="connsiteX4" fmla="*/ 72771 w 3001613"/>
                    <a:gd name="connsiteY4" fmla="*/ 72866 h 641889"/>
                    <a:gd name="connsiteX5" fmla="*/ 248031 w 3001613"/>
                    <a:gd name="connsiteY5" fmla="*/ 0 h 641889"/>
                    <a:gd name="connsiteX6" fmla="*/ 2753582 w 3001613"/>
                    <a:gd name="connsiteY6" fmla="*/ 0 h 641889"/>
                    <a:gd name="connsiteX7" fmla="*/ 2928842 w 3001613"/>
                    <a:gd name="connsiteY7" fmla="*/ 72866 h 641889"/>
                    <a:gd name="connsiteX8" fmla="*/ 2928842 w 3001613"/>
                    <a:gd name="connsiteY8" fmla="*/ 72866 h 641889"/>
                    <a:gd name="connsiteX9" fmla="*/ 3001613 w 3001613"/>
                    <a:gd name="connsiteY9" fmla="*/ 247269 h 641889"/>
                    <a:gd name="connsiteX10" fmla="*/ 3001613 w 3001613"/>
                    <a:gd name="connsiteY10" fmla="*/ 578072 h 641889"/>
                    <a:gd name="connsiteX11" fmla="*/ 2937796 w 3001613"/>
                    <a:gd name="connsiteY11" fmla="*/ 641890 h 641889"/>
                    <a:gd name="connsiteX12" fmla="*/ 2874836 w 3001613"/>
                    <a:gd name="connsiteY12" fmla="*/ 578072 h 641889"/>
                    <a:gd name="connsiteX13" fmla="*/ 2874836 w 3001613"/>
                    <a:gd name="connsiteY13" fmla="*/ 247269 h 641889"/>
                    <a:gd name="connsiteX14" fmla="*/ 2838926 w 3001613"/>
                    <a:gd name="connsiteY14" fmla="*/ 161830 h 641889"/>
                    <a:gd name="connsiteX15" fmla="*/ 2753582 w 3001613"/>
                    <a:gd name="connsiteY15" fmla="*/ 126778 h 641889"/>
                    <a:gd name="connsiteX16" fmla="*/ 248126 w 3001613"/>
                    <a:gd name="connsiteY16" fmla="*/ 126778 h 641889"/>
                    <a:gd name="connsiteX17" fmla="*/ 162687 w 3001613"/>
                    <a:gd name="connsiteY17" fmla="*/ 161830 h 641889"/>
                    <a:gd name="connsiteX18" fmla="*/ 127635 w 3001613"/>
                    <a:gd name="connsiteY18" fmla="*/ 247269 h 641889"/>
                    <a:gd name="connsiteX19" fmla="*/ 127635 w 3001613"/>
                    <a:gd name="connsiteY19" fmla="*/ 578072 h 64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1613" h="641889">
                      <a:moveTo>
                        <a:pt x="127635" y="578072"/>
                      </a:moveTo>
                      <a:cubicBezTo>
                        <a:pt x="127635" y="613124"/>
                        <a:pt x="98870" y="641890"/>
                        <a:pt x="63818" y="641890"/>
                      </a:cubicBezTo>
                      <a:cubicBezTo>
                        <a:pt x="28766" y="641890"/>
                        <a:pt x="0" y="613124"/>
                        <a:pt x="0" y="578072"/>
                      </a:cubicBezTo>
                      <a:lnTo>
                        <a:pt x="0" y="247269"/>
                      </a:lnTo>
                      <a:cubicBezTo>
                        <a:pt x="0" y="179832"/>
                        <a:pt x="27813" y="117824"/>
                        <a:pt x="72771" y="72866"/>
                      </a:cubicBezTo>
                      <a:cubicBezTo>
                        <a:pt x="117729" y="27908"/>
                        <a:pt x="179737" y="0"/>
                        <a:pt x="248031" y="0"/>
                      </a:cubicBezTo>
                      <a:lnTo>
                        <a:pt x="2753582" y="0"/>
                      </a:lnTo>
                      <a:cubicBezTo>
                        <a:pt x="2821877" y="0"/>
                        <a:pt x="2883884" y="27908"/>
                        <a:pt x="2928842" y="72866"/>
                      </a:cubicBezTo>
                      <a:lnTo>
                        <a:pt x="2928842" y="72866"/>
                      </a:lnTo>
                      <a:cubicBezTo>
                        <a:pt x="2973800" y="117824"/>
                        <a:pt x="3001613" y="179832"/>
                        <a:pt x="3001613" y="247269"/>
                      </a:cubicBezTo>
                      <a:lnTo>
                        <a:pt x="3001613" y="578072"/>
                      </a:lnTo>
                      <a:cubicBezTo>
                        <a:pt x="3001613" y="613124"/>
                        <a:pt x="2972848" y="641890"/>
                        <a:pt x="2937796" y="641890"/>
                      </a:cubicBezTo>
                      <a:cubicBezTo>
                        <a:pt x="2902744" y="641890"/>
                        <a:pt x="2874836" y="613124"/>
                        <a:pt x="2874836" y="578072"/>
                      </a:cubicBezTo>
                      <a:lnTo>
                        <a:pt x="2874836" y="247269"/>
                      </a:lnTo>
                      <a:cubicBezTo>
                        <a:pt x="2874836" y="214027"/>
                        <a:pt x="2861406" y="184309"/>
                        <a:pt x="2838926" y="161830"/>
                      </a:cubicBezTo>
                      <a:cubicBezTo>
                        <a:pt x="2817400" y="140303"/>
                        <a:pt x="2786825" y="126778"/>
                        <a:pt x="2753582" y="126778"/>
                      </a:cubicBezTo>
                      <a:lnTo>
                        <a:pt x="248126" y="126778"/>
                      </a:lnTo>
                      <a:cubicBezTo>
                        <a:pt x="214884" y="126778"/>
                        <a:pt x="184309" y="140303"/>
                        <a:pt x="162687" y="161830"/>
                      </a:cubicBezTo>
                      <a:cubicBezTo>
                        <a:pt x="141161" y="184309"/>
                        <a:pt x="127635" y="214027"/>
                        <a:pt x="127635" y="247269"/>
                      </a:cubicBezTo>
                      <a:lnTo>
                        <a:pt x="127635" y="578072"/>
                      </a:lnTo>
                      <a:close/>
                    </a:path>
                  </a:pathLst>
                </a:custGeom>
                <a:grp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F84E0218-E29F-A8D9-592C-E030C5299830}"/>
                    </a:ext>
                  </a:extLst>
                </p:cNvPr>
                <p:cNvSpPr/>
                <p:nvPr/>
              </p:nvSpPr>
              <p:spPr>
                <a:xfrm>
                  <a:off x="11388819" y="16900297"/>
                  <a:ext cx="126777" cy="857630"/>
                </a:xfrm>
                <a:custGeom>
                  <a:avLst/>
                  <a:gdLst>
                    <a:gd name="connsiteX0" fmla="*/ 0 w 126777"/>
                    <a:gd name="connsiteY0" fmla="*/ 63817 h 857630"/>
                    <a:gd name="connsiteX1" fmla="*/ 63818 w 126777"/>
                    <a:gd name="connsiteY1" fmla="*/ 0 h 857630"/>
                    <a:gd name="connsiteX2" fmla="*/ 126778 w 126777"/>
                    <a:gd name="connsiteY2" fmla="*/ 63817 h 857630"/>
                    <a:gd name="connsiteX3" fmla="*/ 126778 w 126777"/>
                    <a:gd name="connsiteY3" fmla="*/ 793814 h 857630"/>
                    <a:gd name="connsiteX4" fmla="*/ 63818 w 126777"/>
                    <a:gd name="connsiteY4" fmla="*/ 857631 h 857630"/>
                    <a:gd name="connsiteX5" fmla="*/ 0 w 126777"/>
                    <a:gd name="connsiteY5" fmla="*/ 793814 h 857630"/>
                    <a:gd name="connsiteX6" fmla="*/ 0 w 126777"/>
                    <a:gd name="connsiteY6" fmla="*/ 63817 h 8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777" h="857630">
                      <a:moveTo>
                        <a:pt x="0" y="63817"/>
                      </a:moveTo>
                      <a:cubicBezTo>
                        <a:pt x="0" y="28766"/>
                        <a:pt x="28766" y="0"/>
                        <a:pt x="63818" y="0"/>
                      </a:cubicBezTo>
                      <a:cubicBezTo>
                        <a:pt x="98870" y="0"/>
                        <a:pt x="126778" y="28766"/>
                        <a:pt x="126778" y="63817"/>
                      </a:cubicBezTo>
                      <a:lnTo>
                        <a:pt x="126778" y="793814"/>
                      </a:lnTo>
                      <a:cubicBezTo>
                        <a:pt x="126778" y="828866"/>
                        <a:pt x="98965" y="857631"/>
                        <a:pt x="63818" y="857631"/>
                      </a:cubicBezTo>
                      <a:cubicBezTo>
                        <a:pt x="28670" y="857631"/>
                        <a:pt x="0" y="828866"/>
                        <a:pt x="0" y="793814"/>
                      </a:cubicBezTo>
                      <a:lnTo>
                        <a:pt x="0" y="63817"/>
                      </a:lnTo>
                      <a:close/>
                    </a:path>
                  </a:pathLst>
                </a:custGeom>
                <a:grpFill/>
                <a:ln w="952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77CFFAD6-5247-E42D-047D-8BF0B896FE64}"/>
                    </a:ext>
                  </a:extLst>
                </p:cNvPr>
                <p:cNvSpPr/>
                <p:nvPr/>
              </p:nvSpPr>
              <p:spPr>
                <a:xfrm>
                  <a:off x="9683001" y="18121607"/>
                  <a:ext cx="310867" cy="347729"/>
                </a:xfrm>
                <a:custGeom>
                  <a:avLst/>
                  <a:gdLst>
                    <a:gd name="connsiteX0" fmla="*/ 14750 w 310867"/>
                    <a:gd name="connsiteY0" fmla="*/ 103713 h 347729"/>
                    <a:gd name="connsiteX1" fmla="*/ 22846 w 310867"/>
                    <a:gd name="connsiteY1" fmla="*/ 14750 h 347729"/>
                    <a:gd name="connsiteX2" fmla="*/ 111809 w 310867"/>
                    <a:gd name="connsiteY2" fmla="*/ 22846 h 347729"/>
                    <a:gd name="connsiteX3" fmla="*/ 296118 w 310867"/>
                    <a:gd name="connsiteY3" fmla="*/ 244017 h 347729"/>
                    <a:gd name="connsiteX4" fmla="*/ 288022 w 310867"/>
                    <a:gd name="connsiteY4" fmla="*/ 332980 h 347729"/>
                    <a:gd name="connsiteX5" fmla="*/ 199058 w 310867"/>
                    <a:gd name="connsiteY5" fmla="*/ 324884 h 347729"/>
                    <a:gd name="connsiteX6" fmla="*/ 14750 w 31086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67" h="347729">
                      <a:moveTo>
                        <a:pt x="14750" y="103713"/>
                      </a:moveTo>
                      <a:cubicBezTo>
                        <a:pt x="-7729" y="76758"/>
                        <a:pt x="-4110" y="36276"/>
                        <a:pt x="22846" y="14750"/>
                      </a:cubicBezTo>
                      <a:cubicBezTo>
                        <a:pt x="49802" y="-7729"/>
                        <a:pt x="89330" y="-4110"/>
                        <a:pt x="111809" y="22846"/>
                      </a:cubicBezTo>
                      <a:lnTo>
                        <a:pt x="296118" y="244017"/>
                      </a:lnTo>
                      <a:cubicBezTo>
                        <a:pt x="318597" y="270972"/>
                        <a:pt x="314978" y="310501"/>
                        <a:pt x="288022" y="332980"/>
                      </a:cubicBezTo>
                      <a:cubicBezTo>
                        <a:pt x="261066" y="355459"/>
                        <a:pt x="221537" y="351839"/>
                        <a:pt x="199058" y="324884"/>
                      </a:cubicBezTo>
                      <a:lnTo>
                        <a:pt x="14750" y="103713"/>
                      </a:lnTo>
                      <a:close/>
                    </a:path>
                  </a:pathLst>
                </a:custGeom>
                <a:grpFill/>
                <a:ln w="952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05568D85-A0C7-45E1-1EF4-847163A0E018}"/>
                    </a:ext>
                  </a:extLst>
                </p:cNvPr>
                <p:cNvSpPr/>
                <p:nvPr/>
              </p:nvSpPr>
              <p:spPr>
                <a:xfrm>
                  <a:off x="9867405" y="17918439"/>
                  <a:ext cx="479841" cy="550897"/>
                </a:xfrm>
                <a:custGeom>
                  <a:avLst/>
                  <a:gdLst>
                    <a:gd name="connsiteX0" fmla="*/ 367937 w 479841"/>
                    <a:gd name="connsiteY0" fmla="*/ 22846 h 550897"/>
                    <a:gd name="connsiteX1" fmla="*/ 456995 w 479841"/>
                    <a:gd name="connsiteY1" fmla="*/ 14750 h 550897"/>
                    <a:gd name="connsiteX2" fmla="*/ 465092 w 479841"/>
                    <a:gd name="connsiteY2" fmla="*/ 103713 h 550897"/>
                    <a:gd name="connsiteX3" fmla="*/ 111809 w 479841"/>
                    <a:gd name="connsiteY3" fmla="*/ 528052 h 550897"/>
                    <a:gd name="connsiteX4" fmla="*/ 22846 w 479841"/>
                    <a:gd name="connsiteY4" fmla="*/ 536148 h 550897"/>
                    <a:gd name="connsiteX5" fmla="*/ 14750 w 479841"/>
                    <a:gd name="connsiteY5" fmla="*/ 447185 h 550897"/>
                    <a:gd name="connsiteX6" fmla="*/ 368032 w 479841"/>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841" h="550897">
                      <a:moveTo>
                        <a:pt x="367937" y="22846"/>
                      </a:moveTo>
                      <a:cubicBezTo>
                        <a:pt x="390416" y="-4110"/>
                        <a:pt x="429944" y="-7729"/>
                        <a:pt x="456995" y="14750"/>
                      </a:cubicBezTo>
                      <a:cubicBezTo>
                        <a:pt x="483951" y="37229"/>
                        <a:pt x="487571" y="76757"/>
                        <a:pt x="465092" y="103713"/>
                      </a:cubicBezTo>
                      <a:lnTo>
                        <a:pt x="111809" y="528052"/>
                      </a:lnTo>
                      <a:cubicBezTo>
                        <a:pt x="89330" y="555008"/>
                        <a:pt x="49802" y="558627"/>
                        <a:pt x="22846" y="536148"/>
                      </a:cubicBezTo>
                      <a:cubicBezTo>
                        <a:pt x="-4110" y="513669"/>
                        <a:pt x="-7729" y="474140"/>
                        <a:pt x="14750" y="447185"/>
                      </a:cubicBezTo>
                      <a:lnTo>
                        <a:pt x="368032" y="22846"/>
                      </a:lnTo>
                      <a:close/>
                    </a:path>
                  </a:pathLst>
                </a:custGeom>
                <a:grpFill/>
                <a:ln w="9525"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CC359C86-E599-0664-D0F0-0BC853380C0F}"/>
                    </a:ext>
                  </a:extLst>
                </p:cNvPr>
                <p:cNvSpPr/>
                <p:nvPr/>
              </p:nvSpPr>
              <p:spPr>
                <a:xfrm>
                  <a:off x="11191628" y="17933188"/>
                  <a:ext cx="521708" cy="521398"/>
                </a:xfrm>
                <a:custGeom>
                  <a:avLst/>
                  <a:gdLst>
                    <a:gd name="connsiteX0" fmla="*/ 108133 w 521708"/>
                    <a:gd name="connsiteY0" fmla="*/ 502539 h 521398"/>
                    <a:gd name="connsiteX1" fmla="*/ 18217 w 521708"/>
                    <a:gd name="connsiteY1" fmla="*/ 502539 h 521398"/>
                    <a:gd name="connsiteX2" fmla="*/ 18217 w 521708"/>
                    <a:gd name="connsiteY2" fmla="*/ 413480 h 521398"/>
                    <a:gd name="connsiteX3" fmla="*/ 412933 w 521708"/>
                    <a:gd name="connsiteY3" fmla="*/ 18859 h 521398"/>
                    <a:gd name="connsiteX4" fmla="*/ 502849 w 521708"/>
                    <a:gd name="connsiteY4" fmla="*/ 18859 h 521398"/>
                    <a:gd name="connsiteX5" fmla="*/ 502849 w 521708"/>
                    <a:gd name="connsiteY5" fmla="*/ 107823 h 521398"/>
                    <a:gd name="connsiteX6" fmla="*/ 108228 w 521708"/>
                    <a:gd name="connsiteY6" fmla="*/ 502539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708" h="521398">
                      <a:moveTo>
                        <a:pt x="108133" y="502539"/>
                      </a:moveTo>
                      <a:cubicBezTo>
                        <a:pt x="83844" y="527685"/>
                        <a:pt x="43363" y="527685"/>
                        <a:pt x="18217" y="502539"/>
                      </a:cubicBezTo>
                      <a:cubicBezTo>
                        <a:pt x="-6072" y="478250"/>
                        <a:pt x="-6072" y="437769"/>
                        <a:pt x="18217" y="413480"/>
                      </a:cubicBezTo>
                      <a:lnTo>
                        <a:pt x="412933" y="18859"/>
                      </a:lnTo>
                      <a:cubicBezTo>
                        <a:pt x="438079" y="-6286"/>
                        <a:pt x="478560" y="-6286"/>
                        <a:pt x="502849" y="18859"/>
                      </a:cubicBezTo>
                      <a:cubicBezTo>
                        <a:pt x="527995" y="43148"/>
                        <a:pt x="527995" y="83629"/>
                        <a:pt x="502849" y="107823"/>
                      </a:cubicBezTo>
                      <a:lnTo>
                        <a:pt x="108228" y="502539"/>
                      </a:lnTo>
                      <a:close/>
                    </a:path>
                  </a:pathLst>
                </a:custGeom>
                <a:grpFill/>
                <a:ln w="952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6C0489F2-49E4-06EE-DBF7-67B91798CEF8}"/>
                    </a:ext>
                  </a:extLst>
                </p:cNvPr>
                <p:cNvSpPr/>
                <p:nvPr/>
              </p:nvSpPr>
              <p:spPr>
                <a:xfrm>
                  <a:off x="11191628" y="17933283"/>
                  <a:ext cx="521612" cy="521398"/>
                </a:xfrm>
                <a:custGeom>
                  <a:avLst/>
                  <a:gdLst>
                    <a:gd name="connsiteX0" fmla="*/ 18217 w 521612"/>
                    <a:gd name="connsiteY0" fmla="*/ 107823 h 521398"/>
                    <a:gd name="connsiteX1" fmla="*/ 18217 w 521612"/>
                    <a:gd name="connsiteY1" fmla="*/ 18860 h 521398"/>
                    <a:gd name="connsiteX2" fmla="*/ 108133 w 521612"/>
                    <a:gd name="connsiteY2" fmla="*/ 18860 h 521398"/>
                    <a:gd name="connsiteX3" fmla="*/ 502753 w 521612"/>
                    <a:gd name="connsiteY3" fmla="*/ 413480 h 521398"/>
                    <a:gd name="connsiteX4" fmla="*/ 502753 w 521612"/>
                    <a:gd name="connsiteY4" fmla="*/ 502539 h 521398"/>
                    <a:gd name="connsiteX5" fmla="*/ 412837 w 521612"/>
                    <a:gd name="connsiteY5" fmla="*/ 502539 h 521398"/>
                    <a:gd name="connsiteX6" fmla="*/ 18121 w 521612"/>
                    <a:gd name="connsiteY6" fmla="*/ 107823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12" h="521398">
                      <a:moveTo>
                        <a:pt x="18217" y="107823"/>
                      </a:moveTo>
                      <a:cubicBezTo>
                        <a:pt x="-6072" y="83534"/>
                        <a:pt x="-6072" y="43053"/>
                        <a:pt x="18217" y="18860"/>
                      </a:cubicBezTo>
                      <a:cubicBezTo>
                        <a:pt x="43363" y="-6287"/>
                        <a:pt x="83844" y="-6287"/>
                        <a:pt x="108133" y="18860"/>
                      </a:cubicBezTo>
                      <a:lnTo>
                        <a:pt x="502753" y="413480"/>
                      </a:lnTo>
                      <a:cubicBezTo>
                        <a:pt x="527899" y="437769"/>
                        <a:pt x="527899" y="478250"/>
                        <a:pt x="502753" y="502539"/>
                      </a:cubicBezTo>
                      <a:cubicBezTo>
                        <a:pt x="478465" y="527685"/>
                        <a:pt x="438079" y="527685"/>
                        <a:pt x="412837" y="502539"/>
                      </a:cubicBezTo>
                      <a:lnTo>
                        <a:pt x="18121" y="107823"/>
                      </a:lnTo>
                      <a:close/>
                    </a:path>
                  </a:pathLst>
                </a:custGeom>
                <a:grpFill/>
                <a:ln w="9525" cap="flat">
                  <a:noFill/>
                  <a:prstDash val="solid"/>
                  <a:miter/>
                </a:ln>
              </p:spPr>
              <p:txBody>
                <a:bodyPr rtlCol="0" anchor="ctr"/>
                <a:lstStyle/>
                <a:p>
                  <a:endParaRPr lang="en-GB"/>
                </a:p>
              </p:txBody>
            </p:sp>
          </p:grpSp>
        </p:grpSp>
        <p:sp>
          <p:nvSpPr>
            <p:cNvPr id="145" name="Freeform: Shape 144">
              <a:extLst>
                <a:ext uri="{FF2B5EF4-FFF2-40B4-BE49-F238E27FC236}">
                  <a16:creationId xmlns:a16="http://schemas.microsoft.com/office/drawing/2014/main" id="{63088203-54FB-A4C3-F156-1D4BE930143E}"/>
                </a:ext>
              </a:extLst>
            </p:cNvPr>
            <p:cNvSpPr/>
            <p:nvPr/>
          </p:nvSpPr>
          <p:spPr>
            <a:xfrm>
              <a:off x="8813852" y="19906630"/>
              <a:ext cx="240423" cy="246191"/>
            </a:xfrm>
            <a:custGeom>
              <a:avLst/>
              <a:gdLst>
                <a:gd name="connsiteX0" fmla="*/ 18217 w 521612"/>
                <a:gd name="connsiteY0" fmla="*/ 107823 h 521398"/>
                <a:gd name="connsiteX1" fmla="*/ 18217 w 521612"/>
                <a:gd name="connsiteY1" fmla="*/ 18860 h 521398"/>
                <a:gd name="connsiteX2" fmla="*/ 108133 w 521612"/>
                <a:gd name="connsiteY2" fmla="*/ 18860 h 521398"/>
                <a:gd name="connsiteX3" fmla="*/ 502753 w 521612"/>
                <a:gd name="connsiteY3" fmla="*/ 413480 h 521398"/>
                <a:gd name="connsiteX4" fmla="*/ 502753 w 521612"/>
                <a:gd name="connsiteY4" fmla="*/ 502539 h 521398"/>
                <a:gd name="connsiteX5" fmla="*/ 412837 w 521612"/>
                <a:gd name="connsiteY5" fmla="*/ 502539 h 521398"/>
                <a:gd name="connsiteX6" fmla="*/ 18121 w 521612"/>
                <a:gd name="connsiteY6" fmla="*/ 107823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12" h="521398">
                  <a:moveTo>
                    <a:pt x="18217" y="107823"/>
                  </a:moveTo>
                  <a:cubicBezTo>
                    <a:pt x="-6072" y="83534"/>
                    <a:pt x="-6072" y="43053"/>
                    <a:pt x="18217" y="18860"/>
                  </a:cubicBezTo>
                  <a:cubicBezTo>
                    <a:pt x="43363" y="-6287"/>
                    <a:pt x="83844" y="-6287"/>
                    <a:pt x="108133" y="18860"/>
                  </a:cubicBezTo>
                  <a:lnTo>
                    <a:pt x="502753" y="413480"/>
                  </a:lnTo>
                  <a:cubicBezTo>
                    <a:pt x="527899" y="437769"/>
                    <a:pt x="527899" y="478250"/>
                    <a:pt x="502753" y="502539"/>
                  </a:cubicBezTo>
                  <a:cubicBezTo>
                    <a:pt x="478465" y="527685"/>
                    <a:pt x="438079" y="527685"/>
                    <a:pt x="412837" y="502539"/>
                  </a:cubicBezTo>
                  <a:lnTo>
                    <a:pt x="18121" y="107823"/>
                  </a:lnTo>
                  <a:close/>
                </a:path>
              </a:pathLst>
            </a:custGeom>
            <a:solidFill>
              <a:srgbClr val="023459"/>
            </a:solidFill>
            <a:ln w="9525"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A1219266-AFFF-BFAE-6061-A18C17B941E8}"/>
                </a:ext>
              </a:extLst>
            </p:cNvPr>
            <p:cNvSpPr/>
            <p:nvPr/>
          </p:nvSpPr>
          <p:spPr>
            <a:xfrm>
              <a:off x="8813807" y="19906630"/>
              <a:ext cx="240468" cy="246191"/>
            </a:xfrm>
            <a:custGeom>
              <a:avLst/>
              <a:gdLst>
                <a:gd name="connsiteX0" fmla="*/ 108133 w 521708"/>
                <a:gd name="connsiteY0" fmla="*/ 502539 h 521398"/>
                <a:gd name="connsiteX1" fmla="*/ 18217 w 521708"/>
                <a:gd name="connsiteY1" fmla="*/ 502539 h 521398"/>
                <a:gd name="connsiteX2" fmla="*/ 18217 w 521708"/>
                <a:gd name="connsiteY2" fmla="*/ 413480 h 521398"/>
                <a:gd name="connsiteX3" fmla="*/ 412933 w 521708"/>
                <a:gd name="connsiteY3" fmla="*/ 18859 h 521398"/>
                <a:gd name="connsiteX4" fmla="*/ 502849 w 521708"/>
                <a:gd name="connsiteY4" fmla="*/ 18859 h 521398"/>
                <a:gd name="connsiteX5" fmla="*/ 502849 w 521708"/>
                <a:gd name="connsiteY5" fmla="*/ 107823 h 521398"/>
                <a:gd name="connsiteX6" fmla="*/ 108228 w 521708"/>
                <a:gd name="connsiteY6" fmla="*/ 502539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708" h="521398">
                  <a:moveTo>
                    <a:pt x="108133" y="502539"/>
                  </a:moveTo>
                  <a:cubicBezTo>
                    <a:pt x="83844" y="527685"/>
                    <a:pt x="43363" y="527685"/>
                    <a:pt x="18217" y="502539"/>
                  </a:cubicBezTo>
                  <a:cubicBezTo>
                    <a:pt x="-6072" y="478250"/>
                    <a:pt x="-6072" y="437769"/>
                    <a:pt x="18217" y="413480"/>
                  </a:cubicBezTo>
                  <a:lnTo>
                    <a:pt x="412933" y="18859"/>
                  </a:lnTo>
                  <a:cubicBezTo>
                    <a:pt x="438079" y="-6286"/>
                    <a:pt x="478560" y="-6286"/>
                    <a:pt x="502849" y="18859"/>
                  </a:cubicBezTo>
                  <a:cubicBezTo>
                    <a:pt x="527995" y="43148"/>
                    <a:pt x="527995" y="83629"/>
                    <a:pt x="502849" y="107823"/>
                  </a:cubicBezTo>
                  <a:lnTo>
                    <a:pt x="108228" y="502539"/>
                  </a:lnTo>
                  <a:close/>
                </a:path>
              </a:pathLst>
            </a:custGeom>
            <a:solidFill>
              <a:srgbClr val="023459"/>
            </a:solidFill>
            <a:ln w="9525" cap="flat">
              <a:noFill/>
              <a:prstDash val="solid"/>
              <a:miter/>
            </a:ln>
          </p:spPr>
          <p:txBody>
            <a:bodyPr rtlCol="0" anchor="ctr"/>
            <a:lstStyle/>
            <a:p>
              <a:endParaRPr lang="en-GB"/>
            </a:p>
          </p:txBody>
        </p:sp>
        <p:grpSp>
          <p:nvGrpSpPr>
            <p:cNvPr id="161" name="Group 160">
              <a:extLst>
                <a:ext uri="{FF2B5EF4-FFF2-40B4-BE49-F238E27FC236}">
                  <a16:creationId xmlns:a16="http://schemas.microsoft.com/office/drawing/2014/main" id="{F7871EE8-94AE-3E4C-A524-442034421084}"/>
                </a:ext>
              </a:extLst>
            </p:cNvPr>
            <p:cNvGrpSpPr/>
            <p:nvPr/>
          </p:nvGrpSpPr>
          <p:grpSpPr>
            <a:xfrm>
              <a:off x="2743540" y="19155873"/>
              <a:ext cx="1626615" cy="1410260"/>
              <a:chOff x="2728493" y="18941214"/>
              <a:chExt cx="1626615" cy="1410260"/>
            </a:xfrm>
          </p:grpSpPr>
          <p:sp>
            <p:nvSpPr>
              <p:cNvPr id="150" name="Freeform: Shape 149">
                <a:extLst>
                  <a:ext uri="{FF2B5EF4-FFF2-40B4-BE49-F238E27FC236}">
                    <a16:creationId xmlns:a16="http://schemas.microsoft.com/office/drawing/2014/main" id="{9699A8CF-7BCF-6752-34F5-AF13FDC284D6}"/>
                  </a:ext>
                </a:extLst>
              </p:cNvPr>
              <p:cNvSpPr/>
              <p:nvPr/>
            </p:nvSpPr>
            <p:spPr>
              <a:xfrm rot="5400000">
                <a:off x="2836671" y="18833036"/>
                <a:ext cx="1410260" cy="1626615"/>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8" name="Graphic 147">
                <a:extLst>
                  <a:ext uri="{FF2B5EF4-FFF2-40B4-BE49-F238E27FC236}">
                    <a16:creationId xmlns:a16="http://schemas.microsoft.com/office/drawing/2014/main" id="{A8757E8F-7ECF-F452-8096-6BAB0D28CB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11852" y="19169623"/>
                <a:ext cx="1066800" cy="914400"/>
              </a:xfrm>
              <a:prstGeom prst="rect">
                <a:avLst/>
              </a:prstGeom>
            </p:spPr>
          </p:pic>
        </p:grpSp>
        <p:grpSp>
          <p:nvGrpSpPr>
            <p:cNvPr id="162" name="Group 161">
              <a:extLst>
                <a:ext uri="{FF2B5EF4-FFF2-40B4-BE49-F238E27FC236}">
                  <a16:creationId xmlns:a16="http://schemas.microsoft.com/office/drawing/2014/main" id="{74A30CF3-2BD4-FCF3-CD84-BD699BE006C7}"/>
                </a:ext>
              </a:extLst>
            </p:cNvPr>
            <p:cNvGrpSpPr/>
            <p:nvPr/>
          </p:nvGrpSpPr>
          <p:grpSpPr>
            <a:xfrm>
              <a:off x="16676482" y="19148007"/>
              <a:ext cx="1889206" cy="1543123"/>
              <a:chOff x="12560396" y="17188712"/>
              <a:chExt cx="1889206" cy="1543123"/>
            </a:xfrm>
          </p:grpSpPr>
          <p:sp>
            <p:nvSpPr>
              <p:cNvPr id="163" name="Freeform: Shape 162">
                <a:extLst>
                  <a:ext uri="{FF2B5EF4-FFF2-40B4-BE49-F238E27FC236}">
                    <a16:creationId xmlns:a16="http://schemas.microsoft.com/office/drawing/2014/main" id="{E4B60B01-F5EF-846E-ABEE-C9FB0C6EBD71}"/>
                  </a:ext>
                </a:extLst>
              </p:cNvPr>
              <p:cNvSpPr/>
              <p:nvPr/>
            </p:nvSpPr>
            <p:spPr>
              <a:xfrm>
                <a:off x="12560396" y="17256313"/>
                <a:ext cx="1889206" cy="147552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4" name="Graphic 163" descr="Gantt Chart with solid fill">
                <a:extLst>
                  <a:ext uri="{FF2B5EF4-FFF2-40B4-BE49-F238E27FC236}">
                    <a16:creationId xmlns:a16="http://schemas.microsoft.com/office/drawing/2014/main" id="{8637C211-CC2C-9564-5A5F-35247B78F5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624398" y="17188712"/>
                <a:ext cx="1541047" cy="1541047"/>
              </a:xfrm>
              <a:prstGeom prst="rect">
                <a:avLst/>
              </a:prstGeom>
            </p:spPr>
          </p:pic>
        </p:grpSp>
        <p:sp>
          <p:nvSpPr>
            <p:cNvPr id="165" name="Freeform: Shape 164">
              <a:extLst>
                <a:ext uri="{FF2B5EF4-FFF2-40B4-BE49-F238E27FC236}">
                  <a16:creationId xmlns:a16="http://schemas.microsoft.com/office/drawing/2014/main" id="{1402C05A-33FF-89A7-F19D-76D58807B6F5}"/>
                </a:ext>
              </a:extLst>
            </p:cNvPr>
            <p:cNvSpPr/>
            <p:nvPr/>
          </p:nvSpPr>
          <p:spPr>
            <a:xfrm>
              <a:off x="18029604" y="19572029"/>
              <a:ext cx="143286" cy="164189"/>
            </a:xfrm>
            <a:custGeom>
              <a:avLst/>
              <a:gdLst>
                <a:gd name="connsiteX0" fmla="*/ 14750 w 310867"/>
                <a:gd name="connsiteY0" fmla="*/ 103713 h 347729"/>
                <a:gd name="connsiteX1" fmla="*/ 22846 w 310867"/>
                <a:gd name="connsiteY1" fmla="*/ 14750 h 347729"/>
                <a:gd name="connsiteX2" fmla="*/ 111809 w 310867"/>
                <a:gd name="connsiteY2" fmla="*/ 22846 h 347729"/>
                <a:gd name="connsiteX3" fmla="*/ 296118 w 310867"/>
                <a:gd name="connsiteY3" fmla="*/ 244017 h 347729"/>
                <a:gd name="connsiteX4" fmla="*/ 288022 w 310867"/>
                <a:gd name="connsiteY4" fmla="*/ 332980 h 347729"/>
                <a:gd name="connsiteX5" fmla="*/ 199058 w 310867"/>
                <a:gd name="connsiteY5" fmla="*/ 324884 h 347729"/>
                <a:gd name="connsiteX6" fmla="*/ 14750 w 31086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67" h="347729">
                  <a:moveTo>
                    <a:pt x="14750" y="103713"/>
                  </a:moveTo>
                  <a:cubicBezTo>
                    <a:pt x="-7729" y="76758"/>
                    <a:pt x="-4110" y="36276"/>
                    <a:pt x="22846" y="14750"/>
                  </a:cubicBezTo>
                  <a:cubicBezTo>
                    <a:pt x="49802" y="-7729"/>
                    <a:pt x="89330" y="-4110"/>
                    <a:pt x="111809" y="22846"/>
                  </a:cubicBezTo>
                  <a:lnTo>
                    <a:pt x="296118" y="244017"/>
                  </a:lnTo>
                  <a:cubicBezTo>
                    <a:pt x="318597" y="270972"/>
                    <a:pt x="314978" y="310501"/>
                    <a:pt x="288022" y="332980"/>
                  </a:cubicBezTo>
                  <a:cubicBezTo>
                    <a:pt x="261066" y="355459"/>
                    <a:pt x="221537" y="351839"/>
                    <a:pt x="199058" y="324884"/>
                  </a:cubicBezTo>
                  <a:lnTo>
                    <a:pt x="14750" y="103713"/>
                  </a:lnTo>
                  <a:close/>
                </a:path>
              </a:pathLst>
            </a:custGeom>
            <a:solidFill>
              <a:srgbClr val="023459"/>
            </a:solidFill>
            <a:ln w="9525"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CF7D6E6A-C920-61FC-49B3-1CA08F15B1F9}"/>
                </a:ext>
              </a:extLst>
            </p:cNvPr>
            <p:cNvSpPr/>
            <p:nvPr/>
          </p:nvSpPr>
          <p:spPr>
            <a:xfrm>
              <a:off x="18114600" y="19476099"/>
              <a:ext cx="221170" cy="260119"/>
            </a:xfrm>
            <a:custGeom>
              <a:avLst/>
              <a:gdLst>
                <a:gd name="connsiteX0" fmla="*/ 367937 w 479841"/>
                <a:gd name="connsiteY0" fmla="*/ 22846 h 550897"/>
                <a:gd name="connsiteX1" fmla="*/ 456995 w 479841"/>
                <a:gd name="connsiteY1" fmla="*/ 14750 h 550897"/>
                <a:gd name="connsiteX2" fmla="*/ 465092 w 479841"/>
                <a:gd name="connsiteY2" fmla="*/ 103713 h 550897"/>
                <a:gd name="connsiteX3" fmla="*/ 111809 w 479841"/>
                <a:gd name="connsiteY3" fmla="*/ 528052 h 550897"/>
                <a:gd name="connsiteX4" fmla="*/ 22846 w 479841"/>
                <a:gd name="connsiteY4" fmla="*/ 536148 h 550897"/>
                <a:gd name="connsiteX5" fmla="*/ 14750 w 479841"/>
                <a:gd name="connsiteY5" fmla="*/ 447185 h 550897"/>
                <a:gd name="connsiteX6" fmla="*/ 368032 w 479841"/>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841" h="550897">
                  <a:moveTo>
                    <a:pt x="367937" y="22846"/>
                  </a:moveTo>
                  <a:cubicBezTo>
                    <a:pt x="390416" y="-4110"/>
                    <a:pt x="429944" y="-7729"/>
                    <a:pt x="456995" y="14750"/>
                  </a:cubicBezTo>
                  <a:cubicBezTo>
                    <a:pt x="483951" y="37229"/>
                    <a:pt x="487571" y="76757"/>
                    <a:pt x="465092" y="103713"/>
                  </a:cubicBezTo>
                  <a:lnTo>
                    <a:pt x="111809" y="528052"/>
                  </a:lnTo>
                  <a:cubicBezTo>
                    <a:pt x="89330" y="555008"/>
                    <a:pt x="49802" y="558627"/>
                    <a:pt x="22846" y="536148"/>
                  </a:cubicBezTo>
                  <a:cubicBezTo>
                    <a:pt x="-4110" y="513669"/>
                    <a:pt x="-7729" y="474140"/>
                    <a:pt x="14750" y="447185"/>
                  </a:cubicBezTo>
                  <a:lnTo>
                    <a:pt x="368032" y="22846"/>
                  </a:lnTo>
                  <a:close/>
                </a:path>
              </a:pathLst>
            </a:custGeom>
            <a:solidFill>
              <a:srgbClr val="023459"/>
            </a:solidFill>
            <a:ln w="9525" cap="flat">
              <a:noFill/>
              <a:prstDash val="solid"/>
              <a:miter/>
            </a:ln>
          </p:spPr>
          <p:txBody>
            <a:bodyPr rtlCol="0" anchor="ctr"/>
            <a:lstStyle/>
            <a:p>
              <a:endParaRPr lang="en-GB"/>
            </a:p>
          </p:txBody>
        </p:sp>
      </p:grpSp>
      <p:cxnSp>
        <p:nvCxnSpPr>
          <p:cNvPr id="20" name="Straight Connector 19">
            <a:extLst>
              <a:ext uri="{FF2B5EF4-FFF2-40B4-BE49-F238E27FC236}">
                <a16:creationId xmlns:a16="http://schemas.microsoft.com/office/drawing/2014/main" id="{1A030582-B55A-6E02-C4AA-5FC7EB0B72E8}"/>
              </a:ext>
            </a:extLst>
          </p:cNvPr>
          <p:cNvCxnSpPr>
            <a:cxnSpLocks/>
          </p:cNvCxnSpPr>
          <p:nvPr/>
        </p:nvCxnSpPr>
        <p:spPr>
          <a:xfrm>
            <a:off x="17849957" y="23936430"/>
            <a:ext cx="4127" cy="1272988"/>
          </a:xfrm>
          <a:prstGeom prst="line">
            <a:avLst/>
          </a:prstGeom>
          <a:ln w="38100">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77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925F63-E51D-258D-3991-111429B0D49A}"/>
              </a:ext>
            </a:extLst>
          </p:cNvPr>
          <p:cNvPicPr>
            <a:picLocks noGrp="1" noRot="1" noChangeAspect="1" noMove="1" noResize="1" noEditPoints="1" noAdjustHandles="1" noChangeArrowheads="1" noChangeShapeType="1" noCrop="1"/>
          </p:cNvPicPr>
          <p:nvPr/>
        </p:nvPicPr>
        <p:blipFill>
          <a:blip r:embed="rId2"/>
          <a:srcRect l="11181" t="10667" r="11558" b="11034"/>
          <a:stretch/>
        </p:blipFill>
        <p:spPr>
          <a:xfrm>
            <a:off x="624344" y="15764750"/>
            <a:ext cx="20158686" cy="11491528"/>
          </a:xfrm>
          <a:prstGeom prst="rect">
            <a:avLst/>
          </a:prstGeom>
        </p:spPr>
      </p:pic>
      <p:pic>
        <p:nvPicPr>
          <p:cNvPr id="61" name="Picture 60" descr="A line of lines with arrows&#10;&#10;Description automatically generated">
            <a:extLst>
              <a:ext uri="{FF2B5EF4-FFF2-40B4-BE49-F238E27FC236}">
                <a16:creationId xmlns:a16="http://schemas.microsoft.com/office/drawing/2014/main" id="{9274E42F-BA80-AE16-4C6C-EBFA217E7B1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458" t="23379" r="10159" b="18247"/>
          <a:stretch/>
        </p:blipFill>
        <p:spPr>
          <a:xfrm>
            <a:off x="613371" y="5563915"/>
            <a:ext cx="20123556" cy="7924446"/>
          </a:xfrm>
          <a:prstGeom prst="rect">
            <a:avLst/>
          </a:prstGeom>
        </p:spPr>
      </p:pic>
      <p:sp>
        <p:nvSpPr>
          <p:cNvPr id="2" name="Rectangle 1">
            <a:extLst>
              <a:ext uri="{FF2B5EF4-FFF2-40B4-BE49-F238E27FC236}">
                <a16:creationId xmlns:a16="http://schemas.microsoft.com/office/drawing/2014/main" id="{6A2E8B92-CAEF-B6BB-BE9F-30A89A4FB862}"/>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AD983BB-856D-513D-EF53-F342DF698D09}"/>
              </a:ext>
            </a:extLst>
          </p:cNvPr>
          <p:cNvSpPr txBox="1"/>
          <p:nvPr/>
        </p:nvSpPr>
        <p:spPr>
          <a:xfrm>
            <a:off x="-2" y="1194579"/>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Community Engagement</a:t>
            </a:r>
          </a:p>
        </p:txBody>
      </p:sp>
      <p:pic>
        <p:nvPicPr>
          <p:cNvPr id="15" name="Graphic 14" descr="Internet with solid fill">
            <a:extLst>
              <a:ext uri="{FF2B5EF4-FFF2-40B4-BE49-F238E27FC236}">
                <a16:creationId xmlns:a16="http://schemas.microsoft.com/office/drawing/2014/main" id="{F1BEB22D-1AE5-60B2-33DB-BB09A802A7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1057" y="20014673"/>
            <a:ext cx="975559" cy="975559"/>
          </a:xfrm>
          <a:prstGeom prst="rect">
            <a:avLst/>
          </a:prstGeom>
        </p:spPr>
      </p:pic>
      <p:pic>
        <p:nvPicPr>
          <p:cNvPr id="16" name="Graphic 15" descr="Connections outline">
            <a:extLst>
              <a:ext uri="{FF2B5EF4-FFF2-40B4-BE49-F238E27FC236}">
                <a16:creationId xmlns:a16="http://schemas.microsoft.com/office/drawing/2014/main" id="{6D852321-1766-DA92-35DB-45F838D8EA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30847" y="16289338"/>
            <a:ext cx="1119720" cy="1119720"/>
          </a:xfrm>
          <a:prstGeom prst="rect">
            <a:avLst/>
          </a:prstGeom>
          <a:effectLst/>
        </p:spPr>
      </p:pic>
      <p:pic>
        <p:nvPicPr>
          <p:cNvPr id="19" name="Graphic 18" descr="Cheers with solid fill">
            <a:extLst>
              <a:ext uri="{FF2B5EF4-FFF2-40B4-BE49-F238E27FC236}">
                <a16:creationId xmlns:a16="http://schemas.microsoft.com/office/drawing/2014/main" id="{89B93BC0-6702-5FB3-8062-A61B68D530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543623" y="16315116"/>
            <a:ext cx="1014138" cy="1014138"/>
          </a:xfrm>
          <a:prstGeom prst="rect">
            <a:avLst/>
          </a:prstGeom>
        </p:spPr>
      </p:pic>
      <p:pic>
        <p:nvPicPr>
          <p:cNvPr id="21" name="Graphic 20" descr="Neighborhood with solid fill">
            <a:extLst>
              <a:ext uri="{FF2B5EF4-FFF2-40B4-BE49-F238E27FC236}">
                <a16:creationId xmlns:a16="http://schemas.microsoft.com/office/drawing/2014/main" id="{93D39EB6-2A7F-A9C6-DE64-11CC5C5B83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562535" y="22150728"/>
            <a:ext cx="946180" cy="946180"/>
          </a:xfrm>
          <a:prstGeom prst="rect">
            <a:avLst/>
          </a:prstGeom>
        </p:spPr>
      </p:pic>
      <p:pic>
        <p:nvPicPr>
          <p:cNvPr id="22" name="Graphic 21" descr="Social network with solid fill">
            <a:extLst>
              <a:ext uri="{FF2B5EF4-FFF2-40B4-BE49-F238E27FC236}">
                <a16:creationId xmlns:a16="http://schemas.microsoft.com/office/drawing/2014/main" id="{BF1619F1-1C79-8444-9AEC-F6148D4F4A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01819" y="25601337"/>
            <a:ext cx="1230709" cy="1230709"/>
          </a:xfrm>
          <a:prstGeom prst="rect">
            <a:avLst/>
          </a:prstGeom>
        </p:spPr>
      </p:pic>
      <p:pic>
        <p:nvPicPr>
          <p:cNvPr id="24" name="Graphic 23" descr="Online meeting with solid fill">
            <a:extLst>
              <a:ext uri="{FF2B5EF4-FFF2-40B4-BE49-F238E27FC236}">
                <a16:creationId xmlns:a16="http://schemas.microsoft.com/office/drawing/2014/main" id="{D1F358E8-7C6F-9581-D152-69709F6B39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41910" y="22057694"/>
            <a:ext cx="1039214" cy="1039214"/>
          </a:xfrm>
          <a:prstGeom prst="rect">
            <a:avLst/>
          </a:prstGeom>
        </p:spPr>
      </p:pic>
      <p:sp>
        <p:nvSpPr>
          <p:cNvPr id="25" name="TextBox 24">
            <a:extLst>
              <a:ext uri="{FF2B5EF4-FFF2-40B4-BE49-F238E27FC236}">
                <a16:creationId xmlns:a16="http://schemas.microsoft.com/office/drawing/2014/main" id="{C5DF9F14-1D9D-4371-2C27-6E7176C41A33}"/>
              </a:ext>
            </a:extLst>
          </p:cNvPr>
          <p:cNvSpPr txBox="1">
            <a:spLocks/>
          </p:cNvSpPr>
          <p:nvPr/>
        </p:nvSpPr>
        <p:spPr>
          <a:xfrm>
            <a:off x="1147648" y="16803286"/>
            <a:ext cx="3730370" cy="2677656"/>
          </a:xfrm>
          <a:prstGeom prst="rect">
            <a:avLst/>
          </a:prstGeom>
          <a:noFill/>
        </p:spPr>
        <p:txBody>
          <a:bodyPr wrap="square">
            <a:spAutoFit/>
          </a:bodyPr>
          <a:lstStyle/>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Online travel behaviour survey</a:t>
            </a:r>
          </a:p>
          <a:p>
            <a:pPr algn="ctr"/>
            <a:endParaRPr lang="en-GB" sz="24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 Island resident, under-16 and businesses and mainland resident, under-16 and businesses</a:t>
            </a:r>
          </a:p>
        </p:txBody>
      </p:sp>
      <p:sp>
        <p:nvSpPr>
          <p:cNvPr id="26" name="TextBox 25">
            <a:extLst>
              <a:ext uri="{FF2B5EF4-FFF2-40B4-BE49-F238E27FC236}">
                <a16:creationId xmlns:a16="http://schemas.microsoft.com/office/drawing/2014/main" id="{6D2FD6CC-3991-118F-0575-5016E92149B9}"/>
              </a:ext>
            </a:extLst>
          </p:cNvPr>
          <p:cNvSpPr txBox="1">
            <a:spLocks/>
          </p:cNvSpPr>
          <p:nvPr/>
        </p:nvSpPr>
        <p:spPr>
          <a:xfrm>
            <a:off x="6511915" y="18051377"/>
            <a:ext cx="2957582" cy="830997"/>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Public drop-in sessions </a:t>
            </a:r>
          </a:p>
        </p:txBody>
      </p:sp>
      <p:sp>
        <p:nvSpPr>
          <p:cNvPr id="27" name="TextBox 26">
            <a:extLst>
              <a:ext uri="{FF2B5EF4-FFF2-40B4-BE49-F238E27FC236}">
                <a16:creationId xmlns:a16="http://schemas.microsoft.com/office/drawing/2014/main" id="{31564925-2362-5CD1-AD02-FE386D7BFBD4}"/>
              </a:ext>
            </a:extLst>
          </p:cNvPr>
          <p:cNvSpPr txBox="1">
            <a:spLocks/>
          </p:cNvSpPr>
          <p:nvPr/>
        </p:nvSpPr>
        <p:spPr>
          <a:xfrm>
            <a:off x="11197103" y="17711244"/>
            <a:ext cx="3730370" cy="830997"/>
          </a:xfrm>
          <a:prstGeom prst="rect">
            <a:avLst/>
          </a:prstGeom>
          <a:noFill/>
        </p:spPr>
        <p:txBody>
          <a:bodyPr wrap="square">
            <a:spAutoFit/>
          </a:bodyPr>
          <a:lstStyle/>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Community Stakeholder/ User Group meetings</a:t>
            </a:r>
          </a:p>
        </p:txBody>
      </p:sp>
      <p:sp>
        <p:nvSpPr>
          <p:cNvPr id="28" name="TextBox 27">
            <a:extLst>
              <a:ext uri="{FF2B5EF4-FFF2-40B4-BE49-F238E27FC236}">
                <a16:creationId xmlns:a16="http://schemas.microsoft.com/office/drawing/2014/main" id="{79F703D3-8E31-A28F-DB16-8428422C3448}"/>
              </a:ext>
            </a:extLst>
          </p:cNvPr>
          <p:cNvSpPr txBox="1">
            <a:spLocks/>
          </p:cNvSpPr>
          <p:nvPr/>
        </p:nvSpPr>
        <p:spPr>
          <a:xfrm>
            <a:off x="16138576" y="18389715"/>
            <a:ext cx="3730370" cy="1938992"/>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Youth engagement </a:t>
            </a:r>
          </a:p>
          <a:p>
            <a:pPr algn="ctr"/>
            <a:endParaRPr lang="en-GB" sz="2400" b="1">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Shetland Youth Voice, 14 January 2025 (with potential for follow-up events)</a:t>
            </a:r>
          </a:p>
        </p:txBody>
      </p:sp>
      <p:sp>
        <p:nvSpPr>
          <p:cNvPr id="29" name="TextBox 28">
            <a:extLst>
              <a:ext uri="{FF2B5EF4-FFF2-40B4-BE49-F238E27FC236}">
                <a16:creationId xmlns:a16="http://schemas.microsoft.com/office/drawing/2014/main" id="{24AF18EB-CA1B-0ADF-EF91-523B218A1F3A}"/>
              </a:ext>
            </a:extLst>
          </p:cNvPr>
          <p:cNvSpPr txBox="1">
            <a:spLocks/>
          </p:cNvSpPr>
          <p:nvPr/>
        </p:nvSpPr>
        <p:spPr>
          <a:xfrm>
            <a:off x="16103323" y="22908307"/>
            <a:ext cx="3894738" cy="2677656"/>
          </a:xfrm>
          <a:prstGeom prst="rect">
            <a:avLst/>
          </a:prstGeom>
          <a:noFill/>
        </p:spPr>
        <p:txBody>
          <a:bodyPr wrap="square">
            <a:spAutoFit/>
          </a:bodyPr>
          <a:lstStyle/>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Council in-depth interviews</a:t>
            </a:r>
          </a:p>
          <a:p>
            <a:pPr algn="ctr"/>
            <a:endParaRPr lang="en-GB" sz="24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One-to-one in-depth interviews with officers across different Council services, e.g., Ferries and Economic Development</a:t>
            </a:r>
          </a:p>
        </p:txBody>
      </p:sp>
      <p:sp>
        <p:nvSpPr>
          <p:cNvPr id="30" name="TextBox 29">
            <a:extLst>
              <a:ext uri="{FF2B5EF4-FFF2-40B4-BE49-F238E27FC236}">
                <a16:creationId xmlns:a16="http://schemas.microsoft.com/office/drawing/2014/main" id="{DCED04E0-039D-89D9-3F6C-D24AB8984064}"/>
              </a:ext>
            </a:extLst>
          </p:cNvPr>
          <p:cNvSpPr txBox="1">
            <a:spLocks/>
          </p:cNvSpPr>
          <p:nvPr/>
        </p:nvSpPr>
        <p:spPr>
          <a:xfrm>
            <a:off x="11243044" y="23642203"/>
            <a:ext cx="3562975" cy="3046988"/>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Estate agent interviews</a:t>
            </a:r>
          </a:p>
          <a:p>
            <a:pPr algn="ctr"/>
            <a:endParaRPr lang="en-GB" sz="2400" b="1">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One-to-one in-depth interviews with some estate agents to understand the specifics of the property market in each island</a:t>
            </a:r>
          </a:p>
        </p:txBody>
      </p:sp>
      <p:sp>
        <p:nvSpPr>
          <p:cNvPr id="31" name="TextBox 30">
            <a:extLst>
              <a:ext uri="{FF2B5EF4-FFF2-40B4-BE49-F238E27FC236}">
                <a16:creationId xmlns:a16="http://schemas.microsoft.com/office/drawing/2014/main" id="{3F2DAF8E-FECA-A56E-9EBC-A087CAB92111}"/>
              </a:ext>
            </a:extLst>
          </p:cNvPr>
          <p:cNvSpPr txBox="1"/>
          <p:nvPr/>
        </p:nvSpPr>
        <p:spPr>
          <a:xfrm>
            <a:off x="928963" y="23601313"/>
            <a:ext cx="4065108" cy="3785652"/>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Stakeholder and business in-depth interviews</a:t>
            </a:r>
          </a:p>
          <a:p>
            <a:pPr algn="ctr"/>
            <a:endParaRPr lang="en-GB" sz="2400" b="1">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One-to-one in-depth interviews with business representative groups, major businesses and organisations that deliver services to the islands</a:t>
            </a:r>
          </a:p>
          <a:p>
            <a:pPr algn="ct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9D0996F0-A8CC-9E77-D811-D207D0A38B50}"/>
              </a:ext>
            </a:extLst>
          </p:cNvPr>
          <p:cNvSpPr txBox="1">
            <a:spLocks/>
          </p:cNvSpPr>
          <p:nvPr/>
        </p:nvSpPr>
        <p:spPr>
          <a:xfrm>
            <a:off x="6044943" y="23096908"/>
            <a:ext cx="3891527" cy="1938992"/>
          </a:xfrm>
          <a:prstGeom prst="rect">
            <a:avLst/>
          </a:prstGeom>
          <a:noFill/>
        </p:spPr>
        <p:txBody>
          <a:bodyPr wrap="square">
            <a:spAutoFit/>
          </a:bodyPr>
          <a:lstStyle/>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Scottish and UK Government</a:t>
            </a:r>
          </a:p>
          <a:p>
            <a:pPr algn="ctr"/>
            <a:endParaRPr lang="en-GB" sz="24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Informal liaison at present but a commitment to keep both governments informed</a:t>
            </a:r>
          </a:p>
        </p:txBody>
      </p:sp>
      <p:grpSp>
        <p:nvGrpSpPr>
          <p:cNvPr id="5" name="Group 4">
            <a:extLst>
              <a:ext uri="{FF2B5EF4-FFF2-40B4-BE49-F238E27FC236}">
                <a16:creationId xmlns:a16="http://schemas.microsoft.com/office/drawing/2014/main" id="{1C314C31-2CD2-CE54-5AE5-125C163337FD}"/>
              </a:ext>
            </a:extLst>
          </p:cNvPr>
          <p:cNvGrpSpPr/>
          <p:nvPr/>
        </p:nvGrpSpPr>
        <p:grpSpPr>
          <a:xfrm>
            <a:off x="220075" y="28950444"/>
            <a:ext cx="20816084" cy="1140243"/>
            <a:chOff x="220075" y="28950444"/>
            <a:chExt cx="20816084" cy="1140243"/>
          </a:xfrm>
        </p:grpSpPr>
        <p:pic>
          <p:nvPicPr>
            <p:cNvPr id="6" name="Picture 2" descr="Logo: Shetland Islands Council">
              <a:extLst>
                <a:ext uri="{FF2B5EF4-FFF2-40B4-BE49-F238E27FC236}">
                  <a16:creationId xmlns:a16="http://schemas.microsoft.com/office/drawing/2014/main" id="{24A91BB6-161C-17AC-F08B-59F54DC13BD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5285B6-0C32-72DA-D566-5199A6150A93}"/>
                </a:ext>
              </a:extLst>
            </p:cNvPr>
            <p:cNvPicPr>
              <a:picLocks noChangeAspect="1"/>
            </p:cNvPicPr>
            <p:nvPr/>
          </p:nvPicPr>
          <p:blipFill>
            <a:blip r:embed="rId17"/>
            <a:stretch>
              <a:fillRect/>
            </a:stretch>
          </p:blipFill>
          <p:spPr>
            <a:xfrm>
              <a:off x="15145958" y="29481507"/>
              <a:ext cx="1804817" cy="479284"/>
            </a:xfrm>
            <a:prstGeom prst="rect">
              <a:avLst/>
            </a:prstGeom>
          </p:spPr>
        </p:pic>
        <p:pic>
          <p:nvPicPr>
            <p:cNvPr id="8" name="Picture 7">
              <a:extLst>
                <a:ext uri="{FF2B5EF4-FFF2-40B4-BE49-F238E27FC236}">
                  <a16:creationId xmlns:a16="http://schemas.microsoft.com/office/drawing/2014/main" id="{68A8442B-A9C0-CF1B-A047-9FCD19913D0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9" name="Picture 8">
              <a:extLst>
                <a:ext uri="{FF2B5EF4-FFF2-40B4-BE49-F238E27FC236}">
                  <a16:creationId xmlns:a16="http://schemas.microsoft.com/office/drawing/2014/main" id="{92DACA11-16AD-9B57-19D6-A1D361C6D21E}"/>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10" name="Picture 9" descr="Logo, company name&#10;&#10;Description automatically generated">
              <a:extLst>
                <a:ext uri="{FF2B5EF4-FFF2-40B4-BE49-F238E27FC236}">
                  <a16:creationId xmlns:a16="http://schemas.microsoft.com/office/drawing/2014/main" id="{E20E903D-3B61-2BE5-4A61-F5E2336B44A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3" name="Rectangle: Rounded Corners 22">
            <a:extLst>
              <a:ext uri="{FF2B5EF4-FFF2-40B4-BE49-F238E27FC236}">
                <a16:creationId xmlns:a16="http://schemas.microsoft.com/office/drawing/2014/main" id="{8AD8F9C3-3340-8B9F-5F18-4AE4C39CD945}"/>
              </a:ext>
            </a:extLst>
          </p:cNvPr>
          <p:cNvSpPr/>
          <p:nvPr/>
        </p:nvSpPr>
        <p:spPr>
          <a:xfrm>
            <a:off x="1322756" y="3586022"/>
            <a:ext cx="12075645" cy="1030001"/>
          </a:xfrm>
          <a:prstGeom prst="roundRect">
            <a:avLst>
              <a:gd name="adj" fmla="val 191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u="sng">
                <a:solidFill>
                  <a:srgbClr val="023459"/>
                </a:solidFill>
                <a:latin typeface="Calibri" panose="020F0502020204030204" pitchFamily="34" charset="0"/>
                <a:ea typeface="Calibri" panose="020F0502020204030204" pitchFamily="34" charset="0"/>
                <a:cs typeface="Calibri" panose="020F0502020204030204" pitchFamily="34" charset="0"/>
              </a:rPr>
              <a:t>Network Strategy Engagement and Consultation Programme</a:t>
            </a:r>
          </a:p>
        </p:txBody>
      </p:sp>
      <p:sp>
        <p:nvSpPr>
          <p:cNvPr id="33" name="Rectangle: Rounded Corners 32">
            <a:extLst>
              <a:ext uri="{FF2B5EF4-FFF2-40B4-BE49-F238E27FC236}">
                <a16:creationId xmlns:a16="http://schemas.microsoft.com/office/drawing/2014/main" id="{C6C367E3-40C8-4AF3-C9E3-15ECCF10DA55}"/>
              </a:ext>
            </a:extLst>
          </p:cNvPr>
          <p:cNvSpPr/>
          <p:nvPr/>
        </p:nvSpPr>
        <p:spPr>
          <a:xfrm>
            <a:off x="1322756" y="14503294"/>
            <a:ext cx="12075645" cy="1030001"/>
          </a:xfrm>
          <a:prstGeom prst="roundRect">
            <a:avLst>
              <a:gd name="adj" fmla="val 191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u="sng">
                <a:solidFill>
                  <a:srgbClr val="023459"/>
                </a:solidFill>
                <a:latin typeface="Calibri" panose="020F0502020204030204" pitchFamily="34" charset="0"/>
                <a:ea typeface="Calibri" panose="020F0502020204030204" pitchFamily="34" charset="0"/>
                <a:cs typeface="Calibri" panose="020F0502020204030204" pitchFamily="34" charset="0"/>
              </a:rPr>
              <a:t>Case for Change Engagement Activities</a:t>
            </a:r>
          </a:p>
        </p:txBody>
      </p:sp>
      <p:grpSp>
        <p:nvGrpSpPr>
          <p:cNvPr id="14" name="Group 13">
            <a:extLst>
              <a:ext uri="{FF2B5EF4-FFF2-40B4-BE49-F238E27FC236}">
                <a16:creationId xmlns:a16="http://schemas.microsoft.com/office/drawing/2014/main" id="{861E269D-DBEA-02B4-A5BD-E68CDCAF5787}"/>
              </a:ext>
            </a:extLst>
          </p:cNvPr>
          <p:cNvGrpSpPr/>
          <p:nvPr/>
        </p:nvGrpSpPr>
        <p:grpSpPr>
          <a:xfrm>
            <a:off x="2082096" y="5704558"/>
            <a:ext cx="18220049" cy="7450227"/>
            <a:chOff x="2082096" y="5704558"/>
            <a:chExt cx="18220049" cy="7450227"/>
          </a:xfrm>
        </p:grpSpPr>
        <p:sp>
          <p:nvSpPr>
            <p:cNvPr id="11" name="TextBox 10">
              <a:extLst>
                <a:ext uri="{FF2B5EF4-FFF2-40B4-BE49-F238E27FC236}">
                  <a16:creationId xmlns:a16="http://schemas.microsoft.com/office/drawing/2014/main" id="{6ADD76B5-50EA-08B6-261D-4EBB8BF0CD99}"/>
                </a:ext>
              </a:extLst>
            </p:cNvPr>
            <p:cNvSpPr txBox="1"/>
            <p:nvPr/>
          </p:nvSpPr>
          <p:spPr>
            <a:xfrm>
              <a:off x="18557761"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4</a:t>
              </a:r>
            </a:p>
          </p:txBody>
        </p:sp>
        <p:grpSp>
          <p:nvGrpSpPr>
            <p:cNvPr id="12" name="Group 11">
              <a:extLst>
                <a:ext uri="{FF2B5EF4-FFF2-40B4-BE49-F238E27FC236}">
                  <a16:creationId xmlns:a16="http://schemas.microsoft.com/office/drawing/2014/main" id="{C34E8235-F8BD-8F27-9311-6FE28EC87665}"/>
                </a:ext>
              </a:extLst>
            </p:cNvPr>
            <p:cNvGrpSpPr/>
            <p:nvPr/>
          </p:nvGrpSpPr>
          <p:grpSpPr>
            <a:xfrm>
              <a:off x="2082096" y="5704558"/>
              <a:ext cx="17503693" cy="7450227"/>
              <a:chOff x="2082096" y="5704558"/>
              <a:chExt cx="17503693" cy="7450227"/>
            </a:xfrm>
          </p:grpSpPr>
          <p:sp>
            <p:nvSpPr>
              <p:cNvPr id="36" name="Rectangle: Rounded Corners 35">
                <a:extLst>
                  <a:ext uri="{FF2B5EF4-FFF2-40B4-BE49-F238E27FC236}">
                    <a16:creationId xmlns:a16="http://schemas.microsoft.com/office/drawing/2014/main" id="{C7BB16AE-71D6-DB56-F6EA-3DFFF66A31C1}"/>
                  </a:ext>
                </a:extLst>
              </p:cNvPr>
              <p:cNvSpPr/>
              <p:nvPr/>
            </p:nvSpPr>
            <p:spPr>
              <a:xfrm>
                <a:off x="2082096" y="7037814"/>
                <a:ext cx="3123689"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Case for Change</a:t>
                </a:r>
              </a:p>
            </p:txBody>
          </p:sp>
          <p:sp>
            <p:nvSpPr>
              <p:cNvPr id="45" name="TextBox 44">
                <a:extLst>
                  <a:ext uri="{FF2B5EF4-FFF2-40B4-BE49-F238E27FC236}">
                    <a16:creationId xmlns:a16="http://schemas.microsoft.com/office/drawing/2014/main" id="{85690AAF-F2FF-3B2E-BEB5-43B11D648277}"/>
                  </a:ext>
                </a:extLst>
              </p:cNvPr>
              <p:cNvSpPr txBox="1"/>
              <p:nvPr/>
            </p:nvSpPr>
            <p:spPr>
              <a:xfrm>
                <a:off x="2082096" y="8435577"/>
                <a:ext cx="3123689"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Understanding current travel behaviour and any problems with the current ferry service</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January to March 2025</a:t>
                </a:r>
              </a:p>
            </p:txBody>
          </p:sp>
          <p:sp>
            <p:nvSpPr>
              <p:cNvPr id="47" name="TextBox 46">
                <a:extLst>
                  <a:ext uri="{FF2B5EF4-FFF2-40B4-BE49-F238E27FC236}">
                    <a16:creationId xmlns:a16="http://schemas.microsoft.com/office/drawing/2014/main" id="{95D64C47-2458-05E7-8D88-23FC0D8F7D5A}"/>
                  </a:ext>
                </a:extLst>
              </p:cNvPr>
              <p:cNvSpPr txBox="1"/>
              <p:nvPr/>
            </p:nvSpPr>
            <p:spPr>
              <a:xfrm>
                <a:off x="6988722" y="8430013"/>
                <a:ext cx="3123690"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Engagement on the individual island options to be progressed to Detailed Options Appraisal</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Summer 2025</a:t>
                </a:r>
              </a:p>
            </p:txBody>
          </p:sp>
          <p:sp>
            <p:nvSpPr>
              <p:cNvPr id="49" name="TextBox 48">
                <a:extLst>
                  <a:ext uri="{FF2B5EF4-FFF2-40B4-BE49-F238E27FC236}">
                    <a16:creationId xmlns:a16="http://schemas.microsoft.com/office/drawing/2014/main" id="{5DE2526F-DF41-BC8C-AC03-5C0602092D63}"/>
                  </a:ext>
                </a:extLst>
              </p:cNvPr>
              <p:cNvSpPr txBox="1"/>
              <p:nvPr/>
            </p:nvSpPr>
            <p:spPr>
              <a:xfrm>
                <a:off x="11598581" y="8393124"/>
                <a:ext cx="3152363"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Engagement on the outcomes of the options appraisal for each island</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Winter 2025</a:t>
                </a:r>
              </a:p>
            </p:txBody>
          </p:sp>
          <p:sp>
            <p:nvSpPr>
              <p:cNvPr id="51" name="TextBox 50">
                <a:extLst>
                  <a:ext uri="{FF2B5EF4-FFF2-40B4-BE49-F238E27FC236}">
                    <a16:creationId xmlns:a16="http://schemas.microsoft.com/office/drawing/2014/main" id="{F4DC0BD3-59EB-8707-707A-9602CB60C533}"/>
                  </a:ext>
                </a:extLst>
              </p:cNvPr>
              <p:cNvSpPr txBox="1"/>
              <p:nvPr/>
            </p:nvSpPr>
            <p:spPr>
              <a:xfrm>
                <a:off x="15933007" y="8319501"/>
                <a:ext cx="3652782"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Presentation of the final Network Strategy to communities around Council Decision Point 3</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Winter 2025</a:t>
                </a:r>
              </a:p>
            </p:txBody>
          </p:sp>
          <p:sp>
            <p:nvSpPr>
              <p:cNvPr id="62" name="TextBox 61">
                <a:extLst>
                  <a:ext uri="{FF2B5EF4-FFF2-40B4-BE49-F238E27FC236}">
                    <a16:creationId xmlns:a16="http://schemas.microsoft.com/office/drawing/2014/main" id="{D84A37CC-BFC1-50C2-D77E-BDF23BB86EB9}"/>
                  </a:ext>
                </a:extLst>
              </p:cNvPr>
              <p:cNvSpPr txBox="1"/>
              <p:nvPr/>
            </p:nvSpPr>
            <p:spPr>
              <a:xfrm>
                <a:off x="4878018"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1</a:t>
                </a:r>
              </a:p>
            </p:txBody>
          </p:sp>
          <p:sp>
            <p:nvSpPr>
              <p:cNvPr id="63" name="Rectangle: Rounded Corners 62">
                <a:extLst>
                  <a:ext uri="{FF2B5EF4-FFF2-40B4-BE49-F238E27FC236}">
                    <a16:creationId xmlns:a16="http://schemas.microsoft.com/office/drawing/2014/main" id="{2303A2D9-C02F-3F91-5058-C13B43DB7113}"/>
                  </a:ext>
                </a:extLst>
              </p:cNvPr>
              <p:cNvSpPr/>
              <p:nvPr/>
            </p:nvSpPr>
            <p:spPr>
              <a:xfrm>
                <a:off x="6842511" y="7037814"/>
                <a:ext cx="3123689"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Options Long List</a:t>
                </a:r>
              </a:p>
            </p:txBody>
          </p:sp>
          <p:sp>
            <p:nvSpPr>
              <p:cNvPr id="2048" name="Rectangle: Rounded Corners 2047">
                <a:extLst>
                  <a:ext uri="{FF2B5EF4-FFF2-40B4-BE49-F238E27FC236}">
                    <a16:creationId xmlns:a16="http://schemas.microsoft.com/office/drawing/2014/main" id="{B6D0EC37-F70D-168E-3F7C-BA20E30BEF5F}"/>
                  </a:ext>
                </a:extLst>
              </p:cNvPr>
              <p:cNvSpPr/>
              <p:nvPr/>
            </p:nvSpPr>
            <p:spPr>
              <a:xfrm>
                <a:off x="11049203" y="7037814"/>
                <a:ext cx="3907048"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Conclusion of Detailed Options Appraisal</a:t>
                </a:r>
              </a:p>
            </p:txBody>
          </p:sp>
          <p:sp>
            <p:nvSpPr>
              <p:cNvPr id="2049" name="Rectangle: Rounded Corners 2048">
                <a:extLst>
                  <a:ext uri="{FF2B5EF4-FFF2-40B4-BE49-F238E27FC236}">
                    <a16:creationId xmlns:a16="http://schemas.microsoft.com/office/drawing/2014/main" id="{DE7977AF-4BE6-316A-2667-454323AF33E5}"/>
                  </a:ext>
                </a:extLst>
              </p:cNvPr>
              <p:cNvSpPr/>
              <p:nvPr/>
            </p:nvSpPr>
            <p:spPr>
              <a:xfrm>
                <a:off x="16080090" y="6996802"/>
                <a:ext cx="3123689"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Network Strategy</a:t>
                </a:r>
              </a:p>
            </p:txBody>
          </p:sp>
          <p:sp>
            <p:nvSpPr>
              <p:cNvPr id="2052" name="TextBox 2051">
                <a:extLst>
                  <a:ext uri="{FF2B5EF4-FFF2-40B4-BE49-F238E27FC236}">
                    <a16:creationId xmlns:a16="http://schemas.microsoft.com/office/drawing/2014/main" id="{92B78C66-18C6-6834-2D4B-9AF44C0B7FDA}"/>
                  </a:ext>
                </a:extLst>
              </p:cNvPr>
              <p:cNvSpPr txBox="1"/>
              <p:nvPr/>
            </p:nvSpPr>
            <p:spPr>
              <a:xfrm>
                <a:off x="9520321"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2</a:t>
                </a:r>
              </a:p>
            </p:txBody>
          </p:sp>
          <p:sp>
            <p:nvSpPr>
              <p:cNvPr id="4" name="TextBox 3">
                <a:extLst>
                  <a:ext uri="{FF2B5EF4-FFF2-40B4-BE49-F238E27FC236}">
                    <a16:creationId xmlns:a16="http://schemas.microsoft.com/office/drawing/2014/main" id="{937D4586-41BC-22F5-83B3-1FF02EF65D6C}"/>
                  </a:ext>
                </a:extLst>
              </p:cNvPr>
              <p:cNvSpPr txBox="1"/>
              <p:nvPr/>
            </p:nvSpPr>
            <p:spPr>
              <a:xfrm>
                <a:off x="14341707"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3</a:t>
                </a:r>
              </a:p>
            </p:txBody>
          </p:sp>
          <p:pic>
            <p:nvPicPr>
              <p:cNvPr id="44" name="Picture 43">
                <a:extLst>
                  <a:ext uri="{FF2B5EF4-FFF2-40B4-BE49-F238E27FC236}">
                    <a16:creationId xmlns:a16="http://schemas.microsoft.com/office/drawing/2014/main" id="{D2D13E97-6AE2-8BEB-9B81-08153ACAAB81}"/>
                  </a:ext>
                </a:extLst>
              </p:cNvPr>
              <p:cNvPicPr>
                <a:picLocks noChangeAspect="1"/>
              </p:cNvPicPr>
              <p:nvPr/>
            </p:nvPicPr>
            <p:blipFill>
              <a:blip r:embed="rId21"/>
              <a:stretch>
                <a:fillRect/>
              </a:stretch>
            </p:blipFill>
            <p:spPr>
              <a:xfrm>
                <a:off x="2889550" y="11530915"/>
                <a:ext cx="1508779" cy="1381415"/>
              </a:xfrm>
              <a:prstGeom prst="rect">
                <a:avLst/>
              </a:prstGeom>
            </p:spPr>
          </p:pic>
          <p:pic>
            <p:nvPicPr>
              <p:cNvPr id="52" name="Picture 51">
                <a:extLst>
                  <a:ext uri="{FF2B5EF4-FFF2-40B4-BE49-F238E27FC236}">
                    <a16:creationId xmlns:a16="http://schemas.microsoft.com/office/drawing/2014/main" id="{57DC4C5B-3EF8-B5C7-AB14-112E9A2E392F}"/>
                  </a:ext>
                </a:extLst>
              </p:cNvPr>
              <p:cNvPicPr>
                <a:picLocks noChangeAspect="1"/>
              </p:cNvPicPr>
              <p:nvPr/>
            </p:nvPicPr>
            <p:blipFill>
              <a:blip r:embed="rId22"/>
              <a:stretch>
                <a:fillRect/>
              </a:stretch>
            </p:blipFill>
            <p:spPr>
              <a:xfrm>
                <a:off x="7563186" y="11523430"/>
                <a:ext cx="1744384" cy="1291094"/>
              </a:xfrm>
              <a:prstGeom prst="rect">
                <a:avLst/>
              </a:prstGeom>
            </p:spPr>
          </p:pic>
          <p:grpSp>
            <p:nvGrpSpPr>
              <p:cNvPr id="53" name="Group 52">
                <a:extLst>
                  <a:ext uri="{FF2B5EF4-FFF2-40B4-BE49-F238E27FC236}">
                    <a16:creationId xmlns:a16="http://schemas.microsoft.com/office/drawing/2014/main" id="{99EA1374-C765-72CA-8EC6-354601DD43B9}"/>
                  </a:ext>
                </a:extLst>
              </p:cNvPr>
              <p:cNvGrpSpPr/>
              <p:nvPr/>
            </p:nvGrpSpPr>
            <p:grpSpPr>
              <a:xfrm>
                <a:off x="16709975" y="11549969"/>
                <a:ext cx="1889206" cy="1543123"/>
                <a:chOff x="12560396" y="17188712"/>
                <a:chExt cx="1889206" cy="1543123"/>
              </a:xfrm>
            </p:grpSpPr>
            <p:sp>
              <p:nvSpPr>
                <p:cNvPr id="54" name="Freeform: Shape 53">
                  <a:extLst>
                    <a:ext uri="{FF2B5EF4-FFF2-40B4-BE49-F238E27FC236}">
                      <a16:creationId xmlns:a16="http://schemas.microsoft.com/office/drawing/2014/main" id="{FF97BAB3-BDF0-76C2-A276-3A1061730513}"/>
                    </a:ext>
                  </a:extLst>
                </p:cNvPr>
                <p:cNvSpPr/>
                <p:nvPr/>
              </p:nvSpPr>
              <p:spPr>
                <a:xfrm>
                  <a:off x="12560396" y="17256313"/>
                  <a:ext cx="1889206" cy="147552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Graphic 54" descr="Gantt Chart with solid fill">
                  <a:extLst>
                    <a:ext uri="{FF2B5EF4-FFF2-40B4-BE49-F238E27FC236}">
                      <a16:creationId xmlns:a16="http://schemas.microsoft.com/office/drawing/2014/main" id="{593EFF85-A342-BBB4-9A95-DF5347217D1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2754884" y="17188712"/>
                  <a:ext cx="1541047" cy="1541047"/>
                </a:xfrm>
                <a:prstGeom prst="rect">
                  <a:avLst/>
                </a:prstGeom>
              </p:spPr>
            </p:pic>
          </p:grpSp>
          <p:sp>
            <p:nvSpPr>
              <p:cNvPr id="56" name="Freeform: Shape 55">
                <a:extLst>
                  <a:ext uri="{FF2B5EF4-FFF2-40B4-BE49-F238E27FC236}">
                    <a16:creationId xmlns:a16="http://schemas.microsoft.com/office/drawing/2014/main" id="{28B81EA5-A580-7623-6520-A15F22C703A8}"/>
                  </a:ext>
                </a:extLst>
              </p:cNvPr>
              <p:cNvSpPr/>
              <p:nvPr/>
            </p:nvSpPr>
            <p:spPr>
              <a:xfrm>
                <a:off x="12316150" y="11388015"/>
                <a:ext cx="1457344" cy="1766770"/>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Graphic 56" descr="Clipboard Mixed with solid fill">
                <a:extLst>
                  <a:ext uri="{FF2B5EF4-FFF2-40B4-BE49-F238E27FC236}">
                    <a16:creationId xmlns:a16="http://schemas.microsoft.com/office/drawing/2014/main" id="{3E1C762B-2381-DF22-019B-2CE1EF1B505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272423" y="11449678"/>
                <a:ext cx="1579732" cy="1579732"/>
              </a:xfrm>
              <a:prstGeom prst="rect">
                <a:avLst/>
              </a:prstGeom>
            </p:spPr>
          </p:pic>
        </p:grpSp>
      </p:grpSp>
      <p:pic>
        <p:nvPicPr>
          <p:cNvPr id="34" name="Graphic 33" descr="Board Of Directors with solid fill">
            <a:extLst>
              <a:ext uri="{FF2B5EF4-FFF2-40B4-BE49-F238E27FC236}">
                <a16:creationId xmlns:a16="http://schemas.microsoft.com/office/drawing/2014/main" id="{130E37E3-138F-F944-AD03-B64EB6BB9EC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2578425" y="20055114"/>
            <a:ext cx="914400" cy="914400"/>
          </a:xfrm>
          <a:prstGeom prst="rect">
            <a:avLst/>
          </a:prstGeom>
        </p:spPr>
      </p:pic>
      <p:pic>
        <p:nvPicPr>
          <p:cNvPr id="20" name="Graphic 19" descr="Boardroom with solid fill">
            <a:extLst>
              <a:ext uri="{FF2B5EF4-FFF2-40B4-BE49-F238E27FC236}">
                <a16:creationId xmlns:a16="http://schemas.microsoft.com/office/drawing/2014/main" id="{4216C96A-2A68-2694-8064-28E43E45371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7453813" y="25716519"/>
            <a:ext cx="1193758" cy="1193758"/>
          </a:xfrm>
          <a:prstGeom prst="rect">
            <a:avLst/>
          </a:prstGeom>
        </p:spPr>
      </p:pic>
    </p:spTree>
    <p:extLst>
      <p:ext uri="{BB962C8B-B14F-4D97-AF65-F5344CB8AC3E}">
        <p14:creationId xmlns:p14="http://schemas.microsoft.com/office/powerpoint/2010/main" val="319177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5051-3BB5-5C28-343B-0E25CE6B790A}"/>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2948DA2-A8A7-E3D1-3AB3-EEA25A2208DE}"/>
              </a:ext>
            </a:extLst>
          </p:cNvPr>
          <p:cNvSpPr>
            <a:spLocks/>
          </p:cNvSpPr>
          <p:nvPr/>
        </p:nvSpPr>
        <p:spPr>
          <a:xfrm>
            <a:off x="564126" y="3589285"/>
            <a:ext cx="20112583" cy="15418791"/>
          </a:xfrm>
          <a:prstGeom prst="roundRect">
            <a:avLst>
              <a:gd name="adj" fmla="val 7030"/>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DAC55819-E532-CC5C-1323-AEA660FCF06A}"/>
              </a:ext>
            </a:extLst>
          </p:cNvPr>
          <p:cNvSpPr>
            <a:spLocks/>
          </p:cNvSpPr>
          <p:nvPr/>
        </p:nvSpPr>
        <p:spPr>
          <a:xfrm>
            <a:off x="603183" y="19668868"/>
            <a:ext cx="20112583" cy="8192483"/>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5151738-622E-3103-88DC-CF42996D9F25}"/>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3799739-2642-4842-2DBB-FAD00EEB48DA}"/>
              </a:ext>
            </a:extLst>
          </p:cNvPr>
          <p:cNvSpPr txBox="1"/>
          <p:nvPr/>
        </p:nvSpPr>
        <p:spPr>
          <a:xfrm>
            <a:off x="-2" y="1194579"/>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Headline Socio-economic Data </a:t>
            </a:r>
          </a:p>
        </p:txBody>
      </p:sp>
      <p:grpSp>
        <p:nvGrpSpPr>
          <p:cNvPr id="5" name="Group 4">
            <a:extLst>
              <a:ext uri="{FF2B5EF4-FFF2-40B4-BE49-F238E27FC236}">
                <a16:creationId xmlns:a16="http://schemas.microsoft.com/office/drawing/2014/main" id="{A92DE146-B314-FFBF-4192-ABBDCAFD7E2E}"/>
              </a:ext>
            </a:extLst>
          </p:cNvPr>
          <p:cNvGrpSpPr/>
          <p:nvPr/>
        </p:nvGrpSpPr>
        <p:grpSpPr>
          <a:xfrm>
            <a:off x="220075" y="28950444"/>
            <a:ext cx="20816084" cy="1140243"/>
            <a:chOff x="220075" y="28950444"/>
            <a:chExt cx="20816084" cy="1140243"/>
          </a:xfrm>
        </p:grpSpPr>
        <p:pic>
          <p:nvPicPr>
            <p:cNvPr id="6" name="Picture 2" descr="Logo: Shetland Islands Council">
              <a:extLst>
                <a:ext uri="{FF2B5EF4-FFF2-40B4-BE49-F238E27FC236}">
                  <a16:creationId xmlns:a16="http://schemas.microsoft.com/office/drawing/2014/main" id="{5DC67610-078D-15DB-5D6E-1A794D79A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3E72C2D-DFB5-10B3-C772-14C313616D40}"/>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8" name="Picture 7">
              <a:extLst>
                <a:ext uri="{FF2B5EF4-FFF2-40B4-BE49-F238E27FC236}">
                  <a16:creationId xmlns:a16="http://schemas.microsoft.com/office/drawing/2014/main" id="{8EEDBC9D-F8D5-0B05-18FA-98F627706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9" name="Picture 8">
              <a:extLst>
                <a:ext uri="{FF2B5EF4-FFF2-40B4-BE49-F238E27FC236}">
                  <a16:creationId xmlns:a16="http://schemas.microsoft.com/office/drawing/2014/main" id="{5693AE7B-B676-04D0-5C87-A3CA27B869D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10" name="Picture 9" descr="Logo, company name&#10;&#10;Description automatically generated">
              <a:extLst>
                <a:ext uri="{FF2B5EF4-FFF2-40B4-BE49-F238E27FC236}">
                  <a16:creationId xmlns:a16="http://schemas.microsoft.com/office/drawing/2014/main" id="{E3FF0018-9011-0A6F-9D17-3CD2198C62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11" name="Text Placeholder 2">
            <a:extLst>
              <a:ext uri="{FF2B5EF4-FFF2-40B4-BE49-F238E27FC236}">
                <a16:creationId xmlns:a16="http://schemas.microsoft.com/office/drawing/2014/main" id="{993CB500-AACD-53EE-191D-D5A896532979}"/>
              </a:ext>
            </a:extLst>
          </p:cNvPr>
          <p:cNvSpPr txBox="1">
            <a:spLocks/>
          </p:cNvSpPr>
          <p:nvPr/>
        </p:nvSpPr>
        <p:spPr>
          <a:xfrm>
            <a:off x="1552577" y="4736673"/>
            <a:ext cx="7212774" cy="6117193"/>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Bressay had a population of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349 </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at the 2022 Census</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Population has been fairly stable over a long time period – this chart shows that: </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Population in 2022 was </a:t>
            </a:r>
            <a:r>
              <a:rPr lang="en-GB" sz="2400" b="1">
                <a:latin typeface="Calibri" panose="020F0502020204030204" pitchFamily="34" charset="0"/>
                <a:ea typeface="Calibri" panose="020F0502020204030204" pitchFamily="34" charset="0"/>
                <a:cs typeface="Calibri" panose="020F0502020204030204" pitchFamily="34" charset="0"/>
              </a:rPr>
              <a:t>4% (15 people) </a:t>
            </a:r>
            <a:r>
              <a:rPr lang="en-GB" sz="2400">
                <a:latin typeface="Calibri" panose="020F0502020204030204" pitchFamily="34" charset="0"/>
                <a:ea typeface="Calibri" panose="020F0502020204030204" pitchFamily="34" charset="0"/>
                <a:cs typeface="Calibri" panose="020F0502020204030204" pitchFamily="34" charset="0"/>
              </a:rPr>
              <a:t>higher than its 1981 level</a:t>
            </a: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Despite this overall long-term stability, population has declined by </a:t>
            </a:r>
            <a:r>
              <a:rPr lang="en-GB" sz="2400" b="1">
                <a:latin typeface="Calibri" panose="020F0502020204030204" pitchFamily="34" charset="0"/>
                <a:ea typeface="Calibri" panose="020F0502020204030204" pitchFamily="34" charset="0"/>
                <a:cs typeface="Calibri" panose="020F0502020204030204" pitchFamily="34" charset="0"/>
              </a:rPr>
              <a:t>10% (35 people) </a:t>
            </a:r>
            <a:r>
              <a:rPr lang="en-GB" sz="2400">
                <a:latin typeface="Calibri" panose="020F0502020204030204" pitchFamily="34" charset="0"/>
                <a:ea typeface="Calibri" panose="020F0502020204030204" pitchFamily="34" charset="0"/>
                <a:cs typeface="Calibri" panose="020F0502020204030204" pitchFamily="34" charset="0"/>
              </a:rPr>
              <a:t>since 2001, which suggests more recent challenges</a:t>
            </a: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The trend in population in </a:t>
            </a:r>
            <a:r>
              <a:rPr lang="en-GB" sz="2400" b="1">
                <a:latin typeface="Calibri" panose="020F0502020204030204" pitchFamily="34" charset="0"/>
                <a:ea typeface="Calibri" panose="020F0502020204030204" pitchFamily="34" charset="0"/>
                <a:cs typeface="Calibri" panose="020F0502020204030204" pitchFamily="34" charset="0"/>
              </a:rPr>
              <a:t>Bressay</a:t>
            </a:r>
            <a:r>
              <a:rPr lang="en-GB" sz="2400">
                <a:latin typeface="Calibri" panose="020F0502020204030204" pitchFamily="34" charset="0"/>
                <a:ea typeface="Calibri" panose="020F0502020204030204" pitchFamily="34" charset="0"/>
                <a:cs typeface="Calibri" panose="020F0502020204030204" pitchFamily="34" charset="0"/>
              </a:rPr>
              <a:t> over the last four decades has broadly tracked that of mainland Shetland and the Shetland Islands overall (albeit </a:t>
            </a:r>
            <a:r>
              <a:rPr lang="en-GB" sz="2400" err="1">
                <a:latin typeface="Calibri" panose="020F0502020204030204" pitchFamily="34" charset="0"/>
                <a:ea typeface="Calibri" panose="020F0502020204030204" pitchFamily="34" charset="0"/>
                <a:cs typeface="Calibri" panose="020F0502020204030204" pitchFamily="34" charset="0"/>
              </a:rPr>
              <a:t>Bressay’s</a:t>
            </a:r>
            <a:r>
              <a:rPr lang="en-GB" sz="2400">
                <a:latin typeface="Calibri" panose="020F0502020204030204" pitchFamily="34" charset="0"/>
                <a:ea typeface="Calibri" panose="020F0502020204030204" pitchFamily="34" charset="0"/>
                <a:cs typeface="Calibri" panose="020F0502020204030204" pitchFamily="34" charset="0"/>
              </a:rPr>
              <a:t> population rose and then fell, while it was the opposite with the two comparators)</a:t>
            </a:r>
          </a:p>
          <a:p>
            <a:pPr marL="342900" lvl="1">
              <a:lnSpc>
                <a:spcPct val="90000"/>
              </a:lnSpc>
            </a:pPr>
            <a:endParaRPr lang="en-GB" sz="2400">
              <a:latin typeface="Calibri" panose="020F0502020204030204" pitchFamily="34" charset="0"/>
              <a:ea typeface="Calibri" panose="020F0502020204030204" pitchFamily="34" charset="0"/>
              <a:cs typeface="Calibri" panose="020F0502020204030204" pitchFamily="34" charset="0"/>
            </a:endParaRPr>
          </a:p>
          <a:p>
            <a:pPr marL="257175" lvl="1" indent="-257175">
              <a:lnSpc>
                <a:spcPct val="90000"/>
              </a:lnSpc>
              <a:buFont typeface="Arial" panose="020B0604020202020204" pitchFamily="34" charset="0"/>
              <a:buChar char="•"/>
            </a:pPr>
            <a:endParaRPr lang="en-GB" sz="2400" b="1">
              <a:latin typeface="Calibri" panose="020F0502020204030204" pitchFamily="34" charset="0"/>
              <a:ea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B54F096B-1B72-7FA2-A41B-FE5AABAF286C}"/>
              </a:ext>
            </a:extLst>
          </p:cNvPr>
          <p:cNvSpPr txBox="1">
            <a:spLocks/>
          </p:cNvSpPr>
          <p:nvPr/>
        </p:nvSpPr>
        <p:spPr>
          <a:xfrm>
            <a:off x="9678334" y="20623718"/>
            <a:ext cx="10563312" cy="6463967"/>
          </a:xfrm>
          <a:prstGeom prst="roundRect">
            <a:avLst/>
          </a:prstGeom>
          <a:noFill/>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The economic structure of Bressay is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materially different to Shetland’s other island communities but not dissimilar to Shetland overall</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  The proximity of the island to Lerwick means that both its economy and services are heavily integrated with those of the town.  For example, Bressay no longer has an on-island school or health centre.</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Proximity to Lerwick is both advantageous in terms of making a wide range of jobs easily accessible but also a challenge in that it makes developing on-island employment difficult.  The absence of a school may have also incentivised parents to leave the island.</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In progressing this study, it will be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important to ensure that </a:t>
            </a:r>
            <a:r>
              <a:rPr lang="en-GB" sz="2400" b="1" err="1">
                <a:solidFill>
                  <a:schemeClr val="tx1"/>
                </a:solidFill>
                <a:latin typeface="Calibri" panose="020F0502020204030204" pitchFamily="34" charset="0"/>
                <a:ea typeface="Calibri" panose="020F0502020204030204" pitchFamily="34" charset="0"/>
                <a:cs typeface="Calibri" panose="020F0502020204030204" pitchFamily="34" charset="0"/>
              </a:rPr>
              <a:t>Bressay’s</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 transport connectivity needs are viewed in the wider context of its economic connectedness with Lerwick</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The main island-based employer is the </a:t>
            </a:r>
            <a:r>
              <a:rPr lang="en-GB" sz="2400" err="1">
                <a:solidFill>
                  <a:schemeClr val="tx1"/>
                </a:solidFill>
                <a:latin typeface="Calibri" panose="020F0502020204030204" pitchFamily="34" charset="0"/>
                <a:ea typeface="Calibri" panose="020F0502020204030204" pitchFamily="34" charset="0"/>
                <a:cs typeface="Calibri" panose="020F0502020204030204" pitchFamily="34" charset="0"/>
              </a:rPr>
              <a:t>Pelagia</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 Bressay fish factory. There is also a small marina, café and caravan park.</a:t>
            </a:r>
            <a:endParaRPr lang="en-GB" sz="2400">
              <a:latin typeface="Calibri" panose="020F0502020204030204" pitchFamily="34" charset="0"/>
              <a:ea typeface="Calibri" panose="020F0502020204030204" pitchFamily="34" charset="0"/>
              <a:cs typeface="Calibri" panose="020F0502020204030204" pitchFamily="34" charset="0"/>
            </a:endParaRPr>
          </a:p>
          <a:p>
            <a:pPr marL="0" lvl="1">
              <a:lnSpc>
                <a:spcPct val="90000"/>
              </a:lnSpc>
            </a:pPr>
            <a:endParaRPr lang="en-GB" sz="2400" b="1">
              <a:latin typeface="Calibri" panose="020F0502020204030204" pitchFamily="34" charset="0"/>
              <a:ea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67F6496F-0287-C861-0A39-25079FF9C71F}"/>
              </a:ext>
            </a:extLst>
          </p:cNvPr>
          <p:cNvSpPr/>
          <p:nvPr/>
        </p:nvSpPr>
        <p:spPr>
          <a:xfrm>
            <a:off x="1152062" y="3147910"/>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latin typeface="Calibri" panose="020F0502020204030204" pitchFamily="34" charset="0"/>
                <a:ea typeface="Calibri" panose="020F0502020204030204" pitchFamily="34" charset="0"/>
                <a:cs typeface="Calibri" panose="020F0502020204030204" pitchFamily="34" charset="0"/>
              </a:rPr>
              <a:t>How has population changed over time?</a:t>
            </a:r>
          </a:p>
        </p:txBody>
      </p:sp>
      <p:sp>
        <p:nvSpPr>
          <p:cNvPr id="23" name="Rectangle: Rounded Corners 22">
            <a:extLst>
              <a:ext uri="{FF2B5EF4-FFF2-40B4-BE49-F238E27FC236}">
                <a16:creationId xmlns:a16="http://schemas.microsoft.com/office/drawing/2014/main" id="{75C0DBCB-7A0C-7E90-F694-1825674DD639}"/>
              </a:ext>
            </a:extLst>
          </p:cNvPr>
          <p:cNvSpPr>
            <a:spLocks/>
          </p:cNvSpPr>
          <p:nvPr/>
        </p:nvSpPr>
        <p:spPr>
          <a:xfrm>
            <a:off x="10393430" y="19192803"/>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b="1">
                <a:latin typeface="Calibri" panose="020F0502020204030204" pitchFamily="34" charset="0"/>
                <a:ea typeface="Calibri" panose="020F0502020204030204" pitchFamily="34" charset="0"/>
                <a:cs typeface="Calibri" panose="020F0502020204030204" pitchFamily="34" charset="0"/>
              </a:rPr>
              <a:t>What is the economic structure of Bressay?</a:t>
            </a:r>
          </a:p>
        </p:txBody>
      </p:sp>
      <p:sp>
        <p:nvSpPr>
          <p:cNvPr id="72" name="Text Placeholder 2">
            <a:extLst>
              <a:ext uri="{FF2B5EF4-FFF2-40B4-BE49-F238E27FC236}">
                <a16:creationId xmlns:a16="http://schemas.microsoft.com/office/drawing/2014/main" id="{E4EB6827-EFF1-5C17-C385-911A6F2D6BC0}"/>
              </a:ext>
            </a:extLst>
          </p:cNvPr>
          <p:cNvSpPr txBox="1">
            <a:spLocks/>
          </p:cNvSpPr>
          <p:nvPr/>
        </p:nvSpPr>
        <p:spPr>
          <a:xfrm>
            <a:off x="12983432" y="11897382"/>
            <a:ext cx="7212774" cy="6117193"/>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marL="0" lvl="1">
              <a:lnSpc>
                <a:spcPct val="90000"/>
              </a:lnSpc>
            </a:pPr>
            <a:r>
              <a:rPr lang="en-GB" sz="2400">
                <a:latin typeface="Calibri" panose="020F0502020204030204" pitchFamily="34" charset="0"/>
                <a:ea typeface="Calibri" panose="020F0502020204030204" pitchFamily="34" charset="0"/>
                <a:cs typeface="Calibri" panose="020F0502020204030204" pitchFamily="34" charset="0"/>
              </a:rPr>
              <a:t>Bressay has an </a:t>
            </a:r>
            <a:r>
              <a:rPr lang="en-GB" sz="2400" b="1">
                <a:latin typeface="Calibri" panose="020F0502020204030204" pitchFamily="34" charset="0"/>
                <a:ea typeface="Calibri" panose="020F0502020204030204" pitchFamily="34" charset="0"/>
                <a:cs typeface="Calibri" panose="020F0502020204030204" pitchFamily="34" charset="0"/>
              </a:rPr>
              <a:t>ageing population </a:t>
            </a:r>
            <a:r>
              <a:rPr lang="en-GB" sz="2400">
                <a:latin typeface="Calibri" panose="020F0502020204030204" pitchFamily="34" charset="0"/>
                <a:ea typeface="Calibri" panose="020F0502020204030204" pitchFamily="34" charset="0"/>
                <a:cs typeface="Calibri" panose="020F0502020204030204" pitchFamily="34" charset="0"/>
              </a:rPr>
              <a:t>relative to mainland Shetland.  In 2022:</a:t>
            </a:r>
          </a:p>
          <a:p>
            <a:pPr marL="0" lvl="1">
              <a:lnSpc>
                <a:spcPct val="90000"/>
              </a:lnSpc>
            </a:pPr>
            <a:endParaRPr lang="en-GB" sz="2400">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The proportion of the population </a:t>
            </a:r>
            <a:r>
              <a:rPr lang="en-GB" sz="2400" b="1">
                <a:latin typeface="Calibri" panose="020F0502020204030204" pitchFamily="34" charset="0"/>
                <a:ea typeface="Calibri" panose="020F0502020204030204" pitchFamily="34" charset="0"/>
                <a:cs typeface="Calibri" panose="020F0502020204030204" pitchFamily="34" charset="0"/>
              </a:rPr>
              <a:t>aged 65+ </a:t>
            </a:r>
            <a:r>
              <a:rPr lang="en-GB" sz="2400">
                <a:latin typeface="Calibri" panose="020F0502020204030204" pitchFamily="34" charset="0"/>
                <a:ea typeface="Calibri" panose="020F0502020204030204" pitchFamily="34" charset="0"/>
                <a:cs typeface="Calibri" panose="020F0502020204030204" pitchFamily="34" charset="0"/>
              </a:rPr>
              <a:t>was </a:t>
            </a:r>
            <a:r>
              <a:rPr lang="en-GB" sz="2400" b="1">
                <a:latin typeface="Calibri" panose="020F0502020204030204" pitchFamily="34" charset="0"/>
                <a:ea typeface="Calibri" panose="020F0502020204030204" pitchFamily="34" charset="0"/>
                <a:cs typeface="Calibri" panose="020F0502020204030204" pitchFamily="34" charset="0"/>
              </a:rPr>
              <a:t>30%</a:t>
            </a:r>
            <a:r>
              <a:rPr lang="en-GB" sz="2400">
                <a:latin typeface="Calibri" panose="020F0502020204030204" pitchFamily="34" charset="0"/>
                <a:ea typeface="Calibri" panose="020F0502020204030204" pitchFamily="34" charset="0"/>
                <a:cs typeface="Calibri" panose="020F0502020204030204" pitchFamily="34" charset="0"/>
              </a:rPr>
              <a:t>,</a:t>
            </a:r>
            <a:r>
              <a:rPr lang="en-GB" sz="2400" b="1">
                <a:latin typeface="Calibri" panose="020F0502020204030204" pitchFamily="34" charset="0"/>
                <a:ea typeface="Calibri" panose="020F0502020204030204" pitchFamily="34" charset="0"/>
                <a:cs typeface="Calibri" panose="020F0502020204030204" pitchFamily="34" charset="0"/>
              </a:rPr>
              <a:t> </a:t>
            </a:r>
            <a:r>
              <a:rPr lang="en-GB" sz="2400">
                <a:latin typeface="Calibri" panose="020F0502020204030204" pitchFamily="34" charset="0"/>
                <a:ea typeface="Calibri" panose="020F0502020204030204" pitchFamily="34" charset="0"/>
                <a:cs typeface="Calibri" panose="020F0502020204030204" pitchFamily="34" charset="0"/>
              </a:rPr>
              <a:t>compared to only </a:t>
            </a:r>
            <a:r>
              <a:rPr lang="en-GB" sz="2400" b="1">
                <a:latin typeface="Calibri" panose="020F0502020204030204" pitchFamily="34" charset="0"/>
                <a:ea typeface="Calibri" panose="020F0502020204030204" pitchFamily="34" charset="0"/>
                <a:cs typeface="Calibri" panose="020F0502020204030204" pitchFamily="34" charset="0"/>
              </a:rPr>
              <a:t>21%</a:t>
            </a:r>
            <a:r>
              <a:rPr lang="en-GB" sz="2400">
                <a:latin typeface="Calibri" panose="020F0502020204030204" pitchFamily="34" charset="0"/>
                <a:ea typeface="Calibri" panose="020F0502020204030204" pitchFamily="34" charset="0"/>
                <a:cs typeface="Calibri" panose="020F0502020204030204" pitchFamily="34" charset="0"/>
              </a:rPr>
              <a:t> on mainland Shetland</a:t>
            </a: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Perhaps more importantly, Bressay has a smaller proportion of its population </a:t>
            </a:r>
            <a:r>
              <a:rPr lang="en-GB" sz="2400" b="1">
                <a:latin typeface="Calibri" panose="020F0502020204030204" pitchFamily="34" charset="0"/>
                <a:ea typeface="Calibri" panose="020F0502020204030204" pitchFamily="34" charset="0"/>
                <a:cs typeface="Calibri" panose="020F0502020204030204" pitchFamily="34" charset="0"/>
              </a:rPr>
              <a:t>aged under-16 (9%) </a:t>
            </a:r>
            <a:r>
              <a:rPr lang="en-GB" sz="2400">
                <a:latin typeface="Calibri" panose="020F0502020204030204" pitchFamily="34" charset="0"/>
                <a:ea typeface="Calibri" panose="020F0502020204030204" pitchFamily="34" charset="0"/>
                <a:cs typeface="Calibri" panose="020F0502020204030204" pitchFamily="34" charset="0"/>
              </a:rPr>
              <a:t>relative to mainland Shetland </a:t>
            </a:r>
            <a:r>
              <a:rPr lang="en-GB" sz="2400" b="1">
                <a:latin typeface="Calibri" panose="020F0502020204030204" pitchFamily="34" charset="0"/>
                <a:ea typeface="Calibri" panose="020F0502020204030204" pitchFamily="34" charset="0"/>
                <a:cs typeface="Calibri" panose="020F0502020204030204" pitchFamily="34" charset="0"/>
              </a:rPr>
              <a:t>(19%)</a:t>
            </a:r>
            <a:r>
              <a:rPr lang="en-GB" sz="2400">
                <a:latin typeface="Calibri" panose="020F0502020204030204" pitchFamily="34" charset="0"/>
                <a:ea typeface="Calibri" panose="020F0502020204030204" pitchFamily="34" charset="0"/>
                <a:cs typeface="Calibri" panose="020F0502020204030204" pitchFamily="34" charset="0"/>
              </a:rPr>
              <a:t> – this potentially suggests that families are choosing to live in Lerwick instead</a:t>
            </a:r>
            <a:endParaRPr lang="en-GB" sz="2400" b="1">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r>
              <a:rPr lang="en-GB" sz="2400" err="1">
                <a:latin typeface="Calibri" panose="020F0502020204030204" pitchFamily="34" charset="0"/>
                <a:ea typeface="Calibri" panose="020F0502020204030204" pitchFamily="34" charset="0"/>
                <a:cs typeface="Calibri" panose="020F0502020204030204" pitchFamily="34" charset="0"/>
              </a:rPr>
              <a:t>Bressay’s</a:t>
            </a:r>
            <a:r>
              <a:rPr lang="en-GB" sz="2400">
                <a:latin typeface="Calibri" panose="020F0502020204030204" pitchFamily="34" charset="0"/>
                <a:ea typeface="Calibri" panose="020F0502020204030204" pitchFamily="34" charset="0"/>
                <a:cs typeface="Calibri" panose="020F0502020204030204" pitchFamily="34" charset="0"/>
              </a:rPr>
              <a:t> demographic is however more favourable than in several of Shetland’s other island communities, Fetlar, Unst and Yell for example</a:t>
            </a:r>
          </a:p>
          <a:p>
            <a:pPr marL="628650" lvl="1" indent="-285750">
              <a:lnSpc>
                <a:spcPct val="90000"/>
              </a:lnSpc>
              <a:buFont typeface="Arial" panose="020B0604020202020204" pitchFamily="34" charset="0"/>
              <a:buChar char="•"/>
            </a:pPr>
            <a:endParaRPr lang="en-GB" sz="2400">
              <a:latin typeface="Calibri" panose="020F0502020204030204" pitchFamily="34" charset="0"/>
              <a:ea typeface="Calibri" panose="020F0502020204030204" pitchFamily="34" charset="0"/>
              <a:cs typeface="Calibri" panose="020F0502020204030204" pitchFamily="34" charset="0"/>
            </a:endParaRP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57175" lvl="1" indent="-257175">
              <a:lnSpc>
                <a:spcPct val="90000"/>
              </a:lnSpc>
              <a:buFont typeface="Arial" panose="020B0604020202020204" pitchFamily="34" charset="0"/>
              <a:buChar char="•"/>
            </a:pPr>
            <a:endParaRPr lang="en-GB" sz="2400" b="1">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849D83A7-516E-3C09-4E84-22F250CB5A05}"/>
              </a:ext>
            </a:extLst>
          </p:cNvPr>
          <p:cNvGraphicFramePr/>
          <p:nvPr>
            <p:extLst>
              <p:ext uri="{D42A27DB-BD31-4B8C-83A1-F6EECF244321}">
                <p14:modId xmlns:p14="http://schemas.microsoft.com/office/powerpoint/2010/main" val="2439736179"/>
              </p:ext>
            </p:extLst>
          </p:nvPr>
        </p:nvGraphicFramePr>
        <p:xfrm>
          <a:off x="9472397" y="4405978"/>
          <a:ext cx="10949203" cy="610012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a:extLst>
              <a:ext uri="{FF2B5EF4-FFF2-40B4-BE49-F238E27FC236}">
                <a16:creationId xmlns:a16="http://schemas.microsoft.com/office/drawing/2014/main" id="{8E0E81D6-61EA-EF9C-EC32-F5FD003FB66A}"/>
              </a:ext>
            </a:extLst>
          </p:cNvPr>
          <p:cNvGraphicFramePr/>
          <p:nvPr>
            <p:extLst>
              <p:ext uri="{D42A27DB-BD31-4B8C-83A1-F6EECF244321}">
                <p14:modId xmlns:p14="http://schemas.microsoft.com/office/powerpoint/2010/main" val="3170439071"/>
              </p:ext>
            </p:extLst>
          </p:nvPr>
        </p:nvGraphicFramePr>
        <p:xfrm>
          <a:off x="1152062" y="11131809"/>
          <a:ext cx="11315510" cy="751367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a:extLst>
              <a:ext uri="{FF2B5EF4-FFF2-40B4-BE49-F238E27FC236}">
                <a16:creationId xmlns:a16="http://schemas.microsoft.com/office/drawing/2014/main" id="{FC62107F-CEB4-0D66-C96F-0EADA04CF7A8}"/>
              </a:ext>
            </a:extLst>
          </p:cNvPr>
          <p:cNvGraphicFramePr>
            <a:graphicFrameLocks/>
          </p:cNvGraphicFramePr>
          <p:nvPr>
            <p:extLst>
              <p:ext uri="{D42A27DB-BD31-4B8C-83A1-F6EECF244321}">
                <p14:modId xmlns:p14="http://schemas.microsoft.com/office/powerpoint/2010/main" val="381190205"/>
              </p:ext>
            </p:extLst>
          </p:nvPr>
        </p:nvGraphicFramePr>
        <p:xfrm>
          <a:off x="325572" y="20547102"/>
          <a:ext cx="9170522" cy="6957496"/>
        </p:xfrm>
        <a:graphic>
          <a:graphicData uri="http://schemas.openxmlformats.org/drawingml/2006/chart">
            <c:chart xmlns:c="http://schemas.openxmlformats.org/drawingml/2006/chart" xmlns:r="http://schemas.openxmlformats.org/officeDocument/2006/relationships" r:id="rId10"/>
          </a:graphicData>
        </a:graphic>
      </p:graphicFrame>
      <p:sp>
        <p:nvSpPr>
          <p:cNvPr id="15" name="TextBox 14">
            <a:extLst>
              <a:ext uri="{FF2B5EF4-FFF2-40B4-BE49-F238E27FC236}">
                <a16:creationId xmlns:a16="http://schemas.microsoft.com/office/drawing/2014/main" id="{C88ACB4A-FFA7-FF68-43AD-254B4FB821B0}"/>
              </a:ext>
            </a:extLst>
          </p:cNvPr>
          <p:cNvSpPr txBox="1"/>
          <p:nvPr/>
        </p:nvSpPr>
        <p:spPr>
          <a:xfrm>
            <a:off x="1606525" y="22393569"/>
            <a:ext cx="2623090"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Agriculture, Forestry, Fishing</a:t>
            </a:r>
          </a:p>
        </p:txBody>
      </p:sp>
      <p:pic>
        <p:nvPicPr>
          <p:cNvPr id="17" name="Graphic 16">
            <a:extLst>
              <a:ext uri="{FF2B5EF4-FFF2-40B4-BE49-F238E27FC236}">
                <a16:creationId xmlns:a16="http://schemas.microsoft.com/office/drawing/2014/main" id="{AD1F61FA-F99F-ACD4-A379-8D779274ED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08329" y="22269011"/>
            <a:ext cx="771524" cy="536362"/>
          </a:xfrm>
          <a:prstGeom prst="rect">
            <a:avLst/>
          </a:prstGeom>
        </p:spPr>
      </p:pic>
      <p:pic>
        <p:nvPicPr>
          <p:cNvPr id="18" name="Graphic 17" descr="Medical with solid fill">
            <a:extLst>
              <a:ext uri="{FF2B5EF4-FFF2-40B4-BE49-F238E27FC236}">
                <a16:creationId xmlns:a16="http://schemas.microsoft.com/office/drawing/2014/main" id="{F7A1C41C-EB75-50D0-2B24-9796235806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21225" y="21654784"/>
            <a:ext cx="771524" cy="771524"/>
          </a:xfrm>
          <a:prstGeom prst="rect">
            <a:avLst/>
          </a:prstGeom>
        </p:spPr>
      </p:pic>
      <p:sp>
        <p:nvSpPr>
          <p:cNvPr id="19" name="TextBox 18">
            <a:extLst>
              <a:ext uri="{FF2B5EF4-FFF2-40B4-BE49-F238E27FC236}">
                <a16:creationId xmlns:a16="http://schemas.microsoft.com/office/drawing/2014/main" id="{4703C7D3-8512-D01A-550B-963A8D742B8D}"/>
              </a:ext>
            </a:extLst>
          </p:cNvPr>
          <p:cNvSpPr txBox="1"/>
          <p:nvPr/>
        </p:nvSpPr>
        <p:spPr>
          <a:xfrm>
            <a:off x="1640553" y="21847594"/>
            <a:ext cx="2430515"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Health &amp; Social Work</a:t>
            </a:r>
          </a:p>
        </p:txBody>
      </p:sp>
      <p:pic>
        <p:nvPicPr>
          <p:cNvPr id="21" name="Graphic 20" descr="Captain male with solid fill">
            <a:extLst>
              <a:ext uri="{FF2B5EF4-FFF2-40B4-BE49-F238E27FC236}">
                <a16:creationId xmlns:a16="http://schemas.microsoft.com/office/drawing/2014/main" id="{C0FF3765-E2C9-767A-6869-D821C1829E6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04590" y="23384872"/>
            <a:ext cx="544084" cy="544084"/>
          </a:xfrm>
          <a:prstGeom prst="rect">
            <a:avLst/>
          </a:prstGeom>
        </p:spPr>
      </p:pic>
      <p:sp>
        <p:nvSpPr>
          <p:cNvPr id="24" name="TextBox 23">
            <a:extLst>
              <a:ext uri="{FF2B5EF4-FFF2-40B4-BE49-F238E27FC236}">
                <a16:creationId xmlns:a16="http://schemas.microsoft.com/office/drawing/2014/main" id="{AEA9A14C-C278-6E8B-CEE3-F2F976EEB325}"/>
              </a:ext>
            </a:extLst>
          </p:cNvPr>
          <p:cNvSpPr txBox="1"/>
          <p:nvPr/>
        </p:nvSpPr>
        <p:spPr>
          <a:xfrm>
            <a:off x="1552577" y="23453566"/>
            <a:ext cx="204818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Transport &amp; Storage</a:t>
            </a:r>
          </a:p>
        </p:txBody>
      </p:sp>
      <p:pic>
        <p:nvPicPr>
          <p:cNvPr id="25" name="Graphic 24" descr="Mathematics with solid fill">
            <a:extLst>
              <a:ext uri="{FF2B5EF4-FFF2-40B4-BE49-F238E27FC236}">
                <a16:creationId xmlns:a16="http://schemas.microsoft.com/office/drawing/2014/main" id="{618AA472-C565-F142-7C38-17548548DC4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824825" y="21200022"/>
            <a:ext cx="618697" cy="618697"/>
          </a:xfrm>
          <a:prstGeom prst="rect">
            <a:avLst/>
          </a:prstGeom>
        </p:spPr>
      </p:pic>
      <p:pic>
        <p:nvPicPr>
          <p:cNvPr id="26" name="Graphic 25">
            <a:extLst>
              <a:ext uri="{FF2B5EF4-FFF2-40B4-BE49-F238E27FC236}">
                <a16:creationId xmlns:a16="http://schemas.microsoft.com/office/drawing/2014/main" id="{F9D03381-BAAA-153D-529D-D2D08430625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301084" y="25071286"/>
            <a:ext cx="530151" cy="510515"/>
          </a:xfrm>
          <a:prstGeom prst="rect">
            <a:avLst/>
          </a:prstGeom>
        </p:spPr>
      </p:pic>
      <p:sp>
        <p:nvSpPr>
          <p:cNvPr id="27" name="TextBox 26">
            <a:extLst>
              <a:ext uri="{FF2B5EF4-FFF2-40B4-BE49-F238E27FC236}">
                <a16:creationId xmlns:a16="http://schemas.microsoft.com/office/drawing/2014/main" id="{19A606F4-022C-C8E7-AEFB-2689F0752D96}"/>
              </a:ext>
            </a:extLst>
          </p:cNvPr>
          <p:cNvSpPr txBox="1"/>
          <p:nvPr/>
        </p:nvSpPr>
        <p:spPr>
          <a:xfrm>
            <a:off x="1566971" y="21273297"/>
            <a:ext cx="1195114"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Education</a:t>
            </a:r>
          </a:p>
        </p:txBody>
      </p:sp>
      <p:sp>
        <p:nvSpPr>
          <p:cNvPr id="28" name="TextBox 27">
            <a:extLst>
              <a:ext uri="{FF2B5EF4-FFF2-40B4-BE49-F238E27FC236}">
                <a16:creationId xmlns:a16="http://schemas.microsoft.com/office/drawing/2014/main" id="{564BF595-5FEE-8F4A-A609-0D73AB9A3BF7}"/>
              </a:ext>
            </a:extLst>
          </p:cNvPr>
          <p:cNvSpPr txBox="1"/>
          <p:nvPr/>
        </p:nvSpPr>
        <p:spPr>
          <a:xfrm>
            <a:off x="1552577" y="25161869"/>
            <a:ext cx="157773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Manufacturing</a:t>
            </a:r>
          </a:p>
        </p:txBody>
      </p:sp>
      <p:pic>
        <p:nvPicPr>
          <p:cNvPr id="29" name="Graphic 28">
            <a:extLst>
              <a:ext uri="{FF2B5EF4-FFF2-40B4-BE49-F238E27FC236}">
                <a16:creationId xmlns:a16="http://schemas.microsoft.com/office/drawing/2014/main" id="{833EF72F-4721-D7E2-4EEE-17C50D5B24A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27329" y="20591901"/>
            <a:ext cx="427478" cy="448710"/>
          </a:xfrm>
          <a:prstGeom prst="rect">
            <a:avLst/>
          </a:prstGeom>
        </p:spPr>
      </p:pic>
      <p:pic>
        <p:nvPicPr>
          <p:cNvPr id="30" name="Graphic 29">
            <a:extLst>
              <a:ext uri="{FF2B5EF4-FFF2-40B4-BE49-F238E27FC236}">
                <a16:creationId xmlns:a16="http://schemas.microsoft.com/office/drawing/2014/main" id="{6ACA8A2A-F8EF-34BF-C86D-4ECDC281D4B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184742" y="22906123"/>
            <a:ext cx="618697" cy="412465"/>
          </a:xfrm>
          <a:prstGeom prst="rect">
            <a:avLst/>
          </a:prstGeom>
        </p:spPr>
      </p:pic>
      <p:sp>
        <p:nvSpPr>
          <p:cNvPr id="31" name="TextBox 30">
            <a:extLst>
              <a:ext uri="{FF2B5EF4-FFF2-40B4-BE49-F238E27FC236}">
                <a16:creationId xmlns:a16="http://schemas.microsoft.com/office/drawing/2014/main" id="{C5B0F009-A856-8874-B356-8A6470BD62BF}"/>
              </a:ext>
            </a:extLst>
          </p:cNvPr>
          <p:cNvSpPr txBox="1"/>
          <p:nvPr/>
        </p:nvSpPr>
        <p:spPr>
          <a:xfrm>
            <a:off x="1552577" y="20734031"/>
            <a:ext cx="241037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Wholesale &amp; Retail Trade</a:t>
            </a:r>
          </a:p>
        </p:txBody>
      </p:sp>
      <p:sp>
        <p:nvSpPr>
          <p:cNvPr id="32" name="TextBox 31">
            <a:extLst>
              <a:ext uri="{FF2B5EF4-FFF2-40B4-BE49-F238E27FC236}">
                <a16:creationId xmlns:a16="http://schemas.microsoft.com/office/drawing/2014/main" id="{D92C3784-64EE-5D72-5F32-01EA0126783F}"/>
              </a:ext>
            </a:extLst>
          </p:cNvPr>
          <p:cNvSpPr txBox="1"/>
          <p:nvPr/>
        </p:nvSpPr>
        <p:spPr>
          <a:xfrm>
            <a:off x="1552577" y="22927536"/>
            <a:ext cx="241037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Public Admin &amp; Defence</a:t>
            </a:r>
          </a:p>
        </p:txBody>
      </p:sp>
      <p:pic>
        <p:nvPicPr>
          <p:cNvPr id="33" name="Graphic 32" descr="Bulldozer with solid fill">
            <a:extLst>
              <a:ext uri="{FF2B5EF4-FFF2-40B4-BE49-F238E27FC236}">
                <a16:creationId xmlns:a16="http://schemas.microsoft.com/office/drawing/2014/main" id="{0A9359DF-11A9-D52E-0ACB-D84040396F0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425507" y="24493901"/>
            <a:ext cx="654875" cy="654875"/>
          </a:xfrm>
          <a:prstGeom prst="rect">
            <a:avLst/>
          </a:prstGeom>
        </p:spPr>
      </p:pic>
      <p:sp>
        <p:nvSpPr>
          <p:cNvPr id="34" name="TextBox 33">
            <a:extLst>
              <a:ext uri="{FF2B5EF4-FFF2-40B4-BE49-F238E27FC236}">
                <a16:creationId xmlns:a16="http://schemas.microsoft.com/office/drawing/2014/main" id="{8DBB3A28-8411-BEEE-D4FC-305E8DE6750B}"/>
              </a:ext>
            </a:extLst>
          </p:cNvPr>
          <p:cNvSpPr txBox="1"/>
          <p:nvPr/>
        </p:nvSpPr>
        <p:spPr>
          <a:xfrm>
            <a:off x="1606525" y="24605111"/>
            <a:ext cx="157773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Construction</a:t>
            </a:r>
          </a:p>
        </p:txBody>
      </p:sp>
      <p:grpSp>
        <p:nvGrpSpPr>
          <p:cNvPr id="35" name="Group 34">
            <a:extLst>
              <a:ext uri="{FF2B5EF4-FFF2-40B4-BE49-F238E27FC236}">
                <a16:creationId xmlns:a16="http://schemas.microsoft.com/office/drawing/2014/main" id="{E864F15A-2D43-4085-1B9B-3F368163154B}"/>
              </a:ext>
            </a:extLst>
          </p:cNvPr>
          <p:cNvGrpSpPr/>
          <p:nvPr/>
        </p:nvGrpSpPr>
        <p:grpSpPr>
          <a:xfrm>
            <a:off x="4397339" y="25609164"/>
            <a:ext cx="597276" cy="542980"/>
            <a:chOff x="122059" y="638651"/>
            <a:chExt cx="597306" cy="542962"/>
          </a:xfrm>
        </p:grpSpPr>
        <p:pic>
          <p:nvPicPr>
            <p:cNvPr id="36" name="Graphic 2" descr="Palette with solid fill">
              <a:extLst>
                <a:ext uri="{FF2B5EF4-FFF2-40B4-BE49-F238E27FC236}">
                  <a16:creationId xmlns:a16="http://schemas.microsoft.com/office/drawing/2014/main" id="{013C2ADD-550F-12F6-90F1-3A758CCAC1E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22059" y="638651"/>
              <a:ext cx="337660" cy="337660"/>
            </a:xfrm>
            <a:prstGeom prst="rect">
              <a:avLst/>
            </a:prstGeom>
          </p:spPr>
        </p:pic>
        <p:pic>
          <p:nvPicPr>
            <p:cNvPr id="37" name="Graphic 3" descr="Drama with solid fill">
              <a:extLst>
                <a:ext uri="{FF2B5EF4-FFF2-40B4-BE49-F238E27FC236}">
                  <a16:creationId xmlns:a16="http://schemas.microsoft.com/office/drawing/2014/main" id="{1BE4F671-D4F2-0849-1681-00BE437BFDA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42630" y="704878"/>
              <a:ext cx="476735" cy="476735"/>
            </a:xfrm>
            <a:prstGeom prst="rect">
              <a:avLst/>
            </a:prstGeom>
          </p:spPr>
        </p:pic>
      </p:grpSp>
      <p:pic>
        <p:nvPicPr>
          <p:cNvPr id="38" name="Graphic 4" descr="Remote learning science with solid fill">
            <a:extLst>
              <a:ext uri="{FF2B5EF4-FFF2-40B4-BE49-F238E27FC236}">
                <a16:creationId xmlns:a16="http://schemas.microsoft.com/office/drawing/2014/main" id="{BC3D9B82-B43B-6D55-C0F7-C75B3A4A20B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014009" y="26657955"/>
            <a:ext cx="654867" cy="654805"/>
          </a:xfrm>
          <a:prstGeom prst="rect">
            <a:avLst/>
          </a:prstGeom>
        </p:spPr>
      </p:pic>
      <p:sp>
        <p:nvSpPr>
          <p:cNvPr id="39" name="TextBox 38">
            <a:extLst>
              <a:ext uri="{FF2B5EF4-FFF2-40B4-BE49-F238E27FC236}">
                <a16:creationId xmlns:a16="http://schemas.microsoft.com/office/drawing/2014/main" id="{7A770925-753F-1F1F-E7DE-AEBCE87B2C38}"/>
              </a:ext>
            </a:extLst>
          </p:cNvPr>
          <p:cNvSpPr txBox="1"/>
          <p:nvPr/>
        </p:nvSpPr>
        <p:spPr>
          <a:xfrm>
            <a:off x="1536094" y="25604457"/>
            <a:ext cx="2465671" cy="584775"/>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Arts, Entertainment &amp; Recreation</a:t>
            </a:r>
          </a:p>
        </p:txBody>
      </p:sp>
      <p:sp>
        <p:nvSpPr>
          <p:cNvPr id="40" name="TextBox 39">
            <a:extLst>
              <a:ext uri="{FF2B5EF4-FFF2-40B4-BE49-F238E27FC236}">
                <a16:creationId xmlns:a16="http://schemas.microsoft.com/office/drawing/2014/main" id="{3CA1E588-AD38-8F15-FFC4-F5DBF25259E9}"/>
              </a:ext>
            </a:extLst>
          </p:cNvPr>
          <p:cNvSpPr txBox="1"/>
          <p:nvPr/>
        </p:nvSpPr>
        <p:spPr>
          <a:xfrm>
            <a:off x="2583823" y="26831474"/>
            <a:ext cx="4833850" cy="338554"/>
          </a:xfrm>
          <a:prstGeom prst="rect">
            <a:avLst/>
          </a:prstGeom>
          <a:noFill/>
        </p:spPr>
        <p:txBody>
          <a:bodyPr wrap="square" rtlCol="0">
            <a:spAutoFit/>
          </a:bodyPr>
          <a:lstStyle/>
          <a:p>
            <a:r>
              <a:rPr lang="en-GB" sz="1600" b="1">
                <a:solidFill>
                  <a:srgbClr val="023459"/>
                </a:solidFill>
                <a:latin typeface="Calibri" panose="020F0502020204030204" pitchFamily="34" charset="0"/>
                <a:ea typeface="Calibri" panose="020F0502020204030204" pitchFamily="34" charset="0"/>
                <a:cs typeface="Calibri" panose="020F0502020204030204" pitchFamily="34" charset="0"/>
              </a:rPr>
              <a:t>Professional, Scientific &amp; Technical Services</a:t>
            </a:r>
          </a:p>
        </p:txBody>
      </p:sp>
      <p:sp>
        <p:nvSpPr>
          <p:cNvPr id="41" name="TextBox 40">
            <a:extLst>
              <a:ext uri="{FF2B5EF4-FFF2-40B4-BE49-F238E27FC236}">
                <a16:creationId xmlns:a16="http://schemas.microsoft.com/office/drawing/2014/main" id="{C2424890-BB41-15F8-7BD6-19D03CD789C9}"/>
              </a:ext>
            </a:extLst>
          </p:cNvPr>
          <p:cNvSpPr txBox="1"/>
          <p:nvPr/>
        </p:nvSpPr>
        <p:spPr>
          <a:xfrm>
            <a:off x="4384033" y="26267185"/>
            <a:ext cx="3793161" cy="338554"/>
          </a:xfrm>
          <a:prstGeom prst="rect">
            <a:avLst/>
          </a:prstGeom>
          <a:noFill/>
        </p:spPr>
        <p:txBody>
          <a:bodyPr wrap="square" rtlCol="0">
            <a:spAutoFit/>
          </a:bodyPr>
          <a:lstStyle/>
          <a:p>
            <a:r>
              <a:rPr lang="en-GB" sz="1600" b="1">
                <a:solidFill>
                  <a:srgbClr val="023459"/>
                </a:solidFill>
                <a:latin typeface="Calibri" panose="020F0502020204030204" pitchFamily="34" charset="0"/>
                <a:ea typeface="Calibri" panose="020F0502020204030204" pitchFamily="34" charset="0"/>
                <a:cs typeface="Calibri" panose="020F0502020204030204" pitchFamily="34" charset="0"/>
              </a:rPr>
              <a:t>Administrative and Support Service</a:t>
            </a:r>
          </a:p>
        </p:txBody>
      </p:sp>
      <p:pic>
        <p:nvPicPr>
          <p:cNvPr id="42" name="Graphic 41" descr="Keyboard with solid fill">
            <a:extLst>
              <a:ext uri="{FF2B5EF4-FFF2-40B4-BE49-F238E27FC236}">
                <a16:creationId xmlns:a16="http://schemas.microsoft.com/office/drawing/2014/main" id="{10683982-A1B4-02AC-6B96-45C757F1F4C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3729158" y="26126207"/>
            <a:ext cx="654875" cy="654875"/>
          </a:xfrm>
          <a:prstGeom prst="rect">
            <a:avLst/>
          </a:prstGeom>
        </p:spPr>
      </p:pic>
      <p:sp>
        <p:nvSpPr>
          <p:cNvPr id="43" name="TextBox 42">
            <a:extLst>
              <a:ext uri="{FF2B5EF4-FFF2-40B4-BE49-F238E27FC236}">
                <a16:creationId xmlns:a16="http://schemas.microsoft.com/office/drawing/2014/main" id="{AF2A2178-E5F8-6F57-1F57-AC3714B65150}"/>
              </a:ext>
            </a:extLst>
          </p:cNvPr>
          <p:cNvSpPr txBox="1"/>
          <p:nvPr/>
        </p:nvSpPr>
        <p:spPr>
          <a:xfrm>
            <a:off x="1549336" y="24101872"/>
            <a:ext cx="3185645"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Accommodation and Food Services</a:t>
            </a:r>
          </a:p>
        </p:txBody>
      </p:sp>
      <p:pic>
        <p:nvPicPr>
          <p:cNvPr id="45" name="Graphic 44" descr="Hotel Bell with solid fill">
            <a:extLst>
              <a:ext uri="{FF2B5EF4-FFF2-40B4-BE49-F238E27FC236}">
                <a16:creationId xmlns:a16="http://schemas.microsoft.com/office/drawing/2014/main" id="{82441BC7-2FB2-9D8D-C639-C756FC5B0D0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949115" y="23964846"/>
            <a:ext cx="455034" cy="455034"/>
          </a:xfrm>
          <a:prstGeom prst="rect">
            <a:avLst/>
          </a:prstGeom>
        </p:spPr>
      </p:pic>
    </p:spTree>
    <p:extLst>
      <p:ext uri="{BB962C8B-B14F-4D97-AF65-F5344CB8AC3E}">
        <p14:creationId xmlns:p14="http://schemas.microsoft.com/office/powerpoint/2010/main" val="413366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F2114-C283-EF2A-97F5-9F9E7919F8E0}"/>
              </a:ext>
            </a:extLst>
          </p:cNvPr>
          <p:cNvPicPr>
            <a:picLocks noGrp="1" noRot="1" noChangeAspect="1" noMove="1" noResize="1" noEditPoints="1" noAdjustHandles="1" noChangeArrowheads="1" noChangeShapeType="1" noCrop="1"/>
          </p:cNvPicPr>
          <p:nvPr/>
        </p:nvPicPr>
        <p:blipFill>
          <a:blip r:embed="rId2">
            <a:duotone>
              <a:schemeClr val="accent2">
                <a:shade val="45000"/>
                <a:satMod val="135000"/>
              </a:schemeClr>
              <a:prstClr val="white"/>
            </a:duotone>
          </a:blip>
          <a:srcRect l="4154"/>
          <a:stretch/>
        </p:blipFill>
        <p:spPr>
          <a:xfrm>
            <a:off x="915161" y="15280215"/>
            <a:ext cx="19553302" cy="11497557"/>
          </a:xfrm>
          <a:prstGeom prst="rect">
            <a:avLst/>
          </a:prstGeom>
        </p:spPr>
      </p:pic>
      <p:sp>
        <p:nvSpPr>
          <p:cNvPr id="5" name="Freeform: Shape 4">
            <a:extLst>
              <a:ext uri="{FF2B5EF4-FFF2-40B4-BE49-F238E27FC236}">
                <a16:creationId xmlns:a16="http://schemas.microsoft.com/office/drawing/2014/main" id="{9F33091C-7DC8-47EC-7C06-7DFC2A16DCCF}"/>
              </a:ext>
            </a:extLst>
          </p:cNvPr>
          <p:cNvSpPr>
            <a:spLocks noGrp="1" noRot="1" noMove="1" noResize="1" noEditPoints="1" noAdjustHandles="1" noChangeArrowheads="1" noChangeShapeType="1"/>
          </p:cNvSpPr>
          <p:nvPr/>
        </p:nvSpPr>
        <p:spPr>
          <a:xfrm>
            <a:off x="3151762" y="15310255"/>
            <a:ext cx="14669310" cy="11400817"/>
          </a:xfrm>
          <a:custGeom>
            <a:avLst/>
            <a:gdLst>
              <a:gd name="connsiteX0" fmla="*/ 0 w 14669310"/>
              <a:gd name="connsiteY0" fmla="*/ 0 h 11400817"/>
              <a:gd name="connsiteX1" fmla="*/ 4669276 w 14669310"/>
              <a:gd name="connsiteY1" fmla="*/ 19456 h 11400817"/>
              <a:gd name="connsiteX2" fmla="*/ 9124544 w 14669310"/>
              <a:gd name="connsiteY2" fmla="*/ 3287949 h 11400817"/>
              <a:gd name="connsiteX3" fmla="*/ 13735455 w 14669310"/>
              <a:gd name="connsiteY3" fmla="*/ 3229583 h 11400817"/>
              <a:gd name="connsiteX4" fmla="*/ 14669310 w 14669310"/>
              <a:gd name="connsiteY4" fmla="*/ 4299626 h 11400817"/>
              <a:gd name="connsiteX5" fmla="*/ 14572034 w 14669310"/>
              <a:gd name="connsiteY5" fmla="*/ 4863830 h 11400817"/>
              <a:gd name="connsiteX6" fmla="*/ 14144017 w 14669310"/>
              <a:gd name="connsiteY6" fmla="*/ 4902741 h 11400817"/>
              <a:gd name="connsiteX7" fmla="*/ 14280204 w 14669310"/>
              <a:gd name="connsiteY7" fmla="*/ 11303541 h 11400817"/>
              <a:gd name="connsiteX8" fmla="*/ 11887200 w 14669310"/>
              <a:gd name="connsiteY8" fmla="*/ 11361907 h 11400817"/>
              <a:gd name="connsiteX9" fmla="*/ 8949447 w 14669310"/>
              <a:gd name="connsiteY9" fmla="*/ 11400817 h 11400817"/>
              <a:gd name="connsiteX10" fmla="*/ 3929974 w 14669310"/>
              <a:gd name="connsiteY10" fmla="*/ 5972783 h 11400817"/>
              <a:gd name="connsiteX11" fmla="*/ 3385225 w 14669310"/>
              <a:gd name="connsiteY11" fmla="*/ 5428034 h 11400817"/>
              <a:gd name="connsiteX12" fmla="*/ 2704289 w 14669310"/>
              <a:gd name="connsiteY12" fmla="*/ 5272392 h 11400817"/>
              <a:gd name="connsiteX13" fmla="*/ 1887166 w 14669310"/>
              <a:gd name="connsiteY13" fmla="*/ 1439694 h 11400817"/>
              <a:gd name="connsiteX14" fmla="*/ 0 w 14669310"/>
              <a:gd name="connsiteY14" fmla="*/ 0 h 1140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69310" h="11400817">
                <a:moveTo>
                  <a:pt x="0" y="0"/>
                </a:moveTo>
                <a:lnTo>
                  <a:pt x="4669276" y="19456"/>
                </a:lnTo>
                <a:lnTo>
                  <a:pt x="9124544" y="3287949"/>
                </a:lnTo>
                <a:lnTo>
                  <a:pt x="13735455" y="3229583"/>
                </a:lnTo>
                <a:lnTo>
                  <a:pt x="14669310" y="4299626"/>
                </a:lnTo>
                <a:lnTo>
                  <a:pt x="14572034" y="4863830"/>
                </a:lnTo>
                <a:lnTo>
                  <a:pt x="14144017" y="4902741"/>
                </a:lnTo>
                <a:lnTo>
                  <a:pt x="14280204" y="11303541"/>
                </a:lnTo>
                <a:lnTo>
                  <a:pt x="11887200" y="11361907"/>
                </a:lnTo>
                <a:lnTo>
                  <a:pt x="8949447" y="11400817"/>
                </a:lnTo>
                <a:lnTo>
                  <a:pt x="3929974" y="5972783"/>
                </a:lnTo>
                <a:lnTo>
                  <a:pt x="3385225" y="5428034"/>
                </a:lnTo>
                <a:lnTo>
                  <a:pt x="2704289" y="5272392"/>
                </a:lnTo>
                <a:lnTo>
                  <a:pt x="1887166" y="1439694"/>
                </a:lnTo>
                <a:lnTo>
                  <a:pt x="0" y="0"/>
                </a:lnTo>
                <a:close/>
              </a:path>
            </a:pathLst>
          </a:custGeom>
          <a:solidFill>
            <a:srgbClr val="DEEEF5"/>
          </a:solidFill>
          <a:ln>
            <a:solidFill>
              <a:srgbClr val="DEE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FC00CAC-A815-C7B9-F4F8-A34B37047FBB}"/>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56D1EC4-A310-D775-9EB1-C38CDF14D86C}"/>
              </a:ext>
            </a:extLst>
          </p:cNvPr>
          <p:cNvSpPr txBox="1"/>
          <p:nvPr/>
        </p:nvSpPr>
        <p:spPr>
          <a:xfrm>
            <a:off x="0" y="1224477"/>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Vessel and Port Profiles</a:t>
            </a:r>
          </a:p>
        </p:txBody>
      </p:sp>
      <p:sp>
        <p:nvSpPr>
          <p:cNvPr id="8" name="TextBox 7">
            <a:extLst>
              <a:ext uri="{FF2B5EF4-FFF2-40B4-BE49-F238E27FC236}">
                <a16:creationId xmlns:a16="http://schemas.microsoft.com/office/drawing/2014/main" id="{BD3E53EF-F849-4F81-EC10-4436AE7BE216}"/>
              </a:ext>
            </a:extLst>
          </p:cNvPr>
          <p:cNvSpPr txBox="1"/>
          <p:nvPr/>
        </p:nvSpPr>
        <p:spPr>
          <a:xfrm>
            <a:off x="9343777" y="5465168"/>
            <a:ext cx="10183572" cy="4939814"/>
          </a:xfrm>
          <a:prstGeom prst="rect">
            <a:avLst/>
          </a:prstGeom>
          <a:noFill/>
        </p:spPr>
        <p:txBody>
          <a:bodyPr wrap="square">
            <a:spAutoFit/>
          </a:bodyPr>
          <a:lstStyle/>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MV </a:t>
            </a:r>
            <a:r>
              <a:rPr kumimoji="0" lang="en-GB" sz="2800" b="1" i="1" u="none" strike="noStrike" kern="1200" cap="none" spc="0" normalizeH="0" baseline="0" noProof="0" err="1">
                <a:ln>
                  <a:noFill/>
                </a:ln>
                <a:effectLst/>
                <a:uLnTx/>
                <a:uFillTx/>
                <a:latin typeface="Calibri" panose="020F0502020204030204" pitchFamily="34" charset="0"/>
                <a:ea typeface="Calibri" panose="020F0502020204030204" pitchFamily="34" charset="0"/>
                <a:cs typeface="Calibri" panose="020F0502020204030204" pitchFamily="34" charset="0"/>
              </a:rPr>
              <a:t>Leirna</a:t>
            </a:r>
            <a:endParaRPr kumimoji="0" lang="en-GB"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Entered service: 1992</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Passenger capacity (max): 124</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Car capacity (Source: SIC): </a:t>
            </a:r>
            <a:r>
              <a:rPr lang="en-GB" sz="2800">
                <a:latin typeface="Calibri" panose="020F0502020204030204" pitchFamily="34" charset="0"/>
                <a:ea typeface="Calibri" panose="020F0502020204030204" pitchFamily="34" charset="0"/>
                <a:cs typeface="Calibri" panose="020F0502020204030204" pitchFamily="34" charset="0"/>
              </a:rPr>
              <a:t>19</a:t>
            </a:r>
            <a:endPar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Overnight berth: Bressay</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Other points of note:  </a:t>
            </a:r>
          </a:p>
          <a:p>
            <a:pPr marL="257175" marR="0" lvl="0" indent="-257175" defTabSz="685800" rtl="0" eaLnBrk="1" fontAlgn="auto" latinLnBrk="0" hangingPunct="1">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Ageing vessel which will require replacement in the short – medium term</a:t>
            </a:r>
          </a:p>
          <a:p>
            <a:pPr marL="257175" marR="0" lvl="0" indent="-257175" defTabSz="685800" rtl="0" eaLnBrk="1" fontAlgn="auto" latinLnBrk="0" hangingPunct="1">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MV </a:t>
            </a:r>
            <a:r>
              <a:rPr kumimoji="0" lang="en-GB" sz="2800" b="0" i="1" u="none" strike="noStrike" kern="1200" cap="none" spc="0" normalizeH="0" baseline="0" noProof="0" err="1">
                <a:ln>
                  <a:noFill/>
                </a:ln>
                <a:effectLst/>
                <a:uLnTx/>
                <a:uFillTx/>
                <a:latin typeface="Calibri" panose="020F0502020204030204" pitchFamily="34" charset="0"/>
                <a:ea typeface="Calibri" panose="020F0502020204030204" pitchFamily="34" charset="0"/>
                <a:cs typeface="Calibri" panose="020F0502020204030204" pitchFamily="34" charset="0"/>
              </a:rPr>
              <a:t>Leirna</a:t>
            </a:r>
            <a:r>
              <a:rPr kumimoji="0" lang="en-GB" sz="2800" b="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 holds a Class IV certificate and Bressay is therefore the only route in Shetland which she is certified to operate</a:t>
            </a:r>
            <a:endPar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8EEC63DE-E4E5-4F8F-9784-31F6D96D2528}"/>
              </a:ext>
            </a:extLst>
          </p:cNvPr>
          <p:cNvCxnSpPr>
            <a:cxnSpLocks/>
          </p:cNvCxnSpPr>
          <p:nvPr/>
        </p:nvCxnSpPr>
        <p:spPr>
          <a:xfrm flipH="1">
            <a:off x="646696" y="13299886"/>
            <a:ext cx="20090232" cy="114546"/>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942FFAA-EFF8-490D-5187-36E34867FBF0}"/>
              </a:ext>
            </a:extLst>
          </p:cNvPr>
          <p:cNvGrpSpPr/>
          <p:nvPr/>
        </p:nvGrpSpPr>
        <p:grpSpPr>
          <a:xfrm>
            <a:off x="220075" y="28950444"/>
            <a:ext cx="20816084" cy="1140243"/>
            <a:chOff x="220075" y="28950444"/>
            <a:chExt cx="20816084" cy="1140243"/>
          </a:xfrm>
        </p:grpSpPr>
        <p:pic>
          <p:nvPicPr>
            <p:cNvPr id="24" name="Picture 2" descr="Logo: Shetland Islands Council">
              <a:extLst>
                <a:ext uri="{FF2B5EF4-FFF2-40B4-BE49-F238E27FC236}">
                  <a16:creationId xmlns:a16="http://schemas.microsoft.com/office/drawing/2014/main" id="{E1A792B9-CE3C-DFAC-C221-0379E89D6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2D197242-D4E3-2884-350C-83C79487D748}"/>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26" name="Picture 25">
              <a:extLst>
                <a:ext uri="{FF2B5EF4-FFF2-40B4-BE49-F238E27FC236}">
                  <a16:creationId xmlns:a16="http://schemas.microsoft.com/office/drawing/2014/main" id="{76038EC6-18DE-B2B9-3CAF-615D7FFFB3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28" name="Picture 27">
              <a:extLst>
                <a:ext uri="{FF2B5EF4-FFF2-40B4-BE49-F238E27FC236}">
                  <a16:creationId xmlns:a16="http://schemas.microsoft.com/office/drawing/2014/main" id="{5D2CDFC5-E2FB-D5E3-49CE-92E2EBD3E23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30" name="Picture 29" descr="Logo, company name&#10;&#10;Description automatically generated">
              <a:extLst>
                <a:ext uri="{FF2B5EF4-FFF2-40B4-BE49-F238E27FC236}">
                  <a16:creationId xmlns:a16="http://schemas.microsoft.com/office/drawing/2014/main" id="{EC346744-8FB7-8FB3-5033-F96D4A349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pic>
        <p:nvPicPr>
          <p:cNvPr id="34" name="Picture 33" descr="A large ship in the water&#10;&#10;Description automatically generated">
            <a:extLst>
              <a:ext uri="{FF2B5EF4-FFF2-40B4-BE49-F238E27FC236}">
                <a16:creationId xmlns:a16="http://schemas.microsoft.com/office/drawing/2014/main" id="{2D6F65EE-2839-EAFC-A660-771E23B33A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063" y="4423869"/>
            <a:ext cx="8381899" cy="6286424"/>
          </a:xfrm>
          <a:prstGeom prst="rect">
            <a:avLst/>
          </a:prstGeom>
        </p:spPr>
      </p:pic>
      <p:sp>
        <p:nvSpPr>
          <p:cNvPr id="35" name="TextBox 34">
            <a:extLst>
              <a:ext uri="{FF2B5EF4-FFF2-40B4-BE49-F238E27FC236}">
                <a16:creationId xmlns:a16="http://schemas.microsoft.com/office/drawing/2014/main" id="{61512A4C-0F91-1938-E110-A3883717C9CD}"/>
              </a:ext>
            </a:extLst>
          </p:cNvPr>
          <p:cNvSpPr txBox="1">
            <a:spLocks noGrp="1" noRot="1" noMove="1" noResize="1" noEditPoints="1" noAdjustHandles="1" noChangeArrowheads="1" noChangeShapeType="1"/>
          </p:cNvSpPr>
          <p:nvPr/>
        </p:nvSpPr>
        <p:spPr>
          <a:xfrm>
            <a:off x="14806248" y="18885203"/>
            <a:ext cx="3512751" cy="1328023"/>
          </a:xfrm>
          <a:prstGeom prst="roundRect">
            <a:avLst/>
          </a:prstGeom>
          <a:noFill/>
        </p:spPr>
        <p:txBody>
          <a:bodyPr wrap="square">
            <a:spAutoFit/>
          </a:bodyPr>
          <a:lstStyle/>
          <a:p>
            <a:pPr marL="0" lvl="1" indent="-1133033">
              <a:lnSpc>
                <a:spcPct val="90000"/>
              </a:lnSpc>
            </a:pPr>
            <a:r>
              <a:rPr lang="en-GB" sz="2000">
                <a:latin typeface="Calibri" panose="020F0502020204030204" pitchFamily="34" charset="0"/>
                <a:ea typeface="Calibri" panose="020F0502020204030204" pitchFamily="34" charset="0"/>
                <a:cs typeface="Calibri" panose="020F0502020204030204" pitchFamily="34" charset="0"/>
              </a:rPr>
              <a:t>MV </a:t>
            </a:r>
            <a:r>
              <a:rPr lang="en-GB" sz="2000" i="1">
                <a:latin typeface="Calibri" panose="020F0502020204030204" pitchFamily="34" charset="0"/>
                <a:ea typeface="Calibri" panose="020F0502020204030204" pitchFamily="34" charset="0"/>
                <a:cs typeface="Calibri" panose="020F0502020204030204" pitchFamily="34" charset="0"/>
              </a:rPr>
              <a:t>Leirna </a:t>
            </a:r>
            <a:r>
              <a:rPr lang="en-GB" sz="2000">
                <a:latin typeface="Calibri" panose="020F0502020204030204" pitchFamily="34" charset="0"/>
                <a:ea typeface="Calibri" panose="020F0502020204030204" pitchFamily="34" charset="0"/>
                <a:cs typeface="Calibri" panose="020F0502020204030204" pitchFamily="34" charset="0"/>
              </a:rPr>
              <a:t>overnights on the linkspan berth in Bressay, which is protected by a breakwater.</a:t>
            </a:r>
          </a:p>
        </p:txBody>
      </p:sp>
      <p:sp>
        <p:nvSpPr>
          <p:cNvPr id="23" name="TextBox 22">
            <a:extLst>
              <a:ext uri="{FF2B5EF4-FFF2-40B4-BE49-F238E27FC236}">
                <a16:creationId xmlns:a16="http://schemas.microsoft.com/office/drawing/2014/main" id="{CA709CD6-EC3B-6B26-DF9F-1AFD1EE6952C}"/>
              </a:ext>
            </a:extLst>
          </p:cNvPr>
          <p:cNvSpPr txBox="1">
            <a:spLocks noGrp="1" noRot="1" noMove="1" noResize="1" noEditPoints="1" noAdjustHandles="1" noChangeArrowheads="1" noChangeShapeType="1"/>
          </p:cNvSpPr>
          <p:nvPr/>
        </p:nvSpPr>
        <p:spPr>
          <a:xfrm>
            <a:off x="5314453" y="18731970"/>
            <a:ext cx="4880135" cy="1634490"/>
          </a:xfrm>
          <a:prstGeom prst="roundRect">
            <a:avLst/>
          </a:prstGeom>
          <a:noFill/>
        </p:spPr>
        <p:txBody>
          <a:bodyPr wrap="square">
            <a:spAutoFit/>
          </a:bodyPr>
          <a:lstStyle/>
          <a:p>
            <a:pPr marL="0" lvl="1" indent="-1133033">
              <a:lnSpc>
                <a:spcPct val="90000"/>
              </a:lnSpc>
            </a:pPr>
            <a:r>
              <a:rPr lang="en-GB" sz="2000">
                <a:latin typeface="Calibri" panose="020F0502020204030204" pitchFamily="34" charset="0"/>
                <a:ea typeface="Calibri" panose="020F0502020204030204" pitchFamily="34" charset="0"/>
                <a:cs typeface="Calibri" panose="020F0502020204030204" pitchFamily="34" charset="0"/>
              </a:rPr>
              <a:t>The Terminal for the Bressay service in Lerwick is the only one not owned by the Council. It falls with the Lerwick Port Authority (LPA) area and thus the Council pays LPA dues for its use.</a:t>
            </a:r>
          </a:p>
        </p:txBody>
      </p:sp>
      <p:sp>
        <p:nvSpPr>
          <p:cNvPr id="9" name="Freeform: Shape 8">
            <a:extLst>
              <a:ext uri="{FF2B5EF4-FFF2-40B4-BE49-F238E27FC236}">
                <a16:creationId xmlns:a16="http://schemas.microsoft.com/office/drawing/2014/main" id="{AB11D548-C6AB-486E-1695-A88B982CFE49}"/>
              </a:ext>
            </a:extLst>
          </p:cNvPr>
          <p:cNvSpPr>
            <a:spLocks noGrp="1" noRot="1" noMove="1" noResize="1" noEditPoints="1" noAdjustHandles="1" noChangeArrowheads="1" noChangeShapeType="1"/>
          </p:cNvSpPr>
          <p:nvPr/>
        </p:nvSpPr>
        <p:spPr>
          <a:xfrm>
            <a:off x="6984460" y="20115719"/>
            <a:ext cx="10486417" cy="833719"/>
          </a:xfrm>
          <a:custGeom>
            <a:avLst/>
            <a:gdLst>
              <a:gd name="connsiteX0" fmla="*/ 0 w 10486417"/>
              <a:gd name="connsiteY0" fmla="*/ 622570 h 833719"/>
              <a:gd name="connsiteX1" fmla="*/ 6089514 w 10486417"/>
              <a:gd name="connsiteY1" fmla="*/ 797668 h 833719"/>
              <a:gd name="connsiteX2" fmla="*/ 10486417 w 10486417"/>
              <a:gd name="connsiteY2" fmla="*/ 0 h 833719"/>
            </a:gdLst>
            <a:ahLst/>
            <a:cxnLst>
              <a:cxn ang="0">
                <a:pos x="connsiteX0" y="connsiteY0"/>
              </a:cxn>
              <a:cxn ang="0">
                <a:pos x="connsiteX1" y="connsiteY1"/>
              </a:cxn>
              <a:cxn ang="0">
                <a:pos x="connsiteX2" y="connsiteY2"/>
              </a:cxn>
            </a:cxnLst>
            <a:rect l="l" t="t" r="r" b="b"/>
            <a:pathLst>
              <a:path w="10486417" h="833719">
                <a:moveTo>
                  <a:pt x="0" y="622570"/>
                </a:moveTo>
                <a:cubicBezTo>
                  <a:pt x="2170889" y="762000"/>
                  <a:pt x="4341778" y="901430"/>
                  <a:pt x="6089514" y="797668"/>
                </a:cubicBezTo>
                <a:cubicBezTo>
                  <a:pt x="7837250" y="693906"/>
                  <a:pt x="9161833" y="346953"/>
                  <a:pt x="10486417" y="0"/>
                </a:cubicBezTo>
              </a:path>
            </a:pathLst>
          </a:custGeom>
          <a:noFill/>
          <a:ln>
            <a:solidFill>
              <a:srgbClr val="02345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924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EC347-4931-1BE8-97D7-33A9388FF113}"/>
            </a:ext>
          </a:extLst>
        </p:cNvPr>
        <p:cNvGrpSpPr/>
        <p:nvPr/>
      </p:nvGrpSpPr>
      <p:grpSpPr>
        <a:xfrm>
          <a:off x="0" y="0"/>
          <a:ext cx="0" cy="0"/>
          <a:chOff x="0" y="0"/>
          <a:chExt cx="0" cy="0"/>
        </a:xfrm>
      </p:grpSpPr>
      <p:sp>
        <p:nvSpPr>
          <p:cNvPr id="290" name="Rectangle 289">
            <a:extLst>
              <a:ext uri="{FF2B5EF4-FFF2-40B4-BE49-F238E27FC236}">
                <a16:creationId xmlns:a16="http://schemas.microsoft.com/office/drawing/2014/main" id="{B9D2701D-20EE-6975-C0D5-0E986DA65182}"/>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A467876-F77C-E4B1-8434-BB0F3A41FC3D}"/>
              </a:ext>
            </a:extLst>
          </p:cNvPr>
          <p:cNvSpPr txBox="1"/>
          <p:nvPr/>
        </p:nvSpPr>
        <p:spPr>
          <a:xfrm>
            <a:off x="0" y="1182574"/>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Timetable and Connectivity</a:t>
            </a:r>
          </a:p>
        </p:txBody>
      </p:sp>
      <p:sp>
        <p:nvSpPr>
          <p:cNvPr id="3" name="Text Placeholder 2">
            <a:extLst>
              <a:ext uri="{FF2B5EF4-FFF2-40B4-BE49-F238E27FC236}">
                <a16:creationId xmlns:a16="http://schemas.microsoft.com/office/drawing/2014/main" id="{9AEBEC03-2985-67FD-E733-E65D454B20D7}"/>
              </a:ext>
            </a:extLst>
          </p:cNvPr>
          <p:cNvSpPr txBox="1">
            <a:spLocks/>
          </p:cNvSpPr>
          <p:nvPr/>
        </p:nvSpPr>
        <p:spPr>
          <a:xfrm>
            <a:off x="1114749" y="3540362"/>
            <a:ext cx="18970796" cy="5404556"/>
          </a:xfrm>
          <a:prstGeom prst="rect">
            <a:avLst/>
          </a:prstGeom>
        </p:spPr>
        <p:txBody>
          <a:bodyPr vert="horz" wrap="square" lIns="0" tIns="0" rIns="0" bIns="0" rtlCol="0" anchor="t">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a:spcAft>
                <a:spcPts val="1200"/>
              </a:spcAft>
            </a:pP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Timetable is delivered through:</a:t>
            </a:r>
          </a:p>
          <a:p>
            <a:pPr>
              <a:spcAft>
                <a:spcPts val="1200"/>
              </a:spcAft>
            </a:pPr>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spcAft>
                <a:spcPts val="1200"/>
              </a:spcAft>
              <a:buFont typeface="Arial" panose="020B0604020202020204" pitchFamily="34" charset="0"/>
              <a:buChar char="•"/>
              <a:tabLst>
                <a:tab pos="262890" algn="l"/>
                <a:tab pos="914400" algn="l"/>
              </a:tabLst>
            </a:pPr>
            <a:r>
              <a:rPr lang="en-GB" sz="2800" b="1">
                <a:latin typeface="Calibri" panose="020F0502020204030204" pitchFamily="34" charset="0"/>
                <a:ea typeface="Calibri" panose="020F0502020204030204" pitchFamily="34" charset="0"/>
                <a:cs typeface="Calibri" panose="020F0502020204030204" pitchFamily="34" charset="0"/>
              </a:rPr>
              <a:t>MV </a:t>
            </a:r>
            <a:r>
              <a:rPr lang="en-GB" sz="2800" b="1" i="1" err="1">
                <a:latin typeface="Calibri" panose="020F0502020204030204" pitchFamily="34" charset="0"/>
                <a:ea typeface="Calibri" panose="020F0502020204030204" pitchFamily="34" charset="0"/>
                <a:cs typeface="Calibri" panose="020F0502020204030204" pitchFamily="34" charset="0"/>
              </a:rPr>
              <a:t>Leirna</a:t>
            </a:r>
            <a:r>
              <a:rPr lang="en-GB" sz="2800" b="1">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operating on a </a:t>
            </a:r>
            <a:r>
              <a:rPr lang="en-GB" sz="2800" b="1">
                <a:latin typeface="Calibri" panose="020F0502020204030204" pitchFamily="34" charset="0"/>
                <a:ea typeface="Calibri" panose="020F0502020204030204" pitchFamily="34" charset="0"/>
                <a:cs typeface="Calibri" panose="020F0502020204030204" pitchFamily="34" charset="0"/>
              </a:rPr>
              <a:t>‘shift’-basis</a:t>
            </a:r>
            <a:r>
              <a:rPr lang="en-GB" sz="2800">
                <a:latin typeface="Calibri" panose="020F0502020204030204" pitchFamily="34" charset="0"/>
                <a:ea typeface="Calibri" panose="020F0502020204030204" pitchFamily="34" charset="0"/>
                <a:cs typeface="Calibri" panose="020F0502020204030204" pitchFamily="34" charset="0"/>
              </a:rPr>
              <a:t>.  Her first departure from Bressay is 07:00, with her sailing day finishing late in the evening, and early the following morning on a Friday and Saturday</a:t>
            </a:r>
          </a:p>
          <a:p>
            <a:pPr marL="628650" lvl="1" indent="-285750">
              <a:lnSpc>
                <a:spcPct val="90000"/>
              </a:lnSpc>
              <a:spcAft>
                <a:spcPts val="1200"/>
              </a:spcAft>
              <a:buFont typeface="Arial" panose="020B0604020202020204" pitchFamily="34" charset="0"/>
              <a:buChar char="•"/>
              <a:tabLst>
                <a:tab pos="262890" algn="l"/>
                <a:tab pos="914400" algn="l"/>
              </a:tabLst>
            </a:pPr>
            <a:r>
              <a:rPr lang="en-GB" sz="2800">
                <a:latin typeface="Calibri" panose="020F0502020204030204" pitchFamily="34" charset="0"/>
                <a:ea typeface="Calibri" panose="020F0502020204030204" pitchFamily="34" charset="0"/>
                <a:cs typeface="Calibri" panose="020F0502020204030204" pitchFamily="34" charset="0"/>
              </a:rPr>
              <a:t>There are slightly fewer sailings on a </a:t>
            </a:r>
            <a:r>
              <a:rPr lang="en-GB" sz="2800" b="1">
                <a:latin typeface="Calibri" panose="020F0502020204030204" pitchFamily="34" charset="0"/>
                <a:ea typeface="Calibri" panose="020F0502020204030204" pitchFamily="34" charset="0"/>
                <a:cs typeface="Calibri" panose="020F0502020204030204" pitchFamily="34" charset="0"/>
              </a:rPr>
              <a:t>Saturday (21) </a:t>
            </a:r>
            <a:r>
              <a:rPr lang="en-GB" sz="2800">
                <a:latin typeface="Calibri" panose="020F0502020204030204" pitchFamily="34" charset="0"/>
                <a:ea typeface="Calibri" panose="020F0502020204030204" pitchFamily="34" charset="0"/>
                <a:cs typeface="Calibri" panose="020F0502020204030204" pitchFamily="34" charset="0"/>
              </a:rPr>
              <a:t>and </a:t>
            </a:r>
            <a:r>
              <a:rPr lang="en-GB" sz="2800" b="1">
                <a:latin typeface="Calibri" panose="020F0502020204030204" pitchFamily="34" charset="0"/>
                <a:ea typeface="Calibri" panose="020F0502020204030204" pitchFamily="34" charset="0"/>
                <a:cs typeface="Calibri" panose="020F0502020204030204" pitchFamily="34" charset="0"/>
              </a:rPr>
              <a:t>Sunday (17) </a:t>
            </a:r>
            <a:r>
              <a:rPr lang="en-GB" sz="2800">
                <a:latin typeface="Calibri" panose="020F0502020204030204" pitchFamily="34" charset="0"/>
                <a:ea typeface="Calibri" panose="020F0502020204030204" pitchFamily="34" charset="0"/>
                <a:cs typeface="Calibri" panose="020F0502020204030204" pitchFamily="34" charset="0"/>
              </a:rPr>
              <a:t>relative to a weekday </a:t>
            </a:r>
            <a:r>
              <a:rPr lang="en-GB" sz="2800" b="1">
                <a:latin typeface="Calibri" panose="020F0502020204030204" pitchFamily="34" charset="0"/>
                <a:ea typeface="Calibri" panose="020F0502020204030204" pitchFamily="34" charset="0"/>
                <a:cs typeface="Calibri" panose="020F0502020204030204" pitchFamily="34" charset="0"/>
              </a:rPr>
              <a:t>(22 Monday to Thursday and 24 on a Friday)</a:t>
            </a:r>
          </a:p>
          <a:p>
            <a:pPr marL="628650" lvl="1" indent="-285750">
              <a:lnSpc>
                <a:spcPct val="90000"/>
              </a:lnSpc>
              <a:spcAft>
                <a:spcPts val="1200"/>
              </a:spcAft>
              <a:buFont typeface="Arial" panose="020B0604020202020204" pitchFamily="34" charset="0"/>
              <a:buChar char="•"/>
              <a:tabLst>
                <a:tab pos="262890" algn="l"/>
                <a:tab pos="914400" algn="l"/>
              </a:tabLst>
            </a:pPr>
            <a:r>
              <a:rPr lang="en-GB" sz="2800">
                <a:latin typeface="Calibri" panose="020F0502020204030204" pitchFamily="34" charset="0"/>
                <a:ea typeface="Calibri" panose="020F0502020204030204" pitchFamily="34" charset="0"/>
                <a:cs typeface="Calibri" panose="020F0502020204030204" pitchFamily="34" charset="0"/>
              </a:rPr>
              <a:t>During refit, MV </a:t>
            </a:r>
            <a:r>
              <a:rPr lang="en-GB" sz="2800" i="1" err="1">
                <a:latin typeface="Calibri" panose="020F0502020204030204" pitchFamily="34" charset="0"/>
                <a:ea typeface="Calibri" panose="020F0502020204030204" pitchFamily="34" charset="0"/>
                <a:cs typeface="Calibri" panose="020F0502020204030204" pitchFamily="34" charset="0"/>
              </a:rPr>
              <a:t>Leirna</a:t>
            </a:r>
            <a:r>
              <a:rPr lang="en-GB" sz="2800">
                <a:latin typeface="Calibri" panose="020F0502020204030204" pitchFamily="34" charset="0"/>
                <a:ea typeface="Calibri" panose="020F0502020204030204" pitchFamily="34" charset="0"/>
                <a:cs typeface="Calibri" panose="020F0502020204030204" pitchFamily="34" charset="0"/>
              </a:rPr>
              <a:t> is relieved by the Council’s spare vessel, MV </a:t>
            </a:r>
            <a:r>
              <a:rPr lang="en-GB" sz="2800" i="1" err="1">
                <a:latin typeface="Calibri" panose="020F0502020204030204" pitchFamily="34" charset="0"/>
                <a:ea typeface="Calibri" panose="020F0502020204030204" pitchFamily="34" charset="0"/>
                <a:cs typeface="Calibri" panose="020F0502020204030204" pitchFamily="34" charset="0"/>
              </a:rPr>
              <a:t>Fivla</a:t>
            </a:r>
            <a:r>
              <a:rPr lang="en-GB" sz="2800">
                <a:latin typeface="Calibri" panose="020F0502020204030204" pitchFamily="34" charset="0"/>
                <a:ea typeface="Calibri" panose="020F0502020204030204" pitchFamily="34" charset="0"/>
                <a:cs typeface="Calibri" panose="020F0502020204030204" pitchFamily="34" charset="0"/>
              </a:rPr>
              <a:t>, which is much smaller, carrying only ten cars</a:t>
            </a:r>
          </a:p>
          <a:p>
            <a:pPr marL="257175" lvl="1" indent="-257175">
              <a:lnSpc>
                <a:spcPct val="90000"/>
              </a:lnSpc>
              <a:spcAft>
                <a:spcPts val="1200"/>
              </a:spcAft>
              <a:buFont typeface="Arial" panose="020B0604020202020204" pitchFamily="34" charset="0"/>
              <a:buChar char="•"/>
            </a:pPr>
            <a:endParaRPr lang="en-GB" sz="2800" b="1">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609AA919-E578-883A-B2AB-BED8900DE515}"/>
              </a:ext>
            </a:extLst>
          </p:cNvPr>
          <p:cNvSpPr txBox="1">
            <a:spLocks/>
          </p:cNvSpPr>
          <p:nvPr/>
        </p:nvSpPr>
        <p:spPr>
          <a:xfrm>
            <a:off x="1106091" y="22217154"/>
            <a:ext cx="19472624" cy="5332833"/>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a:spcAft>
                <a:spcPts val="600"/>
              </a:spcAft>
            </a:pP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There is a very limited bus service on </a:t>
            </a:r>
            <a:r>
              <a:rPr lang="en-GB" sz="3200" b="1">
                <a:solidFill>
                  <a:schemeClr val="tx1"/>
                </a:solidFill>
                <a:latin typeface="Calibri" panose="020F0502020204030204" pitchFamily="34" charset="0"/>
                <a:ea typeface="Calibri" panose="020F0502020204030204" pitchFamily="34" charset="0"/>
                <a:cs typeface="Calibri" panose="020F0502020204030204" pitchFamily="34" charset="0"/>
              </a:rPr>
              <a:t>Bressay</a:t>
            </a: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 – this consists of:</a:t>
            </a:r>
          </a:p>
          <a:p>
            <a:pPr marL="457200" indent="-457200">
              <a:spcAft>
                <a:spcPts val="600"/>
              </a:spcAft>
              <a:buFont typeface="Arial" panose="020B0604020202020204" pitchFamily="34" charset="0"/>
              <a:buChar char="•"/>
            </a:pPr>
            <a:r>
              <a:rPr lang="en-GB" sz="3200" b="1">
                <a:solidFill>
                  <a:schemeClr val="tx1"/>
                </a:solidFill>
                <a:latin typeface="Calibri" panose="020F0502020204030204" pitchFamily="34" charset="0"/>
                <a:ea typeface="Calibri" panose="020F0502020204030204" pitchFamily="34" charset="0"/>
                <a:cs typeface="Calibri" panose="020F0502020204030204" pitchFamily="34" charset="0"/>
              </a:rPr>
              <a:t>No.41 Weekly Shopper – </a:t>
            </a: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This service runs </a:t>
            </a:r>
            <a:r>
              <a:rPr lang="en-GB" sz="3200" b="1">
                <a:solidFill>
                  <a:schemeClr val="tx1"/>
                </a:solidFill>
                <a:latin typeface="Calibri" panose="020F0502020204030204" pitchFamily="34" charset="0"/>
                <a:ea typeface="Calibri" panose="020F0502020204030204" pitchFamily="34" charset="0"/>
                <a:cs typeface="Calibri" panose="020F0502020204030204" pitchFamily="34" charset="0"/>
              </a:rPr>
              <a:t>every Tuesday</a:t>
            </a: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 picking up from all main roads on Bressay before crossing on the </a:t>
            </a:r>
            <a:r>
              <a:rPr lang="en-GB" sz="3200" b="1">
                <a:solidFill>
                  <a:schemeClr val="tx1"/>
                </a:solidFill>
                <a:latin typeface="Calibri" panose="020F0502020204030204" pitchFamily="34" charset="0"/>
                <a:ea typeface="Calibri" panose="020F0502020204030204" pitchFamily="34" charset="0"/>
                <a:cs typeface="Calibri" panose="020F0502020204030204" pitchFamily="34" charset="0"/>
              </a:rPr>
              <a:t>10:30 </a:t>
            </a: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ferry and running to Lerwick Tesco and Co-op. The service then runs in the reverse direction, returning on the </a:t>
            </a:r>
            <a:r>
              <a:rPr lang="en-GB" sz="3200" b="1">
                <a:solidFill>
                  <a:schemeClr val="tx1"/>
                </a:solidFill>
                <a:latin typeface="Calibri" panose="020F0502020204030204" pitchFamily="34" charset="0"/>
                <a:ea typeface="Calibri" panose="020F0502020204030204" pitchFamily="34" charset="0"/>
                <a:cs typeface="Calibri" panose="020F0502020204030204" pitchFamily="34" charset="0"/>
              </a:rPr>
              <a:t>14:30</a:t>
            </a: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 ferry</a:t>
            </a:r>
          </a:p>
          <a:p>
            <a:pPr marL="457200" indent="-457200">
              <a:spcAft>
                <a:spcPts val="600"/>
              </a:spcAft>
              <a:buFont typeface="Arial" panose="020B0604020202020204" pitchFamily="34" charset="0"/>
              <a:buChar char="•"/>
            </a:pPr>
            <a:r>
              <a:rPr lang="en-GB" sz="3200" b="1">
                <a:solidFill>
                  <a:schemeClr val="tx1"/>
                </a:solidFill>
                <a:latin typeface="Calibri" panose="020F0502020204030204" pitchFamily="34" charset="0"/>
                <a:ea typeface="Calibri" panose="020F0502020204030204" pitchFamily="34" charset="0"/>
                <a:cs typeface="Calibri" panose="020F0502020204030204" pitchFamily="34" charset="0"/>
              </a:rPr>
              <a:t>No.42 – </a:t>
            </a: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this service operates on a Monday, Wednesday and Friday connecting with the </a:t>
            </a:r>
            <a:r>
              <a:rPr lang="en-GB" sz="3200" b="1">
                <a:solidFill>
                  <a:schemeClr val="tx1"/>
                </a:solidFill>
                <a:latin typeface="Calibri" panose="020F0502020204030204" pitchFamily="34" charset="0"/>
                <a:ea typeface="Calibri" panose="020F0502020204030204" pitchFamily="34" charset="0"/>
                <a:cs typeface="Calibri" panose="020F0502020204030204" pitchFamily="34" charset="0"/>
              </a:rPr>
              <a:t>09:30</a:t>
            </a: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GB" sz="3200" b="1">
                <a:solidFill>
                  <a:schemeClr val="tx1"/>
                </a:solidFill>
                <a:latin typeface="Calibri" panose="020F0502020204030204" pitchFamily="34" charset="0"/>
                <a:ea typeface="Calibri" panose="020F0502020204030204" pitchFamily="34" charset="0"/>
                <a:cs typeface="Calibri" panose="020F0502020204030204" pitchFamily="34" charset="0"/>
              </a:rPr>
              <a:t>10:30</a:t>
            </a: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 ferry departures from Bressay. The return service meets the ferry on the Bressay side of the crossing on the arrival of the 13:00 ferry from Lerwick </a:t>
            </a:r>
          </a:p>
          <a:p>
            <a:pPr marL="457200" indent="-457200">
              <a:spcAft>
                <a:spcPts val="600"/>
              </a:spcAft>
              <a:buFont typeface="Arial" panose="020B0604020202020204" pitchFamily="34" charset="0"/>
              <a:buChar char="•"/>
            </a:pPr>
            <a:endParaRPr lang="en-GB" sz="32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The ferry berths in the heart of </a:t>
            </a:r>
            <a:r>
              <a:rPr lang="en-GB" sz="3200" b="1">
                <a:solidFill>
                  <a:schemeClr val="tx1"/>
                </a:solidFill>
                <a:latin typeface="Calibri" panose="020F0502020204030204" pitchFamily="34" charset="0"/>
                <a:ea typeface="Calibri" panose="020F0502020204030204" pitchFamily="34" charset="0"/>
                <a:cs typeface="Calibri" panose="020F0502020204030204" pitchFamily="34" charset="0"/>
              </a:rPr>
              <a:t>Lerwick</a:t>
            </a:r>
            <a:r>
              <a:rPr lang="en-GB" sz="3200">
                <a:solidFill>
                  <a:schemeClr val="tx1"/>
                </a:solidFill>
                <a:latin typeface="Calibri" panose="020F0502020204030204" pitchFamily="34" charset="0"/>
                <a:ea typeface="Calibri" panose="020F0502020204030204" pitchFamily="34" charset="0"/>
                <a:cs typeface="Calibri" panose="020F0502020204030204" pitchFamily="34" charset="0"/>
              </a:rPr>
              <a:t>, with the nearby Esplanade bus stops providing onward connections across Shetland.</a:t>
            </a:r>
            <a:endParaRPr lang="en-GB" sz="3200">
              <a:latin typeface="Calibri" panose="020F0502020204030204" pitchFamily="34" charset="0"/>
              <a:ea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85349414-6759-D31B-484E-2398D697B477}"/>
              </a:ext>
            </a:extLst>
          </p:cNvPr>
          <p:cNvGrpSpPr/>
          <p:nvPr/>
        </p:nvGrpSpPr>
        <p:grpSpPr>
          <a:xfrm>
            <a:off x="220075" y="28950444"/>
            <a:ext cx="20816084" cy="1140243"/>
            <a:chOff x="220075" y="28950444"/>
            <a:chExt cx="20816084" cy="1140243"/>
          </a:xfrm>
        </p:grpSpPr>
        <p:pic>
          <p:nvPicPr>
            <p:cNvPr id="15" name="Picture 2" descr="Logo: Shetland Islands Council">
              <a:extLst>
                <a:ext uri="{FF2B5EF4-FFF2-40B4-BE49-F238E27FC236}">
                  <a16:creationId xmlns:a16="http://schemas.microsoft.com/office/drawing/2014/main" id="{B567A428-B4F4-BC9A-470D-5F4D13871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C7608A6-576A-B466-E389-2BC622C4511E}"/>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7" name="Picture 16">
              <a:extLst>
                <a:ext uri="{FF2B5EF4-FFF2-40B4-BE49-F238E27FC236}">
                  <a16:creationId xmlns:a16="http://schemas.microsoft.com/office/drawing/2014/main" id="{056388B8-55EA-6D43-07D3-2A825E7E7F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8" name="Picture 17">
              <a:extLst>
                <a:ext uri="{FF2B5EF4-FFF2-40B4-BE49-F238E27FC236}">
                  <a16:creationId xmlns:a16="http://schemas.microsoft.com/office/drawing/2014/main" id="{AB3CB4B9-1028-AE37-C70C-B4FFB07E9B6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19" name="Picture 18" descr="Logo, company name&#10;&#10;Description automatically generated">
              <a:extLst>
                <a:ext uri="{FF2B5EF4-FFF2-40B4-BE49-F238E27FC236}">
                  <a16:creationId xmlns:a16="http://schemas.microsoft.com/office/drawing/2014/main" id="{5EB86852-31C1-048D-FA7A-10D7835FD7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graphicFrame>
        <p:nvGraphicFramePr>
          <p:cNvPr id="25" name="Table 24">
            <a:extLst>
              <a:ext uri="{FF2B5EF4-FFF2-40B4-BE49-F238E27FC236}">
                <a16:creationId xmlns:a16="http://schemas.microsoft.com/office/drawing/2014/main" id="{328C5996-929A-A795-7C68-169523209DF8}"/>
              </a:ext>
            </a:extLst>
          </p:cNvPr>
          <p:cNvGraphicFramePr>
            <a:graphicFrameLocks/>
          </p:cNvGraphicFramePr>
          <p:nvPr>
            <p:extLst>
              <p:ext uri="{D42A27DB-BD31-4B8C-83A1-F6EECF244321}">
                <p14:modId xmlns:p14="http://schemas.microsoft.com/office/powerpoint/2010/main" val="921123153"/>
              </p:ext>
            </p:extLst>
          </p:nvPr>
        </p:nvGraphicFramePr>
        <p:xfrm>
          <a:off x="1012275" y="9637866"/>
          <a:ext cx="19472625" cy="10903116"/>
        </p:xfrm>
        <a:graphic>
          <a:graphicData uri="http://schemas.openxmlformats.org/drawingml/2006/table">
            <a:tbl>
              <a:tblPr firstRow="1" bandRow="1">
                <a:tableStyleId>{5C22544A-7EE6-4342-B048-85BDC9FD1C3A}</a:tableStyleId>
              </a:tblPr>
              <a:tblGrid>
                <a:gridCol w="1024875">
                  <a:extLst>
                    <a:ext uri="{9D8B030D-6E8A-4147-A177-3AD203B41FA5}">
                      <a16:colId xmlns:a16="http://schemas.microsoft.com/office/drawing/2014/main" val="2195591745"/>
                    </a:ext>
                  </a:extLst>
                </a:gridCol>
                <a:gridCol w="1024875">
                  <a:extLst>
                    <a:ext uri="{9D8B030D-6E8A-4147-A177-3AD203B41FA5}">
                      <a16:colId xmlns:a16="http://schemas.microsoft.com/office/drawing/2014/main" val="137023155"/>
                    </a:ext>
                  </a:extLst>
                </a:gridCol>
                <a:gridCol w="1024875">
                  <a:extLst>
                    <a:ext uri="{9D8B030D-6E8A-4147-A177-3AD203B41FA5}">
                      <a16:colId xmlns:a16="http://schemas.microsoft.com/office/drawing/2014/main" val="3156683930"/>
                    </a:ext>
                  </a:extLst>
                </a:gridCol>
                <a:gridCol w="1024875">
                  <a:extLst>
                    <a:ext uri="{9D8B030D-6E8A-4147-A177-3AD203B41FA5}">
                      <a16:colId xmlns:a16="http://schemas.microsoft.com/office/drawing/2014/main" val="701023800"/>
                    </a:ext>
                  </a:extLst>
                </a:gridCol>
                <a:gridCol w="1024875">
                  <a:extLst>
                    <a:ext uri="{9D8B030D-6E8A-4147-A177-3AD203B41FA5}">
                      <a16:colId xmlns:a16="http://schemas.microsoft.com/office/drawing/2014/main" val="1647276864"/>
                    </a:ext>
                  </a:extLst>
                </a:gridCol>
                <a:gridCol w="1024875">
                  <a:extLst>
                    <a:ext uri="{9D8B030D-6E8A-4147-A177-3AD203B41FA5}">
                      <a16:colId xmlns:a16="http://schemas.microsoft.com/office/drawing/2014/main" val="716808451"/>
                    </a:ext>
                  </a:extLst>
                </a:gridCol>
                <a:gridCol w="1024875">
                  <a:extLst>
                    <a:ext uri="{9D8B030D-6E8A-4147-A177-3AD203B41FA5}">
                      <a16:colId xmlns:a16="http://schemas.microsoft.com/office/drawing/2014/main" val="3293826521"/>
                    </a:ext>
                  </a:extLst>
                </a:gridCol>
                <a:gridCol w="1024875">
                  <a:extLst>
                    <a:ext uri="{9D8B030D-6E8A-4147-A177-3AD203B41FA5}">
                      <a16:colId xmlns:a16="http://schemas.microsoft.com/office/drawing/2014/main" val="787383981"/>
                    </a:ext>
                  </a:extLst>
                </a:gridCol>
                <a:gridCol w="1024875">
                  <a:extLst>
                    <a:ext uri="{9D8B030D-6E8A-4147-A177-3AD203B41FA5}">
                      <a16:colId xmlns:a16="http://schemas.microsoft.com/office/drawing/2014/main" val="2307357603"/>
                    </a:ext>
                  </a:extLst>
                </a:gridCol>
                <a:gridCol w="1024875">
                  <a:extLst>
                    <a:ext uri="{9D8B030D-6E8A-4147-A177-3AD203B41FA5}">
                      <a16:colId xmlns:a16="http://schemas.microsoft.com/office/drawing/2014/main" val="2891394529"/>
                    </a:ext>
                  </a:extLst>
                </a:gridCol>
                <a:gridCol w="1024875">
                  <a:extLst>
                    <a:ext uri="{9D8B030D-6E8A-4147-A177-3AD203B41FA5}">
                      <a16:colId xmlns:a16="http://schemas.microsoft.com/office/drawing/2014/main" val="3719908688"/>
                    </a:ext>
                  </a:extLst>
                </a:gridCol>
                <a:gridCol w="1024875">
                  <a:extLst>
                    <a:ext uri="{9D8B030D-6E8A-4147-A177-3AD203B41FA5}">
                      <a16:colId xmlns:a16="http://schemas.microsoft.com/office/drawing/2014/main" val="819071190"/>
                    </a:ext>
                  </a:extLst>
                </a:gridCol>
                <a:gridCol w="1024875">
                  <a:extLst>
                    <a:ext uri="{9D8B030D-6E8A-4147-A177-3AD203B41FA5}">
                      <a16:colId xmlns:a16="http://schemas.microsoft.com/office/drawing/2014/main" val="1226156720"/>
                    </a:ext>
                  </a:extLst>
                </a:gridCol>
                <a:gridCol w="1024875">
                  <a:extLst>
                    <a:ext uri="{9D8B030D-6E8A-4147-A177-3AD203B41FA5}">
                      <a16:colId xmlns:a16="http://schemas.microsoft.com/office/drawing/2014/main" val="782849277"/>
                    </a:ext>
                  </a:extLst>
                </a:gridCol>
                <a:gridCol w="1024875">
                  <a:extLst>
                    <a:ext uri="{9D8B030D-6E8A-4147-A177-3AD203B41FA5}">
                      <a16:colId xmlns:a16="http://schemas.microsoft.com/office/drawing/2014/main" val="2864684860"/>
                    </a:ext>
                  </a:extLst>
                </a:gridCol>
                <a:gridCol w="1024875">
                  <a:extLst>
                    <a:ext uri="{9D8B030D-6E8A-4147-A177-3AD203B41FA5}">
                      <a16:colId xmlns:a16="http://schemas.microsoft.com/office/drawing/2014/main" val="1645266885"/>
                    </a:ext>
                  </a:extLst>
                </a:gridCol>
                <a:gridCol w="1024875">
                  <a:extLst>
                    <a:ext uri="{9D8B030D-6E8A-4147-A177-3AD203B41FA5}">
                      <a16:colId xmlns:a16="http://schemas.microsoft.com/office/drawing/2014/main" val="1728148494"/>
                    </a:ext>
                  </a:extLst>
                </a:gridCol>
                <a:gridCol w="1024875">
                  <a:extLst>
                    <a:ext uri="{9D8B030D-6E8A-4147-A177-3AD203B41FA5}">
                      <a16:colId xmlns:a16="http://schemas.microsoft.com/office/drawing/2014/main" val="4289323653"/>
                    </a:ext>
                  </a:extLst>
                </a:gridCol>
                <a:gridCol w="1024875">
                  <a:extLst>
                    <a:ext uri="{9D8B030D-6E8A-4147-A177-3AD203B41FA5}">
                      <a16:colId xmlns:a16="http://schemas.microsoft.com/office/drawing/2014/main" val="1882600086"/>
                    </a:ext>
                  </a:extLst>
                </a:gridCol>
              </a:tblGrid>
              <a:tr h="5451558">
                <a:tc>
                  <a:txBody>
                    <a:bodyPr/>
                    <a:lstStyle/>
                    <a:p>
                      <a:endParaRPr lang="en-GB"/>
                    </a:p>
                  </a:txBody>
                  <a:tcPr>
                    <a:lnR w="57150" cap="flat" cmpd="sng" algn="ctr">
                      <a:solidFill>
                        <a:srgbClr val="26398B"/>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a:p>
                  </a:txBody>
                  <a:tcPr>
                    <a:lnL w="57150" cap="flat" cmpd="sng" algn="ctr">
                      <a:solidFill>
                        <a:srgbClr val="26398B"/>
                      </a:solidFill>
                      <a:prstDash val="solid"/>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extLst>
                  <a:ext uri="{0D108BD9-81ED-4DB2-BD59-A6C34878D82A}">
                    <a16:rowId xmlns:a16="http://schemas.microsoft.com/office/drawing/2014/main" val="214651311"/>
                  </a:ext>
                </a:extLst>
              </a:tr>
              <a:tr h="5451558">
                <a:tc>
                  <a:txBody>
                    <a:bodyPr/>
                    <a:lstStyle/>
                    <a:p>
                      <a:endParaRPr lang="en-GB"/>
                    </a:p>
                  </a:txBody>
                  <a:tcPr>
                    <a:lnR w="57150" cap="flat" cmpd="sng" algn="ctr">
                      <a:solidFill>
                        <a:srgbClr val="26398B"/>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solidFill>
                  </a:tcPr>
                </a:tc>
                <a:tc>
                  <a:txBody>
                    <a:bodyPr/>
                    <a:lstStyle/>
                    <a:p>
                      <a:endParaRPr lang="en-GB"/>
                    </a:p>
                  </a:txBody>
                  <a:tcPr>
                    <a:lnL w="57150" cap="flat" cmpd="sng" algn="ctr">
                      <a:solidFill>
                        <a:srgbClr val="26398B"/>
                      </a:solidFill>
                      <a:prstDash val="solid"/>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extLst>
                  <a:ext uri="{0D108BD9-81ED-4DB2-BD59-A6C34878D82A}">
                    <a16:rowId xmlns:a16="http://schemas.microsoft.com/office/drawing/2014/main" val="2467532725"/>
                  </a:ext>
                </a:extLst>
              </a:tr>
            </a:tbl>
          </a:graphicData>
        </a:graphic>
      </p:graphicFrame>
      <p:sp>
        <p:nvSpPr>
          <p:cNvPr id="27" name="TextBox 26">
            <a:extLst>
              <a:ext uri="{FF2B5EF4-FFF2-40B4-BE49-F238E27FC236}">
                <a16:creationId xmlns:a16="http://schemas.microsoft.com/office/drawing/2014/main" id="{AD69A3B3-AE16-F5C4-C4C9-EDF36CDF1259}"/>
              </a:ext>
            </a:extLst>
          </p:cNvPr>
          <p:cNvSpPr txBox="1">
            <a:spLocks/>
          </p:cNvSpPr>
          <p:nvPr/>
        </p:nvSpPr>
        <p:spPr>
          <a:xfrm>
            <a:off x="2662126"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07:00</a:t>
            </a:r>
          </a:p>
        </p:txBody>
      </p:sp>
      <p:sp>
        <p:nvSpPr>
          <p:cNvPr id="34" name="Rectangle 33">
            <a:extLst>
              <a:ext uri="{FF2B5EF4-FFF2-40B4-BE49-F238E27FC236}">
                <a16:creationId xmlns:a16="http://schemas.microsoft.com/office/drawing/2014/main" id="{5DBB584F-4A9A-EA12-B54E-5C8C2C4D6D2A}"/>
              </a:ext>
            </a:extLst>
          </p:cNvPr>
          <p:cNvSpPr>
            <a:spLocks/>
          </p:cNvSpPr>
          <p:nvPr/>
        </p:nvSpPr>
        <p:spPr>
          <a:xfrm>
            <a:off x="1558952" y="9379919"/>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Mon</a:t>
            </a:r>
          </a:p>
        </p:txBody>
      </p:sp>
      <p:sp>
        <p:nvSpPr>
          <p:cNvPr id="35" name="Rectangle 34">
            <a:extLst>
              <a:ext uri="{FF2B5EF4-FFF2-40B4-BE49-F238E27FC236}">
                <a16:creationId xmlns:a16="http://schemas.microsoft.com/office/drawing/2014/main" id="{FE8D8806-08FF-FA3C-4F72-CC60F7EA3F0B}"/>
              </a:ext>
            </a:extLst>
          </p:cNvPr>
          <p:cNvSpPr>
            <a:spLocks/>
          </p:cNvSpPr>
          <p:nvPr/>
        </p:nvSpPr>
        <p:spPr>
          <a:xfrm>
            <a:off x="1558951" y="10125312"/>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Tue</a:t>
            </a:r>
          </a:p>
        </p:txBody>
      </p:sp>
      <p:sp>
        <p:nvSpPr>
          <p:cNvPr id="36" name="Rectangle 35">
            <a:extLst>
              <a:ext uri="{FF2B5EF4-FFF2-40B4-BE49-F238E27FC236}">
                <a16:creationId xmlns:a16="http://schemas.microsoft.com/office/drawing/2014/main" id="{EDF089D3-56B2-7ED5-7EC1-AB912731F0BC}"/>
              </a:ext>
            </a:extLst>
          </p:cNvPr>
          <p:cNvSpPr>
            <a:spLocks/>
          </p:cNvSpPr>
          <p:nvPr/>
        </p:nvSpPr>
        <p:spPr>
          <a:xfrm>
            <a:off x="1558950" y="10870705"/>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Wed</a:t>
            </a:r>
          </a:p>
        </p:txBody>
      </p:sp>
      <p:sp>
        <p:nvSpPr>
          <p:cNvPr id="37" name="Rectangle 36">
            <a:extLst>
              <a:ext uri="{FF2B5EF4-FFF2-40B4-BE49-F238E27FC236}">
                <a16:creationId xmlns:a16="http://schemas.microsoft.com/office/drawing/2014/main" id="{33A83E9F-B7DB-E84D-D462-BD2A4CA22FA6}"/>
              </a:ext>
            </a:extLst>
          </p:cNvPr>
          <p:cNvSpPr>
            <a:spLocks/>
          </p:cNvSpPr>
          <p:nvPr/>
        </p:nvSpPr>
        <p:spPr>
          <a:xfrm>
            <a:off x="1558949" y="11616098"/>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Thu</a:t>
            </a:r>
          </a:p>
        </p:txBody>
      </p:sp>
      <p:sp>
        <p:nvSpPr>
          <p:cNvPr id="38" name="Rectangle 37">
            <a:extLst>
              <a:ext uri="{FF2B5EF4-FFF2-40B4-BE49-F238E27FC236}">
                <a16:creationId xmlns:a16="http://schemas.microsoft.com/office/drawing/2014/main" id="{D369233F-6250-2408-F281-48C2A0B70953}"/>
              </a:ext>
            </a:extLst>
          </p:cNvPr>
          <p:cNvSpPr>
            <a:spLocks/>
          </p:cNvSpPr>
          <p:nvPr/>
        </p:nvSpPr>
        <p:spPr>
          <a:xfrm>
            <a:off x="1558948" y="12361491"/>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Fri</a:t>
            </a:r>
          </a:p>
        </p:txBody>
      </p:sp>
      <p:sp>
        <p:nvSpPr>
          <p:cNvPr id="39" name="Rectangle 38">
            <a:extLst>
              <a:ext uri="{FF2B5EF4-FFF2-40B4-BE49-F238E27FC236}">
                <a16:creationId xmlns:a16="http://schemas.microsoft.com/office/drawing/2014/main" id="{5E2DF36E-63A2-3587-3C48-329C004A0BBB}"/>
              </a:ext>
            </a:extLst>
          </p:cNvPr>
          <p:cNvSpPr>
            <a:spLocks/>
          </p:cNvSpPr>
          <p:nvPr/>
        </p:nvSpPr>
        <p:spPr>
          <a:xfrm>
            <a:off x="1547617" y="13106884"/>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Sat</a:t>
            </a:r>
          </a:p>
        </p:txBody>
      </p:sp>
      <p:sp>
        <p:nvSpPr>
          <p:cNvPr id="40" name="Rectangle 39">
            <a:extLst>
              <a:ext uri="{FF2B5EF4-FFF2-40B4-BE49-F238E27FC236}">
                <a16:creationId xmlns:a16="http://schemas.microsoft.com/office/drawing/2014/main" id="{B84F05C4-7760-A46A-5270-95CAA6B0C518}"/>
              </a:ext>
            </a:extLst>
          </p:cNvPr>
          <p:cNvSpPr>
            <a:spLocks/>
          </p:cNvSpPr>
          <p:nvPr/>
        </p:nvSpPr>
        <p:spPr>
          <a:xfrm>
            <a:off x="1547616" y="13852278"/>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Sun</a:t>
            </a:r>
          </a:p>
        </p:txBody>
      </p:sp>
      <p:sp>
        <p:nvSpPr>
          <p:cNvPr id="48" name="TextBox 47">
            <a:extLst>
              <a:ext uri="{FF2B5EF4-FFF2-40B4-BE49-F238E27FC236}">
                <a16:creationId xmlns:a16="http://schemas.microsoft.com/office/drawing/2014/main" id="{707278AB-A8B1-EF92-39EA-164DEA87A6D1}"/>
              </a:ext>
            </a:extLst>
          </p:cNvPr>
          <p:cNvSpPr txBox="1">
            <a:spLocks/>
          </p:cNvSpPr>
          <p:nvPr/>
        </p:nvSpPr>
        <p:spPr>
          <a:xfrm>
            <a:off x="3687181"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08:00</a:t>
            </a:r>
          </a:p>
        </p:txBody>
      </p:sp>
      <p:sp>
        <p:nvSpPr>
          <p:cNvPr id="49" name="TextBox 48">
            <a:extLst>
              <a:ext uri="{FF2B5EF4-FFF2-40B4-BE49-F238E27FC236}">
                <a16:creationId xmlns:a16="http://schemas.microsoft.com/office/drawing/2014/main" id="{E077FE7D-7EF7-1A4D-CED9-F3E085C21289}"/>
              </a:ext>
            </a:extLst>
          </p:cNvPr>
          <p:cNvSpPr txBox="1">
            <a:spLocks/>
          </p:cNvSpPr>
          <p:nvPr/>
        </p:nvSpPr>
        <p:spPr>
          <a:xfrm>
            <a:off x="4712236"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09:00</a:t>
            </a:r>
          </a:p>
        </p:txBody>
      </p:sp>
      <p:sp>
        <p:nvSpPr>
          <p:cNvPr id="50" name="TextBox 49">
            <a:extLst>
              <a:ext uri="{FF2B5EF4-FFF2-40B4-BE49-F238E27FC236}">
                <a16:creationId xmlns:a16="http://schemas.microsoft.com/office/drawing/2014/main" id="{0B10E711-2FF7-1A39-0A21-01EC9AA55EBC}"/>
              </a:ext>
            </a:extLst>
          </p:cNvPr>
          <p:cNvSpPr txBox="1">
            <a:spLocks/>
          </p:cNvSpPr>
          <p:nvPr/>
        </p:nvSpPr>
        <p:spPr>
          <a:xfrm>
            <a:off x="5737291"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10:00</a:t>
            </a:r>
          </a:p>
        </p:txBody>
      </p:sp>
      <p:sp>
        <p:nvSpPr>
          <p:cNvPr id="51" name="TextBox 50">
            <a:extLst>
              <a:ext uri="{FF2B5EF4-FFF2-40B4-BE49-F238E27FC236}">
                <a16:creationId xmlns:a16="http://schemas.microsoft.com/office/drawing/2014/main" id="{2789BE4A-6048-63C1-BEC9-3C3963162B5B}"/>
              </a:ext>
            </a:extLst>
          </p:cNvPr>
          <p:cNvSpPr txBox="1">
            <a:spLocks/>
          </p:cNvSpPr>
          <p:nvPr/>
        </p:nvSpPr>
        <p:spPr>
          <a:xfrm>
            <a:off x="6762346"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11:00</a:t>
            </a:r>
          </a:p>
        </p:txBody>
      </p:sp>
      <p:sp>
        <p:nvSpPr>
          <p:cNvPr id="52" name="TextBox 51">
            <a:extLst>
              <a:ext uri="{FF2B5EF4-FFF2-40B4-BE49-F238E27FC236}">
                <a16:creationId xmlns:a16="http://schemas.microsoft.com/office/drawing/2014/main" id="{567E2FC8-918A-F67B-C299-204438E09D60}"/>
              </a:ext>
            </a:extLst>
          </p:cNvPr>
          <p:cNvSpPr txBox="1">
            <a:spLocks/>
          </p:cNvSpPr>
          <p:nvPr/>
        </p:nvSpPr>
        <p:spPr>
          <a:xfrm>
            <a:off x="7787401"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12:00</a:t>
            </a:r>
          </a:p>
        </p:txBody>
      </p:sp>
      <p:sp>
        <p:nvSpPr>
          <p:cNvPr id="53" name="TextBox 52">
            <a:extLst>
              <a:ext uri="{FF2B5EF4-FFF2-40B4-BE49-F238E27FC236}">
                <a16:creationId xmlns:a16="http://schemas.microsoft.com/office/drawing/2014/main" id="{B2BCA9F0-37FF-EC28-C50D-11ECF8878E85}"/>
              </a:ext>
            </a:extLst>
          </p:cNvPr>
          <p:cNvSpPr txBox="1">
            <a:spLocks/>
          </p:cNvSpPr>
          <p:nvPr/>
        </p:nvSpPr>
        <p:spPr>
          <a:xfrm>
            <a:off x="8812456"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13:00</a:t>
            </a:r>
          </a:p>
        </p:txBody>
      </p:sp>
      <p:sp>
        <p:nvSpPr>
          <p:cNvPr id="54" name="TextBox 53">
            <a:extLst>
              <a:ext uri="{FF2B5EF4-FFF2-40B4-BE49-F238E27FC236}">
                <a16:creationId xmlns:a16="http://schemas.microsoft.com/office/drawing/2014/main" id="{E6127708-CDBB-6FEE-474B-A0034C0412B8}"/>
              </a:ext>
            </a:extLst>
          </p:cNvPr>
          <p:cNvSpPr txBox="1">
            <a:spLocks/>
          </p:cNvSpPr>
          <p:nvPr/>
        </p:nvSpPr>
        <p:spPr>
          <a:xfrm>
            <a:off x="9837511"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14:00</a:t>
            </a:r>
          </a:p>
        </p:txBody>
      </p:sp>
      <p:sp>
        <p:nvSpPr>
          <p:cNvPr id="55" name="TextBox 54">
            <a:extLst>
              <a:ext uri="{FF2B5EF4-FFF2-40B4-BE49-F238E27FC236}">
                <a16:creationId xmlns:a16="http://schemas.microsoft.com/office/drawing/2014/main" id="{220512EE-75CB-5D51-7FCF-DF48B5C6BEBC}"/>
              </a:ext>
            </a:extLst>
          </p:cNvPr>
          <p:cNvSpPr txBox="1">
            <a:spLocks/>
          </p:cNvSpPr>
          <p:nvPr/>
        </p:nvSpPr>
        <p:spPr>
          <a:xfrm>
            <a:off x="10862566"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15:00</a:t>
            </a:r>
          </a:p>
        </p:txBody>
      </p:sp>
      <p:sp>
        <p:nvSpPr>
          <p:cNvPr id="56" name="TextBox 55">
            <a:extLst>
              <a:ext uri="{FF2B5EF4-FFF2-40B4-BE49-F238E27FC236}">
                <a16:creationId xmlns:a16="http://schemas.microsoft.com/office/drawing/2014/main" id="{C01F4461-BF97-A09B-15B9-41600C5B5621}"/>
              </a:ext>
            </a:extLst>
          </p:cNvPr>
          <p:cNvSpPr txBox="1">
            <a:spLocks/>
          </p:cNvSpPr>
          <p:nvPr/>
        </p:nvSpPr>
        <p:spPr>
          <a:xfrm>
            <a:off x="11887621"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16:00</a:t>
            </a:r>
          </a:p>
        </p:txBody>
      </p:sp>
      <p:sp>
        <p:nvSpPr>
          <p:cNvPr id="57" name="TextBox 56">
            <a:extLst>
              <a:ext uri="{FF2B5EF4-FFF2-40B4-BE49-F238E27FC236}">
                <a16:creationId xmlns:a16="http://schemas.microsoft.com/office/drawing/2014/main" id="{55F1E7A9-D3C7-2747-239B-0FAD43D67438}"/>
              </a:ext>
            </a:extLst>
          </p:cNvPr>
          <p:cNvSpPr txBox="1">
            <a:spLocks/>
          </p:cNvSpPr>
          <p:nvPr/>
        </p:nvSpPr>
        <p:spPr>
          <a:xfrm>
            <a:off x="12912676"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17:00</a:t>
            </a:r>
          </a:p>
        </p:txBody>
      </p:sp>
      <p:sp>
        <p:nvSpPr>
          <p:cNvPr id="58" name="TextBox 57">
            <a:extLst>
              <a:ext uri="{FF2B5EF4-FFF2-40B4-BE49-F238E27FC236}">
                <a16:creationId xmlns:a16="http://schemas.microsoft.com/office/drawing/2014/main" id="{A55D130C-7D9E-E5C3-3FC7-73E8F1A261D5}"/>
              </a:ext>
            </a:extLst>
          </p:cNvPr>
          <p:cNvSpPr txBox="1">
            <a:spLocks/>
          </p:cNvSpPr>
          <p:nvPr/>
        </p:nvSpPr>
        <p:spPr>
          <a:xfrm>
            <a:off x="13937731"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18:00</a:t>
            </a:r>
          </a:p>
        </p:txBody>
      </p:sp>
      <p:sp>
        <p:nvSpPr>
          <p:cNvPr id="59" name="TextBox 58">
            <a:extLst>
              <a:ext uri="{FF2B5EF4-FFF2-40B4-BE49-F238E27FC236}">
                <a16:creationId xmlns:a16="http://schemas.microsoft.com/office/drawing/2014/main" id="{55AF251F-028E-76CC-3C9F-F9AF638E847B}"/>
              </a:ext>
            </a:extLst>
          </p:cNvPr>
          <p:cNvSpPr txBox="1">
            <a:spLocks/>
          </p:cNvSpPr>
          <p:nvPr/>
        </p:nvSpPr>
        <p:spPr>
          <a:xfrm>
            <a:off x="14962786"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19:00</a:t>
            </a:r>
          </a:p>
        </p:txBody>
      </p:sp>
      <p:sp>
        <p:nvSpPr>
          <p:cNvPr id="60" name="TextBox 59">
            <a:extLst>
              <a:ext uri="{FF2B5EF4-FFF2-40B4-BE49-F238E27FC236}">
                <a16:creationId xmlns:a16="http://schemas.microsoft.com/office/drawing/2014/main" id="{03D5387A-034C-AACD-092A-08C62F618DDE}"/>
              </a:ext>
            </a:extLst>
          </p:cNvPr>
          <p:cNvSpPr txBox="1">
            <a:spLocks/>
          </p:cNvSpPr>
          <p:nvPr/>
        </p:nvSpPr>
        <p:spPr>
          <a:xfrm>
            <a:off x="15987841"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20:00</a:t>
            </a:r>
          </a:p>
        </p:txBody>
      </p:sp>
      <p:sp>
        <p:nvSpPr>
          <p:cNvPr id="61" name="TextBox 60">
            <a:extLst>
              <a:ext uri="{FF2B5EF4-FFF2-40B4-BE49-F238E27FC236}">
                <a16:creationId xmlns:a16="http://schemas.microsoft.com/office/drawing/2014/main" id="{882996F6-DBE1-001B-0360-603CCF9995A2}"/>
              </a:ext>
            </a:extLst>
          </p:cNvPr>
          <p:cNvSpPr txBox="1">
            <a:spLocks/>
          </p:cNvSpPr>
          <p:nvPr/>
        </p:nvSpPr>
        <p:spPr>
          <a:xfrm>
            <a:off x="17012896"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21:00</a:t>
            </a:r>
          </a:p>
        </p:txBody>
      </p:sp>
      <p:sp>
        <p:nvSpPr>
          <p:cNvPr id="62" name="TextBox 61">
            <a:extLst>
              <a:ext uri="{FF2B5EF4-FFF2-40B4-BE49-F238E27FC236}">
                <a16:creationId xmlns:a16="http://schemas.microsoft.com/office/drawing/2014/main" id="{C6610969-8A46-D75F-D99D-C6EF026C4165}"/>
              </a:ext>
            </a:extLst>
          </p:cNvPr>
          <p:cNvSpPr txBox="1">
            <a:spLocks/>
          </p:cNvSpPr>
          <p:nvPr/>
        </p:nvSpPr>
        <p:spPr>
          <a:xfrm>
            <a:off x="19063006"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23:00</a:t>
            </a:r>
          </a:p>
        </p:txBody>
      </p:sp>
      <p:sp>
        <p:nvSpPr>
          <p:cNvPr id="71" name="TextBox 70">
            <a:extLst>
              <a:ext uri="{FF2B5EF4-FFF2-40B4-BE49-F238E27FC236}">
                <a16:creationId xmlns:a16="http://schemas.microsoft.com/office/drawing/2014/main" id="{A5B9F368-2EB3-18B2-022A-F0C595125AA7}"/>
              </a:ext>
            </a:extLst>
          </p:cNvPr>
          <p:cNvSpPr txBox="1">
            <a:spLocks/>
          </p:cNvSpPr>
          <p:nvPr/>
        </p:nvSpPr>
        <p:spPr>
          <a:xfrm>
            <a:off x="18037951" y="14922248"/>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22:00</a:t>
            </a:r>
          </a:p>
        </p:txBody>
      </p:sp>
      <p:sp>
        <p:nvSpPr>
          <p:cNvPr id="72" name="TextBox 71">
            <a:extLst>
              <a:ext uri="{FF2B5EF4-FFF2-40B4-BE49-F238E27FC236}">
                <a16:creationId xmlns:a16="http://schemas.microsoft.com/office/drawing/2014/main" id="{C145D32F-8B47-036E-C48D-962A3D6CCEB7}"/>
              </a:ext>
            </a:extLst>
          </p:cNvPr>
          <p:cNvSpPr txBox="1">
            <a:spLocks/>
          </p:cNvSpPr>
          <p:nvPr/>
        </p:nvSpPr>
        <p:spPr>
          <a:xfrm rot="16200000">
            <a:off x="-1996916" y="11755538"/>
            <a:ext cx="6206014" cy="584775"/>
          </a:xfrm>
          <a:prstGeom prst="rect">
            <a:avLst/>
          </a:prstGeom>
          <a:noFill/>
        </p:spPr>
        <p:txBody>
          <a:bodyPr wrap="square" rtlCol="0">
            <a:spAutoFit/>
          </a:bodyPr>
          <a:lstStyle/>
          <a:p>
            <a:r>
              <a:rPr lang="en-GB" sz="3200" b="1">
                <a:solidFill>
                  <a:srgbClr val="26398B"/>
                </a:solidFill>
                <a:latin typeface="Calibri" panose="020F0502020204030204" pitchFamily="34" charset="0"/>
                <a:ea typeface="Calibri" panose="020F0502020204030204" pitchFamily="34" charset="0"/>
                <a:cs typeface="Calibri" panose="020F0502020204030204" pitchFamily="34" charset="0"/>
              </a:rPr>
              <a:t>Departing from Bressay to Lerwick</a:t>
            </a:r>
          </a:p>
        </p:txBody>
      </p:sp>
      <p:sp>
        <p:nvSpPr>
          <p:cNvPr id="5" name="TextBox 4">
            <a:extLst>
              <a:ext uri="{FF2B5EF4-FFF2-40B4-BE49-F238E27FC236}">
                <a16:creationId xmlns:a16="http://schemas.microsoft.com/office/drawing/2014/main" id="{AFA1CFE3-DA59-A37A-2CE6-3C4A1CCA497D}"/>
              </a:ext>
            </a:extLst>
          </p:cNvPr>
          <p:cNvSpPr txBox="1">
            <a:spLocks/>
          </p:cNvSpPr>
          <p:nvPr/>
        </p:nvSpPr>
        <p:spPr>
          <a:xfrm rot="16200000">
            <a:off x="-1941605" y="18039381"/>
            <a:ext cx="6112707" cy="584775"/>
          </a:xfrm>
          <a:prstGeom prst="rect">
            <a:avLst/>
          </a:prstGeom>
          <a:noFill/>
        </p:spPr>
        <p:txBody>
          <a:bodyPr wrap="square" rtlCol="0">
            <a:spAutoFit/>
          </a:bodyPr>
          <a:lstStyle/>
          <a:p>
            <a:r>
              <a:rPr lang="en-GB" sz="3200" b="1">
                <a:solidFill>
                  <a:srgbClr val="26398B"/>
                </a:solidFill>
                <a:latin typeface="Calibri" panose="020F0502020204030204" pitchFamily="34" charset="0"/>
                <a:ea typeface="Calibri" panose="020F0502020204030204" pitchFamily="34" charset="0"/>
                <a:cs typeface="Calibri" panose="020F0502020204030204" pitchFamily="34" charset="0"/>
              </a:rPr>
              <a:t>Departing from Lerwick to Bressay</a:t>
            </a:r>
          </a:p>
        </p:txBody>
      </p:sp>
      <p:sp>
        <p:nvSpPr>
          <p:cNvPr id="292" name="TextBox 291">
            <a:extLst>
              <a:ext uri="{FF2B5EF4-FFF2-40B4-BE49-F238E27FC236}">
                <a16:creationId xmlns:a16="http://schemas.microsoft.com/office/drawing/2014/main" id="{4E16B4E1-A255-DEA1-0472-FD0C872FAEC0}"/>
              </a:ext>
            </a:extLst>
          </p:cNvPr>
          <p:cNvSpPr txBox="1"/>
          <p:nvPr/>
        </p:nvSpPr>
        <p:spPr>
          <a:xfrm>
            <a:off x="1428880" y="7945409"/>
            <a:ext cx="16681319" cy="523220"/>
          </a:xfrm>
          <a:prstGeom prst="rect">
            <a:avLst/>
          </a:prstGeom>
          <a:noFill/>
        </p:spPr>
        <p:txBody>
          <a:bodyPr wrap="square">
            <a:spAutoFit/>
          </a:bodyPr>
          <a:lstStyle/>
          <a:p>
            <a:r>
              <a:rPr kumimoji="0" lang="en-GB" sz="2800" b="1" i="0" u="none" strike="noStrike" kern="1200" cap="none" spc="0" normalizeH="0" baseline="0" noProof="0">
                <a:ln>
                  <a:noFill/>
                </a:ln>
                <a:solidFill>
                  <a:srgbClr val="26398B"/>
                </a:solidFill>
                <a:effectLst/>
                <a:uLnTx/>
                <a:uFillTx/>
                <a:latin typeface="Calibri" panose="020F0502020204030204" pitchFamily="34" charset="0"/>
                <a:ea typeface="Calibri" panose="020F0502020204030204" pitchFamily="34" charset="0"/>
                <a:cs typeface="Calibri" panose="020F0502020204030204" pitchFamily="34" charset="0"/>
              </a:rPr>
              <a:t>This graphic shows the departure times for scheduled ferry services from both Bressay and Lerwick  </a:t>
            </a:r>
            <a:endParaRPr lang="en-GB" b="1">
              <a:solidFill>
                <a:srgbClr val="26398B"/>
              </a:solidFill>
            </a:endParaRPr>
          </a:p>
        </p:txBody>
      </p:sp>
      <p:sp>
        <p:nvSpPr>
          <p:cNvPr id="78" name="Rectangle 77">
            <a:extLst>
              <a:ext uri="{FF2B5EF4-FFF2-40B4-BE49-F238E27FC236}">
                <a16:creationId xmlns:a16="http://schemas.microsoft.com/office/drawing/2014/main" id="{FDACC174-697B-E51F-A424-46A45E2DAF65}"/>
              </a:ext>
            </a:extLst>
          </p:cNvPr>
          <p:cNvSpPr>
            <a:spLocks/>
          </p:cNvSpPr>
          <p:nvPr/>
        </p:nvSpPr>
        <p:spPr>
          <a:xfrm>
            <a:off x="1558952" y="15508617"/>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Mon</a:t>
            </a:r>
          </a:p>
        </p:txBody>
      </p:sp>
      <p:sp>
        <p:nvSpPr>
          <p:cNvPr id="79" name="Rectangle 78">
            <a:extLst>
              <a:ext uri="{FF2B5EF4-FFF2-40B4-BE49-F238E27FC236}">
                <a16:creationId xmlns:a16="http://schemas.microsoft.com/office/drawing/2014/main" id="{C5A6EA24-CE0E-7ABC-78CD-751D3A1EA7CE}"/>
              </a:ext>
            </a:extLst>
          </p:cNvPr>
          <p:cNvSpPr>
            <a:spLocks/>
          </p:cNvSpPr>
          <p:nvPr/>
        </p:nvSpPr>
        <p:spPr>
          <a:xfrm>
            <a:off x="1558951" y="16254010"/>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Tue</a:t>
            </a:r>
          </a:p>
        </p:txBody>
      </p:sp>
      <p:sp>
        <p:nvSpPr>
          <p:cNvPr id="80" name="Rectangle 79">
            <a:extLst>
              <a:ext uri="{FF2B5EF4-FFF2-40B4-BE49-F238E27FC236}">
                <a16:creationId xmlns:a16="http://schemas.microsoft.com/office/drawing/2014/main" id="{F4101705-651D-7A4A-0110-15332D1C87ED}"/>
              </a:ext>
            </a:extLst>
          </p:cNvPr>
          <p:cNvSpPr>
            <a:spLocks/>
          </p:cNvSpPr>
          <p:nvPr/>
        </p:nvSpPr>
        <p:spPr>
          <a:xfrm>
            <a:off x="1558950" y="16999403"/>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Wed</a:t>
            </a:r>
          </a:p>
        </p:txBody>
      </p:sp>
      <p:sp>
        <p:nvSpPr>
          <p:cNvPr id="291" name="Rectangle 290">
            <a:extLst>
              <a:ext uri="{FF2B5EF4-FFF2-40B4-BE49-F238E27FC236}">
                <a16:creationId xmlns:a16="http://schemas.microsoft.com/office/drawing/2014/main" id="{7A9DB237-C06C-523D-4813-F728A554E0A6}"/>
              </a:ext>
            </a:extLst>
          </p:cNvPr>
          <p:cNvSpPr>
            <a:spLocks/>
          </p:cNvSpPr>
          <p:nvPr/>
        </p:nvSpPr>
        <p:spPr>
          <a:xfrm>
            <a:off x="1558949" y="17744796"/>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Thu</a:t>
            </a:r>
          </a:p>
        </p:txBody>
      </p:sp>
      <p:sp>
        <p:nvSpPr>
          <p:cNvPr id="293" name="Rectangle 292">
            <a:extLst>
              <a:ext uri="{FF2B5EF4-FFF2-40B4-BE49-F238E27FC236}">
                <a16:creationId xmlns:a16="http://schemas.microsoft.com/office/drawing/2014/main" id="{84CD379B-D277-7A19-67BC-02B11895835D}"/>
              </a:ext>
            </a:extLst>
          </p:cNvPr>
          <p:cNvSpPr>
            <a:spLocks/>
          </p:cNvSpPr>
          <p:nvPr/>
        </p:nvSpPr>
        <p:spPr>
          <a:xfrm>
            <a:off x="1558948" y="18490189"/>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Fri</a:t>
            </a:r>
          </a:p>
        </p:txBody>
      </p:sp>
      <p:sp>
        <p:nvSpPr>
          <p:cNvPr id="294" name="Rectangle 293">
            <a:extLst>
              <a:ext uri="{FF2B5EF4-FFF2-40B4-BE49-F238E27FC236}">
                <a16:creationId xmlns:a16="http://schemas.microsoft.com/office/drawing/2014/main" id="{CC8BCBA0-BCCC-5279-164D-DC8F26417BEE}"/>
              </a:ext>
            </a:extLst>
          </p:cNvPr>
          <p:cNvSpPr>
            <a:spLocks/>
          </p:cNvSpPr>
          <p:nvPr/>
        </p:nvSpPr>
        <p:spPr>
          <a:xfrm>
            <a:off x="1547617" y="19235582"/>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Sat</a:t>
            </a:r>
          </a:p>
        </p:txBody>
      </p:sp>
      <p:sp>
        <p:nvSpPr>
          <p:cNvPr id="295" name="Rectangle 294">
            <a:extLst>
              <a:ext uri="{FF2B5EF4-FFF2-40B4-BE49-F238E27FC236}">
                <a16:creationId xmlns:a16="http://schemas.microsoft.com/office/drawing/2014/main" id="{38092F25-AD25-B7EE-0AB8-35F3736D06FD}"/>
              </a:ext>
            </a:extLst>
          </p:cNvPr>
          <p:cNvSpPr>
            <a:spLocks/>
          </p:cNvSpPr>
          <p:nvPr/>
        </p:nvSpPr>
        <p:spPr>
          <a:xfrm>
            <a:off x="1547616" y="19980976"/>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Sun</a:t>
            </a:r>
          </a:p>
        </p:txBody>
      </p:sp>
      <p:pic>
        <p:nvPicPr>
          <p:cNvPr id="42" name="Graphic 41">
            <a:extLst>
              <a:ext uri="{FF2B5EF4-FFF2-40B4-BE49-F238E27FC236}">
                <a16:creationId xmlns:a16="http://schemas.microsoft.com/office/drawing/2014/main" id="{17CD4B67-29B7-1D1F-C5CC-03C31A7C16B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43685" y="9558981"/>
            <a:ext cx="462317" cy="250655"/>
          </a:xfrm>
          <a:prstGeom prst="rect">
            <a:avLst/>
          </a:prstGeom>
        </p:spPr>
      </p:pic>
      <p:pic>
        <p:nvPicPr>
          <p:cNvPr id="43" name="Graphic 42">
            <a:extLst>
              <a:ext uri="{FF2B5EF4-FFF2-40B4-BE49-F238E27FC236}">
                <a16:creationId xmlns:a16="http://schemas.microsoft.com/office/drawing/2014/main" id="{96C141D4-096A-A29D-F96B-43A1C1EB105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306002" y="9558981"/>
            <a:ext cx="462317" cy="250655"/>
          </a:xfrm>
          <a:prstGeom prst="rect">
            <a:avLst/>
          </a:prstGeom>
        </p:spPr>
      </p:pic>
      <p:pic>
        <p:nvPicPr>
          <p:cNvPr id="44" name="Graphic 43">
            <a:extLst>
              <a:ext uri="{FF2B5EF4-FFF2-40B4-BE49-F238E27FC236}">
                <a16:creationId xmlns:a16="http://schemas.microsoft.com/office/drawing/2014/main" id="{C0C5FAD7-66D3-F7D6-344F-A46A3F42A1E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391450" y="9526062"/>
            <a:ext cx="462317" cy="250655"/>
          </a:xfrm>
          <a:prstGeom prst="rect">
            <a:avLst/>
          </a:prstGeom>
        </p:spPr>
      </p:pic>
      <p:pic>
        <p:nvPicPr>
          <p:cNvPr id="45" name="Graphic 44">
            <a:extLst>
              <a:ext uri="{FF2B5EF4-FFF2-40B4-BE49-F238E27FC236}">
                <a16:creationId xmlns:a16="http://schemas.microsoft.com/office/drawing/2014/main" id="{B8EDE3A3-8F49-560B-C56F-05923E883FA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43683" y="10250518"/>
            <a:ext cx="462317" cy="250655"/>
          </a:xfrm>
          <a:prstGeom prst="rect">
            <a:avLst/>
          </a:prstGeom>
        </p:spPr>
      </p:pic>
      <p:pic>
        <p:nvPicPr>
          <p:cNvPr id="46" name="Graphic 45">
            <a:extLst>
              <a:ext uri="{FF2B5EF4-FFF2-40B4-BE49-F238E27FC236}">
                <a16:creationId xmlns:a16="http://schemas.microsoft.com/office/drawing/2014/main" id="{4D9E9E75-755A-14A4-1120-077C15CFA4B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306000" y="10250518"/>
            <a:ext cx="462317" cy="250655"/>
          </a:xfrm>
          <a:prstGeom prst="rect">
            <a:avLst/>
          </a:prstGeom>
        </p:spPr>
      </p:pic>
      <p:pic>
        <p:nvPicPr>
          <p:cNvPr id="47" name="Graphic 46">
            <a:extLst>
              <a:ext uri="{FF2B5EF4-FFF2-40B4-BE49-F238E27FC236}">
                <a16:creationId xmlns:a16="http://schemas.microsoft.com/office/drawing/2014/main" id="{2CE64226-DC96-22A3-1826-956B7B94413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391448" y="10217599"/>
            <a:ext cx="462317" cy="250655"/>
          </a:xfrm>
          <a:prstGeom prst="rect">
            <a:avLst/>
          </a:prstGeom>
        </p:spPr>
      </p:pic>
      <p:pic>
        <p:nvPicPr>
          <p:cNvPr id="63" name="Graphic 62">
            <a:extLst>
              <a:ext uri="{FF2B5EF4-FFF2-40B4-BE49-F238E27FC236}">
                <a16:creationId xmlns:a16="http://schemas.microsoft.com/office/drawing/2014/main" id="{DE3CCB9E-4F5B-DFB3-715F-D993EA6186D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41699" y="11047375"/>
            <a:ext cx="462317" cy="250655"/>
          </a:xfrm>
          <a:prstGeom prst="rect">
            <a:avLst/>
          </a:prstGeom>
        </p:spPr>
      </p:pic>
      <p:pic>
        <p:nvPicPr>
          <p:cNvPr id="64" name="Graphic 63">
            <a:extLst>
              <a:ext uri="{FF2B5EF4-FFF2-40B4-BE49-F238E27FC236}">
                <a16:creationId xmlns:a16="http://schemas.microsoft.com/office/drawing/2014/main" id="{544E6C24-5FF8-AC69-9143-F48C2510E6C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304016" y="11047375"/>
            <a:ext cx="462317" cy="250655"/>
          </a:xfrm>
          <a:prstGeom prst="rect">
            <a:avLst/>
          </a:prstGeom>
        </p:spPr>
      </p:pic>
      <p:pic>
        <p:nvPicPr>
          <p:cNvPr id="65" name="Graphic 64">
            <a:extLst>
              <a:ext uri="{FF2B5EF4-FFF2-40B4-BE49-F238E27FC236}">
                <a16:creationId xmlns:a16="http://schemas.microsoft.com/office/drawing/2014/main" id="{446750E2-A2A2-EAA1-1C6C-0D5AF83A6ED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389464" y="11014456"/>
            <a:ext cx="462317" cy="250655"/>
          </a:xfrm>
          <a:prstGeom prst="rect">
            <a:avLst/>
          </a:prstGeom>
        </p:spPr>
      </p:pic>
      <p:pic>
        <p:nvPicPr>
          <p:cNvPr id="66" name="Graphic 65">
            <a:extLst>
              <a:ext uri="{FF2B5EF4-FFF2-40B4-BE49-F238E27FC236}">
                <a16:creationId xmlns:a16="http://schemas.microsoft.com/office/drawing/2014/main" id="{E1802A78-1FB0-13DF-B6BE-A4E2CCCFF75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41697" y="11738912"/>
            <a:ext cx="462317" cy="250655"/>
          </a:xfrm>
          <a:prstGeom prst="rect">
            <a:avLst/>
          </a:prstGeom>
        </p:spPr>
      </p:pic>
      <p:pic>
        <p:nvPicPr>
          <p:cNvPr id="67" name="Graphic 66">
            <a:extLst>
              <a:ext uri="{FF2B5EF4-FFF2-40B4-BE49-F238E27FC236}">
                <a16:creationId xmlns:a16="http://schemas.microsoft.com/office/drawing/2014/main" id="{165E5685-8260-9995-24A3-65BACEB8247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304014" y="11738912"/>
            <a:ext cx="462317" cy="250655"/>
          </a:xfrm>
          <a:prstGeom prst="rect">
            <a:avLst/>
          </a:prstGeom>
        </p:spPr>
      </p:pic>
      <p:pic>
        <p:nvPicPr>
          <p:cNvPr id="68" name="Graphic 67">
            <a:extLst>
              <a:ext uri="{FF2B5EF4-FFF2-40B4-BE49-F238E27FC236}">
                <a16:creationId xmlns:a16="http://schemas.microsoft.com/office/drawing/2014/main" id="{0D17839C-E853-F74D-6FE0-692414E5C14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389462" y="11705993"/>
            <a:ext cx="462317" cy="250655"/>
          </a:xfrm>
          <a:prstGeom prst="rect">
            <a:avLst/>
          </a:prstGeom>
        </p:spPr>
      </p:pic>
      <p:pic>
        <p:nvPicPr>
          <p:cNvPr id="69" name="Graphic 68">
            <a:extLst>
              <a:ext uri="{FF2B5EF4-FFF2-40B4-BE49-F238E27FC236}">
                <a16:creationId xmlns:a16="http://schemas.microsoft.com/office/drawing/2014/main" id="{3E1F2D35-5C30-957B-DE9D-F9DA020C9B8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41697" y="12535769"/>
            <a:ext cx="462317" cy="250655"/>
          </a:xfrm>
          <a:prstGeom prst="rect">
            <a:avLst/>
          </a:prstGeom>
        </p:spPr>
      </p:pic>
      <p:pic>
        <p:nvPicPr>
          <p:cNvPr id="70" name="Graphic 69">
            <a:extLst>
              <a:ext uri="{FF2B5EF4-FFF2-40B4-BE49-F238E27FC236}">
                <a16:creationId xmlns:a16="http://schemas.microsoft.com/office/drawing/2014/main" id="{A80DACFF-64CB-E74A-D00A-83AEC200ABA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304014" y="12535769"/>
            <a:ext cx="462317" cy="250655"/>
          </a:xfrm>
          <a:prstGeom prst="rect">
            <a:avLst/>
          </a:prstGeom>
        </p:spPr>
      </p:pic>
      <p:pic>
        <p:nvPicPr>
          <p:cNvPr id="73" name="Graphic 72">
            <a:extLst>
              <a:ext uri="{FF2B5EF4-FFF2-40B4-BE49-F238E27FC236}">
                <a16:creationId xmlns:a16="http://schemas.microsoft.com/office/drawing/2014/main" id="{DAFF955C-8B1E-F0DE-A381-E65D51D1D73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389462" y="12502850"/>
            <a:ext cx="462317" cy="250655"/>
          </a:xfrm>
          <a:prstGeom prst="rect">
            <a:avLst/>
          </a:prstGeom>
        </p:spPr>
      </p:pic>
      <p:pic>
        <p:nvPicPr>
          <p:cNvPr id="74" name="Graphic 73">
            <a:extLst>
              <a:ext uri="{FF2B5EF4-FFF2-40B4-BE49-F238E27FC236}">
                <a16:creationId xmlns:a16="http://schemas.microsoft.com/office/drawing/2014/main" id="{CB84F0ED-F068-F201-F2FC-513BC91E00A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41697" y="13281995"/>
            <a:ext cx="462317" cy="250655"/>
          </a:xfrm>
          <a:prstGeom prst="rect">
            <a:avLst/>
          </a:prstGeom>
        </p:spPr>
      </p:pic>
      <p:pic>
        <p:nvPicPr>
          <p:cNvPr id="75" name="Graphic 74">
            <a:extLst>
              <a:ext uri="{FF2B5EF4-FFF2-40B4-BE49-F238E27FC236}">
                <a16:creationId xmlns:a16="http://schemas.microsoft.com/office/drawing/2014/main" id="{6011EC8B-49C1-4D95-F8AB-EC516E2FD80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304014" y="13281995"/>
            <a:ext cx="462317" cy="250655"/>
          </a:xfrm>
          <a:prstGeom prst="rect">
            <a:avLst/>
          </a:prstGeom>
        </p:spPr>
      </p:pic>
      <p:pic>
        <p:nvPicPr>
          <p:cNvPr id="76" name="Graphic 75">
            <a:extLst>
              <a:ext uri="{FF2B5EF4-FFF2-40B4-BE49-F238E27FC236}">
                <a16:creationId xmlns:a16="http://schemas.microsoft.com/office/drawing/2014/main" id="{EA87A41D-D22E-6A1B-F3D6-FE3215850CE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389462" y="13249076"/>
            <a:ext cx="462317" cy="250655"/>
          </a:xfrm>
          <a:prstGeom prst="rect">
            <a:avLst/>
          </a:prstGeom>
        </p:spPr>
      </p:pic>
      <p:pic>
        <p:nvPicPr>
          <p:cNvPr id="77" name="Graphic 76">
            <a:extLst>
              <a:ext uri="{FF2B5EF4-FFF2-40B4-BE49-F238E27FC236}">
                <a16:creationId xmlns:a16="http://schemas.microsoft.com/office/drawing/2014/main" id="{B8DC58D7-20B6-4EFD-C08D-6E31148E516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41697" y="14011564"/>
            <a:ext cx="462317" cy="250655"/>
          </a:xfrm>
          <a:prstGeom prst="rect">
            <a:avLst/>
          </a:prstGeom>
        </p:spPr>
      </p:pic>
      <p:pic>
        <p:nvPicPr>
          <p:cNvPr id="81" name="Graphic 80">
            <a:extLst>
              <a:ext uri="{FF2B5EF4-FFF2-40B4-BE49-F238E27FC236}">
                <a16:creationId xmlns:a16="http://schemas.microsoft.com/office/drawing/2014/main" id="{5A8C4C60-163A-6256-E781-DE478A9C18A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304014" y="14011564"/>
            <a:ext cx="462317" cy="250655"/>
          </a:xfrm>
          <a:prstGeom prst="rect">
            <a:avLst/>
          </a:prstGeom>
        </p:spPr>
      </p:pic>
      <p:pic>
        <p:nvPicPr>
          <p:cNvPr id="82" name="Graphic 81">
            <a:extLst>
              <a:ext uri="{FF2B5EF4-FFF2-40B4-BE49-F238E27FC236}">
                <a16:creationId xmlns:a16="http://schemas.microsoft.com/office/drawing/2014/main" id="{94EF0084-ED05-7CBF-69F0-7BA54AC495C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389462" y="13978645"/>
            <a:ext cx="462317" cy="250655"/>
          </a:xfrm>
          <a:prstGeom prst="rect">
            <a:avLst/>
          </a:prstGeom>
        </p:spPr>
      </p:pic>
      <p:pic>
        <p:nvPicPr>
          <p:cNvPr id="85" name="Graphic 84">
            <a:extLst>
              <a:ext uri="{FF2B5EF4-FFF2-40B4-BE49-F238E27FC236}">
                <a16:creationId xmlns:a16="http://schemas.microsoft.com/office/drawing/2014/main" id="{BD2F7B8E-0A33-BBFD-4D43-0537A76783D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069827" y="9558981"/>
            <a:ext cx="462317" cy="250655"/>
          </a:xfrm>
          <a:prstGeom prst="rect">
            <a:avLst/>
          </a:prstGeom>
        </p:spPr>
      </p:pic>
      <p:pic>
        <p:nvPicPr>
          <p:cNvPr id="86" name="Graphic 85">
            <a:extLst>
              <a:ext uri="{FF2B5EF4-FFF2-40B4-BE49-F238E27FC236}">
                <a16:creationId xmlns:a16="http://schemas.microsoft.com/office/drawing/2014/main" id="{A550087D-4C0B-A5B4-78DF-7653BD35E3B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069825" y="10250518"/>
            <a:ext cx="462317" cy="250655"/>
          </a:xfrm>
          <a:prstGeom prst="rect">
            <a:avLst/>
          </a:prstGeom>
        </p:spPr>
      </p:pic>
      <p:pic>
        <p:nvPicPr>
          <p:cNvPr id="87" name="Graphic 86">
            <a:extLst>
              <a:ext uri="{FF2B5EF4-FFF2-40B4-BE49-F238E27FC236}">
                <a16:creationId xmlns:a16="http://schemas.microsoft.com/office/drawing/2014/main" id="{47958E67-ED1D-F3FE-2D54-AB6F2B74401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067841" y="11047375"/>
            <a:ext cx="462317" cy="250655"/>
          </a:xfrm>
          <a:prstGeom prst="rect">
            <a:avLst/>
          </a:prstGeom>
        </p:spPr>
      </p:pic>
      <p:pic>
        <p:nvPicPr>
          <p:cNvPr id="88" name="Graphic 87">
            <a:extLst>
              <a:ext uri="{FF2B5EF4-FFF2-40B4-BE49-F238E27FC236}">
                <a16:creationId xmlns:a16="http://schemas.microsoft.com/office/drawing/2014/main" id="{598A96AF-9048-9C7F-017C-C84D3F5997A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067839" y="11738912"/>
            <a:ext cx="462317" cy="250655"/>
          </a:xfrm>
          <a:prstGeom prst="rect">
            <a:avLst/>
          </a:prstGeom>
        </p:spPr>
      </p:pic>
      <p:pic>
        <p:nvPicPr>
          <p:cNvPr id="89" name="Graphic 88">
            <a:extLst>
              <a:ext uri="{FF2B5EF4-FFF2-40B4-BE49-F238E27FC236}">
                <a16:creationId xmlns:a16="http://schemas.microsoft.com/office/drawing/2014/main" id="{AD3E010F-0FB2-F894-761B-D7F7EA1ED41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067839" y="12535769"/>
            <a:ext cx="462317" cy="250655"/>
          </a:xfrm>
          <a:prstGeom prst="rect">
            <a:avLst/>
          </a:prstGeom>
        </p:spPr>
      </p:pic>
      <p:pic>
        <p:nvPicPr>
          <p:cNvPr id="90" name="Graphic 89">
            <a:extLst>
              <a:ext uri="{FF2B5EF4-FFF2-40B4-BE49-F238E27FC236}">
                <a16:creationId xmlns:a16="http://schemas.microsoft.com/office/drawing/2014/main" id="{59AE94C9-6575-473A-7F76-BFD056EA4A6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71335" y="9558981"/>
            <a:ext cx="462317" cy="250655"/>
          </a:xfrm>
          <a:prstGeom prst="rect">
            <a:avLst/>
          </a:prstGeom>
        </p:spPr>
      </p:pic>
      <p:pic>
        <p:nvPicPr>
          <p:cNvPr id="91" name="Graphic 90">
            <a:extLst>
              <a:ext uri="{FF2B5EF4-FFF2-40B4-BE49-F238E27FC236}">
                <a16:creationId xmlns:a16="http://schemas.microsoft.com/office/drawing/2014/main" id="{64B76632-3A17-C527-9E44-7485D214CFB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71333" y="10250518"/>
            <a:ext cx="462317" cy="250655"/>
          </a:xfrm>
          <a:prstGeom prst="rect">
            <a:avLst/>
          </a:prstGeom>
        </p:spPr>
      </p:pic>
      <p:pic>
        <p:nvPicPr>
          <p:cNvPr id="92" name="Graphic 91">
            <a:extLst>
              <a:ext uri="{FF2B5EF4-FFF2-40B4-BE49-F238E27FC236}">
                <a16:creationId xmlns:a16="http://schemas.microsoft.com/office/drawing/2014/main" id="{F7A94224-EE2F-3318-F168-C77F7D3FA21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69349" y="11047375"/>
            <a:ext cx="462317" cy="250655"/>
          </a:xfrm>
          <a:prstGeom prst="rect">
            <a:avLst/>
          </a:prstGeom>
        </p:spPr>
      </p:pic>
      <p:pic>
        <p:nvPicPr>
          <p:cNvPr id="93" name="Graphic 92">
            <a:extLst>
              <a:ext uri="{FF2B5EF4-FFF2-40B4-BE49-F238E27FC236}">
                <a16:creationId xmlns:a16="http://schemas.microsoft.com/office/drawing/2014/main" id="{9307068C-814D-7054-5FC2-240BE402C34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69347" y="11738912"/>
            <a:ext cx="462317" cy="250655"/>
          </a:xfrm>
          <a:prstGeom prst="rect">
            <a:avLst/>
          </a:prstGeom>
        </p:spPr>
      </p:pic>
      <p:pic>
        <p:nvPicPr>
          <p:cNvPr id="94" name="Graphic 93">
            <a:extLst>
              <a:ext uri="{FF2B5EF4-FFF2-40B4-BE49-F238E27FC236}">
                <a16:creationId xmlns:a16="http://schemas.microsoft.com/office/drawing/2014/main" id="{5F9359CF-B18A-28D4-1DCC-7EC33744365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69347" y="12535769"/>
            <a:ext cx="462317" cy="250655"/>
          </a:xfrm>
          <a:prstGeom prst="rect">
            <a:avLst/>
          </a:prstGeom>
        </p:spPr>
      </p:pic>
      <p:pic>
        <p:nvPicPr>
          <p:cNvPr id="95" name="Graphic 94">
            <a:extLst>
              <a:ext uri="{FF2B5EF4-FFF2-40B4-BE49-F238E27FC236}">
                <a16:creationId xmlns:a16="http://schemas.microsoft.com/office/drawing/2014/main" id="{DAD2317D-7498-BC8E-0AC7-0214098309D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69347" y="13281995"/>
            <a:ext cx="462317" cy="250655"/>
          </a:xfrm>
          <a:prstGeom prst="rect">
            <a:avLst/>
          </a:prstGeom>
        </p:spPr>
      </p:pic>
      <p:pic>
        <p:nvPicPr>
          <p:cNvPr id="96" name="Graphic 95">
            <a:extLst>
              <a:ext uri="{FF2B5EF4-FFF2-40B4-BE49-F238E27FC236}">
                <a16:creationId xmlns:a16="http://schemas.microsoft.com/office/drawing/2014/main" id="{34496467-8A43-034A-554A-74B8CED4BC6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69347" y="14011564"/>
            <a:ext cx="462317" cy="250655"/>
          </a:xfrm>
          <a:prstGeom prst="rect">
            <a:avLst/>
          </a:prstGeom>
        </p:spPr>
      </p:pic>
      <p:pic>
        <p:nvPicPr>
          <p:cNvPr id="97" name="Graphic 96">
            <a:extLst>
              <a:ext uri="{FF2B5EF4-FFF2-40B4-BE49-F238E27FC236}">
                <a16:creationId xmlns:a16="http://schemas.microsoft.com/office/drawing/2014/main" id="{E7DD0CB1-EE8E-7595-E9FF-7F010CE3DD5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44144" y="9558981"/>
            <a:ext cx="462317" cy="250655"/>
          </a:xfrm>
          <a:prstGeom prst="rect">
            <a:avLst/>
          </a:prstGeom>
        </p:spPr>
      </p:pic>
      <p:pic>
        <p:nvPicPr>
          <p:cNvPr id="98" name="Graphic 97">
            <a:extLst>
              <a:ext uri="{FF2B5EF4-FFF2-40B4-BE49-F238E27FC236}">
                <a16:creationId xmlns:a16="http://schemas.microsoft.com/office/drawing/2014/main" id="{4A6B7171-805C-A732-4BB2-763A3E3AA99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44142" y="10250518"/>
            <a:ext cx="462317" cy="250655"/>
          </a:xfrm>
          <a:prstGeom prst="rect">
            <a:avLst/>
          </a:prstGeom>
        </p:spPr>
      </p:pic>
      <p:pic>
        <p:nvPicPr>
          <p:cNvPr id="99" name="Graphic 98">
            <a:extLst>
              <a:ext uri="{FF2B5EF4-FFF2-40B4-BE49-F238E27FC236}">
                <a16:creationId xmlns:a16="http://schemas.microsoft.com/office/drawing/2014/main" id="{43CEFAB5-29E9-0AC8-5FA0-561202F5F1B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42158" y="11047375"/>
            <a:ext cx="462317" cy="250655"/>
          </a:xfrm>
          <a:prstGeom prst="rect">
            <a:avLst/>
          </a:prstGeom>
        </p:spPr>
      </p:pic>
      <p:pic>
        <p:nvPicPr>
          <p:cNvPr id="100" name="Graphic 99">
            <a:extLst>
              <a:ext uri="{FF2B5EF4-FFF2-40B4-BE49-F238E27FC236}">
                <a16:creationId xmlns:a16="http://schemas.microsoft.com/office/drawing/2014/main" id="{45B2A12C-94FE-0ED2-6662-4F7765575E9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42156" y="11738912"/>
            <a:ext cx="462317" cy="250655"/>
          </a:xfrm>
          <a:prstGeom prst="rect">
            <a:avLst/>
          </a:prstGeom>
        </p:spPr>
      </p:pic>
      <p:pic>
        <p:nvPicPr>
          <p:cNvPr id="101" name="Graphic 100">
            <a:extLst>
              <a:ext uri="{FF2B5EF4-FFF2-40B4-BE49-F238E27FC236}">
                <a16:creationId xmlns:a16="http://schemas.microsoft.com/office/drawing/2014/main" id="{EF8E54A2-3C98-614A-D823-A00E4DC649C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42156" y="12535769"/>
            <a:ext cx="462317" cy="250655"/>
          </a:xfrm>
          <a:prstGeom prst="rect">
            <a:avLst/>
          </a:prstGeom>
        </p:spPr>
      </p:pic>
      <p:pic>
        <p:nvPicPr>
          <p:cNvPr id="102" name="Graphic 101">
            <a:extLst>
              <a:ext uri="{FF2B5EF4-FFF2-40B4-BE49-F238E27FC236}">
                <a16:creationId xmlns:a16="http://schemas.microsoft.com/office/drawing/2014/main" id="{19CCF40A-98FF-9DE3-CE46-C9C55BA517D8}"/>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5387830" y="9558981"/>
            <a:ext cx="462317" cy="250655"/>
          </a:xfrm>
          <a:prstGeom prst="rect">
            <a:avLst/>
          </a:prstGeom>
        </p:spPr>
      </p:pic>
      <p:pic>
        <p:nvPicPr>
          <p:cNvPr id="103" name="Graphic 102">
            <a:extLst>
              <a:ext uri="{FF2B5EF4-FFF2-40B4-BE49-F238E27FC236}">
                <a16:creationId xmlns:a16="http://schemas.microsoft.com/office/drawing/2014/main" id="{3E81FA04-D909-D197-7359-08CE48A03EB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387828" y="10250518"/>
            <a:ext cx="462317" cy="250655"/>
          </a:xfrm>
          <a:prstGeom prst="rect">
            <a:avLst/>
          </a:prstGeom>
        </p:spPr>
      </p:pic>
      <p:pic>
        <p:nvPicPr>
          <p:cNvPr id="104" name="Graphic 103">
            <a:extLst>
              <a:ext uri="{FF2B5EF4-FFF2-40B4-BE49-F238E27FC236}">
                <a16:creationId xmlns:a16="http://schemas.microsoft.com/office/drawing/2014/main" id="{5F43521E-63DB-752F-2955-DDAB2F2B657C}"/>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5385844" y="11047375"/>
            <a:ext cx="462317" cy="250655"/>
          </a:xfrm>
          <a:prstGeom prst="rect">
            <a:avLst/>
          </a:prstGeom>
        </p:spPr>
      </p:pic>
      <p:pic>
        <p:nvPicPr>
          <p:cNvPr id="105" name="Graphic 104">
            <a:extLst>
              <a:ext uri="{FF2B5EF4-FFF2-40B4-BE49-F238E27FC236}">
                <a16:creationId xmlns:a16="http://schemas.microsoft.com/office/drawing/2014/main" id="{8EBE202B-3D89-D87A-D2D1-360E0BE8B74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385842" y="11738912"/>
            <a:ext cx="462317" cy="250655"/>
          </a:xfrm>
          <a:prstGeom prst="rect">
            <a:avLst/>
          </a:prstGeom>
        </p:spPr>
      </p:pic>
      <p:pic>
        <p:nvPicPr>
          <p:cNvPr id="106" name="Graphic 105">
            <a:extLst>
              <a:ext uri="{FF2B5EF4-FFF2-40B4-BE49-F238E27FC236}">
                <a16:creationId xmlns:a16="http://schemas.microsoft.com/office/drawing/2014/main" id="{CC73AB5E-13C1-CFCA-A37F-4306371668E3}"/>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5385842" y="12535769"/>
            <a:ext cx="462317" cy="250655"/>
          </a:xfrm>
          <a:prstGeom prst="rect">
            <a:avLst/>
          </a:prstGeom>
        </p:spPr>
      </p:pic>
      <p:pic>
        <p:nvPicPr>
          <p:cNvPr id="107" name="Graphic 106">
            <a:extLst>
              <a:ext uri="{FF2B5EF4-FFF2-40B4-BE49-F238E27FC236}">
                <a16:creationId xmlns:a16="http://schemas.microsoft.com/office/drawing/2014/main" id="{97801827-4DE3-5B28-56A4-A88BDF81509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385842" y="13281995"/>
            <a:ext cx="462317" cy="250655"/>
          </a:xfrm>
          <a:prstGeom prst="rect">
            <a:avLst/>
          </a:prstGeom>
        </p:spPr>
      </p:pic>
      <p:pic>
        <p:nvPicPr>
          <p:cNvPr id="108" name="Graphic 107">
            <a:extLst>
              <a:ext uri="{FF2B5EF4-FFF2-40B4-BE49-F238E27FC236}">
                <a16:creationId xmlns:a16="http://schemas.microsoft.com/office/drawing/2014/main" id="{F219859C-D1AE-5C8D-33F6-F13D102BE372}"/>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6406823" y="9576493"/>
            <a:ext cx="462317" cy="250655"/>
          </a:xfrm>
          <a:prstGeom prst="rect">
            <a:avLst/>
          </a:prstGeom>
        </p:spPr>
      </p:pic>
      <p:pic>
        <p:nvPicPr>
          <p:cNvPr id="109" name="Graphic 108">
            <a:extLst>
              <a:ext uri="{FF2B5EF4-FFF2-40B4-BE49-F238E27FC236}">
                <a16:creationId xmlns:a16="http://schemas.microsoft.com/office/drawing/2014/main" id="{C4249D93-21E8-387F-454F-CED03443249D}"/>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6406821" y="10268030"/>
            <a:ext cx="462317" cy="250655"/>
          </a:xfrm>
          <a:prstGeom prst="rect">
            <a:avLst/>
          </a:prstGeom>
        </p:spPr>
      </p:pic>
      <p:pic>
        <p:nvPicPr>
          <p:cNvPr id="110" name="Graphic 109">
            <a:extLst>
              <a:ext uri="{FF2B5EF4-FFF2-40B4-BE49-F238E27FC236}">
                <a16:creationId xmlns:a16="http://schemas.microsoft.com/office/drawing/2014/main" id="{47966A5D-6374-361A-5C4A-C97B636EF196}"/>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6404837" y="11064887"/>
            <a:ext cx="462317" cy="250655"/>
          </a:xfrm>
          <a:prstGeom prst="rect">
            <a:avLst/>
          </a:prstGeom>
        </p:spPr>
      </p:pic>
      <p:pic>
        <p:nvPicPr>
          <p:cNvPr id="111" name="Graphic 110">
            <a:extLst>
              <a:ext uri="{FF2B5EF4-FFF2-40B4-BE49-F238E27FC236}">
                <a16:creationId xmlns:a16="http://schemas.microsoft.com/office/drawing/2014/main" id="{001F2921-3203-8994-4BB5-84265DBA124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404835" y="11756424"/>
            <a:ext cx="462317" cy="250655"/>
          </a:xfrm>
          <a:prstGeom prst="rect">
            <a:avLst/>
          </a:prstGeom>
        </p:spPr>
      </p:pic>
      <p:pic>
        <p:nvPicPr>
          <p:cNvPr id="112" name="Graphic 111">
            <a:extLst>
              <a:ext uri="{FF2B5EF4-FFF2-40B4-BE49-F238E27FC236}">
                <a16:creationId xmlns:a16="http://schemas.microsoft.com/office/drawing/2014/main" id="{564711F1-A44B-7E0F-B709-D63F0DD82085}"/>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6404835" y="12553281"/>
            <a:ext cx="462317" cy="250655"/>
          </a:xfrm>
          <a:prstGeom prst="rect">
            <a:avLst/>
          </a:prstGeom>
        </p:spPr>
      </p:pic>
      <p:pic>
        <p:nvPicPr>
          <p:cNvPr id="113" name="Graphic 112">
            <a:extLst>
              <a:ext uri="{FF2B5EF4-FFF2-40B4-BE49-F238E27FC236}">
                <a16:creationId xmlns:a16="http://schemas.microsoft.com/office/drawing/2014/main" id="{BEE066DB-4CE8-2C19-25F3-2970E02795F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404835" y="13299507"/>
            <a:ext cx="462317" cy="250655"/>
          </a:xfrm>
          <a:prstGeom prst="rect">
            <a:avLst/>
          </a:prstGeom>
        </p:spPr>
      </p:pic>
      <p:pic>
        <p:nvPicPr>
          <p:cNvPr id="114" name="Graphic 113">
            <a:extLst>
              <a:ext uri="{FF2B5EF4-FFF2-40B4-BE49-F238E27FC236}">
                <a16:creationId xmlns:a16="http://schemas.microsoft.com/office/drawing/2014/main" id="{0E94C024-9551-0431-9CC8-6F6D67910C4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404835" y="14029076"/>
            <a:ext cx="462317" cy="250655"/>
          </a:xfrm>
          <a:prstGeom prst="rect">
            <a:avLst/>
          </a:prstGeom>
        </p:spPr>
      </p:pic>
      <p:pic>
        <p:nvPicPr>
          <p:cNvPr id="115" name="Graphic 114">
            <a:extLst>
              <a:ext uri="{FF2B5EF4-FFF2-40B4-BE49-F238E27FC236}">
                <a16:creationId xmlns:a16="http://schemas.microsoft.com/office/drawing/2014/main" id="{590B99D0-E7D3-5FBC-2E8C-2F0B52E19E5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37940" y="9572691"/>
            <a:ext cx="462317" cy="250655"/>
          </a:xfrm>
          <a:prstGeom prst="rect">
            <a:avLst/>
          </a:prstGeom>
        </p:spPr>
      </p:pic>
      <p:pic>
        <p:nvPicPr>
          <p:cNvPr id="116" name="Graphic 115">
            <a:extLst>
              <a:ext uri="{FF2B5EF4-FFF2-40B4-BE49-F238E27FC236}">
                <a16:creationId xmlns:a16="http://schemas.microsoft.com/office/drawing/2014/main" id="{2D627E36-72E7-5B7E-6144-B019CBF35A1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37938" y="10264228"/>
            <a:ext cx="462317" cy="250655"/>
          </a:xfrm>
          <a:prstGeom prst="rect">
            <a:avLst/>
          </a:prstGeom>
        </p:spPr>
      </p:pic>
      <p:pic>
        <p:nvPicPr>
          <p:cNvPr id="117" name="Graphic 116">
            <a:extLst>
              <a:ext uri="{FF2B5EF4-FFF2-40B4-BE49-F238E27FC236}">
                <a16:creationId xmlns:a16="http://schemas.microsoft.com/office/drawing/2014/main" id="{05BA6A3B-639B-EA8B-7C48-E76189CB880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35954" y="11061085"/>
            <a:ext cx="462317" cy="250655"/>
          </a:xfrm>
          <a:prstGeom prst="rect">
            <a:avLst/>
          </a:prstGeom>
        </p:spPr>
      </p:pic>
      <p:pic>
        <p:nvPicPr>
          <p:cNvPr id="118" name="Graphic 117">
            <a:extLst>
              <a:ext uri="{FF2B5EF4-FFF2-40B4-BE49-F238E27FC236}">
                <a16:creationId xmlns:a16="http://schemas.microsoft.com/office/drawing/2014/main" id="{0D9F8D62-38B9-1CAF-D5EA-A24373253AF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35952" y="11752622"/>
            <a:ext cx="462317" cy="250655"/>
          </a:xfrm>
          <a:prstGeom prst="rect">
            <a:avLst/>
          </a:prstGeom>
        </p:spPr>
      </p:pic>
      <p:pic>
        <p:nvPicPr>
          <p:cNvPr id="119" name="Graphic 118">
            <a:extLst>
              <a:ext uri="{FF2B5EF4-FFF2-40B4-BE49-F238E27FC236}">
                <a16:creationId xmlns:a16="http://schemas.microsoft.com/office/drawing/2014/main" id="{F3878C27-0032-0069-C6A0-A04B86BEB4B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35952" y="12549479"/>
            <a:ext cx="462317" cy="250655"/>
          </a:xfrm>
          <a:prstGeom prst="rect">
            <a:avLst/>
          </a:prstGeom>
        </p:spPr>
      </p:pic>
      <p:pic>
        <p:nvPicPr>
          <p:cNvPr id="120" name="Graphic 119">
            <a:extLst>
              <a:ext uri="{FF2B5EF4-FFF2-40B4-BE49-F238E27FC236}">
                <a16:creationId xmlns:a16="http://schemas.microsoft.com/office/drawing/2014/main" id="{85FF27A7-F8F1-1B57-A9C9-0CE4FC07DE3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35952" y="13295705"/>
            <a:ext cx="462317" cy="250655"/>
          </a:xfrm>
          <a:prstGeom prst="rect">
            <a:avLst/>
          </a:prstGeom>
        </p:spPr>
      </p:pic>
      <p:pic>
        <p:nvPicPr>
          <p:cNvPr id="121" name="Graphic 120">
            <a:extLst>
              <a:ext uri="{FF2B5EF4-FFF2-40B4-BE49-F238E27FC236}">
                <a16:creationId xmlns:a16="http://schemas.microsoft.com/office/drawing/2014/main" id="{AD8E28D1-2955-4357-6761-4AF4545BF49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626375" y="9565634"/>
            <a:ext cx="462317" cy="250655"/>
          </a:xfrm>
          <a:prstGeom prst="rect">
            <a:avLst/>
          </a:prstGeom>
        </p:spPr>
      </p:pic>
      <p:pic>
        <p:nvPicPr>
          <p:cNvPr id="122" name="Graphic 121">
            <a:extLst>
              <a:ext uri="{FF2B5EF4-FFF2-40B4-BE49-F238E27FC236}">
                <a16:creationId xmlns:a16="http://schemas.microsoft.com/office/drawing/2014/main" id="{F550F289-C544-73ED-21AD-EF298BBFC9D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626373" y="10257171"/>
            <a:ext cx="462317" cy="250655"/>
          </a:xfrm>
          <a:prstGeom prst="rect">
            <a:avLst/>
          </a:prstGeom>
        </p:spPr>
      </p:pic>
      <p:pic>
        <p:nvPicPr>
          <p:cNvPr id="123" name="Graphic 122">
            <a:extLst>
              <a:ext uri="{FF2B5EF4-FFF2-40B4-BE49-F238E27FC236}">
                <a16:creationId xmlns:a16="http://schemas.microsoft.com/office/drawing/2014/main" id="{2AC6BF4C-1AF8-CEAA-DD3B-76C1FD0015F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624389" y="11054028"/>
            <a:ext cx="462317" cy="250655"/>
          </a:xfrm>
          <a:prstGeom prst="rect">
            <a:avLst/>
          </a:prstGeom>
        </p:spPr>
      </p:pic>
      <p:pic>
        <p:nvPicPr>
          <p:cNvPr id="124" name="Graphic 123">
            <a:extLst>
              <a:ext uri="{FF2B5EF4-FFF2-40B4-BE49-F238E27FC236}">
                <a16:creationId xmlns:a16="http://schemas.microsoft.com/office/drawing/2014/main" id="{7E46DFC1-8B7E-2890-1E29-6140A79296C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624387" y="11745565"/>
            <a:ext cx="462317" cy="250655"/>
          </a:xfrm>
          <a:prstGeom prst="rect">
            <a:avLst/>
          </a:prstGeom>
        </p:spPr>
      </p:pic>
      <p:pic>
        <p:nvPicPr>
          <p:cNvPr id="125" name="Graphic 124">
            <a:extLst>
              <a:ext uri="{FF2B5EF4-FFF2-40B4-BE49-F238E27FC236}">
                <a16:creationId xmlns:a16="http://schemas.microsoft.com/office/drawing/2014/main" id="{52FE434D-9E0A-F4CB-D857-E8B44D5A202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624387" y="12542422"/>
            <a:ext cx="462317" cy="250655"/>
          </a:xfrm>
          <a:prstGeom prst="rect">
            <a:avLst/>
          </a:prstGeom>
        </p:spPr>
      </p:pic>
      <p:pic>
        <p:nvPicPr>
          <p:cNvPr id="126" name="Graphic 125">
            <a:extLst>
              <a:ext uri="{FF2B5EF4-FFF2-40B4-BE49-F238E27FC236}">
                <a16:creationId xmlns:a16="http://schemas.microsoft.com/office/drawing/2014/main" id="{F836EA18-0908-524B-A645-6270890B5B9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624387" y="13288648"/>
            <a:ext cx="462317" cy="250655"/>
          </a:xfrm>
          <a:prstGeom prst="rect">
            <a:avLst/>
          </a:prstGeom>
        </p:spPr>
      </p:pic>
      <p:pic>
        <p:nvPicPr>
          <p:cNvPr id="127" name="Graphic 126">
            <a:extLst>
              <a:ext uri="{FF2B5EF4-FFF2-40B4-BE49-F238E27FC236}">
                <a16:creationId xmlns:a16="http://schemas.microsoft.com/office/drawing/2014/main" id="{84792C53-E620-6FD7-4AAF-6B02D9DEF98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624387" y="14018217"/>
            <a:ext cx="462317" cy="250655"/>
          </a:xfrm>
          <a:prstGeom prst="rect">
            <a:avLst/>
          </a:prstGeom>
        </p:spPr>
      </p:pic>
      <p:pic>
        <p:nvPicPr>
          <p:cNvPr id="256" name="Graphic 255">
            <a:extLst>
              <a:ext uri="{FF2B5EF4-FFF2-40B4-BE49-F238E27FC236}">
                <a16:creationId xmlns:a16="http://schemas.microsoft.com/office/drawing/2014/main" id="{EB17D0FB-8179-A067-584A-C43F0008D8D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342160" y="9571983"/>
            <a:ext cx="462317" cy="250655"/>
          </a:xfrm>
          <a:prstGeom prst="rect">
            <a:avLst/>
          </a:prstGeom>
        </p:spPr>
      </p:pic>
      <p:pic>
        <p:nvPicPr>
          <p:cNvPr id="257" name="Graphic 256">
            <a:extLst>
              <a:ext uri="{FF2B5EF4-FFF2-40B4-BE49-F238E27FC236}">
                <a16:creationId xmlns:a16="http://schemas.microsoft.com/office/drawing/2014/main" id="{4A99D82F-8D3C-2CEF-9BEB-E3BD0913BF3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342158" y="10263520"/>
            <a:ext cx="462317" cy="250655"/>
          </a:xfrm>
          <a:prstGeom prst="rect">
            <a:avLst/>
          </a:prstGeom>
        </p:spPr>
      </p:pic>
      <p:pic>
        <p:nvPicPr>
          <p:cNvPr id="258" name="Graphic 257">
            <a:extLst>
              <a:ext uri="{FF2B5EF4-FFF2-40B4-BE49-F238E27FC236}">
                <a16:creationId xmlns:a16="http://schemas.microsoft.com/office/drawing/2014/main" id="{C57750CD-A6E8-5BC6-D317-3CEF2BF9C86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340174" y="11060377"/>
            <a:ext cx="462317" cy="250655"/>
          </a:xfrm>
          <a:prstGeom prst="rect">
            <a:avLst/>
          </a:prstGeom>
        </p:spPr>
      </p:pic>
      <p:pic>
        <p:nvPicPr>
          <p:cNvPr id="259" name="Graphic 258">
            <a:extLst>
              <a:ext uri="{FF2B5EF4-FFF2-40B4-BE49-F238E27FC236}">
                <a16:creationId xmlns:a16="http://schemas.microsoft.com/office/drawing/2014/main" id="{6DDD2DEE-1FA1-5BA0-AE2F-E3BDE5E24DA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340172" y="11751914"/>
            <a:ext cx="462317" cy="250655"/>
          </a:xfrm>
          <a:prstGeom prst="rect">
            <a:avLst/>
          </a:prstGeom>
        </p:spPr>
      </p:pic>
      <p:pic>
        <p:nvPicPr>
          <p:cNvPr id="260" name="Graphic 259">
            <a:extLst>
              <a:ext uri="{FF2B5EF4-FFF2-40B4-BE49-F238E27FC236}">
                <a16:creationId xmlns:a16="http://schemas.microsoft.com/office/drawing/2014/main" id="{340B899D-2D6A-822D-528A-2025C1F7869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340172" y="12548771"/>
            <a:ext cx="462317" cy="250655"/>
          </a:xfrm>
          <a:prstGeom prst="rect">
            <a:avLst/>
          </a:prstGeom>
        </p:spPr>
      </p:pic>
      <p:pic>
        <p:nvPicPr>
          <p:cNvPr id="261" name="Graphic 260">
            <a:extLst>
              <a:ext uri="{FF2B5EF4-FFF2-40B4-BE49-F238E27FC236}">
                <a16:creationId xmlns:a16="http://schemas.microsoft.com/office/drawing/2014/main" id="{E4C9C74E-8356-0342-D4EE-BFB18D010C5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340172" y="13294997"/>
            <a:ext cx="462317" cy="250655"/>
          </a:xfrm>
          <a:prstGeom prst="rect">
            <a:avLst/>
          </a:prstGeom>
        </p:spPr>
      </p:pic>
      <p:pic>
        <p:nvPicPr>
          <p:cNvPr id="269" name="Graphic 268">
            <a:extLst>
              <a:ext uri="{FF2B5EF4-FFF2-40B4-BE49-F238E27FC236}">
                <a16:creationId xmlns:a16="http://schemas.microsoft.com/office/drawing/2014/main" id="{296F585E-7F32-39AA-C202-3D8A719EF2C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000578" y="9562662"/>
            <a:ext cx="462317" cy="250655"/>
          </a:xfrm>
          <a:prstGeom prst="rect">
            <a:avLst/>
          </a:prstGeom>
        </p:spPr>
      </p:pic>
      <p:pic>
        <p:nvPicPr>
          <p:cNvPr id="270" name="Graphic 269">
            <a:extLst>
              <a:ext uri="{FF2B5EF4-FFF2-40B4-BE49-F238E27FC236}">
                <a16:creationId xmlns:a16="http://schemas.microsoft.com/office/drawing/2014/main" id="{52257D3F-427D-5B20-0254-96B8B436BC9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000576" y="10254199"/>
            <a:ext cx="462317" cy="250655"/>
          </a:xfrm>
          <a:prstGeom prst="rect">
            <a:avLst/>
          </a:prstGeom>
        </p:spPr>
      </p:pic>
      <p:pic>
        <p:nvPicPr>
          <p:cNvPr id="271" name="Graphic 270">
            <a:extLst>
              <a:ext uri="{FF2B5EF4-FFF2-40B4-BE49-F238E27FC236}">
                <a16:creationId xmlns:a16="http://schemas.microsoft.com/office/drawing/2014/main" id="{1F75FE4B-EF2C-5BE2-8FDE-8222B7442A7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998592" y="11051056"/>
            <a:ext cx="462317" cy="250655"/>
          </a:xfrm>
          <a:prstGeom prst="rect">
            <a:avLst/>
          </a:prstGeom>
        </p:spPr>
      </p:pic>
      <p:pic>
        <p:nvPicPr>
          <p:cNvPr id="272" name="Graphic 271">
            <a:extLst>
              <a:ext uri="{FF2B5EF4-FFF2-40B4-BE49-F238E27FC236}">
                <a16:creationId xmlns:a16="http://schemas.microsoft.com/office/drawing/2014/main" id="{4E19A5B4-D0B6-BA57-57A6-714E958C07A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998590" y="11742593"/>
            <a:ext cx="462317" cy="250655"/>
          </a:xfrm>
          <a:prstGeom prst="rect">
            <a:avLst/>
          </a:prstGeom>
        </p:spPr>
      </p:pic>
      <p:pic>
        <p:nvPicPr>
          <p:cNvPr id="273" name="Graphic 272">
            <a:extLst>
              <a:ext uri="{FF2B5EF4-FFF2-40B4-BE49-F238E27FC236}">
                <a16:creationId xmlns:a16="http://schemas.microsoft.com/office/drawing/2014/main" id="{3F802497-2E99-2400-451F-90A98F66928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998590" y="12539450"/>
            <a:ext cx="462317" cy="250655"/>
          </a:xfrm>
          <a:prstGeom prst="rect">
            <a:avLst/>
          </a:prstGeom>
        </p:spPr>
      </p:pic>
      <p:pic>
        <p:nvPicPr>
          <p:cNvPr id="274" name="Graphic 273">
            <a:extLst>
              <a:ext uri="{FF2B5EF4-FFF2-40B4-BE49-F238E27FC236}">
                <a16:creationId xmlns:a16="http://schemas.microsoft.com/office/drawing/2014/main" id="{6B33FE23-0C88-4DB6-DB24-198C54233A9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998590" y="13285676"/>
            <a:ext cx="462317" cy="250655"/>
          </a:xfrm>
          <a:prstGeom prst="rect">
            <a:avLst/>
          </a:prstGeom>
        </p:spPr>
      </p:pic>
      <p:pic>
        <p:nvPicPr>
          <p:cNvPr id="275" name="Graphic 274">
            <a:extLst>
              <a:ext uri="{FF2B5EF4-FFF2-40B4-BE49-F238E27FC236}">
                <a16:creationId xmlns:a16="http://schemas.microsoft.com/office/drawing/2014/main" id="{4D7B293A-A981-5700-A389-8DDF86A017E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998590" y="14015245"/>
            <a:ext cx="462317" cy="250655"/>
          </a:xfrm>
          <a:prstGeom prst="rect">
            <a:avLst/>
          </a:prstGeom>
        </p:spPr>
      </p:pic>
      <p:pic>
        <p:nvPicPr>
          <p:cNvPr id="276" name="Graphic 275">
            <a:extLst>
              <a:ext uri="{FF2B5EF4-FFF2-40B4-BE49-F238E27FC236}">
                <a16:creationId xmlns:a16="http://schemas.microsoft.com/office/drawing/2014/main" id="{67C41B6D-BE73-3A4F-A11E-F2F576BB3C4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86223" y="9574126"/>
            <a:ext cx="462317" cy="250655"/>
          </a:xfrm>
          <a:prstGeom prst="rect">
            <a:avLst/>
          </a:prstGeom>
        </p:spPr>
      </p:pic>
      <p:pic>
        <p:nvPicPr>
          <p:cNvPr id="277" name="Graphic 276">
            <a:extLst>
              <a:ext uri="{FF2B5EF4-FFF2-40B4-BE49-F238E27FC236}">
                <a16:creationId xmlns:a16="http://schemas.microsoft.com/office/drawing/2014/main" id="{CA792E6C-A14C-B81F-9FC4-89A5BD40D6B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86221" y="10265663"/>
            <a:ext cx="462317" cy="250655"/>
          </a:xfrm>
          <a:prstGeom prst="rect">
            <a:avLst/>
          </a:prstGeom>
        </p:spPr>
      </p:pic>
      <p:pic>
        <p:nvPicPr>
          <p:cNvPr id="278" name="Graphic 277">
            <a:extLst>
              <a:ext uri="{FF2B5EF4-FFF2-40B4-BE49-F238E27FC236}">
                <a16:creationId xmlns:a16="http://schemas.microsoft.com/office/drawing/2014/main" id="{9645C1C5-7032-C4A8-D316-093989F1653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84237" y="11062520"/>
            <a:ext cx="462317" cy="250655"/>
          </a:xfrm>
          <a:prstGeom prst="rect">
            <a:avLst/>
          </a:prstGeom>
        </p:spPr>
      </p:pic>
      <p:pic>
        <p:nvPicPr>
          <p:cNvPr id="279" name="Graphic 278">
            <a:extLst>
              <a:ext uri="{FF2B5EF4-FFF2-40B4-BE49-F238E27FC236}">
                <a16:creationId xmlns:a16="http://schemas.microsoft.com/office/drawing/2014/main" id="{F2D5D0C4-AC5D-E15B-522A-CF2CA1EE705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84235" y="11754057"/>
            <a:ext cx="462317" cy="250655"/>
          </a:xfrm>
          <a:prstGeom prst="rect">
            <a:avLst/>
          </a:prstGeom>
        </p:spPr>
      </p:pic>
      <p:pic>
        <p:nvPicPr>
          <p:cNvPr id="280" name="Graphic 279">
            <a:extLst>
              <a:ext uri="{FF2B5EF4-FFF2-40B4-BE49-F238E27FC236}">
                <a16:creationId xmlns:a16="http://schemas.microsoft.com/office/drawing/2014/main" id="{26210C4D-AD6C-BD7F-CE13-9E2E0E127F4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84235" y="12550914"/>
            <a:ext cx="462317" cy="250655"/>
          </a:xfrm>
          <a:prstGeom prst="rect">
            <a:avLst/>
          </a:prstGeom>
        </p:spPr>
      </p:pic>
      <p:pic>
        <p:nvPicPr>
          <p:cNvPr id="281" name="Graphic 280">
            <a:extLst>
              <a:ext uri="{FF2B5EF4-FFF2-40B4-BE49-F238E27FC236}">
                <a16:creationId xmlns:a16="http://schemas.microsoft.com/office/drawing/2014/main" id="{4CE4F52D-6185-D80C-48FC-8F4C5AA7A88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84235" y="13297140"/>
            <a:ext cx="462317" cy="250655"/>
          </a:xfrm>
          <a:prstGeom prst="rect">
            <a:avLst/>
          </a:prstGeom>
        </p:spPr>
      </p:pic>
      <p:pic>
        <p:nvPicPr>
          <p:cNvPr id="282" name="Graphic 281">
            <a:extLst>
              <a:ext uri="{FF2B5EF4-FFF2-40B4-BE49-F238E27FC236}">
                <a16:creationId xmlns:a16="http://schemas.microsoft.com/office/drawing/2014/main" id="{5C0626E7-5C6F-6D7E-878D-E0D272680C4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84235" y="14026709"/>
            <a:ext cx="462317" cy="250655"/>
          </a:xfrm>
          <a:prstGeom prst="rect">
            <a:avLst/>
          </a:prstGeom>
        </p:spPr>
      </p:pic>
      <p:pic>
        <p:nvPicPr>
          <p:cNvPr id="283" name="Graphic 282">
            <a:extLst>
              <a:ext uri="{FF2B5EF4-FFF2-40B4-BE49-F238E27FC236}">
                <a16:creationId xmlns:a16="http://schemas.microsoft.com/office/drawing/2014/main" id="{E632F183-FB92-F7D1-A9CF-D9C7DD0608D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759086" y="9551556"/>
            <a:ext cx="462317" cy="250655"/>
          </a:xfrm>
          <a:prstGeom prst="rect">
            <a:avLst/>
          </a:prstGeom>
        </p:spPr>
      </p:pic>
      <p:pic>
        <p:nvPicPr>
          <p:cNvPr id="284" name="Graphic 283">
            <a:extLst>
              <a:ext uri="{FF2B5EF4-FFF2-40B4-BE49-F238E27FC236}">
                <a16:creationId xmlns:a16="http://schemas.microsoft.com/office/drawing/2014/main" id="{2D9321F0-24EF-6A28-5F7D-9F015779FF2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759084" y="10243093"/>
            <a:ext cx="462317" cy="250655"/>
          </a:xfrm>
          <a:prstGeom prst="rect">
            <a:avLst/>
          </a:prstGeom>
        </p:spPr>
      </p:pic>
      <p:pic>
        <p:nvPicPr>
          <p:cNvPr id="285" name="Graphic 284">
            <a:extLst>
              <a:ext uri="{FF2B5EF4-FFF2-40B4-BE49-F238E27FC236}">
                <a16:creationId xmlns:a16="http://schemas.microsoft.com/office/drawing/2014/main" id="{7ECA6458-4A3F-8A1E-F607-D71EF084507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757100" y="11039950"/>
            <a:ext cx="462317" cy="250655"/>
          </a:xfrm>
          <a:prstGeom prst="rect">
            <a:avLst/>
          </a:prstGeom>
        </p:spPr>
      </p:pic>
      <p:pic>
        <p:nvPicPr>
          <p:cNvPr id="286" name="Graphic 285">
            <a:extLst>
              <a:ext uri="{FF2B5EF4-FFF2-40B4-BE49-F238E27FC236}">
                <a16:creationId xmlns:a16="http://schemas.microsoft.com/office/drawing/2014/main" id="{C114F4DF-2377-2BCA-61FF-74952157046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757098" y="11731487"/>
            <a:ext cx="462317" cy="250655"/>
          </a:xfrm>
          <a:prstGeom prst="rect">
            <a:avLst/>
          </a:prstGeom>
        </p:spPr>
      </p:pic>
      <p:pic>
        <p:nvPicPr>
          <p:cNvPr id="287" name="Graphic 286">
            <a:extLst>
              <a:ext uri="{FF2B5EF4-FFF2-40B4-BE49-F238E27FC236}">
                <a16:creationId xmlns:a16="http://schemas.microsoft.com/office/drawing/2014/main" id="{B9C83DD6-94CB-C913-4E8A-CABD5DA1281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757098" y="12528344"/>
            <a:ext cx="462317" cy="250655"/>
          </a:xfrm>
          <a:prstGeom prst="rect">
            <a:avLst/>
          </a:prstGeom>
        </p:spPr>
      </p:pic>
      <p:pic>
        <p:nvPicPr>
          <p:cNvPr id="288" name="Graphic 287">
            <a:extLst>
              <a:ext uri="{FF2B5EF4-FFF2-40B4-BE49-F238E27FC236}">
                <a16:creationId xmlns:a16="http://schemas.microsoft.com/office/drawing/2014/main" id="{5053AF07-8F05-9811-B453-94E29F05D54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074843" y="15671848"/>
            <a:ext cx="462317" cy="250655"/>
          </a:xfrm>
          <a:prstGeom prst="rect">
            <a:avLst/>
          </a:prstGeom>
        </p:spPr>
      </p:pic>
      <p:pic>
        <p:nvPicPr>
          <p:cNvPr id="289" name="Graphic 288">
            <a:extLst>
              <a:ext uri="{FF2B5EF4-FFF2-40B4-BE49-F238E27FC236}">
                <a16:creationId xmlns:a16="http://schemas.microsoft.com/office/drawing/2014/main" id="{41950094-4DFC-9C6E-6BD2-E16D66877A3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074841" y="16363385"/>
            <a:ext cx="462317" cy="250655"/>
          </a:xfrm>
          <a:prstGeom prst="rect">
            <a:avLst/>
          </a:prstGeom>
        </p:spPr>
      </p:pic>
      <p:pic>
        <p:nvPicPr>
          <p:cNvPr id="296" name="Graphic 295">
            <a:extLst>
              <a:ext uri="{FF2B5EF4-FFF2-40B4-BE49-F238E27FC236}">
                <a16:creationId xmlns:a16="http://schemas.microsoft.com/office/drawing/2014/main" id="{921A74EE-95E5-2750-B293-A86398CE19B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072857" y="17160242"/>
            <a:ext cx="462317" cy="250655"/>
          </a:xfrm>
          <a:prstGeom prst="rect">
            <a:avLst/>
          </a:prstGeom>
        </p:spPr>
      </p:pic>
      <p:pic>
        <p:nvPicPr>
          <p:cNvPr id="297" name="Graphic 296">
            <a:extLst>
              <a:ext uri="{FF2B5EF4-FFF2-40B4-BE49-F238E27FC236}">
                <a16:creationId xmlns:a16="http://schemas.microsoft.com/office/drawing/2014/main" id="{E7351182-234E-5811-6494-42EE1D61FD4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072855" y="17851779"/>
            <a:ext cx="462317" cy="250655"/>
          </a:xfrm>
          <a:prstGeom prst="rect">
            <a:avLst/>
          </a:prstGeom>
        </p:spPr>
      </p:pic>
      <p:pic>
        <p:nvPicPr>
          <p:cNvPr id="298" name="Graphic 297">
            <a:extLst>
              <a:ext uri="{FF2B5EF4-FFF2-40B4-BE49-F238E27FC236}">
                <a16:creationId xmlns:a16="http://schemas.microsoft.com/office/drawing/2014/main" id="{64BE28C2-3FF6-9561-2EFA-D0296BFC44D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072855" y="18648636"/>
            <a:ext cx="462317" cy="250655"/>
          </a:xfrm>
          <a:prstGeom prst="rect">
            <a:avLst/>
          </a:prstGeom>
        </p:spPr>
      </p:pic>
      <p:pic>
        <p:nvPicPr>
          <p:cNvPr id="299" name="Graphic 298">
            <a:extLst>
              <a:ext uri="{FF2B5EF4-FFF2-40B4-BE49-F238E27FC236}">
                <a16:creationId xmlns:a16="http://schemas.microsoft.com/office/drawing/2014/main" id="{091A1AB4-5516-A52F-1C6E-7D6D07784A0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072855" y="19394862"/>
            <a:ext cx="462317" cy="250655"/>
          </a:xfrm>
          <a:prstGeom prst="rect">
            <a:avLst/>
          </a:prstGeom>
        </p:spPr>
      </p:pic>
      <p:pic>
        <p:nvPicPr>
          <p:cNvPr id="300" name="Graphic 299">
            <a:extLst>
              <a:ext uri="{FF2B5EF4-FFF2-40B4-BE49-F238E27FC236}">
                <a16:creationId xmlns:a16="http://schemas.microsoft.com/office/drawing/2014/main" id="{08FCA394-F51B-D7F8-663B-C83B33AFD87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072855" y="20124431"/>
            <a:ext cx="462317" cy="250655"/>
          </a:xfrm>
          <a:prstGeom prst="rect">
            <a:avLst/>
          </a:prstGeom>
        </p:spPr>
      </p:pic>
      <p:pic>
        <p:nvPicPr>
          <p:cNvPr id="301" name="Graphic 300">
            <a:extLst>
              <a:ext uri="{FF2B5EF4-FFF2-40B4-BE49-F238E27FC236}">
                <a16:creationId xmlns:a16="http://schemas.microsoft.com/office/drawing/2014/main" id="{46F9E8FD-C53C-0CA2-2726-DC02553E58C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071600" y="13289093"/>
            <a:ext cx="462317" cy="250655"/>
          </a:xfrm>
          <a:prstGeom prst="rect">
            <a:avLst/>
          </a:prstGeom>
        </p:spPr>
      </p:pic>
      <p:pic>
        <p:nvPicPr>
          <p:cNvPr id="302" name="Graphic 301">
            <a:extLst>
              <a:ext uri="{FF2B5EF4-FFF2-40B4-BE49-F238E27FC236}">
                <a16:creationId xmlns:a16="http://schemas.microsoft.com/office/drawing/2014/main" id="{7BEAD374-6A12-0DC7-9F59-818D904E51B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071600" y="14018662"/>
            <a:ext cx="462317" cy="250655"/>
          </a:xfrm>
          <a:prstGeom prst="rect">
            <a:avLst/>
          </a:prstGeom>
        </p:spPr>
      </p:pic>
      <p:pic>
        <p:nvPicPr>
          <p:cNvPr id="303" name="Graphic 302">
            <a:extLst>
              <a:ext uri="{FF2B5EF4-FFF2-40B4-BE49-F238E27FC236}">
                <a16:creationId xmlns:a16="http://schemas.microsoft.com/office/drawing/2014/main" id="{9C2FE29E-BF85-99DA-734B-8770346CDEF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465238" y="9551556"/>
            <a:ext cx="462317" cy="250655"/>
          </a:xfrm>
          <a:prstGeom prst="rect">
            <a:avLst/>
          </a:prstGeom>
        </p:spPr>
      </p:pic>
      <p:pic>
        <p:nvPicPr>
          <p:cNvPr id="304" name="Graphic 303">
            <a:extLst>
              <a:ext uri="{FF2B5EF4-FFF2-40B4-BE49-F238E27FC236}">
                <a16:creationId xmlns:a16="http://schemas.microsoft.com/office/drawing/2014/main" id="{03A76AA8-B9BC-A513-A4D4-345DB5FBCE6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465236" y="10243093"/>
            <a:ext cx="462317" cy="250655"/>
          </a:xfrm>
          <a:prstGeom prst="rect">
            <a:avLst/>
          </a:prstGeom>
        </p:spPr>
      </p:pic>
      <p:pic>
        <p:nvPicPr>
          <p:cNvPr id="305" name="Graphic 304">
            <a:extLst>
              <a:ext uri="{FF2B5EF4-FFF2-40B4-BE49-F238E27FC236}">
                <a16:creationId xmlns:a16="http://schemas.microsoft.com/office/drawing/2014/main" id="{86A7D77F-ACCA-FF61-95DA-DC4E44D61E2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463252" y="11039950"/>
            <a:ext cx="462317" cy="250655"/>
          </a:xfrm>
          <a:prstGeom prst="rect">
            <a:avLst/>
          </a:prstGeom>
        </p:spPr>
      </p:pic>
      <p:pic>
        <p:nvPicPr>
          <p:cNvPr id="306" name="Graphic 305">
            <a:extLst>
              <a:ext uri="{FF2B5EF4-FFF2-40B4-BE49-F238E27FC236}">
                <a16:creationId xmlns:a16="http://schemas.microsoft.com/office/drawing/2014/main" id="{71E54CAE-AD0A-1208-8858-BB5520C2BB0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463250" y="11731487"/>
            <a:ext cx="462317" cy="250655"/>
          </a:xfrm>
          <a:prstGeom prst="rect">
            <a:avLst/>
          </a:prstGeom>
        </p:spPr>
      </p:pic>
      <p:pic>
        <p:nvPicPr>
          <p:cNvPr id="307" name="Graphic 306">
            <a:extLst>
              <a:ext uri="{FF2B5EF4-FFF2-40B4-BE49-F238E27FC236}">
                <a16:creationId xmlns:a16="http://schemas.microsoft.com/office/drawing/2014/main" id="{DF569E96-75B3-5CD0-FA2C-64D7C2ED496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463250" y="12528344"/>
            <a:ext cx="462317" cy="250655"/>
          </a:xfrm>
          <a:prstGeom prst="rect">
            <a:avLst/>
          </a:prstGeom>
        </p:spPr>
      </p:pic>
      <p:pic>
        <p:nvPicPr>
          <p:cNvPr id="308" name="Graphic 307">
            <a:extLst>
              <a:ext uri="{FF2B5EF4-FFF2-40B4-BE49-F238E27FC236}">
                <a16:creationId xmlns:a16="http://schemas.microsoft.com/office/drawing/2014/main" id="{D29BB8F7-2E5E-F92E-D761-F6474F00359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114815" y="9549036"/>
            <a:ext cx="462317" cy="250655"/>
          </a:xfrm>
          <a:prstGeom prst="rect">
            <a:avLst/>
          </a:prstGeom>
        </p:spPr>
      </p:pic>
      <p:pic>
        <p:nvPicPr>
          <p:cNvPr id="309" name="Graphic 308">
            <a:extLst>
              <a:ext uri="{FF2B5EF4-FFF2-40B4-BE49-F238E27FC236}">
                <a16:creationId xmlns:a16="http://schemas.microsoft.com/office/drawing/2014/main" id="{41AA7EF6-914A-59D9-45B4-38013B30178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114813" y="10240573"/>
            <a:ext cx="462317" cy="250655"/>
          </a:xfrm>
          <a:prstGeom prst="rect">
            <a:avLst/>
          </a:prstGeom>
        </p:spPr>
      </p:pic>
      <p:pic>
        <p:nvPicPr>
          <p:cNvPr id="310" name="Graphic 309">
            <a:extLst>
              <a:ext uri="{FF2B5EF4-FFF2-40B4-BE49-F238E27FC236}">
                <a16:creationId xmlns:a16="http://schemas.microsoft.com/office/drawing/2014/main" id="{78346D74-8D13-F8DC-7147-16C7E1E4DA2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112829" y="11037430"/>
            <a:ext cx="462317" cy="250655"/>
          </a:xfrm>
          <a:prstGeom prst="rect">
            <a:avLst/>
          </a:prstGeom>
        </p:spPr>
      </p:pic>
      <p:pic>
        <p:nvPicPr>
          <p:cNvPr id="311" name="Graphic 310">
            <a:extLst>
              <a:ext uri="{FF2B5EF4-FFF2-40B4-BE49-F238E27FC236}">
                <a16:creationId xmlns:a16="http://schemas.microsoft.com/office/drawing/2014/main" id="{D2BD2FAD-30E5-92CF-AB4F-EAE0715A7A8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112827" y="11728967"/>
            <a:ext cx="462317" cy="250655"/>
          </a:xfrm>
          <a:prstGeom prst="rect">
            <a:avLst/>
          </a:prstGeom>
        </p:spPr>
      </p:pic>
      <p:pic>
        <p:nvPicPr>
          <p:cNvPr id="312" name="Graphic 311">
            <a:extLst>
              <a:ext uri="{FF2B5EF4-FFF2-40B4-BE49-F238E27FC236}">
                <a16:creationId xmlns:a16="http://schemas.microsoft.com/office/drawing/2014/main" id="{BB28AC1E-9C8A-D836-F9FA-8032902B381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112827" y="12525824"/>
            <a:ext cx="462317" cy="250655"/>
          </a:xfrm>
          <a:prstGeom prst="rect">
            <a:avLst/>
          </a:prstGeom>
        </p:spPr>
      </p:pic>
      <p:pic>
        <p:nvPicPr>
          <p:cNvPr id="313" name="Graphic 312">
            <a:extLst>
              <a:ext uri="{FF2B5EF4-FFF2-40B4-BE49-F238E27FC236}">
                <a16:creationId xmlns:a16="http://schemas.microsoft.com/office/drawing/2014/main" id="{E149CAA9-A700-5310-9F89-CE5B40A0358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112827" y="13272050"/>
            <a:ext cx="462317" cy="250655"/>
          </a:xfrm>
          <a:prstGeom prst="rect">
            <a:avLst/>
          </a:prstGeom>
        </p:spPr>
      </p:pic>
      <p:pic>
        <p:nvPicPr>
          <p:cNvPr id="314" name="Graphic 313">
            <a:extLst>
              <a:ext uri="{FF2B5EF4-FFF2-40B4-BE49-F238E27FC236}">
                <a16:creationId xmlns:a16="http://schemas.microsoft.com/office/drawing/2014/main" id="{228EA5BB-D27B-A815-B661-0601BFD5DEC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112827" y="14001619"/>
            <a:ext cx="462317" cy="250655"/>
          </a:xfrm>
          <a:prstGeom prst="rect">
            <a:avLst/>
          </a:prstGeom>
        </p:spPr>
      </p:pic>
      <p:pic>
        <p:nvPicPr>
          <p:cNvPr id="315" name="Graphic 314">
            <a:extLst>
              <a:ext uri="{FF2B5EF4-FFF2-40B4-BE49-F238E27FC236}">
                <a16:creationId xmlns:a16="http://schemas.microsoft.com/office/drawing/2014/main" id="{FAFFB220-54A2-CA2F-C195-68780164571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847296" y="9526062"/>
            <a:ext cx="462317" cy="250655"/>
          </a:xfrm>
          <a:prstGeom prst="rect">
            <a:avLst/>
          </a:prstGeom>
        </p:spPr>
      </p:pic>
      <p:pic>
        <p:nvPicPr>
          <p:cNvPr id="316" name="Graphic 315">
            <a:extLst>
              <a:ext uri="{FF2B5EF4-FFF2-40B4-BE49-F238E27FC236}">
                <a16:creationId xmlns:a16="http://schemas.microsoft.com/office/drawing/2014/main" id="{22CD7F0C-E5C6-348E-BA20-188CD4FB00A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847294" y="10217599"/>
            <a:ext cx="462317" cy="250655"/>
          </a:xfrm>
          <a:prstGeom prst="rect">
            <a:avLst/>
          </a:prstGeom>
        </p:spPr>
      </p:pic>
      <p:pic>
        <p:nvPicPr>
          <p:cNvPr id="317" name="Graphic 316">
            <a:extLst>
              <a:ext uri="{FF2B5EF4-FFF2-40B4-BE49-F238E27FC236}">
                <a16:creationId xmlns:a16="http://schemas.microsoft.com/office/drawing/2014/main" id="{2CD50056-D169-C122-CD11-551BC870047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845310" y="11014456"/>
            <a:ext cx="462317" cy="250655"/>
          </a:xfrm>
          <a:prstGeom prst="rect">
            <a:avLst/>
          </a:prstGeom>
        </p:spPr>
      </p:pic>
      <p:pic>
        <p:nvPicPr>
          <p:cNvPr id="318" name="Graphic 317">
            <a:extLst>
              <a:ext uri="{FF2B5EF4-FFF2-40B4-BE49-F238E27FC236}">
                <a16:creationId xmlns:a16="http://schemas.microsoft.com/office/drawing/2014/main" id="{CE60B020-95F1-267C-8FAD-B334B96B37B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845308" y="11705993"/>
            <a:ext cx="462317" cy="250655"/>
          </a:xfrm>
          <a:prstGeom prst="rect">
            <a:avLst/>
          </a:prstGeom>
        </p:spPr>
      </p:pic>
      <p:pic>
        <p:nvPicPr>
          <p:cNvPr id="319" name="Graphic 318">
            <a:extLst>
              <a:ext uri="{FF2B5EF4-FFF2-40B4-BE49-F238E27FC236}">
                <a16:creationId xmlns:a16="http://schemas.microsoft.com/office/drawing/2014/main" id="{C1C59258-CAA8-BA85-C2BC-670B681FD1C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845308" y="12502850"/>
            <a:ext cx="462317" cy="250655"/>
          </a:xfrm>
          <a:prstGeom prst="rect">
            <a:avLst/>
          </a:prstGeom>
        </p:spPr>
      </p:pic>
      <p:pic>
        <p:nvPicPr>
          <p:cNvPr id="320" name="Graphic 319">
            <a:extLst>
              <a:ext uri="{FF2B5EF4-FFF2-40B4-BE49-F238E27FC236}">
                <a16:creationId xmlns:a16="http://schemas.microsoft.com/office/drawing/2014/main" id="{7D928FE7-784B-8A00-48D7-09C37579B22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845308" y="13249076"/>
            <a:ext cx="462317" cy="250655"/>
          </a:xfrm>
          <a:prstGeom prst="rect">
            <a:avLst/>
          </a:prstGeom>
        </p:spPr>
      </p:pic>
      <p:pic>
        <p:nvPicPr>
          <p:cNvPr id="321" name="Graphic 320">
            <a:extLst>
              <a:ext uri="{FF2B5EF4-FFF2-40B4-BE49-F238E27FC236}">
                <a16:creationId xmlns:a16="http://schemas.microsoft.com/office/drawing/2014/main" id="{7BDC567A-3CCB-FD9E-824E-C1E12C465AD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845308" y="13978645"/>
            <a:ext cx="462317" cy="250655"/>
          </a:xfrm>
          <a:prstGeom prst="rect">
            <a:avLst/>
          </a:prstGeom>
        </p:spPr>
      </p:pic>
      <p:pic>
        <p:nvPicPr>
          <p:cNvPr id="322" name="Graphic 321">
            <a:extLst>
              <a:ext uri="{FF2B5EF4-FFF2-40B4-BE49-F238E27FC236}">
                <a16:creationId xmlns:a16="http://schemas.microsoft.com/office/drawing/2014/main" id="{E10FA563-E493-00A2-A220-B53340CD1F2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841757" y="9526062"/>
            <a:ext cx="462317" cy="250655"/>
          </a:xfrm>
          <a:prstGeom prst="rect">
            <a:avLst/>
          </a:prstGeom>
        </p:spPr>
      </p:pic>
      <p:pic>
        <p:nvPicPr>
          <p:cNvPr id="323" name="Graphic 322">
            <a:extLst>
              <a:ext uri="{FF2B5EF4-FFF2-40B4-BE49-F238E27FC236}">
                <a16:creationId xmlns:a16="http://schemas.microsoft.com/office/drawing/2014/main" id="{4C883EB6-8768-A34C-F80C-15F1BAB2E92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841755" y="10217599"/>
            <a:ext cx="462317" cy="250655"/>
          </a:xfrm>
          <a:prstGeom prst="rect">
            <a:avLst/>
          </a:prstGeom>
        </p:spPr>
      </p:pic>
      <p:pic>
        <p:nvPicPr>
          <p:cNvPr id="324" name="Graphic 323">
            <a:extLst>
              <a:ext uri="{FF2B5EF4-FFF2-40B4-BE49-F238E27FC236}">
                <a16:creationId xmlns:a16="http://schemas.microsoft.com/office/drawing/2014/main" id="{AFB948AE-27BC-8B50-D07B-6D9E557EACC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839771" y="11014456"/>
            <a:ext cx="462317" cy="250655"/>
          </a:xfrm>
          <a:prstGeom prst="rect">
            <a:avLst/>
          </a:prstGeom>
        </p:spPr>
      </p:pic>
      <p:pic>
        <p:nvPicPr>
          <p:cNvPr id="325" name="Graphic 324">
            <a:extLst>
              <a:ext uri="{FF2B5EF4-FFF2-40B4-BE49-F238E27FC236}">
                <a16:creationId xmlns:a16="http://schemas.microsoft.com/office/drawing/2014/main" id="{3E28DE66-3C8C-B130-5013-F32602953FC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839769" y="11705993"/>
            <a:ext cx="462317" cy="250655"/>
          </a:xfrm>
          <a:prstGeom prst="rect">
            <a:avLst/>
          </a:prstGeom>
        </p:spPr>
      </p:pic>
      <p:pic>
        <p:nvPicPr>
          <p:cNvPr id="326" name="Graphic 325">
            <a:extLst>
              <a:ext uri="{FF2B5EF4-FFF2-40B4-BE49-F238E27FC236}">
                <a16:creationId xmlns:a16="http://schemas.microsoft.com/office/drawing/2014/main" id="{71F26DDB-5A2D-E0A0-989F-C9CEA667BB8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839769" y="12502850"/>
            <a:ext cx="462317" cy="250655"/>
          </a:xfrm>
          <a:prstGeom prst="rect">
            <a:avLst/>
          </a:prstGeom>
        </p:spPr>
      </p:pic>
      <p:pic>
        <p:nvPicPr>
          <p:cNvPr id="327" name="Graphic 326">
            <a:extLst>
              <a:ext uri="{FF2B5EF4-FFF2-40B4-BE49-F238E27FC236}">
                <a16:creationId xmlns:a16="http://schemas.microsoft.com/office/drawing/2014/main" id="{FE05F620-4682-3C0C-D070-BDB913ABA14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839769" y="13249076"/>
            <a:ext cx="462317" cy="250655"/>
          </a:xfrm>
          <a:prstGeom prst="rect">
            <a:avLst/>
          </a:prstGeom>
        </p:spPr>
      </p:pic>
      <p:pic>
        <p:nvPicPr>
          <p:cNvPr id="328" name="Graphic 327">
            <a:extLst>
              <a:ext uri="{FF2B5EF4-FFF2-40B4-BE49-F238E27FC236}">
                <a16:creationId xmlns:a16="http://schemas.microsoft.com/office/drawing/2014/main" id="{BD8E7CCC-70DC-83D9-DC96-051BB89A8BF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839769" y="13978645"/>
            <a:ext cx="462317" cy="250655"/>
          </a:xfrm>
          <a:prstGeom prst="rect">
            <a:avLst/>
          </a:prstGeom>
        </p:spPr>
      </p:pic>
      <p:pic>
        <p:nvPicPr>
          <p:cNvPr id="329" name="Graphic 328">
            <a:extLst>
              <a:ext uri="{FF2B5EF4-FFF2-40B4-BE49-F238E27FC236}">
                <a16:creationId xmlns:a16="http://schemas.microsoft.com/office/drawing/2014/main" id="{5C2D399C-49DD-310D-BCFD-8E19ED0B3D1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613268" y="9526062"/>
            <a:ext cx="462317" cy="250655"/>
          </a:xfrm>
          <a:prstGeom prst="rect">
            <a:avLst/>
          </a:prstGeom>
        </p:spPr>
      </p:pic>
      <p:pic>
        <p:nvPicPr>
          <p:cNvPr id="330" name="Graphic 329">
            <a:extLst>
              <a:ext uri="{FF2B5EF4-FFF2-40B4-BE49-F238E27FC236}">
                <a16:creationId xmlns:a16="http://schemas.microsoft.com/office/drawing/2014/main" id="{B20F683C-5CCA-11DC-9867-FE332F0E713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613266" y="10217599"/>
            <a:ext cx="462317" cy="250655"/>
          </a:xfrm>
          <a:prstGeom prst="rect">
            <a:avLst/>
          </a:prstGeom>
        </p:spPr>
      </p:pic>
      <p:pic>
        <p:nvPicPr>
          <p:cNvPr id="331" name="Graphic 330">
            <a:extLst>
              <a:ext uri="{FF2B5EF4-FFF2-40B4-BE49-F238E27FC236}">
                <a16:creationId xmlns:a16="http://schemas.microsoft.com/office/drawing/2014/main" id="{0486D5D4-02CA-DC28-F9B5-0FBFB484DB8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611282" y="11014456"/>
            <a:ext cx="462317" cy="250655"/>
          </a:xfrm>
          <a:prstGeom prst="rect">
            <a:avLst/>
          </a:prstGeom>
        </p:spPr>
      </p:pic>
      <p:pic>
        <p:nvPicPr>
          <p:cNvPr id="332" name="Graphic 331">
            <a:extLst>
              <a:ext uri="{FF2B5EF4-FFF2-40B4-BE49-F238E27FC236}">
                <a16:creationId xmlns:a16="http://schemas.microsoft.com/office/drawing/2014/main" id="{C38B4F14-9F09-872A-42E0-C4EC8B409C4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611280" y="11705993"/>
            <a:ext cx="462317" cy="250655"/>
          </a:xfrm>
          <a:prstGeom prst="rect">
            <a:avLst/>
          </a:prstGeom>
        </p:spPr>
      </p:pic>
      <p:pic>
        <p:nvPicPr>
          <p:cNvPr id="333" name="Graphic 332">
            <a:extLst>
              <a:ext uri="{FF2B5EF4-FFF2-40B4-BE49-F238E27FC236}">
                <a16:creationId xmlns:a16="http://schemas.microsoft.com/office/drawing/2014/main" id="{C41AA8F6-09EB-0F4F-C43A-4829C922CBC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611280" y="12502850"/>
            <a:ext cx="462317" cy="250655"/>
          </a:xfrm>
          <a:prstGeom prst="rect">
            <a:avLst/>
          </a:prstGeom>
        </p:spPr>
      </p:pic>
      <p:pic>
        <p:nvPicPr>
          <p:cNvPr id="334" name="Graphic 333">
            <a:extLst>
              <a:ext uri="{FF2B5EF4-FFF2-40B4-BE49-F238E27FC236}">
                <a16:creationId xmlns:a16="http://schemas.microsoft.com/office/drawing/2014/main" id="{6C918F04-0962-E3E7-F231-CC1F5BCF198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611280" y="13249076"/>
            <a:ext cx="462317" cy="250655"/>
          </a:xfrm>
          <a:prstGeom prst="rect">
            <a:avLst/>
          </a:prstGeom>
        </p:spPr>
      </p:pic>
      <p:pic>
        <p:nvPicPr>
          <p:cNvPr id="335" name="Graphic 334">
            <a:extLst>
              <a:ext uri="{FF2B5EF4-FFF2-40B4-BE49-F238E27FC236}">
                <a16:creationId xmlns:a16="http://schemas.microsoft.com/office/drawing/2014/main" id="{D33D9F5D-7B62-C59A-F186-EE4EE7312F4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611280" y="13978645"/>
            <a:ext cx="462317" cy="250655"/>
          </a:xfrm>
          <a:prstGeom prst="rect">
            <a:avLst/>
          </a:prstGeom>
        </p:spPr>
      </p:pic>
      <p:pic>
        <p:nvPicPr>
          <p:cNvPr id="336" name="Graphic 335">
            <a:extLst>
              <a:ext uri="{FF2B5EF4-FFF2-40B4-BE49-F238E27FC236}">
                <a16:creationId xmlns:a16="http://schemas.microsoft.com/office/drawing/2014/main" id="{1604D275-60ED-FFE6-E926-E3D52F8B8AE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53287" y="9526062"/>
            <a:ext cx="462317" cy="250655"/>
          </a:xfrm>
          <a:prstGeom prst="rect">
            <a:avLst/>
          </a:prstGeom>
        </p:spPr>
      </p:pic>
      <p:pic>
        <p:nvPicPr>
          <p:cNvPr id="337" name="Graphic 336">
            <a:extLst>
              <a:ext uri="{FF2B5EF4-FFF2-40B4-BE49-F238E27FC236}">
                <a16:creationId xmlns:a16="http://schemas.microsoft.com/office/drawing/2014/main" id="{C215D0C7-D1B8-C393-6E51-28D69FDAA60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53285" y="10217599"/>
            <a:ext cx="462317" cy="250655"/>
          </a:xfrm>
          <a:prstGeom prst="rect">
            <a:avLst/>
          </a:prstGeom>
        </p:spPr>
      </p:pic>
      <p:pic>
        <p:nvPicPr>
          <p:cNvPr id="338" name="Graphic 337">
            <a:extLst>
              <a:ext uri="{FF2B5EF4-FFF2-40B4-BE49-F238E27FC236}">
                <a16:creationId xmlns:a16="http://schemas.microsoft.com/office/drawing/2014/main" id="{BEDE8705-3132-C261-40D0-91CFCC0486C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51301" y="11014456"/>
            <a:ext cx="462317" cy="250655"/>
          </a:xfrm>
          <a:prstGeom prst="rect">
            <a:avLst/>
          </a:prstGeom>
        </p:spPr>
      </p:pic>
      <p:pic>
        <p:nvPicPr>
          <p:cNvPr id="339" name="Graphic 338">
            <a:extLst>
              <a:ext uri="{FF2B5EF4-FFF2-40B4-BE49-F238E27FC236}">
                <a16:creationId xmlns:a16="http://schemas.microsoft.com/office/drawing/2014/main" id="{9E984DD5-E3C2-EFCF-D9AE-EAE3E770AD1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51299" y="11705993"/>
            <a:ext cx="462317" cy="250655"/>
          </a:xfrm>
          <a:prstGeom prst="rect">
            <a:avLst/>
          </a:prstGeom>
        </p:spPr>
      </p:pic>
      <p:pic>
        <p:nvPicPr>
          <p:cNvPr id="340" name="Graphic 339">
            <a:extLst>
              <a:ext uri="{FF2B5EF4-FFF2-40B4-BE49-F238E27FC236}">
                <a16:creationId xmlns:a16="http://schemas.microsoft.com/office/drawing/2014/main" id="{E19B84F3-E10D-9E16-CC34-880280B9912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51299" y="12502850"/>
            <a:ext cx="462317" cy="250655"/>
          </a:xfrm>
          <a:prstGeom prst="rect">
            <a:avLst/>
          </a:prstGeom>
        </p:spPr>
      </p:pic>
      <p:pic>
        <p:nvPicPr>
          <p:cNvPr id="341" name="Graphic 340">
            <a:extLst>
              <a:ext uri="{FF2B5EF4-FFF2-40B4-BE49-F238E27FC236}">
                <a16:creationId xmlns:a16="http://schemas.microsoft.com/office/drawing/2014/main" id="{480406E5-847B-FBFF-B109-D5BA6730D6B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51299" y="13249076"/>
            <a:ext cx="462317" cy="250655"/>
          </a:xfrm>
          <a:prstGeom prst="rect">
            <a:avLst/>
          </a:prstGeom>
        </p:spPr>
      </p:pic>
      <p:pic>
        <p:nvPicPr>
          <p:cNvPr id="342" name="Graphic 341">
            <a:extLst>
              <a:ext uri="{FF2B5EF4-FFF2-40B4-BE49-F238E27FC236}">
                <a16:creationId xmlns:a16="http://schemas.microsoft.com/office/drawing/2014/main" id="{4A89CFF7-CA50-FC8A-A323-1E2862C7473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51299" y="13978645"/>
            <a:ext cx="462317" cy="250655"/>
          </a:xfrm>
          <a:prstGeom prst="rect">
            <a:avLst/>
          </a:prstGeom>
        </p:spPr>
      </p:pic>
      <p:pic>
        <p:nvPicPr>
          <p:cNvPr id="343" name="Graphic 342">
            <a:extLst>
              <a:ext uri="{FF2B5EF4-FFF2-40B4-BE49-F238E27FC236}">
                <a16:creationId xmlns:a16="http://schemas.microsoft.com/office/drawing/2014/main" id="{DE39AED4-8334-0D78-4652-45AE8D3E6FA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972876" y="9516370"/>
            <a:ext cx="462317" cy="250655"/>
          </a:xfrm>
          <a:prstGeom prst="rect">
            <a:avLst/>
          </a:prstGeom>
        </p:spPr>
      </p:pic>
      <p:pic>
        <p:nvPicPr>
          <p:cNvPr id="344" name="Graphic 343">
            <a:extLst>
              <a:ext uri="{FF2B5EF4-FFF2-40B4-BE49-F238E27FC236}">
                <a16:creationId xmlns:a16="http://schemas.microsoft.com/office/drawing/2014/main" id="{E0B05074-B968-48F0-8B42-5A81CEFFD1C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972874" y="10207907"/>
            <a:ext cx="462317" cy="250655"/>
          </a:xfrm>
          <a:prstGeom prst="rect">
            <a:avLst/>
          </a:prstGeom>
        </p:spPr>
      </p:pic>
      <p:pic>
        <p:nvPicPr>
          <p:cNvPr id="345" name="Graphic 344">
            <a:extLst>
              <a:ext uri="{FF2B5EF4-FFF2-40B4-BE49-F238E27FC236}">
                <a16:creationId xmlns:a16="http://schemas.microsoft.com/office/drawing/2014/main" id="{769D3761-F284-FF85-A637-931B66CC183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970890" y="11004764"/>
            <a:ext cx="462317" cy="250655"/>
          </a:xfrm>
          <a:prstGeom prst="rect">
            <a:avLst/>
          </a:prstGeom>
        </p:spPr>
      </p:pic>
      <p:pic>
        <p:nvPicPr>
          <p:cNvPr id="346" name="Graphic 345">
            <a:extLst>
              <a:ext uri="{FF2B5EF4-FFF2-40B4-BE49-F238E27FC236}">
                <a16:creationId xmlns:a16="http://schemas.microsoft.com/office/drawing/2014/main" id="{DB2BAC25-2AC2-EF86-875C-224B2F862A0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970888" y="11696301"/>
            <a:ext cx="462317" cy="250655"/>
          </a:xfrm>
          <a:prstGeom prst="rect">
            <a:avLst/>
          </a:prstGeom>
        </p:spPr>
      </p:pic>
      <p:pic>
        <p:nvPicPr>
          <p:cNvPr id="347" name="Graphic 346">
            <a:extLst>
              <a:ext uri="{FF2B5EF4-FFF2-40B4-BE49-F238E27FC236}">
                <a16:creationId xmlns:a16="http://schemas.microsoft.com/office/drawing/2014/main" id="{ABE1B8D9-06C6-7B75-CCD8-C61CA311E4D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970888" y="12493158"/>
            <a:ext cx="462317" cy="250655"/>
          </a:xfrm>
          <a:prstGeom prst="rect">
            <a:avLst/>
          </a:prstGeom>
        </p:spPr>
      </p:pic>
      <p:pic>
        <p:nvPicPr>
          <p:cNvPr id="348" name="Graphic 347">
            <a:extLst>
              <a:ext uri="{FF2B5EF4-FFF2-40B4-BE49-F238E27FC236}">
                <a16:creationId xmlns:a16="http://schemas.microsoft.com/office/drawing/2014/main" id="{B2C88F56-CBDB-1060-FD69-D5B56EB76E8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970888" y="13239384"/>
            <a:ext cx="462317" cy="250655"/>
          </a:xfrm>
          <a:prstGeom prst="rect">
            <a:avLst/>
          </a:prstGeom>
        </p:spPr>
      </p:pic>
      <p:pic>
        <p:nvPicPr>
          <p:cNvPr id="349" name="Graphic 348">
            <a:extLst>
              <a:ext uri="{FF2B5EF4-FFF2-40B4-BE49-F238E27FC236}">
                <a16:creationId xmlns:a16="http://schemas.microsoft.com/office/drawing/2014/main" id="{D394B120-4DA6-B9D3-A1AB-C5A9BBD43D0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970888" y="13968953"/>
            <a:ext cx="462317" cy="250655"/>
          </a:xfrm>
          <a:prstGeom prst="rect">
            <a:avLst/>
          </a:prstGeom>
        </p:spPr>
      </p:pic>
      <p:pic>
        <p:nvPicPr>
          <p:cNvPr id="350" name="Graphic 349">
            <a:extLst>
              <a:ext uri="{FF2B5EF4-FFF2-40B4-BE49-F238E27FC236}">
                <a16:creationId xmlns:a16="http://schemas.microsoft.com/office/drawing/2014/main" id="{3A9EDB0E-8B31-2FDA-54ED-B3D955EE9D2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919342" y="9526062"/>
            <a:ext cx="462317" cy="250655"/>
          </a:xfrm>
          <a:prstGeom prst="rect">
            <a:avLst/>
          </a:prstGeom>
        </p:spPr>
      </p:pic>
      <p:pic>
        <p:nvPicPr>
          <p:cNvPr id="351" name="Graphic 350">
            <a:extLst>
              <a:ext uri="{FF2B5EF4-FFF2-40B4-BE49-F238E27FC236}">
                <a16:creationId xmlns:a16="http://schemas.microsoft.com/office/drawing/2014/main" id="{0BD3EEE3-4FAD-010F-0DD1-C9B46738C32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919340" y="10217599"/>
            <a:ext cx="462317" cy="250655"/>
          </a:xfrm>
          <a:prstGeom prst="rect">
            <a:avLst/>
          </a:prstGeom>
        </p:spPr>
      </p:pic>
      <p:pic>
        <p:nvPicPr>
          <p:cNvPr id="352" name="Graphic 351">
            <a:extLst>
              <a:ext uri="{FF2B5EF4-FFF2-40B4-BE49-F238E27FC236}">
                <a16:creationId xmlns:a16="http://schemas.microsoft.com/office/drawing/2014/main" id="{3B51B189-99FF-D9CC-4E92-6AC9EC7F272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917356" y="11014456"/>
            <a:ext cx="462317" cy="250655"/>
          </a:xfrm>
          <a:prstGeom prst="rect">
            <a:avLst/>
          </a:prstGeom>
        </p:spPr>
      </p:pic>
      <p:pic>
        <p:nvPicPr>
          <p:cNvPr id="353" name="Graphic 352">
            <a:extLst>
              <a:ext uri="{FF2B5EF4-FFF2-40B4-BE49-F238E27FC236}">
                <a16:creationId xmlns:a16="http://schemas.microsoft.com/office/drawing/2014/main" id="{8CE42AA1-B1AD-DA80-6A09-C058E6CEFF7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917354" y="11705993"/>
            <a:ext cx="462317" cy="250655"/>
          </a:xfrm>
          <a:prstGeom prst="rect">
            <a:avLst/>
          </a:prstGeom>
        </p:spPr>
      </p:pic>
      <p:pic>
        <p:nvPicPr>
          <p:cNvPr id="354" name="Graphic 353">
            <a:extLst>
              <a:ext uri="{FF2B5EF4-FFF2-40B4-BE49-F238E27FC236}">
                <a16:creationId xmlns:a16="http://schemas.microsoft.com/office/drawing/2014/main" id="{188D4A2E-B67E-3931-E93F-B7B4C32E73D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917354" y="12502850"/>
            <a:ext cx="462317" cy="250655"/>
          </a:xfrm>
          <a:prstGeom prst="rect">
            <a:avLst/>
          </a:prstGeom>
        </p:spPr>
      </p:pic>
      <p:pic>
        <p:nvPicPr>
          <p:cNvPr id="355" name="Graphic 354">
            <a:extLst>
              <a:ext uri="{FF2B5EF4-FFF2-40B4-BE49-F238E27FC236}">
                <a16:creationId xmlns:a16="http://schemas.microsoft.com/office/drawing/2014/main" id="{A69F4F0F-E10F-C64E-6979-FC1F3F1CC2A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917354" y="13249076"/>
            <a:ext cx="462317" cy="250655"/>
          </a:xfrm>
          <a:prstGeom prst="rect">
            <a:avLst/>
          </a:prstGeom>
        </p:spPr>
      </p:pic>
      <p:pic>
        <p:nvPicPr>
          <p:cNvPr id="356" name="Graphic 355">
            <a:extLst>
              <a:ext uri="{FF2B5EF4-FFF2-40B4-BE49-F238E27FC236}">
                <a16:creationId xmlns:a16="http://schemas.microsoft.com/office/drawing/2014/main" id="{DC12345E-DF81-627F-4589-80964909A69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917354" y="13978645"/>
            <a:ext cx="462317" cy="250655"/>
          </a:xfrm>
          <a:prstGeom prst="rect">
            <a:avLst/>
          </a:prstGeom>
        </p:spPr>
      </p:pic>
      <p:pic>
        <p:nvPicPr>
          <p:cNvPr id="361" name="Graphic 360">
            <a:extLst>
              <a:ext uri="{FF2B5EF4-FFF2-40B4-BE49-F238E27FC236}">
                <a16:creationId xmlns:a16="http://schemas.microsoft.com/office/drawing/2014/main" id="{CD9B0D29-19D5-7C36-ABD9-B29B0AAA320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9941185" y="12491055"/>
            <a:ext cx="462317" cy="250655"/>
          </a:xfrm>
          <a:prstGeom prst="rect">
            <a:avLst/>
          </a:prstGeom>
        </p:spPr>
      </p:pic>
      <p:pic>
        <p:nvPicPr>
          <p:cNvPr id="362" name="Graphic 361">
            <a:extLst>
              <a:ext uri="{FF2B5EF4-FFF2-40B4-BE49-F238E27FC236}">
                <a16:creationId xmlns:a16="http://schemas.microsoft.com/office/drawing/2014/main" id="{356C8B7D-D795-51B3-82E7-DD501E5EA69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9941185" y="13237281"/>
            <a:ext cx="462317" cy="250655"/>
          </a:xfrm>
          <a:prstGeom prst="rect">
            <a:avLst/>
          </a:prstGeom>
        </p:spPr>
      </p:pic>
      <p:pic>
        <p:nvPicPr>
          <p:cNvPr id="368" name="Graphic 367">
            <a:extLst>
              <a:ext uri="{FF2B5EF4-FFF2-40B4-BE49-F238E27FC236}">
                <a16:creationId xmlns:a16="http://schemas.microsoft.com/office/drawing/2014/main" id="{5AD07598-700E-167D-DB5A-A267D13798E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0731496" y="12502850"/>
            <a:ext cx="462317" cy="250655"/>
          </a:xfrm>
          <a:prstGeom prst="rect">
            <a:avLst/>
          </a:prstGeom>
        </p:spPr>
      </p:pic>
      <p:pic>
        <p:nvPicPr>
          <p:cNvPr id="369" name="Graphic 368">
            <a:extLst>
              <a:ext uri="{FF2B5EF4-FFF2-40B4-BE49-F238E27FC236}">
                <a16:creationId xmlns:a16="http://schemas.microsoft.com/office/drawing/2014/main" id="{C4B60411-6E3F-6803-ABDD-7B952F5CF8E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0731496" y="13249076"/>
            <a:ext cx="462317" cy="250655"/>
          </a:xfrm>
          <a:prstGeom prst="rect">
            <a:avLst/>
          </a:prstGeom>
        </p:spPr>
      </p:pic>
      <p:pic>
        <p:nvPicPr>
          <p:cNvPr id="370" name="Graphic 369">
            <a:extLst>
              <a:ext uri="{FF2B5EF4-FFF2-40B4-BE49-F238E27FC236}">
                <a16:creationId xmlns:a16="http://schemas.microsoft.com/office/drawing/2014/main" id="{0BE059C5-EFD6-AC3C-3DB8-DDB13D0F085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838668" y="15662460"/>
            <a:ext cx="462317" cy="250655"/>
          </a:xfrm>
          <a:prstGeom prst="rect">
            <a:avLst/>
          </a:prstGeom>
        </p:spPr>
      </p:pic>
      <p:pic>
        <p:nvPicPr>
          <p:cNvPr id="371" name="Graphic 370">
            <a:extLst>
              <a:ext uri="{FF2B5EF4-FFF2-40B4-BE49-F238E27FC236}">
                <a16:creationId xmlns:a16="http://schemas.microsoft.com/office/drawing/2014/main" id="{D02A6644-EE0F-9428-F31B-57B660C8F5A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838666" y="16353997"/>
            <a:ext cx="462317" cy="250655"/>
          </a:xfrm>
          <a:prstGeom prst="rect">
            <a:avLst/>
          </a:prstGeom>
        </p:spPr>
      </p:pic>
      <p:pic>
        <p:nvPicPr>
          <p:cNvPr id="372" name="Graphic 371">
            <a:extLst>
              <a:ext uri="{FF2B5EF4-FFF2-40B4-BE49-F238E27FC236}">
                <a16:creationId xmlns:a16="http://schemas.microsoft.com/office/drawing/2014/main" id="{D7CD365E-5564-1DBE-D159-83A32783252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836682" y="17150854"/>
            <a:ext cx="462317" cy="250655"/>
          </a:xfrm>
          <a:prstGeom prst="rect">
            <a:avLst/>
          </a:prstGeom>
        </p:spPr>
      </p:pic>
      <p:pic>
        <p:nvPicPr>
          <p:cNvPr id="373" name="Graphic 372">
            <a:extLst>
              <a:ext uri="{FF2B5EF4-FFF2-40B4-BE49-F238E27FC236}">
                <a16:creationId xmlns:a16="http://schemas.microsoft.com/office/drawing/2014/main" id="{39620107-4F13-7C0D-2224-132DEB14D1B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836680" y="17842391"/>
            <a:ext cx="462317" cy="250655"/>
          </a:xfrm>
          <a:prstGeom prst="rect">
            <a:avLst/>
          </a:prstGeom>
        </p:spPr>
      </p:pic>
      <p:pic>
        <p:nvPicPr>
          <p:cNvPr id="374" name="Graphic 373">
            <a:extLst>
              <a:ext uri="{FF2B5EF4-FFF2-40B4-BE49-F238E27FC236}">
                <a16:creationId xmlns:a16="http://schemas.microsoft.com/office/drawing/2014/main" id="{621EF451-81D0-3DE5-CA11-025B858E408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836680" y="18639248"/>
            <a:ext cx="462317" cy="250655"/>
          </a:xfrm>
          <a:prstGeom prst="rect">
            <a:avLst/>
          </a:prstGeom>
        </p:spPr>
      </p:pic>
      <p:pic>
        <p:nvPicPr>
          <p:cNvPr id="375" name="Graphic 374">
            <a:extLst>
              <a:ext uri="{FF2B5EF4-FFF2-40B4-BE49-F238E27FC236}">
                <a16:creationId xmlns:a16="http://schemas.microsoft.com/office/drawing/2014/main" id="{78261823-EBD8-573F-C531-E4378EBF10D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836680" y="19385474"/>
            <a:ext cx="462317" cy="250655"/>
          </a:xfrm>
          <a:prstGeom prst="rect">
            <a:avLst/>
          </a:prstGeom>
        </p:spPr>
      </p:pic>
      <p:pic>
        <p:nvPicPr>
          <p:cNvPr id="376" name="Graphic 375">
            <a:extLst>
              <a:ext uri="{FF2B5EF4-FFF2-40B4-BE49-F238E27FC236}">
                <a16:creationId xmlns:a16="http://schemas.microsoft.com/office/drawing/2014/main" id="{59D549D1-9F23-756F-8899-697F94B9B52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836680" y="20115043"/>
            <a:ext cx="462317" cy="250655"/>
          </a:xfrm>
          <a:prstGeom prst="rect">
            <a:avLst/>
          </a:prstGeom>
        </p:spPr>
      </p:pic>
      <p:pic>
        <p:nvPicPr>
          <p:cNvPr id="377" name="Graphic 376">
            <a:extLst>
              <a:ext uri="{FF2B5EF4-FFF2-40B4-BE49-F238E27FC236}">
                <a16:creationId xmlns:a16="http://schemas.microsoft.com/office/drawing/2014/main" id="{0BB71D7D-E563-F6E0-F7AD-CC131C6908D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833652" y="15663611"/>
            <a:ext cx="462317" cy="250655"/>
          </a:xfrm>
          <a:prstGeom prst="rect">
            <a:avLst/>
          </a:prstGeom>
        </p:spPr>
      </p:pic>
      <p:pic>
        <p:nvPicPr>
          <p:cNvPr id="378" name="Graphic 377">
            <a:extLst>
              <a:ext uri="{FF2B5EF4-FFF2-40B4-BE49-F238E27FC236}">
                <a16:creationId xmlns:a16="http://schemas.microsoft.com/office/drawing/2014/main" id="{65B27A1B-6BDF-6D2B-4048-A163E87CF90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833650" y="16355148"/>
            <a:ext cx="462317" cy="250655"/>
          </a:xfrm>
          <a:prstGeom prst="rect">
            <a:avLst/>
          </a:prstGeom>
        </p:spPr>
      </p:pic>
      <p:pic>
        <p:nvPicPr>
          <p:cNvPr id="379" name="Graphic 378">
            <a:extLst>
              <a:ext uri="{FF2B5EF4-FFF2-40B4-BE49-F238E27FC236}">
                <a16:creationId xmlns:a16="http://schemas.microsoft.com/office/drawing/2014/main" id="{693F1502-8E6A-ED3C-3908-D293B4F1245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831666" y="17152005"/>
            <a:ext cx="462317" cy="250655"/>
          </a:xfrm>
          <a:prstGeom prst="rect">
            <a:avLst/>
          </a:prstGeom>
        </p:spPr>
      </p:pic>
      <p:pic>
        <p:nvPicPr>
          <p:cNvPr id="380" name="Graphic 379">
            <a:extLst>
              <a:ext uri="{FF2B5EF4-FFF2-40B4-BE49-F238E27FC236}">
                <a16:creationId xmlns:a16="http://schemas.microsoft.com/office/drawing/2014/main" id="{5C07AE69-7A00-A5BF-37D2-3C148E5A99B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831664" y="17853067"/>
            <a:ext cx="462317" cy="250655"/>
          </a:xfrm>
          <a:prstGeom prst="rect">
            <a:avLst/>
          </a:prstGeom>
        </p:spPr>
      </p:pic>
      <p:pic>
        <p:nvPicPr>
          <p:cNvPr id="381" name="Graphic 380">
            <a:extLst>
              <a:ext uri="{FF2B5EF4-FFF2-40B4-BE49-F238E27FC236}">
                <a16:creationId xmlns:a16="http://schemas.microsoft.com/office/drawing/2014/main" id="{DE456249-278C-DB29-4028-31861B7E4B2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831664" y="18640399"/>
            <a:ext cx="462317" cy="250655"/>
          </a:xfrm>
          <a:prstGeom prst="rect">
            <a:avLst/>
          </a:prstGeom>
        </p:spPr>
      </p:pic>
      <p:pic>
        <p:nvPicPr>
          <p:cNvPr id="382" name="Graphic 381">
            <a:extLst>
              <a:ext uri="{FF2B5EF4-FFF2-40B4-BE49-F238E27FC236}">
                <a16:creationId xmlns:a16="http://schemas.microsoft.com/office/drawing/2014/main" id="{A6CA7A04-C20F-82C6-8155-F8F8A766DBF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831664" y="19386625"/>
            <a:ext cx="462317" cy="250655"/>
          </a:xfrm>
          <a:prstGeom prst="rect">
            <a:avLst/>
          </a:prstGeom>
        </p:spPr>
      </p:pic>
      <p:pic>
        <p:nvPicPr>
          <p:cNvPr id="383" name="Graphic 382">
            <a:extLst>
              <a:ext uri="{FF2B5EF4-FFF2-40B4-BE49-F238E27FC236}">
                <a16:creationId xmlns:a16="http://schemas.microsoft.com/office/drawing/2014/main" id="{78420280-F74D-899F-AD53-A886C759608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831664" y="20116194"/>
            <a:ext cx="462317" cy="250655"/>
          </a:xfrm>
          <a:prstGeom prst="rect">
            <a:avLst/>
          </a:prstGeom>
        </p:spPr>
      </p:pic>
      <p:pic>
        <p:nvPicPr>
          <p:cNvPr id="388" name="Graphic 387">
            <a:extLst>
              <a:ext uri="{FF2B5EF4-FFF2-40B4-BE49-F238E27FC236}">
                <a16:creationId xmlns:a16="http://schemas.microsoft.com/office/drawing/2014/main" id="{B36E41B4-6F31-ABAA-E719-D927B484E43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0919320" y="18564243"/>
            <a:ext cx="462317" cy="250655"/>
          </a:xfrm>
          <a:prstGeom prst="rect">
            <a:avLst/>
          </a:prstGeom>
        </p:spPr>
      </p:pic>
      <p:pic>
        <p:nvPicPr>
          <p:cNvPr id="391" name="Graphic 390">
            <a:extLst>
              <a:ext uri="{FF2B5EF4-FFF2-40B4-BE49-F238E27FC236}">
                <a16:creationId xmlns:a16="http://schemas.microsoft.com/office/drawing/2014/main" id="{A3C2A486-3C88-10DC-1483-1EBE3AA0659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264798" y="15659481"/>
            <a:ext cx="462317" cy="250655"/>
          </a:xfrm>
          <a:prstGeom prst="rect">
            <a:avLst/>
          </a:prstGeom>
        </p:spPr>
      </p:pic>
      <p:pic>
        <p:nvPicPr>
          <p:cNvPr id="392" name="Graphic 391">
            <a:extLst>
              <a:ext uri="{FF2B5EF4-FFF2-40B4-BE49-F238E27FC236}">
                <a16:creationId xmlns:a16="http://schemas.microsoft.com/office/drawing/2014/main" id="{45A9B038-48E2-7032-8665-63D9BDD6B34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264796" y="16351018"/>
            <a:ext cx="462317" cy="250655"/>
          </a:xfrm>
          <a:prstGeom prst="rect">
            <a:avLst/>
          </a:prstGeom>
        </p:spPr>
      </p:pic>
      <p:pic>
        <p:nvPicPr>
          <p:cNvPr id="393" name="Graphic 392">
            <a:extLst>
              <a:ext uri="{FF2B5EF4-FFF2-40B4-BE49-F238E27FC236}">
                <a16:creationId xmlns:a16="http://schemas.microsoft.com/office/drawing/2014/main" id="{63229232-1AAB-8117-2394-42BF43F8B8E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262812" y="17147875"/>
            <a:ext cx="462317" cy="250655"/>
          </a:xfrm>
          <a:prstGeom prst="rect">
            <a:avLst/>
          </a:prstGeom>
        </p:spPr>
      </p:pic>
      <p:pic>
        <p:nvPicPr>
          <p:cNvPr id="394" name="Graphic 393">
            <a:extLst>
              <a:ext uri="{FF2B5EF4-FFF2-40B4-BE49-F238E27FC236}">
                <a16:creationId xmlns:a16="http://schemas.microsoft.com/office/drawing/2014/main" id="{66CE0F11-31DD-F018-9E02-84AC9009995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262810" y="17846556"/>
            <a:ext cx="462317" cy="250655"/>
          </a:xfrm>
          <a:prstGeom prst="rect">
            <a:avLst/>
          </a:prstGeom>
        </p:spPr>
      </p:pic>
      <p:pic>
        <p:nvPicPr>
          <p:cNvPr id="395" name="Graphic 394">
            <a:extLst>
              <a:ext uri="{FF2B5EF4-FFF2-40B4-BE49-F238E27FC236}">
                <a16:creationId xmlns:a16="http://schemas.microsoft.com/office/drawing/2014/main" id="{9DAB659F-8190-10C3-F151-D6299920BCA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262810" y="18636269"/>
            <a:ext cx="462317" cy="250655"/>
          </a:xfrm>
          <a:prstGeom prst="rect">
            <a:avLst/>
          </a:prstGeom>
        </p:spPr>
      </p:pic>
      <p:pic>
        <p:nvPicPr>
          <p:cNvPr id="396" name="Graphic 395">
            <a:extLst>
              <a:ext uri="{FF2B5EF4-FFF2-40B4-BE49-F238E27FC236}">
                <a16:creationId xmlns:a16="http://schemas.microsoft.com/office/drawing/2014/main" id="{5B1F3045-010D-9CE1-1C32-0D354B04458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532144" y="15651817"/>
            <a:ext cx="462317" cy="250655"/>
          </a:xfrm>
          <a:prstGeom prst="rect">
            <a:avLst/>
          </a:prstGeom>
        </p:spPr>
      </p:pic>
      <p:pic>
        <p:nvPicPr>
          <p:cNvPr id="397" name="Graphic 396">
            <a:extLst>
              <a:ext uri="{FF2B5EF4-FFF2-40B4-BE49-F238E27FC236}">
                <a16:creationId xmlns:a16="http://schemas.microsoft.com/office/drawing/2014/main" id="{8E7FCC16-B64E-64D7-475A-35E5CDBC695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532142" y="16343354"/>
            <a:ext cx="462317" cy="250655"/>
          </a:xfrm>
          <a:prstGeom prst="rect">
            <a:avLst/>
          </a:prstGeom>
        </p:spPr>
      </p:pic>
      <p:pic>
        <p:nvPicPr>
          <p:cNvPr id="398" name="Graphic 397">
            <a:extLst>
              <a:ext uri="{FF2B5EF4-FFF2-40B4-BE49-F238E27FC236}">
                <a16:creationId xmlns:a16="http://schemas.microsoft.com/office/drawing/2014/main" id="{0B29D78F-0128-B558-15EF-5B1917B11C5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530158" y="17140211"/>
            <a:ext cx="462317" cy="250655"/>
          </a:xfrm>
          <a:prstGeom prst="rect">
            <a:avLst/>
          </a:prstGeom>
        </p:spPr>
      </p:pic>
      <p:pic>
        <p:nvPicPr>
          <p:cNvPr id="399" name="Graphic 398">
            <a:extLst>
              <a:ext uri="{FF2B5EF4-FFF2-40B4-BE49-F238E27FC236}">
                <a16:creationId xmlns:a16="http://schemas.microsoft.com/office/drawing/2014/main" id="{CC8B55B5-B761-2456-3265-493D3F30F13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530156" y="17848416"/>
            <a:ext cx="462317" cy="250655"/>
          </a:xfrm>
          <a:prstGeom prst="rect">
            <a:avLst/>
          </a:prstGeom>
        </p:spPr>
      </p:pic>
      <p:pic>
        <p:nvPicPr>
          <p:cNvPr id="400" name="Graphic 399">
            <a:extLst>
              <a:ext uri="{FF2B5EF4-FFF2-40B4-BE49-F238E27FC236}">
                <a16:creationId xmlns:a16="http://schemas.microsoft.com/office/drawing/2014/main" id="{FF4691BB-3574-1BDE-7C69-DDFA8D5A0E2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530156" y="18628605"/>
            <a:ext cx="462317" cy="250655"/>
          </a:xfrm>
          <a:prstGeom prst="rect">
            <a:avLst/>
          </a:prstGeom>
        </p:spPr>
      </p:pic>
      <p:pic>
        <p:nvPicPr>
          <p:cNvPr id="401" name="Graphic 400">
            <a:extLst>
              <a:ext uri="{FF2B5EF4-FFF2-40B4-BE49-F238E27FC236}">
                <a16:creationId xmlns:a16="http://schemas.microsoft.com/office/drawing/2014/main" id="{2FF7BF2D-3EFB-AE44-29EA-A77353589BF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904686" y="15663642"/>
            <a:ext cx="462317" cy="250655"/>
          </a:xfrm>
          <a:prstGeom prst="rect">
            <a:avLst/>
          </a:prstGeom>
        </p:spPr>
      </p:pic>
      <p:pic>
        <p:nvPicPr>
          <p:cNvPr id="402" name="Graphic 401">
            <a:extLst>
              <a:ext uri="{FF2B5EF4-FFF2-40B4-BE49-F238E27FC236}">
                <a16:creationId xmlns:a16="http://schemas.microsoft.com/office/drawing/2014/main" id="{C25B08EB-FE75-E476-B3E0-0550B2B00C6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904684" y="16355179"/>
            <a:ext cx="462317" cy="250655"/>
          </a:xfrm>
          <a:prstGeom prst="rect">
            <a:avLst/>
          </a:prstGeom>
        </p:spPr>
      </p:pic>
      <p:pic>
        <p:nvPicPr>
          <p:cNvPr id="403" name="Graphic 402">
            <a:extLst>
              <a:ext uri="{FF2B5EF4-FFF2-40B4-BE49-F238E27FC236}">
                <a16:creationId xmlns:a16="http://schemas.microsoft.com/office/drawing/2014/main" id="{6AF8BBB7-90E6-41A2-5DFB-CB600E33BD7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902700" y="17152036"/>
            <a:ext cx="462317" cy="250655"/>
          </a:xfrm>
          <a:prstGeom prst="rect">
            <a:avLst/>
          </a:prstGeom>
        </p:spPr>
      </p:pic>
      <p:pic>
        <p:nvPicPr>
          <p:cNvPr id="404" name="Graphic 403">
            <a:extLst>
              <a:ext uri="{FF2B5EF4-FFF2-40B4-BE49-F238E27FC236}">
                <a16:creationId xmlns:a16="http://schemas.microsoft.com/office/drawing/2014/main" id="{A94D6852-E533-7428-A89A-A72A8378DD2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902698" y="17843573"/>
            <a:ext cx="462317" cy="250655"/>
          </a:xfrm>
          <a:prstGeom prst="rect">
            <a:avLst/>
          </a:prstGeom>
        </p:spPr>
      </p:pic>
      <p:pic>
        <p:nvPicPr>
          <p:cNvPr id="405" name="Graphic 404">
            <a:extLst>
              <a:ext uri="{FF2B5EF4-FFF2-40B4-BE49-F238E27FC236}">
                <a16:creationId xmlns:a16="http://schemas.microsoft.com/office/drawing/2014/main" id="{91E1D0F1-0746-C90B-6F37-E686300E4DE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902698" y="18640430"/>
            <a:ext cx="462317" cy="250655"/>
          </a:xfrm>
          <a:prstGeom prst="rect">
            <a:avLst/>
          </a:prstGeom>
        </p:spPr>
      </p:pic>
      <p:pic>
        <p:nvPicPr>
          <p:cNvPr id="406" name="Graphic 405">
            <a:extLst>
              <a:ext uri="{FF2B5EF4-FFF2-40B4-BE49-F238E27FC236}">
                <a16:creationId xmlns:a16="http://schemas.microsoft.com/office/drawing/2014/main" id="{85A3AA2C-78DB-0115-1032-A382464C783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902698" y="19386656"/>
            <a:ext cx="462317" cy="250655"/>
          </a:xfrm>
          <a:prstGeom prst="rect">
            <a:avLst/>
          </a:prstGeom>
        </p:spPr>
      </p:pic>
      <p:pic>
        <p:nvPicPr>
          <p:cNvPr id="407" name="Graphic 406">
            <a:extLst>
              <a:ext uri="{FF2B5EF4-FFF2-40B4-BE49-F238E27FC236}">
                <a16:creationId xmlns:a16="http://schemas.microsoft.com/office/drawing/2014/main" id="{97EEA6F7-0D3E-361D-DF7F-DC0FFA181A5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697588" y="20102822"/>
            <a:ext cx="462317" cy="250655"/>
          </a:xfrm>
          <a:prstGeom prst="rect">
            <a:avLst/>
          </a:prstGeom>
        </p:spPr>
      </p:pic>
      <p:pic>
        <p:nvPicPr>
          <p:cNvPr id="408" name="Graphic 407">
            <a:extLst>
              <a:ext uri="{FF2B5EF4-FFF2-40B4-BE49-F238E27FC236}">
                <a16:creationId xmlns:a16="http://schemas.microsoft.com/office/drawing/2014/main" id="{70CE1CB1-9FF3-4976-A6AE-A6E785F3652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929741" y="15658560"/>
            <a:ext cx="462317" cy="250655"/>
          </a:xfrm>
          <a:prstGeom prst="rect">
            <a:avLst/>
          </a:prstGeom>
        </p:spPr>
      </p:pic>
      <p:pic>
        <p:nvPicPr>
          <p:cNvPr id="409" name="Graphic 408">
            <a:extLst>
              <a:ext uri="{FF2B5EF4-FFF2-40B4-BE49-F238E27FC236}">
                <a16:creationId xmlns:a16="http://schemas.microsoft.com/office/drawing/2014/main" id="{8575E6E3-7410-7676-2601-53E3B63A236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929739" y="16350097"/>
            <a:ext cx="462317" cy="250655"/>
          </a:xfrm>
          <a:prstGeom prst="rect">
            <a:avLst/>
          </a:prstGeom>
        </p:spPr>
      </p:pic>
      <p:pic>
        <p:nvPicPr>
          <p:cNvPr id="410" name="Graphic 409">
            <a:extLst>
              <a:ext uri="{FF2B5EF4-FFF2-40B4-BE49-F238E27FC236}">
                <a16:creationId xmlns:a16="http://schemas.microsoft.com/office/drawing/2014/main" id="{D3507D05-5A60-5860-E599-6494FB8180D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927755" y="17146954"/>
            <a:ext cx="462317" cy="250655"/>
          </a:xfrm>
          <a:prstGeom prst="rect">
            <a:avLst/>
          </a:prstGeom>
        </p:spPr>
      </p:pic>
      <p:pic>
        <p:nvPicPr>
          <p:cNvPr id="411" name="Graphic 410">
            <a:extLst>
              <a:ext uri="{FF2B5EF4-FFF2-40B4-BE49-F238E27FC236}">
                <a16:creationId xmlns:a16="http://schemas.microsoft.com/office/drawing/2014/main" id="{64ACA733-BE1F-7470-AAC8-9436724525C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927753" y="17838491"/>
            <a:ext cx="462317" cy="250655"/>
          </a:xfrm>
          <a:prstGeom prst="rect">
            <a:avLst/>
          </a:prstGeom>
        </p:spPr>
      </p:pic>
      <p:pic>
        <p:nvPicPr>
          <p:cNvPr id="412" name="Graphic 411">
            <a:extLst>
              <a:ext uri="{FF2B5EF4-FFF2-40B4-BE49-F238E27FC236}">
                <a16:creationId xmlns:a16="http://schemas.microsoft.com/office/drawing/2014/main" id="{24400BB5-9807-BBFD-6870-D9B24D56C39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927753" y="18635348"/>
            <a:ext cx="462317" cy="250655"/>
          </a:xfrm>
          <a:prstGeom prst="rect">
            <a:avLst/>
          </a:prstGeom>
        </p:spPr>
      </p:pic>
      <p:pic>
        <p:nvPicPr>
          <p:cNvPr id="413" name="Graphic 412">
            <a:extLst>
              <a:ext uri="{FF2B5EF4-FFF2-40B4-BE49-F238E27FC236}">
                <a16:creationId xmlns:a16="http://schemas.microsoft.com/office/drawing/2014/main" id="{5DC99FD2-F2DE-9652-8EFE-A86ABCF84F3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927753" y="19381574"/>
            <a:ext cx="462317" cy="250655"/>
          </a:xfrm>
          <a:prstGeom prst="rect">
            <a:avLst/>
          </a:prstGeom>
        </p:spPr>
      </p:pic>
      <p:pic>
        <p:nvPicPr>
          <p:cNvPr id="414" name="Graphic 413">
            <a:extLst>
              <a:ext uri="{FF2B5EF4-FFF2-40B4-BE49-F238E27FC236}">
                <a16:creationId xmlns:a16="http://schemas.microsoft.com/office/drawing/2014/main" id="{FB55CC18-93B3-E0A3-ADC8-F657DD5F32E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954796" y="15663827"/>
            <a:ext cx="462317" cy="250655"/>
          </a:xfrm>
          <a:prstGeom prst="rect">
            <a:avLst/>
          </a:prstGeom>
        </p:spPr>
      </p:pic>
      <p:pic>
        <p:nvPicPr>
          <p:cNvPr id="415" name="Graphic 414">
            <a:extLst>
              <a:ext uri="{FF2B5EF4-FFF2-40B4-BE49-F238E27FC236}">
                <a16:creationId xmlns:a16="http://schemas.microsoft.com/office/drawing/2014/main" id="{1C58655D-155E-72CD-48DD-30D475AD175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954794" y="16355364"/>
            <a:ext cx="462317" cy="250655"/>
          </a:xfrm>
          <a:prstGeom prst="rect">
            <a:avLst/>
          </a:prstGeom>
        </p:spPr>
      </p:pic>
      <p:pic>
        <p:nvPicPr>
          <p:cNvPr id="416" name="Graphic 415">
            <a:extLst>
              <a:ext uri="{FF2B5EF4-FFF2-40B4-BE49-F238E27FC236}">
                <a16:creationId xmlns:a16="http://schemas.microsoft.com/office/drawing/2014/main" id="{F64A8475-AFA2-88A4-8CB0-7D89486BB15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952810" y="17152221"/>
            <a:ext cx="462317" cy="250655"/>
          </a:xfrm>
          <a:prstGeom prst="rect">
            <a:avLst/>
          </a:prstGeom>
        </p:spPr>
      </p:pic>
      <p:pic>
        <p:nvPicPr>
          <p:cNvPr id="417" name="Graphic 416">
            <a:extLst>
              <a:ext uri="{FF2B5EF4-FFF2-40B4-BE49-F238E27FC236}">
                <a16:creationId xmlns:a16="http://schemas.microsoft.com/office/drawing/2014/main" id="{45A81533-3CE7-DAE8-AEEF-09C300B693D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952808" y="17843758"/>
            <a:ext cx="462317" cy="250655"/>
          </a:xfrm>
          <a:prstGeom prst="rect">
            <a:avLst/>
          </a:prstGeom>
        </p:spPr>
      </p:pic>
      <p:pic>
        <p:nvPicPr>
          <p:cNvPr id="418" name="Graphic 417">
            <a:extLst>
              <a:ext uri="{FF2B5EF4-FFF2-40B4-BE49-F238E27FC236}">
                <a16:creationId xmlns:a16="http://schemas.microsoft.com/office/drawing/2014/main" id="{029670DF-925F-9D6B-B428-4643395EDF7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952808" y="18640615"/>
            <a:ext cx="462317" cy="250655"/>
          </a:xfrm>
          <a:prstGeom prst="rect">
            <a:avLst/>
          </a:prstGeom>
        </p:spPr>
      </p:pic>
      <p:pic>
        <p:nvPicPr>
          <p:cNvPr id="419" name="Graphic 418">
            <a:extLst>
              <a:ext uri="{FF2B5EF4-FFF2-40B4-BE49-F238E27FC236}">
                <a16:creationId xmlns:a16="http://schemas.microsoft.com/office/drawing/2014/main" id="{08F39422-F69F-81FC-9CE6-DCF1E8261E8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952808" y="19386841"/>
            <a:ext cx="462317" cy="250655"/>
          </a:xfrm>
          <a:prstGeom prst="rect">
            <a:avLst/>
          </a:prstGeom>
        </p:spPr>
      </p:pic>
      <p:pic>
        <p:nvPicPr>
          <p:cNvPr id="420" name="Graphic 419">
            <a:extLst>
              <a:ext uri="{FF2B5EF4-FFF2-40B4-BE49-F238E27FC236}">
                <a16:creationId xmlns:a16="http://schemas.microsoft.com/office/drawing/2014/main" id="{29BCEEE5-6045-59A5-F2D9-05C903D8175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466330" y="20114653"/>
            <a:ext cx="462317" cy="250655"/>
          </a:xfrm>
          <a:prstGeom prst="rect">
            <a:avLst/>
          </a:prstGeom>
        </p:spPr>
      </p:pic>
      <p:pic>
        <p:nvPicPr>
          <p:cNvPr id="421" name="Graphic 420">
            <a:extLst>
              <a:ext uri="{FF2B5EF4-FFF2-40B4-BE49-F238E27FC236}">
                <a16:creationId xmlns:a16="http://schemas.microsoft.com/office/drawing/2014/main" id="{4A30FBB6-E823-C267-1B11-84EA325CF65A}"/>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8979851" y="15686538"/>
            <a:ext cx="462317" cy="250655"/>
          </a:xfrm>
          <a:prstGeom prst="rect">
            <a:avLst/>
          </a:prstGeom>
        </p:spPr>
      </p:pic>
      <p:pic>
        <p:nvPicPr>
          <p:cNvPr id="422" name="Graphic 421">
            <a:extLst>
              <a:ext uri="{FF2B5EF4-FFF2-40B4-BE49-F238E27FC236}">
                <a16:creationId xmlns:a16="http://schemas.microsoft.com/office/drawing/2014/main" id="{9F22849D-21D4-C30B-3083-49E036A58E9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979849" y="16378075"/>
            <a:ext cx="462317" cy="250655"/>
          </a:xfrm>
          <a:prstGeom prst="rect">
            <a:avLst/>
          </a:prstGeom>
        </p:spPr>
      </p:pic>
      <p:pic>
        <p:nvPicPr>
          <p:cNvPr id="423" name="Graphic 422">
            <a:extLst>
              <a:ext uri="{FF2B5EF4-FFF2-40B4-BE49-F238E27FC236}">
                <a16:creationId xmlns:a16="http://schemas.microsoft.com/office/drawing/2014/main" id="{93B341EB-0AB0-100E-010F-525460255DBF}"/>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8977865" y="17174932"/>
            <a:ext cx="462317" cy="250655"/>
          </a:xfrm>
          <a:prstGeom prst="rect">
            <a:avLst/>
          </a:prstGeom>
        </p:spPr>
      </p:pic>
      <p:pic>
        <p:nvPicPr>
          <p:cNvPr id="424" name="Graphic 423">
            <a:extLst>
              <a:ext uri="{FF2B5EF4-FFF2-40B4-BE49-F238E27FC236}">
                <a16:creationId xmlns:a16="http://schemas.microsoft.com/office/drawing/2014/main" id="{38BA166B-7022-6258-C791-14952966237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977863" y="17866469"/>
            <a:ext cx="462317" cy="250655"/>
          </a:xfrm>
          <a:prstGeom prst="rect">
            <a:avLst/>
          </a:prstGeom>
        </p:spPr>
      </p:pic>
      <p:pic>
        <p:nvPicPr>
          <p:cNvPr id="425" name="Graphic 424">
            <a:extLst>
              <a:ext uri="{FF2B5EF4-FFF2-40B4-BE49-F238E27FC236}">
                <a16:creationId xmlns:a16="http://schemas.microsoft.com/office/drawing/2014/main" id="{D829C4B8-AF9E-615B-2155-F2BB1A72BCC1}"/>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8977863" y="18663326"/>
            <a:ext cx="462317" cy="250655"/>
          </a:xfrm>
          <a:prstGeom prst="rect">
            <a:avLst/>
          </a:prstGeom>
        </p:spPr>
      </p:pic>
      <p:pic>
        <p:nvPicPr>
          <p:cNvPr id="426" name="Graphic 425">
            <a:extLst>
              <a:ext uri="{FF2B5EF4-FFF2-40B4-BE49-F238E27FC236}">
                <a16:creationId xmlns:a16="http://schemas.microsoft.com/office/drawing/2014/main" id="{278E53E2-12E5-C7DF-CC6A-3EE4931E3AF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977863" y="19409552"/>
            <a:ext cx="462317" cy="250655"/>
          </a:xfrm>
          <a:prstGeom prst="rect">
            <a:avLst/>
          </a:prstGeom>
        </p:spPr>
      </p:pic>
      <p:pic>
        <p:nvPicPr>
          <p:cNvPr id="427" name="Graphic 426">
            <a:extLst>
              <a:ext uri="{FF2B5EF4-FFF2-40B4-BE49-F238E27FC236}">
                <a16:creationId xmlns:a16="http://schemas.microsoft.com/office/drawing/2014/main" id="{14303359-4383-F801-BB7D-84E62F002F1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977863" y="20139121"/>
            <a:ext cx="462317" cy="250655"/>
          </a:xfrm>
          <a:prstGeom prst="rect">
            <a:avLst/>
          </a:prstGeom>
        </p:spPr>
      </p:pic>
      <p:pic>
        <p:nvPicPr>
          <p:cNvPr id="428" name="Graphic 427">
            <a:extLst>
              <a:ext uri="{FF2B5EF4-FFF2-40B4-BE49-F238E27FC236}">
                <a16:creationId xmlns:a16="http://schemas.microsoft.com/office/drawing/2014/main" id="{B44184E5-70CB-031E-AC56-D4B3EAE4D77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540601" y="15686538"/>
            <a:ext cx="462317" cy="250655"/>
          </a:xfrm>
          <a:prstGeom prst="rect">
            <a:avLst/>
          </a:prstGeom>
        </p:spPr>
      </p:pic>
      <p:pic>
        <p:nvPicPr>
          <p:cNvPr id="429" name="Graphic 428">
            <a:extLst>
              <a:ext uri="{FF2B5EF4-FFF2-40B4-BE49-F238E27FC236}">
                <a16:creationId xmlns:a16="http://schemas.microsoft.com/office/drawing/2014/main" id="{FEA708E9-7BCE-C714-E9F7-C68CE33AEAD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540599" y="16378075"/>
            <a:ext cx="462317" cy="250655"/>
          </a:xfrm>
          <a:prstGeom prst="rect">
            <a:avLst/>
          </a:prstGeom>
        </p:spPr>
      </p:pic>
      <p:pic>
        <p:nvPicPr>
          <p:cNvPr id="430" name="Graphic 429">
            <a:extLst>
              <a:ext uri="{FF2B5EF4-FFF2-40B4-BE49-F238E27FC236}">
                <a16:creationId xmlns:a16="http://schemas.microsoft.com/office/drawing/2014/main" id="{29A78FBF-79C4-40E2-CF15-64C8C62B965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538615" y="17174932"/>
            <a:ext cx="462317" cy="250655"/>
          </a:xfrm>
          <a:prstGeom prst="rect">
            <a:avLst/>
          </a:prstGeom>
        </p:spPr>
      </p:pic>
      <p:pic>
        <p:nvPicPr>
          <p:cNvPr id="431" name="Graphic 430">
            <a:extLst>
              <a:ext uri="{FF2B5EF4-FFF2-40B4-BE49-F238E27FC236}">
                <a16:creationId xmlns:a16="http://schemas.microsoft.com/office/drawing/2014/main" id="{826C1E48-B59D-701B-2159-BA2FFE25A01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538613" y="17866469"/>
            <a:ext cx="462317" cy="250655"/>
          </a:xfrm>
          <a:prstGeom prst="rect">
            <a:avLst/>
          </a:prstGeom>
        </p:spPr>
      </p:pic>
      <p:pic>
        <p:nvPicPr>
          <p:cNvPr id="432" name="Graphic 431">
            <a:extLst>
              <a:ext uri="{FF2B5EF4-FFF2-40B4-BE49-F238E27FC236}">
                <a16:creationId xmlns:a16="http://schemas.microsoft.com/office/drawing/2014/main" id="{81F5C4E9-2551-A841-976F-9FF4F9A538D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538613" y="18663326"/>
            <a:ext cx="462317" cy="250655"/>
          </a:xfrm>
          <a:prstGeom prst="rect">
            <a:avLst/>
          </a:prstGeom>
        </p:spPr>
      </p:pic>
      <p:pic>
        <p:nvPicPr>
          <p:cNvPr id="433" name="Graphic 432">
            <a:extLst>
              <a:ext uri="{FF2B5EF4-FFF2-40B4-BE49-F238E27FC236}">
                <a16:creationId xmlns:a16="http://schemas.microsoft.com/office/drawing/2014/main" id="{0DBE778A-F348-81FF-A1D2-28487776AF1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538613" y="19409552"/>
            <a:ext cx="462317" cy="250655"/>
          </a:xfrm>
          <a:prstGeom prst="rect">
            <a:avLst/>
          </a:prstGeom>
        </p:spPr>
      </p:pic>
      <p:pic>
        <p:nvPicPr>
          <p:cNvPr id="434" name="Graphic 433">
            <a:extLst>
              <a:ext uri="{FF2B5EF4-FFF2-40B4-BE49-F238E27FC236}">
                <a16:creationId xmlns:a16="http://schemas.microsoft.com/office/drawing/2014/main" id="{671F5847-C869-5F42-4112-93ABA27570D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484694" y="15686538"/>
            <a:ext cx="462317" cy="250655"/>
          </a:xfrm>
          <a:prstGeom prst="rect">
            <a:avLst/>
          </a:prstGeom>
        </p:spPr>
      </p:pic>
      <p:pic>
        <p:nvPicPr>
          <p:cNvPr id="435" name="Graphic 434">
            <a:extLst>
              <a:ext uri="{FF2B5EF4-FFF2-40B4-BE49-F238E27FC236}">
                <a16:creationId xmlns:a16="http://schemas.microsoft.com/office/drawing/2014/main" id="{30DB865A-0A5E-67F6-F1E7-3D3965A473A2}"/>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10484692" y="16378075"/>
            <a:ext cx="462317" cy="250655"/>
          </a:xfrm>
          <a:prstGeom prst="rect">
            <a:avLst/>
          </a:prstGeom>
        </p:spPr>
      </p:pic>
      <p:pic>
        <p:nvPicPr>
          <p:cNvPr id="436" name="Graphic 435">
            <a:extLst>
              <a:ext uri="{FF2B5EF4-FFF2-40B4-BE49-F238E27FC236}">
                <a16:creationId xmlns:a16="http://schemas.microsoft.com/office/drawing/2014/main" id="{F095CFF3-CF30-3B4C-6B3F-C805F0FCF0E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482708" y="17174932"/>
            <a:ext cx="462317" cy="250655"/>
          </a:xfrm>
          <a:prstGeom prst="rect">
            <a:avLst/>
          </a:prstGeom>
        </p:spPr>
      </p:pic>
      <p:pic>
        <p:nvPicPr>
          <p:cNvPr id="437" name="Graphic 436">
            <a:extLst>
              <a:ext uri="{FF2B5EF4-FFF2-40B4-BE49-F238E27FC236}">
                <a16:creationId xmlns:a16="http://schemas.microsoft.com/office/drawing/2014/main" id="{713A2931-495D-E597-7A91-4013D5C5656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482706" y="17866469"/>
            <a:ext cx="462317" cy="250655"/>
          </a:xfrm>
          <a:prstGeom prst="rect">
            <a:avLst/>
          </a:prstGeom>
        </p:spPr>
      </p:pic>
      <p:pic>
        <p:nvPicPr>
          <p:cNvPr id="438" name="Graphic 437">
            <a:extLst>
              <a:ext uri="{FF2B5EF4-FFF2-40B4-BE49-F238E27FC236}">
                <a16:creationId xmlns:a16="http://schemas.microsoft.com/office/drawing/2014/main" id="{12C6AD8C-BBAE-4452-963E-CCF2EFB5CBA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482706" y="18663326"/>
            <a:ext cx="462317" cy="250655"/>
          </a:xfrm>
          <a:prstGeom prst="rect">
            <a:avLst/>
          </a:prstGeom>
        </p:spPr>
      </p:pic>
      <p:pic>
        <p:nvPicPr>
          <p:cNvPr id="439" name="Graphic 438">
            <a:extLst>
              <a:ext uri="{FF2B5EF4-FFF2-40B4-BE49-F238E27FC236}">
                <a16:creationId xmlns:a16="http://schemas.microsoft.com/office/drawing/2014/main" id="{D77140D2-3884-C4A7-E0F5-00D342C9C81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482706" y="19409552"/>
            <a:ext cx="462317" cy="250655"/>
          </a:xfrm>
          <a:prstGeom prst="rect">
            <a:avLst/>
          </a:prstGeom>
        </p:spPr>
      </p:pic>
      <p:pic>
        <p:nvPicPr>
          <p:cNvPr id="440" name="Graphic 439">
            <a:extLst>
              <a:ext uri="{FF2B5EF4-FFF2-40B4-BE49-F238E27FC236}">
                <a16:creationId xmlns:a16="http://schemas.microsoft.com/office/drawing/2014/main" id="{39136E03-928E-20E0-B011-87AAFEB6CE5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482706" y="20139121"/>
            <a:ext cx="462317" cy="250655"/>
          </a:xfrm>
          <a:prstGeom prst="rect">
            <a:avLst/>
          </a:prstGeom>
        </p:spPr>
      </p:pic>
      <p:pic>
        <p:nvPicPr>
          <p:cNvPr id="441" name="Graphic 440">
            <a:extLst>
              <a:ext uri="{FF2B5EF4-FFF2-40B4-BE49-F238E27FC236}">
                <a16:creationId xmlns:a16="http://schemas.microsoft.com/office/drawing/2014/main" id="{80B290E9-FFE7-619F-F19D-FB7743F391F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35433" y="15686538"/>
            <a:ext cx="462317" cy="250655"/>
          </a:xfrm>
          <a:prstGeom prst="rect">
            <a:avLst/>
          </a:prstGeom>
        </p:spPr>
      </p:pic>
      <p:pic>
        <p:nvPicPr>
          <p:cNvPr id="442" name="Graphic 441">
            <a:extLst>
              <a:ext uri="{FF2B5EF4-FFF2-40B4-BE49-F238E27FC236}">
                <a16:creationId xmlns:a16="http://schemas.microsoft.com/office/drawing/2014/main" id="{C0480A51-BDA3-5510-CB90-9C39992AD02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35431" y="16378075"/>
            <a:ext cx="462317" cy="250655"/>
          </a:xfrm>
          <a:prstGeom prst="rect">
            <a:avLst/>
          </a:prstGeom>
        </p:spPr>
      </p:pic>
      <p:pic>
        <p:nvPicPr>
          <p:cNvPr id="443" name="Graphic 442">
            <a:extLst>
              <a:ext uri="{FF2B5EF4-FFF2-40B4-BE49-F238E27FC236}">
                <a16:creationId xmlns:a16="http://schemas.microsoft.com/office/drawing/2014/main" id="{97AB1B41-94A4-E8EA-EAB4-99D06DF5409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33447" y="17174932"/>
            <a:ext cx="462317" cy="250655"/>
          </a:xfrm>
          <a:prstGeom prst="rect">
            <a:avLst/>
          </a:prstGeom>
        </p:spPr>
      </p:pic>
      <p:pic>
        <p:nvPicPr>
          <p:cNvPr id="444" name="Graphic 443">
            <a:extLst>
              <a:ext uri="{FF2B5EF4-FFF2-40B4-BE49-F238E27FC236}">
                <a16:creationId xmlns:a16="http://schemas.microsoft.com/office/drawing/2014/main" id="{7A8307B2-C317-3431-C7FC-814162D00BB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33445" y="17866469"/>
            <a:ext cx="462317" cy="250655"/>
          </a:xfrm>
          <a:prstGeom prst="rect">
            <a:avLst/>
          </a:prstGeom>
        </p:spPr>
      </p:pic>
      <p:pic>
        <p:nvPicPr>
          <p:cNvPr id="445" name="Graphic 444">
            <a:extLst>
              <a:ext uri="{FF2B5EF4-FFF2-40B4-BE49-F238E27FC236}">
                <a16:creationId xmlns:a16="http://schemas.microsoft.com/office/drawing/2014/main" id="{1C0CEA09-C819-24D0-5651-3B6D18F8847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33445" y="18663326"/>
            <a:ext cx="462317" cy="250655"/>
          </a:xfrm>
          <a:prstGeom prst="rect">
            <a:avLst/>
          </a:prstGeom>
        </p:spPr>
      </p:pic>
      <p:pic>
        <p:nvPicPr>
          <p:cNvPr id="446" name="Graphic 445">
            <a:extLst>
              <a:ext uri="{FF2B5EF4-FFF2-40B4-BE49-F238E27FC236}">
                <a16:creationId xmlns:a16="http://schemas.microsoft.com/office/drawing/2014/main" id="{E94D8AE4-62C0-3BB5-E23E-3566F25F142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33445" y="19409552"/>
            <a:ext cx="462317" cy="250655"/>
          </a:xfrm>
          <a:prstGeom prst="rect">
            <a:avLst/>
          </a:prstGeom>
        </p:spPr>
      </p:pic>
      <p:pic>
        <p:nvPicPr>
          <p:cNvPr id="447" name="Graphic 446">
            <a:extLst>
              <a:ext uri="{FF2B5EF4-FFF2-40B4-BE49-F238E27FC236}">
                <a16:creationId xmlns:a16="http://schemas.microsoft.com/office/drawing/2014/main" id="{B85C4295-2F83-2ADB-BE76-A020E04C8DA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33445" y="20139121"/>
            <a:ext cx="462317" cy="250655"/>
          </a:xfrm>
          <a:prstGeom prst="rect">
            <a:avLst/>
          </a:prstGeom>
        </p:spPr>
      </p:pic>
      <p:pic>
        <p:nvPicPr>
          <p:cNvPr id="450" name="Graphic 449">
            <a:extLst>
              <a:ext uri="{FF2B5EF4-FFF2-40B4-BE49-F238E27FC236}">
                <a16:creationId xmlns:a16="http://schemas.microsoft.com/office/drawing/2014/main" id="{37505E75-23A2-CB7D-243F-EDFA65100F7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232092" y="15683406"/>
            <a:ext cx="462317" cy="250655"/>
          </a:xfrm>
          <a:prstGeom prst="rect">
            <a:avLst/>
          </a:prstGeom>
        </p:spPr>
      </p:pic>
      <p:pic>
        <p:nvPicPr>
          <p:cNvPr id="451" name="Graphic 450">
            <a:extLst>
              <a:ext uri="{FF2B5EF4-FFF2-40B4-BE49-F238E27FC236}">
                <a16:creationId xmlns:a16="http://schemas.microsoft.com/office/drawing/2014/main" id="{DE053E6A-545D-2F83-F15A-B3F2982DEF2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232090" y="16374943"/>
            <a:ext cx="462317" cy="250655"/>
          </a:xfrm>
          <a:prstGeom prst="rect">
            <a:avLst/>
          </a:prstGeom>
        </p:spPr>
      </p:pic>
      <p:pic>
        <p:nvPicPr>
          <p:cNvPr id="452" name="Graphic 451">
            <a:extLst>
              <a:ext uri="{FF2B5EF4-FFF2-40B4-BE49-F238E27FC236}">
                <a16:creationId xmlns:a16="http://schemas.microsoft.com/office/drawing/2014/main" id="{A05EC7B3-6D0E-1D4C-AF11-39F95F7BA5D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230106" y="17171800"/>
            <a:ext cx="462317" cy="250655"/>
          </a:xfrm>
          <a:prstGeom prst="rect">
            <a:avLst/>
          </a:prstGeom>
        </p:spPr>
      </p:pic>
      <p:pic>
        <p:nvPicPr>
          <p:cNvPr id="453" name="Graphic 452">
            <a:extLst>
              <a:ext uri="{FF2B5EF4-FFF2-40B4-BE49-F238E27FC236}">
                <a16:creationId xmlns:a16="http://schemas.microsoft.com/office/drawing/2014/main" id="{E4B4657C-9DE9-DCDA-0404-563CB000550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230104" y="17863337"/>
            <a:ext cx="462317" cy="250655"/>
          </a:xfrm>
          <a:prstGeom prst="rect">
            <a:avLst/>
          </a:prstGeom>
        </p:spPr>
      </p:pic>
      <p:pic>
        <p:nvPicPr>
          <p:cNvPr id="454" name="Graphic 453">
            <a:extLst>
              <a:ext uri="{FF2B5EF4-FFF2-40B4-BE49-F238E27FC236}">
                <a16:creationId xmlns:a16="http://schemas.microsoft.com/office/drawing/2014/main" id="{1A24A2ED-2F25-145E-4942-BC24DF06471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230104" y="18660194"/>
            <a:ext cx="462317" cy="250655"/>
          </a:xfrm>
          <a:prstGeom prst="rect">
            <a:avLst/>
          </a:prstGeom>
        </p:spPr>
      </p:pic>
      <p:pic>
        <p:nvPicPr>
          <p:cNvPr id="455" name="Graphic 454">
            <a:extLst>
              <a:ext uri="{FF2B5EF4-FFF2-40B4-BE49-F238E27FC236}">
                <a16:creationId xmlns:a16="http://schemas.microsoft.com/office/drawing/2014/main" id="{06D0CEE8-D512-287F-2968-B4869F285D4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272802" y="15680316"/>
            <a:ext cx="462317" cy="250655"/>
          </a:xfrm>
          <a:prstGeom prst="rect">
            <a:avLst/>
          </a:prstGeom>
        </p:spPr>
      </p:pic>
      <p:pic>
        <p:nvPicPr>
          <p:cNvPr id="456" name="Graphic 455">
            <a:extLst>
              <a:ext uri="{FF2B5EF4-FFF2-40B4-BE49-F238E27FC236}">
                <a16:creationId xmlns:a16="http://schemas.microsoft.com/office/drawing/2014/main" id="{2C6380F0-8925-7F56-E051-E369089F285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272800" y="16371853"/>
            <a:ext cx="462317" cy="250655"/>
          </a:xfrm>
          <a:prstGeom prst="rect">
            <a:avLst/>
          </a:prstGeom>
        </p:spPr>
      </p:pic>
      <p:pic>
        <p:nvPicPr>
          <p:cNvPr id="457" name="Graphic 456">
            <a:extLst>
              <a:ext uri="{FF2B5EF4-FFF2-40B4-BE49-F238E27FC236}">
                <a16:creationId xmlns:a16="http://schemas.microsoft.com/office/drawing/2014/main" id="{0E232C9B-7426-6E25-22D7-DF4B9BEB8BB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270816" y="17168710"/>
            <a:ext cx="462317" cy="250655"/>
          </a:xfrm>
          <a:prstGeom prst="rect">
            <a:avLst/>
          </a:prstGeom>
        </p:spPr>
      </p:pic>
      <p:pic>
        <p:nvPicPr>
          <p:cNvPr id="458" name="Graphic 457">
            <a:extLst>
              <a:ext uri="{FF2B5EF4-FFF2-40B4-BE49-F238E27FC236}">
                <a16:creationId xmlns:a16="http://schemas.microsoft.com/office/drawing/2014/main" id="{763B2B56-36A1-AEC5-BCF9-65B667A1334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270814" y="17860247"/>
            <a:ext cx="462317" cy="250655"/>
          </a:xfrm>
          <a:prstGeom prst="rect">
            <a:avLst/>
          </a:prstGeom>
        </p:spPr>
      </p:pic>
      <p:pic>
        <p:nvPicPr>
          <p:cNvPr id="459" name="Graphic 458">
            <a:extLst>
              <a:ext uri="{FF2B5EF4-FFF2-40B4-BE49-F238E27FC236}">
                <a16:creationId xmlns:a16="http://schemas.microsoft.com/office/drawing/2014/main" id="{60EF4575-E492-DC1C-FA01-305AA544CAB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270814" y="18657104"/>
            <a:ext cx="462317" cy="250655"/>
          </a:xfrm>
          <a:prstGeom prst="rect">
            <a:avLst/>
          </a:prstGeom>
        </p:spPr>
      </p:pic>
      <p:pic>
        <p:nvPicPr>
          <p:cNvPr id="460" name="Graphic 459">
            <a:extLst>
              <a:ext uri="{FF2B5EF4-FFF2-40B4-BE49-F238E27FC236}">
                <a16:creationId xmlns:a16="http://schemas.microsoft.com/office/drawing/2014/main" id="{24876065-787B-EB4E-4FE7-C81A7195D9D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270814" y="19403330"/>
            <a:ext cx="462317" cy="250655"/>
          </a:xfrm>
          <a:prstGeom prst="rect">
            <a:avLst/>
          </a:prstGeom>
        </p:spPr>
      </p:pic>
      <p:pic>
        <p:nvPicPr>
          <p:cNvPr id="461" name="Graphic 460">
            <a:extLst>
              <a:ext uri="{FF2B5EF4-FFF2-40B4-BE49-F238E27FC236}">
                <a16:creationId xmlns:a16="http://schemas.microsoft.com/office/drawing/2014/main" id="{0F72E91F-616F-7A66-89C4-F2AE5AB3E1E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270814" y="20132899"/>
            <a:ext cx="462317" cy="250655"/>
          </a:xfrm>
          <a:prstGeom prst="rect">
            <a:avLst/>
          </a:prstGeom>
        </p:spPr>
      </p:pic>
      <p:pic>
        <p:nvPicPr>
          <p:cNvPr id="468" name="Graphic 467">
            <a:extLst>
              <a:ext uri="{FF2B5EF4-FFF2-40B4-BE49-F238E27FC236}">
                <a16:creationId xmlns:a16="http://schemas.microsoft.com/office/drawing/2014/main" id="{C6B90C7B-AF0F-5445-E0EB-8D8CE99251E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607305" y="15680316"/>
            <a:ext cx="462317" cy="250655"/>
          </a:xfrm>
          <a:prstGeom prst="rect">
            <a:avLst/>
          </a:prstGeom>
        </p:spPr>
      </p:pic>
      <p:pic>
        <p:nvPicPr>
          <p:cNvPr id="469" name="Graphic 468">
            <a:extLst>
              <a:ext uri="{FF2B5EF4-FFF2-40B4-BE49-F238E27FC236}">
                <a16:creationId xmlns:a16="http://schemas.microsoft.com/office/drawing/2014/main" id="{1BD5BA36-3045-88C0-CB3B-2F3FBD90A0A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607303" y="16371853"/>
            <a:ext cx="462317" cy="250655"/>
          </a:xfrm>
          <a:prstGeom prst="rect">
            <a:avLst/>
          </a:prstGeom>
        </p:spPr>
      </p:pic>
      <p:pic>
        <p:nvPicPr>
          <p:cNvPr id="470" name="Graphic 469">
            <a:extLst>
              <a:ext uri="{FF2B5EF4-FFF2-40B4-BE49-F238E27FC236}">
                <a16:creationId xmlns:a16="http://schemas.microsoft.com/office/drawing/2014/main" id="{807F37A1-AF97-616A-FA25-23C36ABBEE2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605319" y="17168710"/>
            <a:ext cx="462317" cy="250655"/>
          </a:xfrm>
          <a:prstGeom prst="rect">
            <a:avLst/>
          </a:prstGeom>
        </p:spPr>
      </p:pic>
      <p:pic>
        <p:nvPicPr>
          <p:cNvPr id="471" name="Graphic 470">
            <a:extLst>
              <a:ext uri="{FF2B5EF4-FFF2-40B4-BE49-F238E27FC236}">
                <a16:creationId xmlns:a16="http://schemas.microsoft.com/office/drawing/2014/main" id="{EDA72553-7E0C-9275-DD6A-13CE93E9C9D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605317" y="17860247"/>
            <a:ext cx="462317" cy="250655"/>
          </a:xfrm>
          <a:prstGeom prst="rect">
            <a:avLst/>
          </a:prstGeom>
        </p:spPr>
      </p:pic>
      <p:pic>
        <p:nvPicPr>
          <p:cNvPr id="472" name="Graphic 471">
            <a:extLst>
              <a:ext uri="{FF2B5EF4-FFF2-40B4-BE49-F238E27FC236}">
                <a16:creationId xmlns:a16="http://schemas.microsoft.com/office/drawing/2014/main" id="{2CA8124A-E73E-1CBC-F9CB-0A2E7EC228F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605317" y="18657104"/>
            <a:ext cx="462317" cy="250655"/>
          </a:xfrm>
          <a:prstGeom prst="rect">
            <a:avLst/>
          </a:prstGeom>
        </p:spPr>
      </p:pic>
      <p:pic>
        <p:nvPicPr>
          <p:cNvPr id="473" name="Graphic 472">
            <a:extLst>
              <a:ext uri="{FF2B5EF4-FFF2-40B4-BE49-F238E27FC236}">
                <a16:creationId xmlns:a16="http://schemas.microsoft.com/office/drawing/2014/main" id="{C832E9DC-3318-DF25-1315-75AB9E69512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605317" y="19403330"/>
            <a:ext cx="462317" cy="250655"/>
          </a:xfrm>
          <a:prstGeom prst="rect">
            <a:avLst/>
          </a:prstGeom>
        </p:spPr>
      </p:pic>
      <p:pic>
        <p:nvPicPr>
          <p:cNvPr id="474" name="Graphic 473">
            <a:extLst>
              <a:ext uri="{FF2B5EF4-FFF2-40B4-BE49-F238E27FC236}">
                <a16:creationId xmlns:a16="http://schemas.microsoft.com/office/drawing/2014/main" id="{55147018-6D5D-60D9-FCB7-9BD4D279E8B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605317" y="20132899"/>
            <a:ext cx="462317" cy="250655"/>
          </a:xfrm>
          <a:prstGeom prst="rect">
            <a:avLst/>
          </a:prstGeom>
        </p:spPr>
      </p:pic>
      <p:pic>
        <p:nvPicPr>
          <p:cNvPr id="475" name="Graphic 474">
            <a:extLst>
              <a:ext uri="{FF2B5EF4-FFF2-40B4-BE49-F238E27FC236}">
                <a16:creationId xmlns:a16="http://schemas.microsoft.com/office/drawing/2014/main" id="{A5F5B846-C9C1-B6F9-4781-4D54A7E42B6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111002" y="15662460"/>
            <a:ext cx="462317" cy="250655"/>
          </a:xfrm>
          <a:prstGeom prst="rect">
            <a:avLst/>
          </a:prstGeom>
        </p:spPr>
      </p:pic>
      <p:pic>
        <p:nvPicPr>
          <p:cNvPr id="476" name="Graphic 475">
            <a:extLst>
              <a:ext uri="{FF2B5EF4-FFF2-40B4-BE49-F238E27FC236}">
                <a16:creationId xmlns:a16="http://schemas.microsoft.com/office/drawing/2014/main" id="{1F696A46-3533-C090-EF65-42401F80BEF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111000" y="16353997"/>
            <a:ext cx="462317" cy="250655"/>
          </a:xfrm>
          <a:prstGeom prst="rect">
            <a:avLst/>
          </a:prstGeom>
        </p:spPr>
      </p:pic>
      <p:pic>
        <p:nvPicPr>
          <p:cNvPr id="477" name="Graphic 476">
            <a:extLst>
              <a:ext uri="{FF2B5EF4-FFF2-40B4-BE49-F238E27FC236}">
                <a16:creationId xmlns:a16="http://schemas.microsoft.com/office/drawing/2014/main" id="{CC4A56E1-B5A2-42C4-B05D-AC4762C3868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109016" y="17150854"/>
            <a:ext cx="462317" cy="250655"/>
          </a:xfrm>
          <a:prstGeom prst="rect">
            <a:avLst/>
          </a:prstGeom>
        </p:spPr>
      </p:pic>
      <p:pic>
        <p:nvPicPr>
          <p:cNvPr id="478" name="Graphic 477">
            <a:extLst>
              <a:ext uri="{FF2B5EF4-FFF2-40B4-BE49-F238E27FC236}">
                <a16:creationId xmlns:a16="http://schemas.microsoft.com/office/drawing/2014/main" id="{16DFF9C1-42A4-0A3B-4034-069B8B314CD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109014" y="17842391"/>
            <a:ext cx="462317" cy="250655"/>
          </a:xfrm>
          <a:prstGeom prst="rect">
            <a:avLst/>
          </a:prstGeom>
        </p:spPr>
      </p:pic>
      <p:pic>
        <p:nvPicPr>
          <p:cNvPr id="479" name="Graphic 478">
            <a:extLst>
              <a:ext uri="{FF2B5EF4-FFF2-40B4-BE49-F238E27FC236}">
                <a16:creationId xmlns:a16="http://schemas.microsoft.com/office/drawing/2014/main" id="{BDEB3AEB-C0B3-6825-ACE1-D08C445B87B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109014" y="18639248"/>
            <a:ext cx="462317" cy="250655"/>
          </a:xfrm>
          <a:prstGeom prst="rect">
            <a:avLst/>
          </a:prstGeom>
        </p:spPr>
      </p:pic>
      <p:pic>
        <p:nvPicPr>
          <p:cNvPr id="480" name="Graphic 479">
            <a:extLst>
              <a:ext uri="{FF2B5EF4-FFF2-40B4-BE49-F238E27FC236}">
                <a16:creationId xmlns:a16="http://schemas.microsoft.com/office/drawing/2014/main" id="{E4A4601D-ADAB-E149-B7F5-84878DD514B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109014" y="19385474"/>
            <a:ext cx="462317" cy="250655"/>
          </a:xfrm>
          <a:prstGeom prst="rect">
            <a:avLst/>
          </a:prstGeom>
        </p:spPr>
      </p:pic>
      <p:pic>
        <p:nvPicPr>
          <p:cNvPr id="481" name="Graphic 480">
            <a:extLst>
              <a:ext uri="{FF2B5EF4-FFF2-40B4-BE49-F238E27FC236}">
                <a16:creationId xmlns:a16="http://schemas.microsoft.com/office/drawing/2014/main" id="{FD7A3138-2DAF-B5AC-6F46-94749E42ED2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109014" y="20115043"/>
            <a:ext cx="462317" cy="250655"/>
          </a:xfrm>
          <a:prstGeom prst="rect">
            <a:avLst/>
          </a:prstGeom>
        </p:spPr>
      </p:pic>
      <p:pic>
        <p:nvPicPr>
          <p:cNvPr id="482" name="Graphic 481">
            <a:extLst>
              <a:ext uri="{FF2B5EF4-FFF2-40B4-BE49-F238E27FC236}">
                <a16:creationId xmlns:a16="http://schemas.microsoft.com/office/drawing/2014/main" id="{F5303A5B-9D03-AA17-3A6D-EAFECEAA8E6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120652" y="15667488"/>
            <a:ext cx="462317" cy="250655"/>
          </a:xfrm>
          <a:prstGeom prst="rect">
            <a:avLst/>
          </a:prstGeom>
        </p:spPr>
      </p:pic>
      <p:pic>
        <p:nvPicPr>
          <p:cNvPr id="483" name="Graphic 482">
            <a:extLst>
              <a:ext uri="{FF2B5EF4-FFF2-40B4-BE49-F238E27FC236}">
                <a16:creationId xmlns:a16="http://schemas.microsoft.com/office/drawing/2014/main" id="{483C3B47-AD20-2FAB-0F6F-6DCBE879280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120650" y="16359025"/>
            <a:ext cx="462317" cy="250655"/>
          </a:xfrm>
          <a:prstGeom prst="rect">
            <a:avLst/>
          </a:prstGeom>
        </p:spPr>
      </p:pic>
      <p:pic>
        <p:nvPicPr>
          <p:cNvPr id="484" name="Graphic 483">
            <a:extLst>
              <a:ext uri="{FF2B5EF4-FFF2-40B4-BE49-F238E27FC236}">
                <a16:creationId xmlns:a16="http://schemas.microsoft.com/office/drawing/2014/main" id="{1CB840A8-C034-0627-516D-B0C3D5B7EDC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118666" y="17155882"/>
            <a:ext cx="462317" cy="250655"/>
          </a:xfrm>
          <a:prstGeom prst="rect">
            <a:avLst/>
          </a:prstGeom>
        </p:spPr>
      </p:pic>
      <p:pic>
        <p:nvPicPr>
          <p:cNvPr id="485" name="Graphic 484">
            <a:extLst>
              <a:ext uri="{FF2B5EF4-FFF2-40B4-BE49-F238E27FC236}">
                <a16:creationId xmlns:a16="http://schemas.microsoft.com/office/drawing/2014/main" id="{AF9F6D9C-FF01-3F30-A2E9-4C20A9A301A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118664" y="17847419"/>
            <a:ext cx="462317" cy="250655"/>
          </a:xfrm>
          <a:prstGeom prst="rect">
            <a:avLst/>
          </a:prstGeom>
        </p:spPr>
      </p:pic>
      <p:pic>
        <p:nvPicPr>
          <p:cNvPr id="486" name="Graphic 485">
            <a:extLst>
              <a:ext uri="{FF2B5EF4-FFF2-40B4-BE49-F238E27FC236}">
                <a16:creationId xmlns:a16="http://schemas.microsoft.com/office/drawing/2014/main" id="{97AAE587-99E0-9CDB-2E93-12E40107C34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118664" y="18644276"/>
            <a:ext cx="462317" cy="250655"/>
          </a:xfrm>
          <a:prstGeom prst="rect">
            <a:avLst/>
          </a:prstGeom>
        </p:spPr>
      </p:pic>
      <p:pic>
        <p:nvPicPr>
          <p:cNvPr id="487" name="Graphic 486">
            <a:extLst>
              <a:ext uri="{FF2B5EF4-FFF2-40B4-BE49-F238E27FC236}">
                <a16:creationId xmlns:a16="http://schemas.microsoft.com/office/drawing/2014/main" id="{F6DA04BE-24F3-34DA-2274-ECAB8A81BC4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118664" y="19390502"/>
            <a:ext cx="462317" cy="250655"/>
          </a:xfrm>
          <a:prstGeom prst="rect">
            <a:avLst/>
          </a:prstGeom>
        </p:spPr>
      </p:pic>
      <p:pic>
        <p:nvPicPr>
          <p:cNvPr id="488" name="Graphic 487">
            <a:extLst>
              <a:ext uri="{FF2B5EF4-FFF2-40B4-BE49-F238E27FC236}">
                <a16:creationId xmlns:a16="http://schemas.microsoft.com/office/drawing/2014/main" id="{1EAAF38B-7DAB-E8CB-181F-5F4DC181C1E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5118664" y="20120071"/>
            <a:ext cx="462317" cy="250655"/>
          </a:xfrm>
          <a:prstGeom prst="rect">
            <a:avLst/>
          </a:prstGeom>
        </p:spPr>
      </p:pic>
      <p:pic>
        <p:nvPicPr>
          <p:cNvPr id="489" name="Graphic 488">
            <a:extLst>
              <a:ext uri="{FF2B5EF4-FFF2-40B4-BE49-F238E27FC236}">
                <a16:creationId xmlns:a16="http://schemas.microsoft.com/office/drawing/2014/main" id="{2FF9B2E1-3D09-8834-5D34-86E4F8CF483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160291" y="15671408"/>
            <a:ext cx="462317" cy="250655"/>
          </a:xfrm>
          <a:prstGeom prst="rect">
            <a:avLst/>
          </a:prstGeom>
        </p:spPr>
      </p:pic>
      <p:pic>
        <p:nvPicPr>
          <p:cNvPr id="490" name="Graphic 489">
            <a:extLst>
              <a:ext uri="{FF2B5EF4-FFF2-40B4-BE49-F238E27FC236}">
                <a16:creationId xmlns:a16="http://schemas.microsoft.com/office/drawing/2014/main" id="{EB1D72FC-EE58-F4E1-2589-F98B768BAA3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160289" y="16362945"/>
            <a:ext cx="462317" cy="250655"/>
          </a:xfrm>
          <a:prstGeom prst="rect">
            <a:avLst/>
          </a:prstGeom>
        </p:spPr>
      </p:pic>
      <p:pic>
        <p:nvPicPr>
          <p:cNvPr id="491" name="Graphic 490">
            <a:extLst>
              <a:ext uri="{FF2B5EF4-FFF2-40B4-BE49-F238E27FC236}">
                <a16:creationId xmlns:a16="http://schemas.microsoft.com/office/drawing/2014/main" id="{5970B0CE-2C32-6662-4632-E7DCFC9A9A8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158305" y="17159802"/>
            <a:ext cx="462317" cy="250655"/>
          </a:xfrm>
          <a:prstGeom prst="rect">
            <a:avLst/>
          </a:prstGeom>
        </p:spPr>
      </p:pic>
      <p:pic>
        <p:nvPicPr>
          <p:cNvPr id="492" name="Graphic 491">
            <a:extLst>
              <a:ext uri="{FF2B5EF4-FFF2-40B4-BE49-F238E27FC236}">
                <a16:creationId xmlns:a16="http://schemas.microsoft.com/office/drawing/2014/main" id="{4333119F-44A9-C2AC-5048-EB05D3B0526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158303" y="17851339"/>
            <a:ext cx="462317" cy="250655"/>
          </a:xfrm>
          <a:prstGeom prst="rect">
            <a:avLst/>
          </a:prstGeom>
        </p:spPr>
      </p:pic>
      <p:pic>
        <p:nvPicPr>
          <p:cNvPr id="493" name="Graphic 492">
            <a:extLst>
              <a:ext uri="{FF2B5EF4-FFF2-40B4-BE49-F238E27FC236}">
                <a16:creationId xmlns:a16="http://schemas.microsoft.com/office/drawing/2014/main" id="{CA5AD492-57D2-901F-79C6-13DDCE8A717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158303" y="18648196"/>
            <a:ext cx="462317" cy="250655"/>
          </a:xfrm>
          <a:prstGeom prst="rect">
            <a:avLst/>
          </a:prstGeom>
        </p:spPr>
      </p:pic>
      <p:pic>
        <p:nvPicPr>
          <p:cNvPr id="494" name="Graphic 493">
            <a:extLst>
              <a:ext uri="{FF2B5EF4-FFF2-40B4-BE49-F238E27FC236}">
                <a16:creationId xmlns:a16="http://schemas.microsoft.com/office/drawing/2014/main" id="{BEB6C107-058A-E809-62A6-C2D5624A18E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158303" y="19394422"/>
            <a:ext cx="462317" cy="250655"/>
          </a:xfrm>
          <a:prstGeom prst="rect">
            <a:avLst/>
          </a:prstGeom>
        </p:spPr>
      </p:pic>
      <p:pic>
        <p:nvPicPr>
          <p:cNvPr id="495" name="Graphic 494">
            <a:extLst>
              <a:ext uri="{FF2B5EF4-FFF2-40B4-BE49-F238E27FC236}">
                <a16:creationId xmlns:a16="http://schemas.microsoft.com/office/drawing/2014/main" id="{B1E87BD0-0C71-A243-7E68-B4D3F7F24EC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158303" y="20123991"/>
            <a:ext cx="462317" cy="250655"/>
          </a:xfrm>
          <a:prstGeom prst="rect">
            <a:avLst/>
          </a:prstGeom>
        </p:spPr>
      </p:pic>
      <p:pic>
        <p:nvPicPr>
          <p:cNvPr id="496" name="Graphic 495">
            <a:extLst>
              <a:ext uri="{FF2B5EF4-FFF2-40B4-BE49-F238E27FC236}">
                <a16:creationId xmlns:a16="http://schemas.microsoft.com/office/drawing/2014/main" id="{CC681206-B0FA-2576-D201-DD63616D8EA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622608" y="15662460"/>
            <a:ext cx="462317" cy="250655"/>
          </a:xfrm>
          <a:prstGeom prst="rect">
            <a:avLst/>
          </a:prstGeom>
        </p:spPr>
      </p:pic>
      <p:pic>
        <p:nvPicPr>
          <p:cNvPr id="497" name="Graphic 496">
            <a:extLst>
              <a:ext uri="{FF2B5EF4-FFF2-40B4-BE49-F238E27FC236}">
                <a16:creationId xmlns:a16="http://schemas.microsoft.com/office/drawing/2014/main" id="{44F50F35-A5DF-8636-1B6F-CF76E216F83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622606" y="16353997"/>
            <a:ext cx="462317" cy="250655"/>
          </a:xfrm>
          <a:prstGeom prst="rect">
            <a:avLst/>
          </a:prstGeom>
        </p:spPr>
      </p:pic>
      <p:pic>
        <p:nvPicPr>
          <p:cNvPr id="498" name="Graphic 497">
            <a:extLst>
              <a:ext uri="{FF2B5EF4-FFF2-40B4-BE49-F238E27FC236}">
                <a16:creationId xmlns:a16="http://schemas.microsoft.com/office/drawing/2014/main" id="{00CEE0CC-00A9-E610-4B1B-4E7AE2A0EDF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620622" y="17150854"/>
            <a:ext cx="462317" cy="250655"/>
          </a:xfrm>
          <a:prstGeom prst="rect">
            <a:avLst/>
          </a:prstGeom>
        </p:spPr>
      </p:pic>
      <p:pic>
        <p:nvPicPr>
          <p:cNvPr id="499" name="Graphic 498">
            <a:extLst>
              <a:ext uri="{FF2B5EF4-FFF2-40B4-BE49-F238E27FC236}">
                <a16:creationId xmlns:a16="http://schemas.microsoft.com/office/drawing/2014/main" id="{2861B4A7-8F2D-B63F-EB20-E6B66B9FFAF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620620" y="17842391"/>
            <a:ext cx="462317" cy="250655"/>
          </a:xfrm>
          <a:prstGeom prst="rect">
            <a:avLst/>
          </a:prstGeom>
        </p:spPr>
      </p:pic>
      <p:pic>
        <p:nvPicPr>
          <p:cNvPr id="500" name="Graphic 499">
            <a:extLst>
              <a:ext uri="{FF2B5EF4-FFF2-40B4-BE49-F238E27FC236}">
                <a16:creationId xmlns:a16="http://schemas.microsoft.com/office/drawing/2014/main" id="{495848FA-E22E-31D5-955C-BAAB113CC35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620620" y="18639248"/>
            <a:ext cx="462317" cy="250655"/>
          </a:xfrm>
          <a:prstGeom prst="rect">
            <a:avLst/>
          </a:prstGeom>
        </p:spPr>
      </p:pic>
      <p:pic>
        <p:nvPicPr>
          <p:cNvPr id="501" name="Graphic 500">
            <a:extLst>
              <a:ext uri="{FF2B5EF4-FFF2-40B4-BE49-F238E27FC236}">
                <a16:creationId xmlns:a16="http://schemas.microsoft.com/office/drawing/2014/main" id="{ED5176AA-AE5A-1607-F214-B49F3607C14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620620" y="19385474"/>
            <a:ext cx="462317" cy="250655"/>
          </a:xfrm>
          <a:prstGeom prst="rect">
            <a:avLst/>
          </a:prstGeom>
        </p:spPr>
      </p:pic>
      <p:pic>
        <p:nvPicPr>
          <p:cNvPr id="502" name="Graphic 501">
            <a:extLst>
              <a:ext uri="{FF2B5EF4-FFF2-40B4-BE49-F238E27FC236}">
                <a16:creationId xmlns:a16="http://schemas.microsoft.com/office/drawing/2014/main" id="{DC65DB5D-89BE-4356-1000-2D7C8A54228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620620" y="20115043"/>
            <a:ext cx="462317" cy="250655"/>
          </a:xfrm>
          <a:prstGeom prst="rect">
            <a:avLst/>
          </a:prstGeom>
        </p:spPr>
      </p:pic>
      <p:pic>
        <p:nvPicPr>
          <p:cNvPr id="503" name="Graphic 502">
            <a:extLst>
              <a:ext uri="{FF2B5EF4-FFF2-40B4-BE49-F238E27FC236}">
                <a16:creationId xmlns:a16="http://schemas.microsoft.com/office/drawing/2014/main" id="{93B785E3-BB96-17F7-E452-F1CF6186DE9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649870" y="15643410"/>
            <a:ext cx="462317" cy="250655"/>
          </a:xfrm>
          <a:prstGeom prst="rect">
            <a:avLst/>
          </a:prstGeom>
        </p:spPr>
      </p:pic>
      <p:pic>
        <p:nvPicPr>
          <p:cNvPr id="504" name="Graphic 503">
            <a:extLst>
              <a:ext uri="{FF2B5EF4-FFF2-40B4-BE49-F238E27FC236}">
                <a16:creationId xmlns:a16="http://schemas.microsoft.com/office/drawing/2014/main" id="{CE2E16EC-CFD5-2DB8-AB1F-DBC7F301178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649868" y="16334947"/>
            <a:ext cx="462317" cy="250655"/>
          </a:xfrm>
          <a:prstGeom prst="rect">
            <a:avLst/>
          </a:prstGeom>
        </p:spPr>
      </p:pic>
      <p:pic>
        <p:nvPicPr>
          <p:cNvPr id="505" name="Graphic 504">
            <a:extLst>
              <a:ext uri="{FF2B5EF4-FFF2-40B4-BE49-F238E27FC236}">
                <a16:creationId xmlns:a16="http://schemas.microsoft.com/office/drawing/2014/main" id="{A6FE4C46-1AB1-7000-85BD-6C1B094840C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647884" y="17131804"/>
            <a:ext cx="462317" cy="250655"/>
          </a:xfrm>
          <a:prstGeom prst="rect">
            <a:avLst/>
          </a:prstGeom>
        </p:spPr>
      </p:pic>
      <p:pic>
        <p:nvPicPr>
          <p:cNvPr id="506" name="Graphic 505">
            <a:extLst>
              <a:ext uri="{FF2B5EF4-FFF2-40B4-BE49-F238E27FC236}">
                <a16:creationId xmlns:a16="http://schemas.microsoft.com/office/drawing/2014/main" id="{7E666417-7538-0F66-906B-1E3C51545F1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647882" y="17823341"/>
            <a:ext cx="462317" cy="250655"/>
          </a:xfrm>
          <a:prstGeom prst="rect">
            <a:avLst/>
          </a:prstGeom>
        </p:spPr>
      </p:pic>
      <p:pic>
        <p:nvPicPr>
          <p:cNvPr id="507" name="Graphic 506">
            <a:extLst>
              <a:ext uri="{FF2B5EF4-FFF2-40B4-BE49-F238E27FC236}">
                <a16:creationId xmlns:a16="http://schemas.microsoft.com/office/drawing/2014/main" id="{B63E991A-8959-C304-F483-5D23802D113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647882" y="18620198"/>
            <a:ext cx="462317" cy="250655"/>
          </a:xfrm>
          <a:prstGeom prst="rect">
            <a:avLst/>
          </a:prstGeom>
        </p:spPr>
      </p:pic>
      <p:pic>
        <p:nvPicPr>
          <p:cNvPr id="508" name="Graphic 507">
            <a:extLst>
              <a:ext uri="{FF2B5EF4-FFF2-40B4-BE49-F238E27FC236}">
                <a16:creationId xmlns:a16="http://schemas.microsoft.com/office/drawing/2014/main" id="{F37605C1-D7CF-1102-27E3-AB24E46241E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647882" y="19366424"/>
            <a:ext cx="462317" cy="250655"/>
          </a:xfrm>
          <a:prstGeom prst="rect">
            <a:avLst/>
          </a:prstGeom>
        </p:spPr>
      </p:pic>
      <p:pic>
        <p:nvPicPr>
          <p:cNvPr id="509" name="Graphic 508">
            <a:extLst>
              <a:ext uri="{FF2B5EF4-FFF2-40B4-BE49-F238E27FC236}">
                <a16:creationId xmlns:a16="http://schemas.microsoft.com/office/drawing/2014/main" id="{6C832339-9C23-8437-82C0-4952C638E92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647882" y="20095993"/>
            <a:ext cx="462317" cy="250655"/>
          </a:xfrm>
          <a:prstGeom prst="rect">
            <a:avLst/>
          </a:prstGeom>
        </p:spPr>
      </p:pic>
      <p:pic>
        <p:nvPicPr>
          <p:cNvPr id="510" name="Graphic 509">
            <a:extLst>
              <a:ext uri="{FF2B5EF4-FFF2-40B4-BE49-F238E27FC236}">
                <a16:creationId xmlns:a16="http://schemas.microsoft.com/office/drawing/2014/main" id="{2E140180-6A6A-8F31-69A6-32AFCC0384E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150287" y="15643410"/>
            <a:ext cx="462317" cy="250655"/>
          </a:xfrm>
          <a:prstGeom prst="rect">
            <a:avLst/>
          </a:prstGeom>
        </p:spPr>
      </p:pic>
      <p:pic>
        <p:nvPicPr>
          <p:cNvPr id="511" name="Graphic 510">
            <a:extLst>
              <a:ext uri="{FF2B5EF4-FFF2-40B4-BE49-F238E27FC236}">
                <a16:creationId xmlns:a16="http://schemas.microsoft.com/office/drawing/2014/main" id="{123AECAA-28D2-701A-366D-5B8B46FBB01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150285" y="16334947"/>
            <a:ext cx="462317" cy="250655"/>
          </a:xfrm>
          <a:prstGeom prst="rect">
            <a:avLst/>
          </a:prstGeom>
        </p:spPr>
      </p:pic>
      <p:pic>
        <p:nvPicPr>
          <p:cNvPr id="512" name="Graphic 511">
            <a:extLst>
              <a:ext uri="{FF2B5EF4-FFF2-40B4-BE49-F238E27FC236}">
                <a16:creationId xmlns:a16="http://schemas.microsoft.com/office/drawing/2014/main" id="{F9A12375-4D4F-F3F0-DF38-FB3447506FF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148301" y="17131804"/>
            <a:ext cx="462317" cy="250655"/>
          </a:xfrm>
          <a:prstGeom prst="rect">
            <a:avLst/>
          </a:prstGeom>
        </p:spPr>
      </p:pic>
      <p:pic>
        <p:nvPicPr>
          <p:cNvPr id="513" name="Graphic 512">
            <a:extLst>
              <a:ext uri="{FF2B5EF4-FFF2-40B4-BE49-F238E27FC236}">
                <a16:creationId xmlns:a16="http://schemas.microsoft.com/office/drawing/2014/main" id="{DCE9F4CB-2769-E2A9-66CE-B97977ADDB0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148299" y="17823341"/>
            <a:ext cx="462317" cy="250655"/>
          </a:xfrm>
          <a:prstGeom prst="rect">
            <a:avLst/>
          </a:prstGeom>
        </p:spPr>
      </p:pic>
      <p:pic>
        <p:nvPicPr>
          <p:cNvPr id="514" name="Graphic 513">
            <a:extLst>
              <a:ext uri="{FF2B5EF4-FFF2-40B4-BE49-F238E27FC236}">
                <a16:creationId xmlns:a16="http://schemas.microsoft.com/office/drawing/2014/main" id="{6F5934F6-5FCA-66FE-6338-9DBF9F2068B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148299" y="18620198"/>
            <a:ext cx="462317" cy="250655"/>
          </a:xfrm>
          <a:prstGeom prst="rect">
            <a:avLst/>
          </a:prstGeom>
        </p:spPr>
      </p:pic>
      <p:pic>
        <p:nvPicPr>
          <p:cNvPr id="515" name="Graphic 514">
            <a:extLst>
              <a:ext uri="{FF2B5EF4-FFF2-40B4-BE49-F238E27FC236}">
                <a16:creationId xmlns:a16="http://schemas.microsoft.com/office/drawing/2014/main" id="{ECCDC618-6B07-9E0D-9473-1B378AF5A1A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148299" y="19366424"/>
            <a:ext cx="462317" cy="250655"/>
          </a:xfrm>
          <a:prstGeom prst="rect">
            <a:avLst/>
          </a:prstGeom>
        </p:spPr>
      </p:pic>
      <p:pic>
        <p:nvPicPr>
          <p:cNvPr id="516" name="Graphic 515">
            <a:extLst>
              <a:ext uri="{FF2B5EF4-FFF2-40B4-BE49-F238E27FC236}">
                <a16:creationId xmlns:a16="http://schemas.microsoft.com/office/drawing/2014/main" id="{068F7232-11DD-3AA1-8370-866DA18D754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148299" y="20095993"/>
            <a:ext cx="462317" cy="250655"/>
          </a:xfrm>
          <a:prstGeom prst="rect">
            <a:avLst/>
          </a:prstGeom>
        </p:spPr>
      </p:pic>
      <p:pic>
        <p:nvPicPr>
          <p:cNvPr id="517" name="Graphic 516">
            <a:extLst>
              <a:ext uri="{FF2B5EF4-FFF2-40B4-BE49-F238E27FC236}">
                <a16:creationId xmlns:a16="http://schemas.microsoft.com/office/drawing/2014/main" id="{73046106-956F-6F4D-0484-22625DD1F40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9084044" y="15623166"/>
            <a:ext cx="462317" cy="250655"/>
          </a:xfrm>
          <a:prstGeom prst="rect">
            <a:avLst/>
          </a:prstGeom>
        </p:spPr>
      </p:pic>
      <p:pic>
        <p:nvPicPr>
          <p:cNvPr id="518" name="Graphic 517">
            <a:extLst>
              <a:ext uri="{FF2B5EF4-FFF2-40B4-BE49-F238E27FC236}">
                <a16:creationId xmlns:a16="http://schemas.microsoft.com/office/drawing/2014/main" id="{9DBAAFC7-9493-9F98-2F33-9EE287D1946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9084042" y="16314703"/>
            <a:ext cx="462317" cy="250655"/>
          </a:xfrm>
          <a:prstGeom prst="rect">
            <a:avLst/>
          </a:prstGeom>
        </p:spPr>
      </p:pic>
      <p:pic>
        <p:nvPicPr>
          <p:cNvPr id="519" name="Graphic 518">
            <a:extLst>
              <a:ext uri="{FF2B5EF4-FFF2-40B4-BE49-F238E27FC236}">
                <a16:creationId xmlns:a16="http://schemas.microsoft.com/office/drawing/2014/main" id="{B7910F77-C1FC-62E2-6ED4-861B2D8A067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9082058" y="17111560"/>
            <a:ext cx="462317" cy="250655"/>
          </a:xfrm>
          <a:prstGeom prst="rect">
            <a:avLst/>
          </a:prstGeom>
        </p:spPr>
      </p:pic>
      <p:pic>
        <p:nvPicPr>
          <p:cNvPr id="520" name="Graphic 519">
            <a:extLst>
              <a:ext uri="{FF2B5EF4-FFF2-40B4-BE49-F238E27FC236}">
                <a16:creationId xmlns:a16="http://schemas.microsoft.com/office/drawing/2014/main" id="{C2AB099D-3F56-69C1-CC90-517A5EB94C0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9082056" y="17803097"/>
            <a:ext cx="462317" cy="250655"/>
          </a:xfrm>
          <a:prstGeom prst="rect">
            <a:avLst/>
          </a:prstGeom>
        </p:spPr>
      </p:pic>
      <p:pic>
        <p:nvPicPr>
          <p:cNvPr id="521" name="Graphic 520">
            <a:extLst>
              <a:ext uri="{FF2B5EF4-FFF2-40B4-BE49-F238E27FC236}">
                <a16:creationId xmlns:a16="http://schemas.microsoft.com/office/drawing/2014/main" id="{46995F70-6FA3-1298-7733-D0DA0A54695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9082056" y="18599954"/>
            <a:ext cx="462317" cy="250655"/>
          </a:xfrm>
          <a:prstGeom prst="rect">
            <a:avLst/>
          </a:prstGeom>
        </p:spPr>
      </p:pic>
      <p:pic>
        <p:nvPicPr>
          <p:cNvPr id="522" name="Graphic 521">
            <a:extLst>
              <a:ext uri="{FF2B5EF4-FFF2-40B4-BE49-F238E27FC236}">
                <a16:creationId xmlns:a16="http://schemas.microsoft.com/office/drawing/2014/main" id="{5127A69E-0634-AE1F-B257-3A4205DC381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9082056" y="19346180"/>
            <a:ext cx="462317" cy="250655"/>
          </a:xfrm>
          <a:prstGeom prst="rect">
            <a:avLst/>
          </a:prstGeom>
        </p:spPr>
      </p:pic>
      <p:pic>
        <p:nvPicPr>
          <p:cNvPr id="523" name="Graphic 522">
            <a:extLst>
              <a:ext uri="{FF2B5EF4-FFF2-40B4-BE49-F238E27FC236}">
                <a16:creationId xmlns:a16="http://schemas.microsoft.com/office/drawing/2014/main" id="{A769B526-0442-B51C-B1DE-2B238D5D042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9082056" y="20075749"/>
            <a:ext cx="462317" cy="250655"/>
          </a:xfrm>
          <a:prstGeom prst="rect">
            <a:avLst/>
          </a:prstGeom>
        </p:spPr>
      </p:pic>
      <p:pic>
        <p:nvPicPr>
          <p:cNvPr id="528" name="Graphic 527">
            <a:extLst>
              <a:ext uri="{FF2B5EF4-FFF2-40B4-BE49-F238E27FC236}">
                <a16:creationId xmlns:a16="http://schemas.microsoft.com/office/drawing/2014/main" id="{E6812B93-C580-A8EE-09FA-CEC23E83DCA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0140191" y="18584606"/>
            <a:ext cx="462317" cy="250655"/>
          </a:xfrm>
          <a:prstGeom prst="rect">
            <a:avLst/>
          </a:prstGeom>
        </p:spPr>
      </p:pic>
      <p:pic>
        <p:nvPicPr>
          <p:cNvPr id="529" name="Graphic 528">
            <a:extLst>
              <a:ext uri="{FF2B5EF4-FFF2-40B4-BE49-F238E27FC236}">
                <a16:creationId xmlns:a16="http://schemas.microsoft.com/office/drawing/2014/main" id="{451D17BA-A26C-4F29-9413-74A02F4E70E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0140191" y="19330832"/>
            <a:ext cx="462317" cy="250655"/>
          </a:xfrm>
          <a:prstGeom prst="rect">
            <a:avLst/>
          </a:prstGeom>
        </p:spPr>
      </p:pic>
      <p:pic>
        <p:nvPicPr>
          <p:cNvPr id="530" name="Graphic 529">
            <a:extLst>
              <a:ext uri="{FF2B5EF4-FFF2-40B4-BE49-F238E27FC236}">
                <a16:creationId xmlns:a16="http://schemas.microsoft.com/office/drawing/2014/main" id="{BBF8FFCC-12E5-43F2-A67D-CEE57866B1FC}"/>
              </a:ext>
            </a:extLst>
          </p:cNvPr>
          <p:cNvPicPr>
            <a:picLocks noChangeAspect="1"/>
          </p:cNvPicPr>
          <p:nvPr/>
        </p:nvPicPr>
        <p:blipFill>
          <a:blip r:embed="rId10">
            <a:extLst>
              <a:ext uri="{96DAC541-7B7A-43D3-8B79-37D633B846F1}">
                <asvg:svgBlip xmlns:asvg="http://schemas.microsoft.com/office/drawing/2016/SVG/main" r:embed="rId12"/>
              </a:ext>
            </a:extLst>
          </a:blip>
          <a:srcRect l="13568" r="10977"/>
          <a:stretch/>
        </p:blipFill>
        <p:spPr>
          <a:xfrm flipH="1">
            <a:off x="14744519" y="21244687"/>
            <a:ext cx="462317" cy="250655"/>
          </a:xfrm>
          <a:prstGeom prst="rect">
            <a:avLst/>
          </a:prstGeom>
        </p:spPr>
      </p:pic>
      <p:sp>
        <p:nvSpPr>
          <p:cNvPr id="531" name="TextBox 530">
            <a:extLst>
              <a:ext uri="{FF2B5EF4-FFF2-40B4-BE49-F238E27FC236}">
                <a16:creationId xmlns:a16="http://schemas.microsoft.com/office/drawing/2014/main" id="{B412AB6C-483C-944D-4391-11D8A3236F02}"/>
              </a:ext>
            </a:extLst>
          </p:cNvPr>
          <p:cNvSpPr txBox="1"/>
          <p:nvPr/>
        </p:nvSpPr>
        <p:spPr>
          <a:xfrm>
            <a:off x="15206836" y="21108404"/>
            <a:ext cx="9858375" cy="523220"/>
          </a:xfrm>
          <a:prstGeom prst="rect">
            <a:avLst/>
          </a:prstGeom>
          <a:noFill/>
        </p:spPr>
        <p:txBody>
          <a:bodyPr wrap="square" rtlCol="0">
            <a:spAutoFit/>
          </a:bodyPr>
          <a:lstStyle/>
          <a:p>
            <a:r>
              <a:rPr lang="en-GB" sz="2800">
                <a:latin typeface="Calibri" panose="020F0502020204030204" pitchFamily="34" charset="0"/>
                <a:ea typeface="Calibri" panose="020F0502020204030204" pitchFamily="34" charset="0"/>
                <a:cs typeface="Calibri" panose="020F0502020204030204" pitchFamily="34" charset="0"/>
              </a:rPr>
              <a:t>= connecting bus service</a:t>
            </a:r>
          </a:p>
        </p:txBody>
      </p:sp>
      <p:pic>
        <p:nvPicPr>
          <p:cNvPr id="532" name="Graphic 531">
            <a:extLst>
              <a:ext uri="{FF2B5EF4-FFF2-40B4-BE49-F238E27FC236}">
                <a16:creationId xmlns:a16="http://schemas.microsoft.com/office/drawing/2014/main" id="{29DB2222-63DF-DE31-8364-5F8196A868D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189341" y="14011563"/>
            <a:ext cx="462317" cy="250655"/>
          </a:xfrm>
          <a:prstGeom prst="rect">
            <a:avLst/>
          </a:prstGeom>
        </p:spPr>
      </p:pic>
      <p:pic>
        <p:nvPicPr>
          <p:cNvPr id="533" name="Graphic 532">
            <a:extLst>
              <a:ext uri="{FF2B5EF4-FFF2-40B4-BE49-F238E27FC236}">
                <a16:creationId xmlns:a16="http://schemas.microsoft.com/office/drawing/2014/main" id="{5F3E3648-EFB3-2F35-0FB4-642545164FC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0921308" y="19303030"/>
            <a:ext cx="462317" cy="250655"/>
          </a:xfrm>
          <a:prstGeom prst="rect">
            <a:avLst/>
          </a:prstGeom>
        </p:spPr>
      </p:pic>
    </p:spTree>
    <p:extLst>
      <p:ext uri="{BB962C8B-B14F-4D97-AF65-F5344CB8AC3E}">
        <p14:creationId xmlns:p14="http://schemas.microsoft.com/office/powerpoint/2010/main" val="205704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52A17-A24E-744E-F1C9-3FF1FC9BBE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E11C26-74DF-858B-5A03-75F100464EAF}"/>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F9CF9C63-E934-65A6-BCBC-AF4BE3D510BD}"/>
              </a:ext>
            </a:extLst>
          </p:cNvPr>
          <p:cNvSpPr/>
          <p:nvPr/>
        </p:nvSpPr>
        <p:spPr>
          <a:xfrm>
            <a:off x="331467" y="22662002"/>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40" name="Rectangle: Rounded Corners 39">
            <a:extLst>
              <a:ext uri="{FF2B5EF4-FFF2-40B4-BE49-F238E27FC236}">
                <a16:creationId xmlns:a16="http://schemas.microsoft.com/office/drawing/2014/main" id="{77D381CB-BD8D-919E-12A6-56CCE20D53AF}"/>
              </a:ext>
            </a:extLst>
          </p:cNvPr>
          <p:cNvSpPr/>
          <p:nvPr/>
        </p:nvSpPr>
        <p:spPr>
          <a:xfrm>
            <a:off x="422235" y="9826116"/>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D51C48C7-9568-E854-EA9E-B10E41C69BF2}"/>
              </a:ext>
            </a:extLst>
          </p:cNvPr>
          <p:cNvSpPr/>
          <p:nvPr/>
        </p:nvSpPr>
        <p:spPr>
          <a:xfrm>
            <a:off x="422235" y="3353644"/>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6B5CC00-E6D6-E266-5F49-EB040DA023A5}"/>
              </a:ext>
            </a:extLst>
          </p:cNvPr>
          <p:cNvSpPr txBox="1"/>
          <p:nvPr/>
        </p:nvSpPr>
        <p:spPr>
          <a:xfrm>
            <a:off x="1912327" y="660928"/>
            <a:ext cx="17180432" cy="2308324"/>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Ferry Carryings, Capacity Utilisation and Performance</a:t>
            </a:r>
          </a:p>
        </p:txBody>
      </p:sp>
      <p:grpSp>
        <p:nvGrpSpPr>
          <p:cNvPr id="13" name="Group 12">
            <a:extLst>
              <a:ext uri="{FF2B5EF4-FFF2-40B4-BE49-F238E27FC236}">
                <a16:creationId xmlns:a16="http://schemas.microsoft.com/office/drawing/2014/main" id="{9E6DB94D-6E3C-BD27-37E3-D2DABD080FF3}"/>
              </a:ext>
            </a:extLst>
          </p:cNvPr>
          <p:cNvGrpSpPr/>
          <p:nvPr/>
        </p:nvGrpSpPr>
        <p:grpSpPr>
          <a:xfrm>
            <a:off x="220075" y="28950444"/>
            <a:ext cx="20816084" cy="1140243"/>
            <a:chOff x="220075" y="28950444"/>
            <a:chExt cx="20816084" cy="1140243"/>
          </a:xfrm>
        </p:grpSpPr>
        <p:pic>
          <p:nvPicPr>
            <p:cNvPr id="14" name="Picture 2" descr="Logo: Shetland Islands Council">
              <a:extLst>
                <a:ext uri="{FF2B5EF4-FFF2-40B4-BE49-F238E27FC236}">
                  <a16:creationId xmlns:a16="http://schemas.microsoft.com/office/drawing/2014/main" id="{B6762D33-595A-065F-BF6E-605B93161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D51415D-C443-868B-1742-A2C0DA6ADE3D}"/>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6" name="Picture 15">
              <a:extLst>
                <a:ext uri="{FF2B5EF4-FFF2-40B4-BE49-F238E27FC236}">
                  <a16:creationId xmlns:a16="http://schemas.microsoft.com/office/drawing/2014/main" id="{8A62654E-AE4E-ECF1-8AC2-5F8154CB7B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7" name="Picture 16">
              <a:extLst>
                <a:ext uri="{FF2B5EF4-FFF2-40B4-BE49-F238E27FC236}">
                  <a16:creationId xmlns:a16="http://schemas.microsoft.com/office/drawing/2014/main" id="{E4FB4637-9695-908E-F8D7-D7E219DAFE5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18" name="Picture 17" descr="Logo, company name&#10;&#10;Description automatically generated">
              <a:extLst>
                <a:ext uri="{FF2B5EF4-FFF2-40B4-BE49-F238E27FC236}">
                  <a16:creationId xmlns:a16="http://schemas.microsoft.com/office/drawing/2014/main" id="{A7158334-FE01-D71D-B3F9-E97A3A8220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8" name="Text Placeholder 2">
            <a:extLst>
              <a:ext uri="{FF2B5EF4-FFF2-40B4-BE49-F238E27FC236}">
                <a16:creationId xmlns:a16="http://schemas.microsoft.com/office/drawing/2014/main" id="{9FE27966-9636-A473-FA64-DAD6E0A5E903}"/>
              </a:ext>
            </a:extLst>
          </p:cNvPr>
          <p:cNvSpPr txBox="1">
            <a:spLocks/>
          </p:cNvSpPr>
          <p:nvPr/>
        </p:nvSpPr>
        <p:spPr>
          <a:xfrm>
            <a:off x="13394508" y="3723316"/>
            <a:ext cx="7087295" cy="5576866"/>
          </a:xfrm>
          <a:prstGeom prst="rect">
            <a:avLst/>
          </a:prstGeom>
        </p:spPr>
        <p:txBody>
          <a:bodyPr vert="horz" wrap="square" lIns="0" tIns="0" rIns="0" bIns="0" rtlCol="0" anchor="t">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The inter-island ferry service was subject to a programme of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service reductions in 2013 </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for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Bressay</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the reductions were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mainly focused on weekends.</a:t>
            </a:r>
          </a:p>
          <a:p>
            <a:endParaRPr lang="en-GB" sz="2800" b="1">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There was an overall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4% reduction in scheduled sailings </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between 2013 and 2015, and then broad stability thereafter. However, the number of Saturday sailings reduced by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14% </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and Sunday sailings by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9%.</a:t>
            </a:r>
          </a:p>
          <a:p>
            <a:endParaRPr lang="en-GB" sz="2800" b="1">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While frequency was reduced, the length of the operating day was largely maintained.</a:t>
            </a:r>
          </a:p>
          <a:p>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57175" lvl="1" indent="-257175">
              <a:lnSpc>
                <a:spcPct val="90000"/>
              </a:lnSpc>
              <a:buFont typeface="Arial" panose="020B0604020202020204" pitchFamily="34" charset="0"/>
              <a:buChar char="•"/>
            </a:pPr>
            <a:endParaRPr lang="en-GB" sz="2000" b="1">
              <a:latin typeface="Calibri" panose="020F0502020204030204" pitchFamily="34" charset="0"/>
              <a:ea typeface="Calibri" panose="020F0502020204030204" pitchFamily="34" charset="0"/>
              <a:cs typeface="Calibri" panose="020F0502020204030204" pitchFamily="34" charset="0"/>
            </a:endParaRPr>
          </a:p>
        </p:txBody>
      </p:sp>
      <p:sp>
        <p:nvSpPr>
          <p:cNvPr id="31" name="Text Placeholder 2">
            <a:extLst>
              <a:ext uri="{FF2B5EF4-FFF2-40B4-BE49-F238E27FC236}">
                <a16:creationId xmlns:a16="http://schemas.microsoft.com/office/drawing/2014/main" id="{DBBD43E4-188E-5159-AD8D-5CA6B53086E5}"/>
              </a:ext>
            </a:extLst>
          </p:cNvPr>
          <p:cNvSpPr txBox="1">
            <a:spLocks/>
          </p:cNvSpPr>
          <p:nvPr/>
        </p:nvSpPr>
        <p:spPr>
          <a:xfrm>
            <a:off x="1043839" y="10666103"/>
            <a:ext cx="8476615" cy="4891767"/>
          </a:xfrm>
          <a:prstGeom prst="rect">
            <a:avLst/>
          </a:prstGeom>
        </p:spPr>
        <p:txBody>
          <a:bodyPr vert="horz" wrap="square" lIns="0" tIns="0" rIns="0" bIns="0" rtlCol="0" anchor="t">
            <a:no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The figure shows </a:t>
            </a:r>
            <a:r>
              <a:rPr kumimoji="0" lang="en-GB" sz="28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vehicle carryings in terms of total lane metres</a:t>
            </a:r>
            <a:r>
              <a:rPr lang="en-GB" sz="2800" b="1">
                <a:latin typeface="Calibri" panose="020F0502020204030204" pitchFamily="34" charset="0"/>
                <a:ea typeface="Calibri" panose="020F0502020204030204" pitchFamily="34" charset="0"/>
                <a:cs typeface="Calibri" panose="020F0502020204030204" pitchFamily="34" charset="0"/>
              </a:rPr>
              <a:t> (</a:t>
            </a:r>
            <a:r>
              <a:rPr kumimoji="0" lang="en-GB" sz="28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LMs)</a:t>
            </a:r>
            <a:r>
              <a:rPr kumimoji="0" lang="en-GB" sz="28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carried for each year between 2013 and 2024. </a:t>
            </a:r>
          </a:p>
          <a:p>
            <a:pPr marL="0" marR="0" lvl="0" indent="0" algn="l" defTabSz="685800" rtl="0" eaLnBrk="1" fontAlgn="auto" latinLnBrk="0" hangingPunct="1">
              <a:lnSpc>
                <a:spcPct val="100000"/>
              </a:lnSpc>
              <a:spcBef>
                <a:spcPct val="20000"/>
              </a:spcBef>
              <a:spcAft>
                <a:spcPts val="0"/>
              </a:spcAft>
              <a:buClrTx/>
              <a:buSzTx/>
              <a:buNone/>
              <a:tabLst/>
              <a:defRPr/>
            </a:pPr>
            <a:r>
              <a:rPr kumimoji="0" lang="en-GB" sz="2800" b="0" i="1"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A lane metre is a common unit of measurement for all vehicular traffic using a roll-on/roll-off (Ro-Ro) ferry. For example, a typical car would be 5 lane </a:t>
            </a:r>
            <a:r>
              <a:rPr lang="en-GB" sz="2800" i="1">
                <a:latin typeface="Calibri" panose="020F0502020204030204" pitchFamily="34" charset="0"/>
                <a:ea typeface="Calibri" panose="020F0502020204030204" pitchFamily="34" charset="0"/>
                <a:cs typeface="Calibri" panose="020F0502020204030204" pitchFamily="34" charset="0"/>
              </a:rPr>
              <a:t>m</a:t>
            </a:r>
            <a:r>
              <a:rPr kumimoji="0" lang="en-GB" sz="2800" b="0" i="1" u="none" strike="noStrike" kern="1200" cap="none" spc="0" normalizeH="0" baseline="0" noProof="0" err="1">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etres</a:t>
            </a:r>
            <a:r>
              <a:rPr kumimoji="0" lang="en-GB" sz="2800" b="0" i="1"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28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685800" rtl="0" eaLnBrk="1" fontAlgn="auto" latinLnBrk="0" hangingPunct="1">
              <a:lnSpc>
                <a:spcPct val="100000"/>
              </a:lnSpc>
              <a:spcBef>
                <a:spcPct val="20000"/>
              </a:spcBef>
              <a:spcAft>
                <a:spcPts val="0"/>
              </a:spcAft>
              <a:buClrTx/>
              <a:buSzTx/>
              <a:buNone/>
              <a:tabLst/>
              <a:defRPr/>
            </a:pPr>
            <a:endParaRPr kumimoji="0" lang="en-GB" sz="28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ct val="20000"/>
              </a:spcBef>
              <a:spcAft>
                <a:spcPts val="0"/>
              </a:spcAft>
              <a:buClrTx/>
              <a:buSzTx/>
              <a:buNone/>
              <a:tabLst/>
              <a:defRPr/>
            </a:pPr>
            <a:r>
              <a:rPr lang="en-GB" sz="2800">
                <a:latin typeface="Calibri" panose="020F0502020204030204" pitchFamily="34" charset="0"/>
                <a:ea typeface="Calibri" panose="020F0502020204030204" pitchFamily="34" charset="0"/>
                <a:cs typeface="Calibri" panose="020F0502020204030204" pitchFamily="34" charset="0"/>
              </a:rPr>
              <a:t>While carryings on the Bressay route have varied year-on-year, they have been broadly stable overall. Total LMs carried in 2019 were </a:t>
            </a:r>
            <a:r>
              <a:rPr lang="en-GB" sz="2800" b="1">
                <a:latin typeface="Calibri" panose="020F0502020204030204" pitchFamily="34" charset="0"/>
                <a:ea typeface="Calibri" panose="020F0502020204030204" pitchFamily="34" charset="0"/>
                <a:cs typeface="Calibri" panose="020F0502020204030204" pitchFamily="34" charset="0"/>
              </a:rPr>
              <a:t>2% </a:t>
            </a:r>
            <a:r>
              <a:rPr lang="en-GB" sz="2800">
                <a:latin typeface="Calibri" panose="020F0502020204030204" pitchFamily="34" charset="0"/>
                <a:ea typeface="Calibri" panose="020F0502020204030204" pitchFamily="34" charset="0"/>
                <a:cs typeface="Calibri" panose="020F0502020204030204" pitchFamily="34" charset="0"/>
              </a:rPr>
              <a:t>less than in 2013.</a:t>
            </a:r>
            <a:endParaRPr kumimoji="0" lang="en-GB" sz="28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57175" marR="0" lvl="1" indent="-257175"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GB" sz="28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ACB73837-5294-20A0-CC33-0436CFF2A791}"/>
              </a:ext>
            </a:extLst>
          </p:cNvPr>
          <p:cNvSpPr/>
          <p:nvPr/>
        </p:nvSpPr>
        <p:spPr>
          <a:xfrm>
            <a:off x="1186756" y="3047107"/>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ea typeface="Calibri" panose="020F0502020204030204" pitchFamily="34" charset="0"/>
                <a:cs typeface="Calibri" panose="020F0502020204030204" pitchFamily="34" charset="0"/>
              </a:rPr>
              <a:t>How many sailings are made by each vessel in each year?</a:t>
            </a:r>
          </a:p>
        </p:txBody>
      </p:sp>
      <p:sp>
        <p:nvSpPr>
          <p:cNvPr id="4" name="Rectangle: Rounded Corners 3">
            <a:extLst>
              <a:ext uri="{FF2B5EF4-FFF2-40B4-BE49-F238E27FC236}">
                <a16:creationId xmlns:a16="http://schemas.microsoft.com/office/drawing/2014/main" id="{8EDEE326-1EDE-992D-2A89-C7DE8821C341}"/>
              </a:ext>
            </a:extLst>
          </p:cNvPr>
          <p:cNvSpPr/>
          <p:nvPr/>
        </p:nvSpPr>
        <p:spPr>
          <a:xfrm>
            <a:off x="10580205" y="9452097"/>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ea typeface="Calibri" panose="020F0502020204030204" pitchFamily="34" charset="0"/>
                <a:cs typeface="Calibri" panose="020F0502020204030204" pitchFamily="34" charset="0"/>
              </a:rPr>
              <a:t>How have vehicle lane metre carryings changed over time?</a:t>
            </a:r>
          </a:p>
        </p:txBody>
      </p:sp>
      <p:sp>
        <p:nvSpPr>
          <p:cNvPr id="9" name="TextBox 8">
            <a:extLst>
              <a:ext uri="{FF2B5EF4-FFF2-40B4-BE49-F238E27FC236}">
                <a16:creationId xmlns:a16="http://schemas.microsoft.com/office/drawing/2014/main" id="{6B11165D-6844-27A0-0805-2C950327A26A}"/>
              </a:ext>
            </a:extLst>
          </p:cNvPr>
          <p:cNvSpPr txBox="1"/>
          <p:nvPr/>
        </p:nvSpPr>
        <p:spPr>
          <a:xfrm>
            <a:off x="3684815" y="9341538"/>
            <a:ext cx="6444216" cy="3300160"/>
          </a:xfrm>
          <a:prstGeom prst="rect">
            <a:avLst/>
          </a:prstGeom>
        </p:spPr>
        <p:txBody>
          <a:bodyPr vert="horz" wrap="square" lIns="0" tIns="0" rIns="0" bIns="0" rtlCol="0" anchor="t">
            <a:noAutofit/>
          </a:bodyPr>
          <a:lstStyle>
            <a:defPPr>
              <a:defRPr lang="en-US"/>
            </a:defPPr>
            <a:lvl1pPr marR="0" lvl="0" indent="0" defTabSz="685800" fontAlgn="auto">
              <a:lnSpc>
                <a:spcPct val="100000"/>
              </a:lnSpc>
              <a:spcBef>
                <a:spcPct val="20000"/>
              </a:spcBef>
              <a:spcAft>
                <a:spcPts val="0"/>
              </a:spcAft>
              <a:buClrTx/>
              <a:buSzTx/>
              <a:buFont typeface="Arial" panose="020B0604020202020204" pitchFamily="34" charset="0"/>
              <a:buNone/>
              <a:tabLst/>
              <a:defRPr kumimoji="0" sz="2600" b="0" i="0" u="none" strike="noStrike" cap="none" spc="0" normalizeH="0" baseline="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defRPr>
            </a:lvl1pPr>
            <a:lvl2pPr marL="257175" marR="0" lvl="1" indent="-257175" defTabSz="685800" fontAlgn="auto">
              <a:lnSpc>
                <a:spcPct val="90000"/>
              </a:lnSpc>
              <a:spcBef>
                <a:spcPct val="20000"/>
              </a:spcBef>
              <a:spcAft>
                <a:spcPts val="0"/>
              </a:spcAft>
              <a:buClrTx/>
              <a:buSzTx/>
              <a:buFont typeface="Arial" panose="020B0604020202020204" pitchFamily="34" charset="0"/>
              <a:buChar char="•"/>
              <a:tabLst/>
              <a:defRPr kumimoji="0" sz="2600" b="1" i="0" u="none" strike="noStrike" cap="none" spc="0" normalizeH="0" baseline="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defRPr>
            </a:lvl2pPr>
            <a:lvl3pPr marL="685800" indent="0" defTabSz="685800">
              <a:spcBef>
                <a:spcPct val="20000"/>
              </a:spcBef>
              <a:buFont typeface="Arial" panose="020B0604020202020204" pitchFamily="34" charset="0"/>
              <a:buNone/>
              <a:defRPr sz="1800">
                <a:solidFill>
                  <a:srgbClr val="222222"/>
                </a:solidFill>
              </a:defRPr>
            </a:lvl3pPr>
            <a:lvl4pPr marL="1028700" indent="0" defTabSz="685800">
              <a:spcBef>
                <a:spcPct val="20000"/>
              </a:spcBef>
              <a:buFont typeface="Arial" panose="020B0604020202020204" pitchFamily="34" charset="0"/>
              <a:buNone/>
              <a:defRPr sz="1500"/>
            </a:lvl4pPr>
            <a:lvl5pPr marL="1371600" indent="0" defTabSz="685800">
              <a:spcBef>
                <a:spcPct val="20000"/>
              </a:spcBef>
              <a:buFont typeface="Arial" panose="020B0604020202020204" pitchFamily="34" charset="0"/>
              <a:buNone/>
              <a:defRPr sz="1500"/>
            </a:lvl5pPr>
            <a:lvl6pPr marL="1885950" indent="-171450" defTabSz="685800">
              <a:spcBef>
                <a:spcPct val="20000"/>
              </a:spcBef>
              <a:buFont typeface="Arial" panose="020B0604020202020204" pitchFamily="34" charset="0"/>
              <a:buChar char="•"/>
              <a:defRPr sz="1500"/>
            </a:lvl6pPr>
            <a:lvl7pPr marL="2228850" indent="-171450" defTabSz="685800">
              <a:spcBef>
                <a:spcPct val="20000"/>
              </a:spcBef>
              <a:buFont typeface="Arial" panose="020B0604020202020204" pitchFamily="34" charset="0"/>
              <a:buChar char="•"/>
              <a:defRPr sz="1500"/>
            </a:lvl7pPr>
            <a:lvl8pPr marL="2571750" indent="-171450" defTabSz="685800">
              <a:spcBef>
                <a:spcPct val="20000"/>
              </a:spcBef>
              <a:buFont typeface="Arial" panose="020B0604020202020204" pitchFamily="34" charset="0"/>
              <a:buChar char="•"/>
              <a:defRPr sz="1500"/>
            </a:lvl8pPr>
            <a:lvl9pPr marL="2914650" indent="-171450" defTabSz="685800">
              <a:spcBef>
                <a:spcPct val="20000"/>
              </a:spcBef>
              <a:buFont typeface="Arial" panose="020B0604020202020204" pitchFamily="34" charset="0"/>
              <a:buChar char="•"/>
              <a:defRPr sz="1500"/>
            </a:lvl9pPr>
          </a:lstStyle>
          <a:p>
            <a:endParaRPr lang="en-GB"/>
          </a:p>
        </p:txBody>
      </p:sp>
      <p:graphicFrame>
        <p:nvGraphicFramePr>
          <p:cNvPr id="5" name="Chart 4">
            <a:extLst>
              <a:ext uri="{FF2B5EF4-FFF2-40B4-BE49-F238E27FC236}">
                <a16:creationId xmlns:a16="http://schemas.microsoft.com/office/drawing/2014/main" id="{FFDA7911-666E-F0FD-FF19-1CFAB22BFADE}"/>
              </a:ext>
            </a:extLst>
          </p:cNvPr>
          <p:cNvGraphicFramePr/>
          <p:nvPr>
            <p:extLst>
              <p:ext uri="{D42A27DB-BD31-4B8C-83A1-F6EECF244321}">
                <p14:modId xmlns:p14="http://schemas.microsoft.com/office/powerpoint/2010/main" val="2011877470"/>
              </p:ext>
            </p:extLst>
          </p:nvPr>
        </p:nvGraphicFramePr>
        <p:xfrm>
          <a:off x="1186756" y="4044690"/>
          <a:ext cx="11986998" cy="520067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Chart 9">
            <a:extLst>
              <a:ext uri="{FF2B5EF4-FFF2-40B4-BE49-F238E27FC236}">
                <a16:creationId xmlns:a16="http://schemas.microsoft.com/office/drawing/2014/main" id="{2989D06C-5BB7-E625-9473-60F40B4F2BA1}"/>
              </a:ext>
            </a:extLst>
          </p:cNvPr>
          <p:cNvGraphicFramePr/>
          <p:nvPr>
            <p:extLst>
              <p:ext uri="{D42A27DB-BD31-4B8C-83A1-F6EECF244321}">
                <p14:modId xmlns:p14="http://schemas.microsoft.com/office/powerpoint/2010/main" val="2637522139"/>
              </p:ext>
            </p:extLst>
          </p:nvPr>
        </p:nvGraphicFramePr>
        <p:xfrm>
          <a:off x="10044380" y="10580180"/>
          <a:ext cx="10197266" cy="4923779"/>
        </p:xfrm>
        <a:graphic>
          <a:graphicData uri="http://schemas.openxmlformats.org/drawingml/2006/chart">
            <c:chart xmlns:c="http://schemas.openxmlformats.org/drawingml/2006/chart" xmlns:r="http://schemas.openxmlformats.org/officeDocument/2006/relationships" r:id="rId9"/>
          </a:graphicData>
        </a:graphic>
      </p:graphicFrame>
      <p:sp>
        <p:nvSpPr>
          <p:cNvPr id="11" name="Rectangle: Rounded Corners 10">
            <a:extLst>
              <a:ext uri="{FF2B5EF4-FFF2-40B4-BE49-F238E27FC236}">
                <a16:creationId xmlns:a16="http://schemas.microsoft.com/office/drawing/2014/main" id="{05B73A61-5F5D-2428-0AE8-4E080C1545FB}"/>
              </a:ext>
            </a:extLst>
          </p:cNvPr>
          <p:cNvSpPr/>
          <p:nvPr/>
        </p:nvSpPr>
        <p:spPr>
          <a:xfrm>
            <a:off x="422235" y="16298588"/>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20" name="Text Placeholder 2">
            <a:extLst>
              <a:ext uri="{FF2B5EF4-FFF2-40B4-BE49-F238E27FC236}">
                <a16:creationId xmlns:a16="http://schemas.microsoft.com/office/drawing/2014/main" id="{53415DA6-4599-96A7-EC2C-60B2D68581A5}"/>
              </a:ext>
            </a:extLst>
          </p:cNvPr>
          <p:cNvSpPr txBox="1">
            <a:spLocks/>
          </p:cNvSpPr>
          <p:nvPr/>
        </p:nvSpPr>
        <p:spPr>
          <a:xfrm>
            <a:off x="1043838" y="23697605"/>
            <a:ext cx="7474519" cy="4696801"/>
          </a:xfrm>
          <a:prstGeom prst="rect">
            <a:avLst/>
          </a:prstGeom>
        </p:spPr>
        <p:txBody>
          <a:bodyPr vert="horz" wrap="square" lIns="0" tIns="0" rIns="0" bIns="0" rtlCol="0" anchor="t">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The table on the right shows the proportion of total sailings within given time windows where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vehicle deck utilisation exceeded 75%</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 i.e., sailings which were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full</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or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nearly full</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It covers all Shetland Ro-Ro routes in the calendar year 2024.</a:t>
            </a:r>
          </a:p>
          <a:p>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It confirms that capacity is rarely a problem on the Bressay route, outwith certain weekday peak sailings, as indicated above.</a:t>
            </a:r>
          </a:p>
          <a:p>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57175" lvl="1" indent="-257175">
              <a:lnSpc>
                <a:spcPct val="90000"/>
              </a:lnSpc>
              <a:buFont typeface="Arial" panose="020B0604020202020204" pitchFamily="34" charset="0"/>
              <a:buChar char="•"/>
            </a:pPr>
            <a:endParaRPr lang="en-GB" sz="2000" b="1">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Chart 20">
            <a:extLst>
              <a:ext uri="{FF2B5EF4-FFF2-40B4-BE49-F238E27FC236}">
                <a16:creationId xmlns:a16="http://schemas.microsoft.com/office/drawing/2014/main" id="{BCC7E0FA-574E-C04C-A775-2B94D3A313DA}"/>
              </a:ext>
            </a:extLst>
          </p:cNvPr>
          <p:cNvGraphicFramePr/>
          <p:nvPr>
            <p:extLst>
              <p:ext uri="{D42A27DB-BD31-4B8C-83A1-F6EECF244321}">
                <p14:modId xmlns:p14="http://schemas.microsoft.com/office/powerpoint/2010/main" val="457906105"/>
              </p:ext>
            </p:extLst>
          </p:nvPr>
        </p:nvGraphicFramePr>
        <p:xfrm>
          <a:off x="898375" y="17342766"/>
          <a:ext cx="12121009" cy="4842080"/>
        </p:xfrm>
        <a:graphic>
          <a:graphicData uri="http://schemas.openxmlformats.org/drawingml/2006/chart">
            <c:chart xmlns:c="http://schemas.openxmlformats.org/drawingml/2006/chart" xmlns:r="http://schemas.openxmlformats.org/officeDocument/2006/relationships" r:id="rId10"/>
          </a:graphicData>
        </a:graphic>
      </p:graphicFrame>
      <p:sp>
        <p:nvSpPr>
          <p:cNvPr id="37" name="Text Placeholder 2">
            <a:extLst>
              <a:ext uri="{FF2B5EF4-FFF2-40B4-BE49-F238E27FC236}">
                <a16:creationId xmlns:a16="http://schemas.microsoft.com/office/drawing/2014/main" id="{C35B8983-CF35-EDE0-D0BB-7488FF5619B7}"/>
              </a:ext>
            </a:extLst>
          </p:cNvPr>
          <p:cNvSpPr txBox="1">
            <a:spLocks/>
          </p:cNvSpPr>
          <p:nvPr/>
        </p:nvSpPr>
        <p:spPr>
          <a:xfrm>
            <a:off x="13394508" y="16756809"/>
            <a:ext cx="7342419" cy="5428037"/>
          </a:xfrm>
          <a:prstGeom prst="rect">
            <a:avLst/>
          </a:prstGeom>
        </p:spPr>
        <p:txBody>
          <a:bodyPr vert="horz" wrap="square" lIns="0" tIns="0" rIns="0" bIns="0" rtlCol="0" anchor="t">
            <a:no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The chart shows the proportion of Bressay sailings for each scheduled departure time where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vehicle deck utilisation exceeded 75%</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 i.e., sailings which were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full</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or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nearly full </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in 2024.</a:t>
            </a:r>
          </a:p>
          <a:p>
            <a:pPr marL="0" marR="0" lvl="0" indent="0" algn="l" defTabSz="685800" rtl="0" eaLnBrk="1" fontAlgn="auto" latinLnBrk="0" hangingPunct="1">
              <a:lnSpc>
                <a:spcPct val="100000"/>
              </a:lnSpc>
              <a:spcBef>
                <a:spcPct val="20000"/>
              </a:spcBef>
              <a:spcAft>
                <a:spcPts val="1200"/>
              </a:spcAft>
              <a:buClrTx/>
              <a:buSzTx/>
              <a:buNone/>
              <a:tabLst/>
              <a:defRPr/>
            </a:pPr>
            <a:r>
              <a:rPr kumimoji="0" lang="en-GB" sz="2800" kern="1200" cap="none" spc="0" normalizeH="0" baseline="0" noProof="0">
                <a:ln>
                  <a:noFill/>
                </a:ln>
                <a:uLnTx/>
                <a:uFillTx/>
                <a:latin typeface="Calibri" panose="020F0502020204030204" pitchFamily="34" charset="0"/>
                <a:ea typeface="Calibri" panose="020F0502020204030204" pitchFamily="34" charset="0"/>
                <a:cs typeface="Calibri" panose="020F0502020204030204" pitchFamily="34" charset="0"/>
              </a:rPr>
              <a:t>Capacity is rarely an issue on the Bressay route, with o</a:t>
            </a:r>
            <a:r>
              <a:rPr lang="en-GB" sz="2800" err="1">
                <a:latin typeface="Calibri" panose="020F0502020204030204" pitchFamily="34" charset="0"/>
                <a:ea typeface="Calibri" panose="020F0502020204030204" pitchFamily="34" charset="0"/>
                <a:cs typeface="Calibri" panose="020F0502020204030204" pitchFamily="34" charset="0"/>
              </a:rPr>
              <a:t>nly</a:t>
            </a:r>
            <a:r>
              <a:rPr lang="en-GB" sz="2800">
                <a:latin typeface="Calibri" panose="020F0502020204030204" pitchFamily="34" charset="0"/>
                <a:ea typeface="Calibri" panose="020F0502020204030204" pitchFamily="34" charset="0"/>
                <a:cs typeface="Calibri" panose="020F0502020204030204" pitchFamily="34" charset="0"/>
              </a:rPr>
              <a:t> around </a:t>
            </a:r>
            <a:r>
              <a:rPr lang="en-GB" sz="2800" b="1">
                <a:latin typeface="Calibri" panose="020F0502020204030204" pitchFamily="34" charset="0"/>
                <a:ea typeface="Calibri" panose="020F0502020204030204" pitchFamily="34" charset="0"/>
                <a:cs typeface="Calibri" panose="020F0502020204030204" pitchFamily="34" charset="0"/>
              </a:rPr>
              <a:t>5% </a:t>
            </a:r>
            <a:r>
              <a:rPr lang="en-GB" sz="2800">
                <a:latin typeface="Calibri" panose="020F0502020204030204" pitchFamily="34" charset="0"/>
                <a:ea typeface="Calibri" panose="020F0502020204030204" pitchFamily="34" charset="0"/>
                <a:cs typeface="Calibri" panose="020F0502020204030204" pitchFamily="34" charset="0"/>
              </a:rPr>
              <a:t>of all sailings above this threshold.</a:t>
            </a:r>
          </a:p>
          <a:p>
            <a:pPr marL="0" marR="0" lvl="0" indent="0" algn="l" defTabSz="685800" rtl="0" eaLnBrk="1" fontAlgn="auto" latinLnBrk="0" hangingPunct="1">
              <a:lnSpc>
                <a:spcPct val="100000"/>
              </a:lnSpc>
              <a:spcBef>
                <a:spcPct val="20000"/>
              </a:spcBef>
              <a:spcAft>
                <a:spcPts val="1200"/>
              </a:spcAft>
              <a:buClrTx/>
              <a:buSzTx/>
              <a:buNone/>
              <a:tabLst/>
              <a:defRPr/>
            </a:pPr>
            <a:r>
              <a:rPr lang="en-GB" sz="2800">
                <a:latin typeface="Calibri" panose="020F0502020204030204" pitchFamily="34" charset="0"/>
                <a:ea typeface="Calibri" panose="020F0502020204030204" pitchFamily="34" charset="0"/>
                <a:cs typeface="Calibri" panose="020F0502020204030204" pitchFamily="34" charset="0"/>
              </a:rPr>
              <a:t>However, there are clear peaks on the commuter sailings – </a:t>
            </a:r>
            <a:r>
              <a:rPr lang="en-GB" sz="2800" b="1">
                <a:latin typeface="Calibri" panose="020F0502020204030204" pitchFamily="34" charset="0"/>
                <a:ea typeface="Calibri" panose="020F0502020204030204" pitchFamily="34" charset="0"/>
                <a:cs typeface="Calibri" panose="020F0502020204030204" pitchFamily="34" charset="0"/>
              </a:rPr>
              <a:t>19% of all 10:30</a:t>
            </a:r>
            <a:r>
              <a:rPr lang="en-GB" sz="2800">
                <a:latin typeface="Calibri" panose="020F0502020204030204" pitchFamily="34" charset="0"/>
                <a:ea typeface="Calibri" panose="020F0502020204030204" pitchFamily="34" charset="0"/>
                <a:cs typeface="Calibri" panose="020F0502020204030204" pitchFamily="34" charset="0"/>
              </a:rPr>
              <a:t> </a:t>
            </a:r>
            <a:r>
              <a:rPr lang="en-GB" sz="2800" b="1">
                <a:latin typeface="Calibri" panose="020F0502020204030204" pitchFamily="34" charset="0"/>
                <a:ea typeface="Calibri" panose="020F0502020204030204" pitchFamily="34" charset="0"/>
                <a:cs typeface="Calibri" panose="020F0502020204030204" pitchFamily="34" charset="0"/>
              </a:rPr>
              <a:t>sailings from Bressay and 20% of all 17:15 sailings from Lerwick </a:t>
            </a:r>
            <a:r>
              <a:rPr lang="en-GB" sz="2800">
                <a:latin typeface="Calibri" panose="020F0502020204030204" pitchFamily="34" charset="0"/>
                <a:ea typeface="Calibri" panose="020F0502020204030204" pitchFamily="34" charset="0"/>
                <a:cs typeface="Calibri" panose="020F0502020204030204" pitchFamily="34" charset="0"/>
              </a:rPr>
              <a:t>were above the 75% threshold.</a:t>
            </a:r>
            <a:endParaRPr kumimoji="0" lang="en-GB" sz="28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AE1F990-00B1-5DEE-3D6F-96C783DD6567}"/>
              </a:ext>
            </a:extLst>
          </p:cNvPr>
          <p:cNvSpPr/>
          <p:nvPr/>
        </p:nvSpPr>
        <p:spPr>
          <a:xfrm>
            <a:off x="898375" y="15914196"/>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latin typeface="Calibri" panose="020F0502020204030204" pitchFamily="34" charset="0"/>
                <a:ea typeface="Calibri" panose="020F0502020204030204" pitchFamily="34" charset="0"/>
                <a:cs typeface="Calibri" panose="020F0502020204030204" pitchFamily="34" charset="0"/>
              </a:rPr>
              <a:t>When are the busiest sailings?</a:t>
            </a:r>
          </a:p>
        </p:txBody>
      </p:sp>
      <p:sp>
        <p:nvSpPr>
          <p:cNvPr id="22" name="Rectangle: Rounded Corners 21">
            <a:extLst>
              <a:ext uri="{FF2B5EF4-FFF2-40B4-BE49-F238E27FC236}">
                <a16:creationId xmlns:a16="http://schemas.microsoft.com/office/drawing/2014/main" id="{6F328113-25B7-33D9-83B1-14ABBC7D5398}"/>
              </a:ext>
            </a:extLst>
          </p:cNvPr>
          <p:cNvSpPr/>
          <p:nvPr/>
        </p:nvSpPr>
        <p:spPr>
          <a:xfrm>
            <a:off x="10108717" y="22369443"/>
            <a:ext cx="9976544" cy="833771"/>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a:latin typeface="Calibri" panose="020F0502020204030204" pitchFamily="34" charset="0"/>
                <a:ea typeface="Calibri" panose="020F0502020204030204" pitchFamily="34" charset="0"/>
                <a:cs typeface="Calibri" panose="020F0502020204030204" pitchFamily="34" charset="0"/>
              </a:rPr>
              <a:t>How does this compare across time periods and routes? (2024)</a:t>
            </a:r>
          </a:p>
        </p:txBody>
      </p:sp>
      <p:graphicFrame>
        <p:nvGraphicFramePr>
          <p:cNvPr id="7" name="Table 6">
            <a:extLst>
              <a:ext uri="{FF2B5EF4-FFF2-40B4-BE49-F238E27FC236}">
                <a16:creationId xmlns:a16="http://schemas.microsoft.com/office/drawing/2014/main" id="{074022EC-0378-0890-FC83-3CA80617CAA7}"/>
              </a:ext>
            </a:extLst>
          </p:cNvPr>
          <p:cNvGraphicFramePr>
            <a:graphicFrameLocks noGrp="1"/>
          </p:cNvGraphicFramePr>
          <p:nvPr>
            <p:extLst>
              <p:ext uri="{D42A27DB-BD31-4B8C-83A1-F6EECF244321}">
                <p14:modId xmlns:p14="http://schemas.microsoft.com/office/powerpoint/2010/main" val="796702758"/>
              </p:ext>
            </p:extLst>
          </p:nvPr>
        </p:nvGraphicFramePr>
        <p:xfrm>
          <a:off x="9222330" y="23319678"/>
          <a:ext cx="11492136" cy="5214459"/>
        </p:xfrm>
        <a:graphic>
          <a:graphicData uri="http://schemas.openxmlformats.org/drawingml/2006/table">
            <a:tbl>
              <a:tblPr/>
              <a:tblGrid>
                <a:gridCol w="2033131">
                  <a:extLst>
                    <a:ext uri="{9D8B030D-6E8A-4147-A177-3AD203B41FA5}">
                      <a16:colId xmlns:a16="http://schemas.microsoft.com/office/drawing/2014/main" val="779355418"/>
                    </a:ext>
                  </a:extLst>
                </a:gridCol>
                <a:gridCol w="1891801">
                  <a:extLst>
                    <a:ext uri="{9D8B030D-6E8A-4147-A177-3AD203B41FA5}">
                      <a16:colId xmlns:a16="http://schemas.microsoft.com/office/drawing/2014/main" val="3393391739"/>
                    </a:ext>
                  </a:extLst>
                </a:gridCol>
                <a:gridCol w="1891801">
                  <a:extLst>
                    <a:ext uri="{9D8B030D-6E8A-4147-A177-3AD203B41FA5}">
                      <a16:colId xmlns:a16="http://schemas.microsoft.com/office/drawing/2014/main" val="1366357193"/>
                    </a:ext>
                  </a:extLst>
                </a:gridCol>
                <a:gridCol w="1891801">
                  <a:extLst>
                    <a:ext uri="{9D8B030D-6E8A-4147-A177-3AD203B41FA5}">
                      <a16:colId xmlns:a16="http://schemas.microsoft.com/office/drawing/2014/main" val="2803355528"/>
                    </a:ext>
                  </a:extLst>
                </a:gridCol>
                <a:gridCol w="1891801">
                  <a:extLst>
                    <a:ext uri="{9D8B030D-6E8A-4147-A177-3AD203B41FA5}">
                      <a16:colId xmlns:a16="http://schemas.microsoft.com/office/drawing/2014/main" val="110940070"/>
                    </a:ext>
                  </a:extLst>
                </a:gridCol>
                <a:gridCol w="1891801">
                  <a:extLst>
                    <a:ext uri="{9D8B030D-6E8A-4147-A177-3AD203B41FA5}">
                      <a16:colId xmlns:a16="http://schemas.microsoft.com/office/drawing/2014/main" val="2368464766"/>
                    </a:ext>
                  </a:extLst>
                </a:gridCol>
              </a:tblGrid>
              <a:tr h="582853">
                <a:tc>
                  <a:txBody>
                    <a:bodyPr/>
                    <a:lstStyle/>
                    <a:p>
                      <a:pPr algn="l"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Tuesday-Friday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0700-1900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Monday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0700-1900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Saturday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0800-1900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Sunday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0900-1800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 </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 days, 0700-1900)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866742631"/>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Bluemull: Fetlar -Unst</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46041797"/>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Bluemull: Fetlar-Yell</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91636542"/>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Bluemull: Unst-Yell</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23.8%</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897562829"/>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Bressay</a:t>
                      </a:r>
                    </a:p>
                  </a:txBody>
                  <a:tcPr marL="7145" marR="7145" marT="714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p>
                  </a:txBody>
                  <a:tcPr marL="7145" marR="7145" marT="714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90093236"/>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Papa Stour</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93325333"/>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Skerries</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16003558"/>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Whalsay</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23.2%</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38.1%</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30.8%</a:t>
                      </a:r>
                    </a:p>
                  </a:txBody>
                  <a:tcPr marL="7145" marR="7145" marT="71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73217887"/>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Yell Sound</a:t>
                      </a:r>
                    </a:p>
                  </a:txBody>
                  <a:tcPr marL="7145" marR="7145" marT="71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13.8%</a:t>
                      </a:r>
                    </a:p>
                  </a:txBody>
                  <a:tcPr marL="7145" marR="7145" marT="71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14.3%</a:t>
                      </a:r>
                    </a:p>
                  </a:txBody>
                  <a:tcPr marL="7145" marR="7145" marT="71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21.6%</a:t>
                      </a:r>
                    </a:p>
                  </a:txBody>
                  <a:tcPr marL="7145" marR="7145" marT="71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p>
                  </a:txBody>
                  <a:tcPr marL="7145" marR="7145" marT="71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14.3%</a:t>
                      </a:r>
                    </a:p>
                  </a:txBody>
                  <a:tcPr marL="7145" marR="7145" marT="71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41506948"/>
                  </a:ext>
                </a:extLst>
              </a:tr>
              <a:tr h="380887">
                <a:tc>
                  <a:txBody>
                    <a:bodyPr/>
                    <a:lstStyle/>
                    <a:p>
                      <a:pPr algn="l"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534003899"/>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under 5%</a:t>
                      </a:r>
                    </a:p>
                  </a:txBody>
                  <a:tcPr marL="7145" marR="7145" marT="7145" marB="0" anchor="ctr">
                    <a:lnL>
                      <a:noFill/>
                    </a:lnL>
                    <a:lnR>
                      <a:noFill/>
                    </a:lnR>
                    <a:lnT>
                      <a:noFill/>
                    </a:lnT>
                    <a:lnB>
                      <a:noFill/>
                    </a:lnB>
                    <a:solidFill>
                      <a:srgbClr val="92D050"/>
                    </a:solid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extLst>
                  <a:ext uri="{0D108BD9-81ED-4DB2-BD59-A6C34878D82A}">
                    <a16:rowId xmlns:a16="http://schemas.microsoft.com/office/drawing/2014/main" val="3792445835"/>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p>
                  </a:txBody>
                  <a:tcPr marL="7145" marR="7145" marT="7145" marB="0" anchor="ctr">
                    <a:lnL>
                      <a:noFill/>
                    </a:lnL>
                    <a:lnR>
                      <a:noFill/>
                    </a:lnR>
                    <a:lnT>
                      <a:noFill/>
                    </a:lnT>
                    <a:lnB>
                      <a:noFill/>
                    </a:lnB>
                    <a:solidFill>
                      <a:srgbClr val="FFC000"/>
                    </a:solid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extLst>
                  <a:ext uri="{0D108BD9-81ED-4DB2-BD59-A6C34878D82A}">
                    <a16:rowId xmlns:a16="http://schemas.microsoft.com/office/drawing/2014/main" val="4137553322"/>
                  </a:ext>
                </a:extLst>
              </a:tr>
              <a:tr h="386429">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more than 15%</a:t>
                      </a:r>
                    </a:p>
                  </a:txBody>
                  <a:tcPr marL="7145" marR="7145" marT="7145" marB="0" anchor="ctr">
                    <a:lnL>
                      <a:noFill/>
                    </a:lnL>
                    <a:lnR>
                      <a:noFill/>
                    </a:lnR>
                    <a:lnT>
                      <a:noFill/>
                    </a:lnT>
                    <a:lnB>
                      <a:noFill/>
                    </a:lnB>
                    <a:solidFill>
                      <a:srgbClr val="FF0000"/>
                    </a:solid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145" marR="7145" marT="7145" marB="0" anchor="b">
                    <a:lnL>
                      <a:noFill/>
                    </a:lnL>
                    <a:lnR>
                      <a:noFill/>
                    </a:lnR>
                    <a:lnT>
                      <a:noFill/>
                    </a:lnT>
                    <a:lnB>
                      <a:noFill/>
                    </a:lnB>
                    <a:noFill/>
                  </a:tcPr>
                </a:tc>
                <a:extLst>
                  <a:ext uri="{0D108BD9-81ED-4DB2-BD59-A6C34878D82A}">
                    <a16:rowId xmlns:a16="http://schemas.microsoft.com/office/drawing/2014/main" val="231992504"/>
                  </a:ext>
                </a:extLst>
              </a:tr>
            </a:tbl>
          </a:graphicData>
        </a:graphic>
      </p:graphicFrame>
    </p:spTree>
    <p:extLst>
      <p:ext uri="{BB962C8B-B14F-4D97-AF65-F5344CB8AC3E}">
        <p14:creationId xmlns:p14="http://schemas.microsoft.com/office/powerpoint/2010/main" val="260006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1E4AD-DEDF-E07C-1A34-6C61F92FF77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275DFBA6-EBCC-7D0A-7A4E-1736F11742A9}"/>
              </a:ext>
            </a:extLst>
          </p:cNvPr>
          <p:cNvGrpSpPr/>
          <p:nvPr/>
        </p:nvGrpSpPr>
        <p:grpSpPr>
          <a:xfrm>
            <a:off x="220075" y="28950444"/>
            <a:ext cx="20816084" cy="1140243"/>
            <a:chOff x="220075" y="28950444"/>
            <a:chExt cx="20816084" cy="1140243"/>
          </a:xfrm>
        </p:grpSpPr>
        <p:pic>
          <p:nvPicPr>
            <p:cNvPr id="14" name="Picture 2" descr="Logo: Shetland Islands Council">
              <a:extLst>
                <a:ext uri="{FF2B5EF4-FFF2-40B4-BE49-F238E27FC236}">
                  <a16:creationId xmlns:a16="http://schemas.microsoft.com/office/drawing/2014/main" id="{D784E7FC-29BF-7768-33BE-B71D8923C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6EF7F59-D316-8880-42D9-898B0F66A34B}"/>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6" name="Picture 15">
              <a:extLst>
                <a:ext uri="{FF2B5EF4-FFF2-40B4-BE49-F238E27FC236}">
                  <a16:creationId xmlns:a16="http://schemas.microsoft.com/office/drawing/2014/main" id="{CD652766-B75F-475C-F673-BEF62C8F2F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7" name="Picture 16">
              <a:extLst>
                <a:ext uri="{FF2B5EF4-FFF2-40B4-BE49-F238E27FC236}">
                  <a16:creationId xmlns:a16="http://schemas.microsoft.com/office/drawing/2014/main" id="{A1FD02E4-707C-CCCF-B4DC-4EE252D71CB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18" name="Picture 17" descr="Logo, company name&#10;&#10;Description automatically generated">
              <a:extLst>
                <a:ext uri="{FF2B5EF4-FFF2-40B4-BE49-F238E27FC236}">
                  <a16:creationId xmlns:a16="http://schemas.microsoft.com/office/drawing/2014/main" id="{563B7865-7C1A-F950-2CA4-1B3512D7B3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2" name="Text Placeholder 2">
            <a:extLst>
              <a:ext uri="{FF2B5EF4-FFF2-40B4-BE49-F238E27FC236}">
                <a16:creationId xmlns:a16="http://schemas.microsoft.com/office/drawing/2014/main" id="{B7E17CDD-3F59-8E11-6952-A3EC5D084056}"/>
              </a:ext>
            </a:extLst>
          </p:cNvPr>
          <p:cNvSpPr txBox="1">
            <a:spLocks/>
          </p:cNvSpPr>
          <p:nvPr/>
        </p:nvSpPr>
        <p:spPr>
          <a:xfrm>
            <a:off x="-8638099" y="6428835"/>
            <a:ext cx="6743489" cy="1818482"/>
          </a:xfrm>
          <a:prstGeom prst="rect">
            <a:avLst/>
          </a:prstGeom>
        </p:spPr>
        <p:txBody>
          <a:bodyPr vert="horz" wrap="square" lIns="0" tIns="0" rIns="0" bIns="0" rtlCol="0" anchor="t">
            <a:norm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lvl="1" indent="-257175">
              <a:lnSpc>
                <a:spcPct val="90000"/>
              </a:lnSpc>
              <a:buFont typeface="Arial" panose="020B0604020202020204" pitchFamily="34" charset="0"/>
              <a:buChar char="•"/>
            </a:pPr>
            <a:endParaRPr lang="en-GB" sz="20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A47E238-95B8-BE10-C0AE-DDF42E6B0136}"/>
              </a:ext>
            </a:extLst>
          </p:cNvPr>
          <p:cNvSpPr/>
          <p:nvPr/>
        </p:nvSpPr>
        <p:spPr>
          <a:xfrm>
            <a:off x="624344" y="511512"/>
            <a:ext cx="20112583" cy="2384734"/>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FB6BFDD-DD2D-C94D-6B18-1FB507A2D609}"/>
              </a:ext>
            </a:extLst>
          </p:cNvPr>
          <p:cNvSpPr txBox="1"/>
          <p:nvPr/>
        </p:nvSpPr>
        <p:spPr>
          <a:xfrm>
            <a:off x="1186756" y="590424"/>
            <a:ext cx="18935701" cy="2308324"/>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Ferry Carryings, Capacity Utilisation and Performance</a:t>
            </a:r>
          </a:p>
        </p:txBody>
      </p:sp>
      <p:sp>
        <p:nvSpPr>
          <p:cNvPr id="5" name="Rectangle: Rounded Corners 4">
            <a:extLst>
              <a:ext uri="{FF2B5EF4-FFF2-40B4-BE49-F238E27FC236}">
                <a16:creationId xmlns:a16="http://schemas.microsoft.com/office/drawing/2014/main" id="{92DB7A17-195E-53CB-D4A1-DFABB6C5ADDC}"/>
              </a:ext>
            </a:extLst>
          </p:cNvPr>
          <p:cNvSpPr/>
          <p:nvPr/>
        </p:nvSpPr>
        <p:spPr>
          <a:xfrm>
            <a:off x="422235" y="19623120"/>
            <a:ext cx="20497475" cy="8687374"/>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B9FC21A9-1F75-C6CD-61AF-48BF7F8CACA4}"/>
              </a:ext>
            </a:extLst>
          </p:cNvPr>
          <p:cNvSpPr/>
          <p:nvPr/>
        </p:nvSpPr>
        <p:spPr>
          <a:xfrm>
            <a:off x="422235" y="10239554"/>
            <a:ext cx="20497475" cy="8592077"/>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57FD58E4-D6AC-B849-ACFD-707A2C48EE94}"/>
              </a:ext>
            </a:extLst>
          </p:cNvPr>
          <p:cNvSpPr/>
          <p:nvPr/>
        </p:nvSpPr>
        <p:spPr>
          <a:xfrm>
            <a:off x="10914142" y="9906985"/>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a:latin typeface="Calibri" panose="020F0502020204030204" pitchFamily="34" charset="0"/>
                <a:ea typeface="Calibri" panose="020F0502020204030204" pitchFamily="34" charset="0"/>
                <a:cs typeface="Calibri" panose="020F0502020204030204" pitchFamily="34" charset="0"/>
              </a:rPr>
              <a:t>How has reliability changed over time?</a:t>
            </a:r>
          </a:p>
        </p:txBody>
      </p:sp>
      <p:sp>
        <p:nvSpPr>
          <p:cNvPr id="21" name="Rectangle: Rounded Corners 20">
            <a:extLst>
              <a:ext uri="{FF2B5EF4-FFF2-40B4-BE49-F238E27FC236}">
                <a16:creationId xmlns:a16="http://schemas.microsoft.com/office/drawing/2014/main" id="{2B5E4D3E-9239-7DF7-F8B4-A434BD39962D}"/>
              </a:ext>
            </a:extLst>
          </p:cNvPr>
          <p:cNvSpPr/>
          <p:nvPr/>
        </p:nvSpPr>
        <p:spPr>
          <a:xfrm>
            <a:off x="1186756" y="19273885"/>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a:latin typeface="Calibri" panose="020F0502020204030204" pitchFamily="34" charset="0"/>
                <a:ea typeface="Calibri" panose="020F0502020204030204" pitchFamily="34" charset="0"/>
                <a:cs typeface="Calibri" panose="020F0502020204030204" pitchFamily="34" charset="0"/>
              </a:rPr>
              <a:t>How many days per year do the services operate to timetable?</a:t>
            </a:r>
          </a:p>
        </p:txBody>
      </p:sp>
      <p:sp>
        <p:nvSpPr>
          <p:cNvPr id="24" name="Rectangle: Rounded Corners 23">
            <a:extLst>
              <a:ext uri="{FF2B5EF4-FFF2-40B4-BE49-F238E27FC236}">
                <a16:creationId xmlns:a16="http://schemas.microsoft.com/office/drawing/2014/main" id="{A5226160-3188-2074-B931-5698C2EBCAA9}"/>
              </a:ext>
            </a:extLst>
          </p:cNvPr>
          <p:cNvSpPr/>
          <p:nvPr/>
        </p:nvSpPr>
        <p:spPr>
          <a:xfrm>
            <a:off x="422235" y="3493215"/>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
            <a:extLst>
              <a:ext uri="{FF2B5EF4-FFF2-40B4-BE49-F238E27FC236}">
                <a16:creationId xmlns:a16="http://schemas.microsoft.com/office/drawing/2014/main" id="{E652399A-787B-76AB-A6A8-BBC772BF2EDF}"/>
              </a:ext>
            </a:extLst>
          </p:cNvPr>
          <p:cNvSpPr txBox="1">
            <a:spLocks/>
          </p:cNvSpPr>
          <p:nvPr/>
        </p:nvSpPr>
        <p:spPr>
          <a:xfrm>
            <a:off x="13579030" y="5766162"/>
            <a:ext cx="6743489" cy="1818482"/>
          </a:xfrm>
          <a:prstGeom prst="rect">
            <a:avLst/>
          </a:prstGeom>
        </p:spPr>
        <p:txBody>
          <a:bodyPr vert="horz" wrap="square" lIns="0" tIns="0" rIns="0" bIns="0" rtlCol="0" anchor="t">
            <a:norm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lvl="1" indent="-257175">
              <a:lnSpc>
                <a:spcPct val="90000"/>
              </a:lnSpc>
              <a:buFont typeface="Arial" panose="020B0604020202020204" pitchFamily="34" charset="0"/>
              <a:buChar char="•"/>
            </a:pPr>
            <a:endParaRPr lang="en-GB" sz="20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 Placeholder 2">
            <a:extLst>
              <a:ext uri="{FF2B5EF4-FFF2-40B4-BE49-F238E27FC236}">
                <a16:creationId xmlns:a16="http://schemas.microsoft.com/office/drawing/2014/main" id="{FC389544-B609-2069-7EF3-A4DDF0010DAB}"/>
              </a:ext>
            </a:extLst>
          </p:cNvPr>
          <p:cNvSpPr txBox="1">
            <a:spLocks/>
          </p:cNvSpPr>
          <p:nvPr/>
        </p:nvSpPr>
        <p:spPr>
          <a:xfrm>
            <a:off x="1186756" y="12178454"/>
            <a:ext cx="6852648" cy="4072050"/>
          </a:xfrm>
          <a:prstGeom prst="rect">
            <a:avLst/>
          </a:prstGeom>
        </p:spPr>
        <p:txBody>
          <a:bodyPr vert="horz" wrap="square" lIns="0" tIns="0" rIns="0" bIns="0" rtlCol="0" anchor="t">
            <a:noAutofit/>
          </a:bodyPr>
          <a:lstStyle>
            <a:defPPr>
              <a:defRPr lang="en-US"/>
            </a:defPPr>
            <a:lvl1pPr>
              <a:defRPr sz="2600">
                <a:latin typeface="Calibri" panose="020F0502020204030204" pitchFamily="34" charset="0"/>
                <a:ea typeface="Calibri" panose="020F0502020204030204" pitchFamily="34" charset="0"/>
                <a:cs typeface="Calibri" panose="020F0502020204030204" pitchFamily="34" charset="0"/>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a:t>Available cancellation data are patchy, but it suggests that </a:t>
            </a:r>
            <a:r>
              <a:rPr lang="en-GB" b="1"/>
              <a:t>cancellations are not a significant issue on this route</a:t>
            </a:r>
            <a:r>
              <a:rPr lang="en-GB"/>
              <a:t>.  Only </a:t>
            </a:r>
            <a:r>
              <a:rPr lang="en-GB" b="1"/>
              <a:t>1%-2% </a:t>
            </a:r>
            <a:r>
              <a:rPr lang="en-GB"/>
              <a:t>of circa </a:t>
            </a:r>
            <a:r>
              <a:rPr lang="en-GB" b="1"/>
              <a:t>16,000 sailings </a:t>
            </a:r>
            <a:r>
              <a:rPr lang="en-GB"/>
              <a:t>are cancelled annually.</a:t>
            </a:r>
          </a:p>
          <a:p>
            <a:endParaRPr lang="en-GB"/>
          </a:p>
          <a:p>
            <a:r>
              <a:rPr lang="en-GB"/>
              <a:t>Note that the high rate of cancellations in 2020 and possibly 2021 is likely due to crewing issues/self-isolation during the pandemic.</a:t>
            </a:r>
          </a:p>
          <a:p>
            <a:endParaRPr lang="en-GB"/>
          </a:p>
          <a:p>
            <a:r>
              <a:rPr lang="en-GB"/>
              <a:t>The cause of cancellations is not always systematically recorded.</a:t>
            </a:r>
          </a:p>
          <a:p>
            <a:pPr lvl="1"/>
            <a:endParaRPr lang="en-GB"/>
          </a:p>
        </p:txBody>
      </p:sp>
      <p:sp>
        <p:nvSpPr>
          <p:cNvPr id="27" name="Text Placeholder 2">
            <a:extLst>
              <a:ext uri="{FF2B5EF4-FFF2-40B4-BE49-F238E27FC236}">
                <a16:creationId xmlns:a16="http://schemas.microsoft.com/office/drawing/2014/main" id="{A0E50D37-0346-9DD1-3B9C-BB20B3E0E35B}"/>
              </a:ext>
            </a:extLst>
          </p:cNvPr>
          <p:cNvSpPr txBox="1">
            <a:spLocks/>
          </p:cNvSpPr>
          <p:nvPr/>
        </p:nvSpPr>
        <p:spPr>
          <a:xfrm>
            <a:off x="14157332" y="21914523"/>
            <a:ext cx="5586883" cy="4078350"/>
          </a:xfrm>
          <a:prstGeom prst="rect">
            <a:avLst/>
          </a:prstGeom>
        </p:spPr>
        <p:txBody>
          <a:bodyPr vert="horz" wrap="square" lIns="0" tIns="0" rIns="0" bIns="0" rtlCol="0" anchor="t">
            <a:noAutofit/>
          </a:bodyPr>
          <a:lstStyle>
            <a:defPPr>
              <a:defRPr lang="en-US"/>
            </a:defPPr>
            <a:lvl1pPr>
              <a:defRPr sz="2600">
                <a:latin typeface="Calibri" panose="020F0502020204030204" pitchFamily="34" charset="0"/>
                <a:ea typeface="Calibri" panose="020F0502020204030204" pitchFamily="34" charset="0"/>
                <a:cs typeface="Calibri" panose="020F0502020204030204" pitchFamily="34" charset="0"/>
              </a:defRPr>
            </a:lvl1pPr>
            <a:lvl2pPr lvl="1">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a:t>The proportion of days when all sailings are operated to timetable (the </a:t>
            </a:r>
            <a:r>
              <a:rPr lang="en-GB" b="1">
                <a:solidFill>
                  <a:srgbClr val="00B050"/>
                </a:solidFill>
              </a:rPr>
              <a:t>green</a:t>
            </a:r>
            <a:r>
              <a:rPr lang="en-GB"/>
              <a:t> line) varies significantly by year. In 2024, all sailings operated to timetable on just under </a:t>
            </a:r>
            <a:r>
              <a:rPr lang="en-GB" b="1"/>
              <a:t>two-thirds of days</a:t>
            </a:r>
          </a:p>
          <a:p>
            <a:endParaRPr lang="en-GB"/>
          </a:p>
          <a:p>
            <a:r>
              <a:rPr lang="en-GB"/>
              <a:t>However, over 9 in every 10 individual sailings (the </a:t>
            </a:r>
            <a:r>
              <a:rPr lang="en-GB" b="1">
                <a:solidFill>
                  <a:schemeClr val="accent1"/>
                </a:solidFill>
              </a:rPr>
              <a:t>blue</a:t>
            </a:r>
            <a:r>
              <a:rPr lang="en-GB"/>
              <a:t> line) do operate to timetable, so there are high levels of reliability overall</a:t>
            </a:r>
          </a:p>
          <a:p>
            <a:endParaRPr lang="en-GB"/>
          </a:p>
          <a:p>
            <a:r>
              <a:rPr lang="en-GB" i="1"/>
              <a:t>Note that the 2013 % days operating to timetable is an outlier and likely due to anomalies in the raw data</a:t>
            </a:r>
          </a:p>
        </p:txBody>
      </p:sp>
      <p:graphicFrame>
        <p:nvGraphicFramePr>
          <p:cNvPr id="48" name="Chart 47">
            <a:extLst>
              <a:ext uri="{FF2B5EF4-FFF2-40B4-BE49-F238E27FC236}">
                <a16:creationId xmlns:a16="http://schemas.microsoft.com/office/drawing/2014/main" id="{3593A202-5B71-A483-2EE7-C3EE4B99A8E4}"/>
              </a:ext>
            </a:extLst>
          </p:cNvPr>
          <p:cNvGraphicFramePr/>
          <p:nvPr>
            <p:extLst>
              <p:ext uri="{D42A27DB-BD31-4B8C-83A1-F6EECF244321}">
                <p14:modId xmlns:p14="http://schemas.microsoft.com/office/powerpoint/2010/main" val="3305139085"/>
              </p:ext>
            </p:extLst>
          </p:nvPr>
        </p:nvGraphicFramePr>
        <p:xfrm>
          <a:off x="8960252" y="11062778"/>
          <a:ext cx="11038609" cy="69456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9" name="Chart 48">
            <a:extLst>
              <a:ext uri="{FF2B5EF4-FFF2-40B4-BE49-F238E27FC236}">
                <a16:creationId xmlns:a16="http://schemas.microsoft.com/office/drawing/2014/main" id="{DCFC64C2-F21E-69A6-3F0F-EC5D3E88C90D}"/>
              </a:ext>
            </a:extLst>
          </p:cNvPr>
          <p:cNvGraphicFramePr/>
          <p:nvPr>
            <p:extLst>
              <p:ext uri="{D42A27DB-BD31-4B8C-83A1-F6EECF244321}">
                <p14:modId xmlns:p14="http://schemas.microsoft.com/office/powerpoint/2010/main" val="453521715"/>
              </p:ext>
            </p:extLst>
          </p:nvPr>
        </p:nvGraphicFramePr>
        <p:xfrm>
          <a:off x="1186756" y="20611864"/>
          <a:ext cx="11378870" cy="7282116"/>
        </p:xfrm>
        <a:graphic>
          <a:graphicData uri="http://schemas.openxmlformats.org/drawingml/2006/chart">
            <c:chart xmlns:c="http://schemas.openxmlformats.org/drawingml/2006/chart" xmlns:r="http://schemas.openxmlformats.org/officeDocument/2006/relationships" r:id="rId9"/>
          </a:graphicData>
        </a:graphic>
      </p:graphicFrame>
      <p:sp>
        <p:nvSpPr>
          <p:cNvPr id="50" name="Text Placeholder 2">
            <a:extLst>
              <a:ext uri="{FF2B5EF4-FFF2-40B4-BE49-F238E27FC236}">
                <a16:creationId xmlns:a16="http://schemas.microsoft.com/office/drawing/2014/main" id="{9247F0A5-694D-5B6E-8FAA-80FF7BC0E0BB}"/>
              </a:ext>
            </a:extLst>
          </p:cNvPr>
          <p:cNvSpPr txBox="1">
            <a:spLocks/>
          </p:cNvSpPr>
          <p:nvPr/>
        </p:nvSpPr>
        <p:spPr>
          <a:xfrm>
            <a:off x="11292945" y="3820833"/>
            <a:ext cx="9443982" cy="3006149"/>
          </a:xfrm>
          <a:prstGeom prst="rect">
            <a:avLst/>
          </a:prstGeom>
        </p:spPr>
        <p:txBody>
          <a:bodyPr vert="horz" wrap="square" lIns="0" tIns="0" rIns="0" bIns="0" rtlCol="0" anchor="t">
            <a:no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None/>
              <a:tabLst/>
              <a:defRPr/>
            </a:pPr>
            <a:r>
              <a:rPr kumimoji="0" lang="en-GB" sz="26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The figure shows 2024 carryings as a % of 2019 carryings – i.e., how close has the route got to recovering from COVID-19?</a:t>
            </a:r>
          </a:p>
          <a:p>
            <a:pPr marL="0" marR="0" lvl="0" indent="0" algn="l" defTabSz="685800" rtl="0" eaLnBrk="1" fontAlgn="auto" latinLnBrk="0" hangingPunct="1">
              <a:lnSpc>
                <a:spcPct val="100000"/>
              </a:lnSpc>
              <a:spcBef>
                <a:spcPct val="20000"/>
              </a:spcBef>
              <a:spcAft>
                <a:spcPts val="0"/>
              </a:spcAft>
              <a:buClrTx/>
              <a:buSzTx/>
              <a:buNone/>
              <a:tabLst/>
              <a:defRPr/>
            </a:pPr>
            <a:endParaRPr lang="en-GB" sz="260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600">
                <a:latin typeface="Calibri" panose="020F0502020204030204" pitchFamily="34" charset="0"/>
                <a:ea typeface="Calibri" panose="020F0502020204030204" pitchFamily="34" charset="0"/>
                <a:cs typeface="Calibri" panose="020F0502020204030204" pitchFamily="34" charset="0"/>
              </a:rPr>
              <a:t>The Bressay route has </a:t>
            </a:r>
            <a:r>
              <a:rPr lang="en-GB" sz="2600" b="1">
                <a:latin typeface="Calibri" panose="020F0502020204030204" pitchFamily="34" charset="0"/>
                <a:ea typeface="Calibri" panose="020F0502020204030204" pitchFamily="34" charset="0"/>
                <a:cs typeface="Calibri" panose="020F0502020204030204" pitchFamily="34" charset="0"/>
              </a:rPr>
              <a:t>largely recovered its pre-COVID position</a:t>
            </a:r>
            <a:r>
              <a:rPr lang="en-GB" sz="2600">
                <a:latin typeface="Calibri" panose="020F0502020204030204" pitchFamily="34" charset="0"/>
                <a:ea typeface="Calibri" panose="020F0502020204030204" pitchFamily="34" charset="0"/>
                <a:cs typeface="Calibri" panose="020F0502020204030204" pitchFamily="34" charset="0"/>
              </a:rPr>
              <a:t>, with passenger and car carryings in 2024 standing at </a:t>
            </a:r>
            <a:r>
              <a:rPr lang="en-GB" sz="2600" b="1">
                <a:latin typeface="Calibri" panose="020F0502020204030204" pitchFamily="34" charset="0"/>
                <a:ea typeface="Calibri" panose="020F0502020204030204" pitchFamily="34" charset="0"/>
                <a:cs typeface="Calibri" panose="020F0502020204030204" pitchFamily="34" charset="0"/>
              </a:rPr>
              <a:t>96% </a:t>
            </a:r>
            <a:r>
              <a:rPr lang="en-GB" sz="2600">
                <a:latin typeface="Calibri" panose="020F0502020204030204" pitchFamily="34" charset="0"/>
                <a:ea typeface="Calibri" panose="020F0502020204030204" pitchFamily="34" charset="0"/>
                <a:cs typeface="Calibri" panose="020F0502020204030204" pitchFamily="34" charset="0"/>
              </a:rPr>
              <a:t>and </a:t>
            </a:r>
            <a:r>
              <a:rPr lang="en-GB" sz="2600" b="1">
                <a:latin typeface="Calibri" panose="020F0502020204030204" pitchFamily="34" charset="0"/>
                <a:ea typeface="Calibri" panose="020F0502020204030204" pitchFamily="34" charset="0"/>
                <a:cs typeface="Calibri" panose="020F0502020204030204" pitchFamily="34" charset="0"/>
              </a:rPr>
              <a:t>102% </a:t>
            </a:r>
            <a:r>
              <a:rPr lang="en-GB" sz="2600">
                <a:latin typeface="Calibri" panose="020F0502020204030204" pitchFamily="34" charset="0"/>
                <a:ea typeface="Calibri" panose="020F0502020204030204" pitchFamily="34" charset="0"/>
                <a:cs typeface="Calibri" panose="020F0502020204030204" pitchFamily="34" charset="0"/>
              </a:rPr>
              <a:t>respectively of their pre-pandemic level. </a:t>
            </a:r>
          </a:p>
          <a:p>
            <a:pPr marL="0" indent="0">
              <a:buNone/>
            </a:pPr>
            <a:endParaRPr lang="en-GB" sz="2600">
              <a:latin typeface="Calibri" panose="020F0502020204030204" pitchFamily="34" charset="0"/>
              <a:ea typeface="Calibri" panose="020F0502020204030204" pitchFamily="34" charset="0"/>
              <a:cs typeface="Calibri" panose="020F0502020204030204" pitchFamily="34" charset="0"/>
            </a:endParaRPr>
          </a:p>
        </p:txBody>
      </p:sp>
      <p:sp>
        <p:nvSpPr>
          <p:cNvPr id="51" name="Rectangle: Rounded Corners 50">
            <a:extLst>
              <a:ext uri="{FF2B5EF4-FFF2-40B4-BE49-F238E27FC236}">
                <a16:creationId xmlns:a16="http://schemas.microsoft.com/office/drawing/2014/main" id="{CFFED023-4CB1-AD3F-AD91-C71A38B8A06A}"/>
              </a:ext>
            </a:extLst>
          </p:cNvPr>
          <p:cNvSpPr/>
          <p:nvPr/>
        </p:nvSpPr>
        <p:spPr>
          <a:xfrm>
            <a:off x="1091850" y="3274716"/>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latin typeface="Calibri" panose="020F0502020204030204" pitchFamily="34" charset="0"/>
                <a:ea typeface="Calibri" panose="020F0502020204030204" pitchFamily="34" charset="0"/>
                <a:cs typeface="Calibri" panose="020F0502020204030204" pitchFamily="34" charset="0"/>
              </a:rPr>
              <a:t>What was the impact of COVID-19?</a:t>
            </a:r>
          </a:p>
        </p:txBody>
      </p:sp>
      <p:sp>
        <p:nvSpPr>
          <p:cNvPr id="52" name="Rectangle 51">
            <a:extLst>
              <a:ext uri="{FF2B5EF4-FFF2-40B4-BE49-F238E27FC236}">
                <a16:creationId xmlns:a16="http://schemas.microsoft.com/office/drawing/2014/main" id="{E28FA240-47D6-158B-7BF0-68E1B2684346}"/>
              </a:ext>
            </a:extLst>
          </p:cNvPr>
          <p:cNvSpPr/>
          <p:nvPr/>
        </p:nvSpPr>
        <p:spPr>
          <a:xfrm>
            <a:off x="1640253" y="4172510"/>
            <a:ext cx="7335847" cy="10292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2024</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carryings as a proportion of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2019</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carryings</a:t>
            </a:r>
          </a:p>
        </p:txBody>
      </p:sp>
      <p:grpSp>
        <p:nvGrpSpPr>
          <p:cNvPr id="53" name="Group 52">
            <a:extLst>
              <a:ext uri="{FF2B5EF4-FFF2-40B4-BE49-F238E27FC236}">
                <a16:creationId xmlns:a16="http://schemas.microsoft.com/office/drawing/2014/main" id="{F01DAD75-0DD0-CA4D-D927-EC37FD80E8EE}"/>
              </a:ext>
            </a:extLst>
          </p:cNvPr>
          <p:cNvGrpSpPr/>
          <p:nvPr/>
        </p:nvGrpSpPr>
        <p:grpSpPr>
          <a:xfrm>
            <a:off x="963300" y="5447855"/>
            <a:ext cx="7200000" cy="880808"/>
            <a:chOff x="-7988838" y="14388630"/>
            <a:chExt cx="7200000" cy="880808"/>
          </a:xfrm>
        </p:grpSpPr>
        <p:sp>
          <p:nvSpPr>
            <p:cNvPr id="54" name="Rectangle: Rounded Corners 53">
              <a:extLst>
                <a:ext uri="{FF2B5EF4-FFF2-40B4-BE49-F238E27FC236}">
                  <a16:creationId xmlns:a16="http://schemas.microsoft.com/office/drawing/2014/main" id="{C73C321A-CB32-D063-3966-9C1CFC59EE59}"/>
                </a:ext>
              </a:extLst>
            </p:cNvPr>
            <p:cNvSpPr/>
            <p:nvPr/>
          </p:nvSpPr>
          <p:spPr>
            <a:xfrm>
              <a:off x="-7988838" y="14391299"/>
              <a:ext cx="7200000" cy="878139"/>
            </a:xfrm>
            <a:prstGeom prst="roundRect">
              <a:avLst>
                <a:gd name="adj" fmla="val 50000"/>
              </a:avLst>
            </a:prstGeom>
            <a:solidFill>
              <a:srgbClr val="32A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EDCD4411-3011-4CA7-84F2-CA0B7DDB3A99}"/>
                </a:ext>
              </a:extLst>
            </p:cNvPr>
            <p:cNvSpPr/>
            <p:nvPr/>
          </p:nvSpPr>
          <p:spPr>
            <a:xfrm>
              <a:off x="-7988838" y="14388630"/>
              <a:ext cx="6768000" cy="877109"/>
            </a:xfrm>
            <a:prstGeom prst="roundRect">
              <a:avLst>
                <a:gd name="adj" fmla="val 5000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F5BE77A9-99F1-7916-B411-AE8D9D11A6BA}"/>
              </a:ext>
            </a:extLst>
          </p:cNvPr>
          <p:cNvGrpSpPr/>
          <p:nvPr/>
        </p:nvGrpSpPr>
        <p:grpSpPr>
          <a:xfrm>
            <a:off x="954723" y="6507851"/>
            <a:ext cx="7207620" cy="883084"/>
            <a:chOff x="-7997415" y="15442276"/>
            <a:chExt cx="7207620" cy="883084"/>
          </a:xfrm>
        </p:grpSpPr>
        <p:sp>
          <p:nvSpPr>
            <p:cNvPr id="57" name="Rectangle: Rounded Corners 56">
              <a:extLst>
                <a:ext uri="{FF2B5EF4-FFF2-40B4-BE49-F238E27FC236}">
                  <a16:creationId xmlns:a16="http://schemas.microsoft.com/office/drawing/2014/main" id="{5731A2DD-4C6A-252F-BB7B-5EBE85BDE834}"/>
                </a:ext>
              </a:extLst>
            </p:cNvPr>
            <p:cNvSpPr/>
            <p:nvPr/>
          </p:nvSpPr>
          <p:spPr>
            <a:xfrm>
              <a:off x="-7989795" y="15447221"/>
              <a:ext cx="7200000" cy="878139"/>
            </a:xfrm>
            <a:prstGeom prst="roundRect">
              <a:avLst>
                <a:gd name="adj" fmla="val 50000"/>
              </a:avLst>
            </a:prstGeom>
            <a:solidFill>
              <a:srgbClr val="32A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3824A82D-2453-E960-2764-2C42C1367BA5}"/>
                </a:ext>
              </a:extLst>
            </p:cNvPr>
            <p:cNvSpPr/>
            <p:nvPr/>
          </p:nvSpPr>
          <p:spPr>
            <a:xfrm>
              <a:off x="-7997415" y="15442276"/>
              <a:ext cx="7207620" cy="878744"/>
            </a:xfrm>
            <a:prstGeom prst="roundRect">
              <a:avLst>
                <a:gd name="adj" fmla="val 5000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Rectangle: Rounded Corners 60">
            <a:extLst>
              <a:ext uri="{FF2B5EF4-FFF2-40B4-BE49-F238E27FC236}">
                <a16:creationId xmlns:a16="http://schemas.microsoft.com/office/drawing/2014/main" id="{EB44D137-59D6-F92A-6A24-91844FD66E17}"/>
              </a:ext>
            </a:extLst>
          </p:cNvPr>
          <p:cNvSpPr/>
          <p:nvPr/>
        </p:nvSpPr>
        <p:spPr>
          <a:xfrm>
            <a:off x="962341" y="7543091"/>
            <a:ext cx="12202281" cy="940233"/>
          </a:xfrm>
          <a:prstGeom prst="roundRect">
            <a:avLst>
              <a:gd name="adj" fmla="val 5000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Graphic 61" descr="Man with solid fill">
            <a:extLst>
              <a:ext uri="{FF2B5EF4-FFF2-40B4-BE49-F238E27FC236}">
                <a16:creationId xmlns:a16="http://schemas.microsoft.com/office/drawing/2014/main" id="{8A4243B7-36A3-3823-1BA1-D3C0935A21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5558" y="5548125"/>
            <a:ext cx="682935" cy="682935"/>
          </a:xfrm>
          <a:prstGeom prst="rect">
            <a:avLst/>
          </a:prstGeom>
        </p:spPr>
      </p:pic>
      <p:pic>
        <p:nvPicPr>
          <p:cNvPr id="63" name="Graphic 62" descr="Car with solid fill">
            <a:extLst>
              <a:ext uri="{FF2B5EF4-FFF2-40B4-BE49-F238E27FC236}">
                <a16:creationId xmlns:a16="http://schemas.microsoft.com/office/drawing/2014/main" id="{448C5D70-C482-ECE5-A2A0-B3D955F9C2F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5558" y="6547980"/>
            <a:ext cx="831799" cy="831799"/>
          </a:xfrm>
          <a:prstGeom prst="rect">
            <a:avLst/>
          </a:prstGeom>
        </p:spPr>
      </p:pic>
      <p:pic>
        <p:nvPicPr>
          <p:cNvPr id="64" name="Graphic 63" descr="Truck with solid fill">
            <a:extLst>
              <a:ext uri="{FF2B5EF4-FFF2-40B4-BE49-F238E27FC236}">
                <a16:creationId xmlns:a16="http://schemas.microsoft.com/office/drawing/2014/main" id="{0C9433DF-634E-58F2-D146-B3F14C28F37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37662" y="7610373"/>
            <a:ext cx="769695" cy="769695"/>
          </a:xfrm>
          <a:prstGeom prst="rect">
            <a:avLst/>
          </a:prstGeom>
        </p:spPr>
      </p:pic>
      <p:sp>
        <p:nvSpPr>
          <p:cNvPr id="65" name="Rectangle 64">
            <a:extLst>
              <a:ext uri="{FF2B5EF4-FFF2-40B4-BE49-F238E27FC236}">
                <a16:creationId xmlns:a16="http://schemas.microsoft.com/office/drawing/2014/main" id="{4CC9F724-504F-022C-8287-F33F3CC31550}"/>
              </a:ext>
            </a:extLst>
          </p:cNvPr>
          <p:cNvSpPr/>
          <p:nvPr/>
        </p:nvSpPr>
        <p:spPr>
          <a:xfrm>
            <a:off x="2244896" y="7549684"/>
            <a:ext cx="14227004" cy="9402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Commercial Vehicles (CVs)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205%</a:t>
            </a:r>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GB"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6" name="Rectangle 65">
            <a:extLst>
              <a:ext uri="{FF2B5EF4-FFF2-40B4-BE49-F238E27FC236}">
                <a16:creationId xmlns:a16="http://schemas.microsoft.com/office/drawing/2014/main" id="{DC3C3B8C-FCE5-B00B-0D7A-1072CD139274}"/>
              </a:ext>
            </a:extLst>
          </p:cNvPr>
          <p:cNvSpPr/>
          <p:nvPr/>
        </p:nvSpPr>
        <p:spPr>
          <a:xfrm>
            <a:off x="2244896" y="5394983"/>
            <a:ext cx="8099383" cy="9402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Passengers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96%</a:t>
            </a:r>
            <a:endParaRPr lang="en-GB" sz="40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a:extLst>
              <a:ext uri="{FF2B5EF4-FFF2-40B4-BE49-F238E27FC236}">
                <a16:creationId xmlns:a16="http://schemas.microsoft.com/office/drawing/2014/main" id="{DE9842FA-093F-F715-9F02-B77BC4350B32}"/>
              </a:ext>
            </a:extLst>
          </p:cNvPr>
          <p:cNvSpPr/>
          <p:nvPr/>
        </p:nvSpPr>
        <p:spPr>
          <a:xfrm>
            <a:off x="2244896" y="6506798"/>
            <a:ext cx="8099383" cy="9402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Cars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102%</a:t>
            </a:r>
            <a:endParaRPr lang="en-GB" sz="40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293B0F28-D6A0-5885-BAD9-DC86316BF2F6}"/>
              </a:ext>
            </a:extLst>
          </p:cNvPr>
          <p:cNvSpPr txBox="1"/>
          <p:nvPr/>
        </p:nvSpPr>
        <p:spPr>
          <a:xfrm>
            <a:off x="14777884" y="6956147"/>
            <a:ext cx="6050434" cy="1692771"/>
          </a:xfrm>
          <a:prstGeom prst="rect">
            <a:avLst/>
          </a:prstGeom>
          <a:noFill/>
        </p:spPr>
        <p:txBody>
          <a:bodyPr wrap="square">
            <a:spAutoFit/>
          </a:bodyPr>
          <a:lstStyle/>
          <a:p>
            <a:pPr marL="0" marR="0" lvl="0" indent="0" algn="l" defTabSz="2951866"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CV carryings </a:t>
            </a:r>
            <a:r>
              <a:rPr kumimoji="0" lang="en-GB"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increased significantly in proportional terms, but 2019 appeared to be</a:t>
            </a:r>
            <a:r>
              <a:rPr lang="en-GB" sz="2600">
                <a:solidFill>
                  <a:prstClr val="black"/>
                </a:solidFill>
                <a:latin typeface="Calibri" panose="020F0502020204030204" pitchFamily="34" charset="0"/>
                <a:ea typeface="Calibri" panose="020F0502020204030204" pitchFamily="34" charset="0"/>
                <a:cs typeface="Calibri" panose="020F0502020204030204" pitchFamily="34" charset="0"/>
              </a:rPr>
              <a:t> an</a:t>
            </a:r>
            <a:r>
              <a:rPr kumimoji="0" lang="en-GB" sz="2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abnormally low year for CV traffic on the route.</a:t>
            </a:r>
            <a:endParaRPr kumimoji="0" lang="en-GB" sz="26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462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6312-7FEA-5075-ECE0-3C3D28C51B3D}"/>
            </a:ext>
          </a:extLst>
        </p:cNvPr>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7FAB3E04-38AE-3B2F-24BE-5BBBAB26A771}"/>
              </a:ext>
            </a:extLst>
          </p:cNvPr>
          <p:cNvSpPr/>
          <p:nvPr/>
        </p:nvSpPr>
        <p:spPr>
          <a:xfrm>
            <a:off x="546297" y="3407609"/>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2" name="Rectangle 1">
            <a:extLst>
              <a:ext uri="{FF2B5EF4-FFF2-40B4-BE49-F238E27FC236}">
                <a16:creationId xmlns:a16="http://schemas.microsoft.com/office/drawing/2014/main" id="{D57ED4BC-D541-48C8-83EF-470AA248B584}"/>
              </a:ext>
            </a:extLst>
          </p:cNvPr>
          <p:cNvSpPr/>
          <p:nvPr/>
        </p:nvSpPr>
        <p:spPr>
          <a:xfrm>
            <a:off x="624344" y="450134"/>
            <a:ext cx="20112583" cy="2446112"/>
          </a:xfrm>
          <a:prstGeom prst="rect">
            <a:avLst/>
          </a:prstGeom>
          <a:solidFill>
            <a:srgbClr val="023459"/>
          </a:solidFill>
          <a:ln>
            <a:solidFill>
              <a:srgbClr val="005C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7F96941-A6BF-4131-2486-704970FEB170}"/>
              </a:ext>
            </a:extLst>
          </p:cNvPr>
          <p:cNvSpPr txBox="1"/>
          <p:nvPr/>
        </p:nvSpPr>
        <p:spPr>
          <a:xfrm>
            <a:off x="766954" y="453760"/>
            <a:ext cx="19667431" cy="2616101"/>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Resident Survey Headlines </a:t>
            </a:r>
          </a:p>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All Island Residents</a:t>
            </a:r>
          </a:p>
        </p:txBody>
      </p:sp>
      <p:grpSp>
        <p:nvGrpSpPr>
          <p:cNvPr id="9" name="Group 8">
            <a:extLst>
              <a:ext uri="{FF2B5EF4-FFF2-40B4-BE49-F238E27FC236}">
                <a16:creationId xmlns:a16="http://schemas.microsoft.com/office/drawing/2014/main" id="{9703F144-A480-02FD-D6C2-449A98CC5319}"/>
              </a:ext>
            </a:extLst>
          </p:cNvPr>
          <p:cNvGrpSpPr/>
          <p:nvPr/>
        </p:nvGrpSpPr>
        <p:grpSpPr>
          <a:xfrm>
            <a:off x="220076" y="29224744"/>
            <a:ext cx="20816083" cy="865943"/>
            <a:chOff x="220076" y="29224744"/>
            <a:chExt cx="20816083" cy="865943"/>
          </a:xfrm>
        </p:grpSpPr>
        <p:pic>
          <p:nvPicPr>
            <p:cNvPr id="10" name="Picture 2" descr="Logo: Shetland Islands Council">
              <a:extLst>
                <a:ext uri="{FF2B5EF4-FFF2-40B4-BE49-F238E27FC236}">
                  <a16:creationId xmlns:a16="http://schemas.microsoft.com/office/drawing/2014/main" id="{3ADE83E8-570A-CBDD-0FC8-0FDA0AB75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6" y="29224744"/>
              <a:ext cx="2056526" cy="826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0E99E2-3106-3F29-C93F-076F558593FE}"/>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2" name="Picture 11">
              <a:extLst>
                <a:ext uri="{FF2B5EF4-FFF2-40B4-BE49-F238E27FC236}">
                  <a16:creationId xmlns:a16="http://schemas.microsoft.com/office/drawing/2014/main" id="{F84A0089-838E-178A-8BE2-8C98EA5B2F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3" name="Picture 12">
              <a:extLst>
                <a:ext uri="{FF2B5EF4-FFF2-40B4-BE49-F238E27FC236}">
                  <a16:creationId xmlns:a16="http://schemas.microsoft.com/office/drawing/2014/main" id="{9B4277AD-12A3-1ACF-9EC9-63549D99BB9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14" name="Picture 13" descr="Logo, company name&#10;&#10;Description automatically generated">
              <a:extLst>
                <a:ext uri="{FF2B5EF4-FFF2-40B4-BE49-F238E27FC236}">
                  <a16:creationId xmlns:a16="http://schemas.microsoft.com/office/drawing/2014/main" id="{4A877C07-4D5D-CA23-6DFC-8CBDCD7609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36" name="Rectangle: Rounded Corners 35">
            <a:extLst>
              <a:ext uri="{FF2B5EF4-FFF2-40B4-BE49-F238E27FC236}">
                <a16:creationId xmlns:a16="http://schemas.microsoft.com/office/drawing/2014/main" id="{3F7367E2-A62F-FB24-E81A-24DC2BD75A82}"/>
              </a:ext>
            </a:extLst>
          </p:cNvPr>
          <p:cNvSpPr>
            <a:spLocks noGrp="1" noRot="1" noMove="1" noResize="1" noEditPoints="1" noAdjustHandles="1" noChangeArrowheads="1" noChangeShapeType="1"/>
          </p:cNvSpPr>
          <p:nvPr/>
        </p:nvSpPr>
        <p:spPr>
          <a:xfrm>
            <a:off x="546297" y="9935282"/>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37" name="Rectangle: Rounded Corners 36">
            <a:extLst>
              <a:ext uri="{FF2B5EF4-FFF2-40B4-BE49-F238E27FC236}">
                <a16:creationId xmlns:a16="http://schemas.microsoft.com/office/drawing/2014/main" id="{F779AE77-CDED-0607-F72C-B1AC1389A52F}"/>
              </a:ext>
            </a:extLst>
          </p:cNvPr>
          <p:cNvSpPr/>
          <p:nvPr/>
        </p:nvSpPr>
        <p:spPr>
          <a:xfrm>
            <a:off x="546297" y="16462955"/>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39" name="Rectangle: Rounded Corners 38">
            <a:extLst>
              <a:ext uri="{FF2B5EF4-FFF2-40B4-BE49-F238E27FC236}">
                <a16:creationId xmlns:a16="http://schemas.microsoft.com/office/drawing/2014/main" id="{27795101-4E10-7A31-8B10-DC3CE566887E}"/>
              </a:ext>
            </a:extLst>
          </p:cNvPr>
          <p:cNvSpPr>
            <a:spLocks noGrp="1" noRot="1" noMove="1" noResize="1" noEditPoints="1" noAdjustHandles="1" noChangeArrowheads="1" noChangeShapeType="1"/>
          </p:cNvSpPr>
          <p:nvPr/>
        </p:nvSpPr>
        <p:spPr>
          <a:xfrm>
            <a:off x="546297" y="22990629"/>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48" name="Rectangle: Rounded Corners 47">
            <a:extLst>
              <a:ext uri="{FF2B5EF4-FFF2-40B4-BE49-F238E27FC236}">
                <a16:creationId xmlns:a16="http://schemas.microsoft.com/office/drawing/2014/main" id="{B4057A1B-1B2C-B11C-0C03-051F6B1973FA}"/>
              </a:ext>
            </a:extLst>
          </p:cNvPr>
          <p:cNvSpPr/>
          <p:nvPr/>
        </p:nvSpPr>
        <p:spPr>
          <a:xfrm>
            <a:off x="1091850" y="3274716"/>
            <a:ext cx="3577427"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ea typeface="Calibri" panose="020F0502020204030204" pitchFamily="34" charset="0"/>
                <a:cs typeface="Calibri" panose="020F0502020204030204" pitchFamily="34" charset="0"/>
              </a:rPr>
              <a:t>Survey Headlines</a:t>
            </a:r>
          </a:p>
        </p:txBody>
      </p:sp>
      <p:sp>
        <p:nvSpPr>
          <p:cNvPr id="49" name="Rectangle 48">
            <a:extLst>
              <a:ext uri="{FF2B5EF4-FFF2-40B4-BE49-F238E27FC236}">
                <a16:creationId xmlns:a16="http://schemas.microsoft.com/office/drawing/2014/main" id="{BAB8FC98-9F77-28DB-2968-DA1C50B0491A}"/>
              </a:ext>
            </a:extLst>
          </p:cNvPr>
          <p:cNvSpPr/>
          <p:nvPr/>
        </p:nvSpPr>
        <p:spPr>
          <a:xfrm>
            <a:off x="1091850" y="4071143"/>
            <a:ext cx="3577427"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solidFill>
                  <a:srgbClr val="023459"/>
                </a:solidFill>
                <a:latin typeface="Calibri" panose="020F0502020204030204" pitchFamily="34" charset="0"/>
                <a:ea typeface="Calibri" panose="020F0502020204030204" pitchFamily="34" charset="0"/>
                <a:cs typeface="Calibri" panose="020F0502020204030204" pitchFamily="34" charset="0"/>
              </a:rPr>
              <a:t>998 responses</a:t>
            </a:r>
          </a:p>
        </p:txBody>
      </p:sp>
      <p:graphicFrame>
        <p:nvGraphicFramePr>
          <p:cNvPr id="52" name="Chart 51">
            <a:extLst>
              <a:ext uri="{FF2B5EF4-FFF2-40B4-BE49-F238E27FC236}">
                <a16:creationId xmlns:a16="http://schemas.microsoft.com/office/drawing/2014/main" id="{8381A845-A1F5-C7D9-1DF9-D8E14D67DC87}"/>
              </a:ext>
            </a:extLst>
          </p:cNvPr>
          <p:cNvGraphicFramePr/>
          <p:nvPr/>
        </p:nvGraphicFramePr>
        <p:xfrm>
          <a:off x="624344" y="5359042"/>
          <a:ext cx="4227856" cy="3076572"/>
        </p:xfrm>
        <a:graphic>
          <a:graphicData uri="http://schemas.openxmlformats.org/drawingml/2006/chart">
            <c:chart xmlns:c="http://schemas.openxmlformats.org/drawingml/2006/chart" xmlns:r="http://schemas.openxmlformats.org/officeDocument/2006/relationships" r:id="rId8"/>
          </a:graphicData>
        </a:graphic>
      </p:graphicFrame>
      <p:sp>
        <p:nvSpPr>
          <p:cNvPr id="57" name="Rectangle: Rounded Corners 56">
            <a:extLst>
              <a:ext uri="{FF2B5EF4-FFF2-40B4-BE49-F238E27FC236}">
                <a16:creationId xmlns:a16="http://schemas.microsoft.com/office/drawing/2014/main" id="{3F68B663-E336-323A-C920-F47D37220716}"/>
              </a:ext>
            </a:extLst>
          </p:cNvPr>
          <p:cNvSpPr/>
          <p:nvPr/>
        </p:nvSpPr>
        <p:spPr>
          <a:xfrm>
            <a:off x="16271543" y="3315681"/>
            <a:ext cx="3799130" cy="253152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Car availability is high –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85%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have access to a car for personal use</a:t>
            </a:r>
          </a:p>
        </p:txBody>
      </p:sp>
      <p:sp>
        <p:nvSpPr>
          <p:cNvPr id="58" name="Rectangle: Rounded Corners 57">
            <a:extLst>
              <a:ext uri="{FF2B5EF4-FFF2-40B4-BE49-F238E27FC236}">
                <a16:creationId xmlns:a16="http://schemas.microsoft.com/office/drawing/2014/main" id="{CB36252D-9AB3-4D51-FCC1-EB140EF967CF}"/>
              </a:ext>
            </a:extLst>
          </p:cNvPr>
          <p:cNvSpPr/>
          <p:nvPr/>
        </p:nvSpPr>
        <p:spPr>
          <a:xfrm>
            <a:off x="13283308" y="5867483"/>
            <a:ext cx="3799130" cy="253152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36%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isles employed adults work in mainland Shetland</a:t>
            </a:r>
          </a:p>
        </p:txBody>
      </p:sp>
      <p:graphicFrame>
        <p:nvGraphicFramePr>
          <p:cNvPr id="61" name="Chart 60">
            <a:extLst>
              <a:ext uri="{FF2B5EF4-FFF2-40B4-BE49-F238E27FC236}">
                <a16:creationId xmlns:a16="http://schemas.microsoft.com/office/drawing/2014/main" id="{07524433-D67F-2B1A-FB06-66F621526822}"/>
              </a:ext>
            </a:extLst>
          </p:cNvPr>
          <p:cNvGraphicFramePr/>
          <p:nvPr/>
        </p:nvGraphicFramePr>
        <p:xfrm>
          <a:off x="4876284" y="3356886"/>
          <a:ext cx="1105838" cy="113102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Chart 61">
            <a:extLst>
              <a:ext uri="{FF2B5EF4-FFF2-40B4-BE49-F238E27FC236}">
                <a16:creationId xmlns:a16="http://schemas.microsoft.com/office/drawing/2014/main" id="{8F84F544-0892-118D-A37F-E659B878B677}"/>
              </a:ext>
            </a:extLst>
          </p:cNvPr>
          <p:cNvGraphicFramePr/>
          <p:nvPr/>
        </p:nvGraphicFramePr>
        <p:xfrm>
          <a:off x="4876284" y="5497452"/>
          <a:ext cx="1105838" cy="113102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3" name="Chart 72">
            <a:extLst>
              <a:ext uri="{FF2B5EF4-FFF2-40B4-BE49-F238E27FC236}">
                <a16:creationId xmlns:a16="http://schemas.microsoft.com/office/drawing/2014/main" id="{01AAE998-D12A-98CE-4D9A-72DA7A5C36F9}"/>
              </a:ext>
            </a:extLst>
          </p:cNvPr>
          <p:cNvGraphicFramePr/>
          <p:nvPr/>
        </p:nvGraphicFramePr>
        <p:xfrm>
          <a:off x="4876284" y="6567735"/>
          <a:ext cx="1105838" cy="113102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5" name="Chart 74">
            <a:extLst>
              <a:ext uri="{FF2B5EF4-FFF2-40B4-BE49-F238E27FC236}">
                <a16:creationId xmlns:a16="http://schemas.microsoft.com/office/drawing/2014/main" id="{CED5BC76-5522-9C03-3B73-74ACAB55B331}"/>
              </a:ext>
            </a:extLst>
          </p:cNvPr>
          <p:cNvGraphicFramePr/>
          <p:nvPr/>
        </p:nvGraphicFramePr>
        <p:xfrm>
          <a:off x="4876284" y="7638018"/>
          <a:ext cx="1105838" cy="113102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7" name="Chart 76">
            <a:extLst>
              <a:ext uri="{FF2B5EF4-FFF2-40B4-BE49-F238E27FC236}">
                <a16:creationId xmlns:a16="http://schemas.microsoft.com/office/drawing/2014/main" id="{740213B0-AB88-19DD-C2BD-F5780D48ADF6}"/>
              </a:ext>
            </a:extLst>
          </p:cNvPr>
          <p:cNvGraphicFramePr/>
          <p:nvPr/>
        </p:nvGraphicFramePr>
        <p:xfrm>
          <a:off x="4876284" y="4427169"/>
          <a:ext cx="1105838" cy="1131026"/>
        </p:xfrm>
        <a:graphic>
          <a:graphicData uri="http://schemas.openxmlformats.org/drawingml/2006/chart">
            <c:chart xmlns:c="http://schemas.openxmlformats.org/drawingml/2006/chart" xmlns:r="http://schemas.openxmlformats.org/officeDocument/2006/relationships" r:id="rId13"/>
          </a:graphicData>
        </a:graphic>
      </p:graphicFrame>
      <p:sp>
        <p:nvSpPr>
          <p:cNvPr id="79" name="Rectangle 78">
            <a:extLst>
              <a:ext uri="{FF2B5EF4-FFF2-40B4-BE49-F238E27FC236}">
                <a16:creationId xmlns:a16="http://schemas.microsoft.com/office/drawing/2014/main" id="{7C8E26F7-709F-62DE-DE18-2A270520D5C9}"/>
              </a:ext>
            </a:extLst>
          </p:cNvPr>
          <p:cNvSpPr/>
          <p:nvPr/>
        </p:nvSpPr>
        <p:spPr>
          <a:xfrm>
            <a:off x="5111703" y="3698468"/>
            <a:ext cx="635000"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ea typeface="Calibri" panose="020F0502020204030204" pitchFamily="34" charset="0"/>
                <a:cs typeface="Calibri" panose="020F0502020204030204" pitchFamily="34" charset="0"/>
              </a:rPr>
              <a:t>Yell</a:t>
            </a:r>
          </a:p>
          <a:p>
            <a:pPr algn="ctr"/>
            <a:r>
              <a:rPr lang="en-GB" sz="1200">
                <a:solidFill>
                  <a:schemeClr val="tx1"/>
                </a:solidFill>
                <a:latin typeface="Calibri" panose="020F0502020204030204" pitchFamily="34" charset="0"/>
                <a:ea typeface="Calibri" panose="020F0502020204030204" pitchFamily="34" charset="0"/>
                <a:cs typeface="Calibri" panose="020F0502020204030204" pitchFamily="34" charset="0"/>
              </a:rPr>
              <a:t>18%</a:t>
            </a:r>
          </a:p>
        </p:txBody>
      </p:sp>
      <p:sp>
        <p:nvSpPr>
          <p:cNvPr id="81" name="Rectangle 80">
            <a:extLst>
              <a:ext uri="{FF2B5EF4-FFF2-40B4-BE49-F238E27FC236}">
                <a16:creationId xmlns:a16="http://schemas.microsoft.com/office/drawing/2014/main" id="{24E830B8-D508-1E9B-05FD-B665976D0F52}"/>
              </a:ext>
            </a:extLst>
          </p:cNvPr>
          <p:cNvSpPr/>
          <p:nvPr/>
        </p:nvSpPr>
        <p:spPr>
          <a:xfrm>
            <a:off x="5070404" y="4774937"/>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Whalsay</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16%</a:t>
            </a:r>
          </a:p>
        </p:txBody>
      </p:sp>
      <p:sp>
        <p:nvSpPr>
          <p:cNvPr id="82" name="Rectangle 81">
            <a:extLst>
              <a:ext uri="{FF2B5EF4-FFF2-40B4-BE49-F238E27FC236}">
                <a16:creationId xmlns:a16="http://schemas.microsoft.com/office/drawing/2014/main" id="{7C3FE29E-C1EC-EF0E-FE0C-0A9AAC8D2698}"/>
              </a:ext>
            </a:extLst>
          </p:cNvPr>
          <p:cNvSpPr/>
          <p:nvPr/>
        </p:nvSpPr>
        <p:spPr>
          <a:xfrm>
            <a:off x="5070403" y="5853643"/>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Unst</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15%</a:t>
            </a:r>
          </a:p>
        </p:txBody>
      </p:sp>
      <p:sp>
        <p:nvSpPr>
          <p:cNvPr id="84" name="Rectangle 83">
            <a:extLst>
              <a:ext uri="{FF2B5EF4-FFF2-40B4-BE49-F238E27FC236}">
                <a16:creationId xmlns:a16="http://schemas.microsoft.com/office/drawing/2014/main" id="{0D7BB2FE-91BA-D8F4-3958-5A6C45431BD3}"/>
              </a:ext>
            </a:extLst>
          </p:cNvPr>
          <p:cNvSpPr/>
          <p:nvPr/>
        </p:nvSpPr>
        <p:spPr>
          <a:xfrm>
            <a:off x="5070403" y="6902177"/>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Bressay</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7%</a:t>
            </a:r>
          </a:p>
        </p:txBody>
      </p:sp>
      <p:sp>
        <p:nvSpPr>
          <p:cNvPr id="86" name="Rectangle 85">
            <a:extLst>
              <a:ext uri="{FF2B5EF4-FFF2-40B4-BE49-F238E27FC236}">
                <a16:creationId xmlns:a16="http://schemas.microsoft.com/office/drawing/2014/main" id="{9B879552-55E8-64FC-7250-54B3F548170C}"/>
              </a:ext>
            </a:extLst>
          </p:cNvPr>
          <p:cNvSpPr/>
          <p:nvPr/>
        </p:nvSpPr>
        <p:spPr>
          <a:xfrm>
            <a:off x="5070403" y="8012275"/>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Fetlar</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3%</a:t>
            </a:r>
          </a:p>
        </p:txBody>
      </p:sp>
      <p:sp>
        <p:nvSpPr>
          <p:cNvPr id="87" name="Rectangle 86">
            <a:extLst>
              <a:ext uri="{FF2B5EF4-FFF2-40B4-BE49-F238E27FC236}">
                <a16:creationId xmlns:a16="http://schemas.microsoft.com/office/drawing/2014/main" id="{22FFD9FE-5434-A965-0BA3-8A22091CDAB7}"/>
              </a:ext>
            </a:extLst>
          </p:cNvPr>
          <p:cNvSpPr/>
          <p:nvPr/>
        </p:nvSpPr>
        <p:spPr>
          <a:xfrm>
            <a:off x="6950383" y="4319516"/>
            <a:ext cx="2756485"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Women accounted for 53% of responses</a:t>
            </a:r>
          </a:p>
        </p:txBody>
      </p:sp>
      <p:sp>
        <p:nvSpPr>
          <p:cNvPr id="91" name="Arrow: Up 90">
            <a:extLst>
              <a:ext uri="{FF2B5EF4-FFF2-40B4-BE49-F238E27FC236}">
                <a16:creationId xmlns:a16="http://schemas.microsoft.com/office/drawing/2014/main" id="{9DDD64E6-F26A-0358-3B17-5A674BB9B94F}"/>
              </a:ext>
            </a:extLst>
          </p:cNvPr>
          <p:cNvSpPr/>
          <p:nvPr/>
        </p:nvSpPr>
        <p:spPr>
          <a:xfrm>
            <a:off x="6470458" y="4062484"/>
            <a:ext cx="613694" cy="1732945"/>
          </a:xfrm>
          <a:prstGeom prst="upArrow">
            <a:avLst>
              <a:gd name="adj1" fmla="val 50000"/>
              <a:gd name="adj2" fmla="val 99190"/>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1A8FE390-7DFD-D028-748C-19D5563861EE}"/>
              </a:ext>
            </a:extLst>
          </p:cNvPr>
          <p:cNvSpPr/>
          <p:nvPr/>
        </p:nvSpPr>
        <p:spPr>
          <a:xfrm>
            <a:off x="6950382" y="6751017"/>
            <a:ext cx="2756485"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Older age groups (65+) slightly under-represented</a:t>
            </a:r>
          </a:p>
        </p:txBody>
      </p:sp>
      <p:sp>
        <p:nvSpPr>
          <p:cNvPr id="103" name="Arrow: Up 102">
            <a:extLst>
              <a:ext uri="{FF2B5EF4-FFF2-40B4-BE49-F238E27FC236}">
                <a16:creationId xmlns:a16="http://schemas.microsoft.com/office/drawing/2014/main" id="{8B9BFE29-1C04-5C90-1A11-F8A2D6EDD462}"/>
              </a:ext>
            </a:extLst>
          </p:cNvPr>
          <p:cNvSpPr/>
          <p:nvPr/>
        </p:nvSpPr>
        <p:spPr>
          <a:xfrm rot="10800000">
            <a:off x="6470458" y="6539304"/>
            <a:ext cx="613694" cy="1732945"/>
          </a:xfrm>
          <a:prstGeom prst="upArrow">
            <a:avLst>
              <a:gd name="adj1" fmla="val 50000"/>
              <a:gd name="adj2" fmla="val 99190"/>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0FD290D8-12CC-F773-A222-A6031A475064}"/>
              </a:ext>
            </a:extLst>
          </p:cNvPr>
          <p:cNvSpPr/>
          <p:nvPr/>
        </p:nvSpPr>
        <p:spPr>
          <a:xfrm>
            <a:off x="9853384" y="3614056"/>
            <a:ext cx="2899066" cy="1862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a:solidFill>
                  <a:srgbClr val="023459"/>
                </a:solidFill>
                <a:latin typeface="Calibri" panose="020F0502020204030204" pitchFamily="34" charset="0"/>
                <a:ea typeface="Calibri" panose="020F0502020204030204" pitchFamily="34" charset="0"/>
                <a:cs typeface="Calibri" panose="020F0502020204030204" pitchFamily="34" charset="0"/>
              </a:rPr>
              <a:t>5% </a:t>
            </a:r>
          </a:p>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blue badge holders</a:t>
            </a:r>
          </a:p>
        </p:txBody>
      </p:sp>
      <p:sp>
        <p:nvSpPr>
          <p:cNvPr id="107" name="Rectangle 106">
            <a:extLst>
              <a:ext uri="{FF2B5EF4-FFF2-40B4-BE49-F238E27FC236}">
                <a16:creationId xmlns:a16="http://schemas.microsoft.com/office/drawing/2014/main" id="{1867D08D-4BE9-AE87-35C3-33614C9F0300}"/>
              </a:ext>
            </a:extLst>
          </p:cNvPr>
          <p:cNvSpPr/>
          <p:nvPr/>
        </p:nvSpPr>
        <p:spPr>
          <a:xfrm>
            <a:off x="9909330" y="6180368"/>
            <a:ext cx="2899066" cy="1862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a:solidFill>
                  <a:srgbClr val="023459"/>
                </a:solidFill>
                <a:latin typeface="Calibri" panose="020F0502020204030204" pitchFamily="34" charset="0"/>
                <a:ea typeface="Calibri" panose="020F0502020204030204" pitchFamily="34" charset="0"/>
                <a:cs typeface="Calibri" panose="020F0502020204030204" pitchFamily="34" charset="0"/>
              </a:rPr>
              <a:t>20% </a:t>
            </a:r>
          </a:p>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National Entitlement Card holders </a:t>
            </a:r>
          </a:p>
        </p:txBody>
      </p:sp>
      <p:pic>
        <p:nvPicPr>
          <p:cNvPr id="1030" name="Picture 6" descr="Car Icon Vector Art, Icons, and Graphics for Free Download">
            <a:extLst>
              <a:ext uri="{FF2B5EF4-FFF2-40B4-BE49-F238E27FC236}">
                <a16:creationId xmlns:a16="http://schemas.microsoft.com/office/drawing/2014/main" id="{328C8785-E7DE-9DA8-1E89-9EE936EDFE5A}"/>
              </a:ext>
            </a:extLst>
          </p:cNvPr>
          <p:cNvPicPr>
            <a:picLocks noChangeAspect="1" noChangeArrowheads="1"/>
          </p:cNvPicPr>
          <p:nvPr/>
        </p:nvPicPr>
        <p:blipFill>
          <a:blip r:embed="rId14">
            <a:duotone>
              <a:schemeClr val="accent1">
                <a:shade val="45000"/>
                <a:satMod val="135000"/>
              </a:schemeClr>
              <a:prstClr val="white"/>
            </a:duotone>
            <a:extLst>
              <a:ext uri="{BEBA8EAE-BF5A-486C-A8C5-ECC9F3942E4B}">
                <a14:imgProps xmlns:a14="http://schemas.microsoft.com/office/drawing/2010/main">
                  <a14:imgLayer r:embed="rId15">
                    <a14:imgEffect>
                      <a14:backgroundRemoval t="10000" b="90000" l="10000" r="90000">
                        <a14:foregroundMark x1="26582" y1="59494" x2="26582" y2="59494"/>
                        <a14:foregroundMark x1="74262" y1="56962" x2="74262" y2="56962"/>
                      </a14:backgroundRemoval>
                    </a14:imgEffect>
                  </a14:imgLayer>
                </a14:imgProps>
              </a:ext>
              <a:ext uri="{28A0092B-C50C-407E-A947-70E740481C1C}">
                <a14:useLocalDpi xmlns:a14="http://schemas.microsoft.com/office/drawing/2010/main" val="0"/>
              </a:ext>
            </a:extLst>
          </a:blip>
          <a:srcRect/>
          <a:stretch>
            <a:fillRect/>
          </a:stretch>
        </p:blipFill>
        <p:spPr bwMode="auto">
          <a:xfrm>
            <a:off x="13549842" y="3172520"/>
            <a:ext cx="2904624" cy="290462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descr="A map with points on it&#10;&#10;Description automatically generated">
            <a:extLst>
              <a:ext uri="{FF2B5EF4-FFF2-40B4-BE49-F238E27FC236}">
                <a16:creationId xmlns:a16="http://schemas.microsoft.com/office/drawing/2014/main" id="{485FD94C-D05B-3889-D41A-477574BFFFD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600112" y="5618519"/>
            <a:ext cx="1853662" cy="2780493"/>
          </a:xfrm>
          <a:prstGeom prst="rect">
            <a:avLst/>
          </a:prstGeom>
        </p:spPr>
      </p:pic>
      <p:sp>
        <p:nvSpPr>
          <p:cNvPr id="115" name="Rectangle: Rounded Corners 114">
            <a:extLst>
              <a:ext uri="{FF2B5EF4-FFF2-40B4-BE49-F238E27FC236}">
                <a16:creationId xmlns:a16="http://schemas.microsoft.com/office/drawing/2014/main" id="{5F99423D-5F39-4CAD-B31D-288850560EE6}"/>
              </a:ext>
            </a:extLst>
          </p:cNvPr>
          <p:cNvSpPr/>
          <p:nvPr/>
        </p:nvSpPr>
        <p:spPr>
          <a:xfrm>
            <a:off x="1105181" y="9586717"/>
            <a:ext cx="4876941"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ea typeface="Calibri" panose="020F0502020204030204" pitchFamily="34" charset="0"/>
                <a:cs typeface="Calibri" panose="020F0502020204030204" pitchFamily="34" charset="0"/>
              </a:rPr>
              <a:t>Residents’ Use of Ferries</a:t>
            </a:r>
          </a:p>
        </p:txBody>
      </p:sp>
      <p:sp>
        <p:nvSpPr>
          <p:cNvPr id="116" name="Rectangle 115">
            <a:extLst>
              <a:ext uri="{FF2B5EF4-FFF2-40B4-BE49-F238E27FC236}">
                <a16:creationId xmlns:a16="http://schemas.microsoft.com/office/drawing/2014/main" id="{2237EB3A-931C-D30B-5834-64A48DBB2B8F}"/>
              </a:ext>
            </a:extLst>
          </p:cNvPr>
          <p:cNvSpPr/>
          <p:nvPr/>
        </p:nvSpPr>
        <p:spPr>
          <a:xfrm>
            <a:off x="934121" y="10722049"/>
            <a:ext cx="3735156"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Unst + Fetlar</a:t>
            </a:r>
          </a:p>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6</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return trips per month on average</a:t>
            </a:r>
          </a:p>
        </p:txBody>
      </p:sp>
      <p:sp>
        <p:nvSpPr>
          <p:cNvPr id="123" name="Rectangle 122">
            <a:extLst>
              <a:ext uri="{FF2B5EF4-FFF2-40B4-BE49-F238E27FC236}">
                <a16:creationId xmlns:a16="http://schemas.microsoft.com/office/drawing/2014/main" id="{4889FEDC-4EB8-F646-EFC9-C5E732BAAB2A}"/>
              </a:ext>
            </a:extLst>
          </p:cNvPr>
          <p:cNvSpPr/>
          <p:nvPr/>
        </p:nvSpPr>
        <p:spPr>
          <a:xfrm>
            <a:off x="65351" y="12273403"/>
            <a:ext cx="5745712"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Whalsay + Yell</a:t>
            </a:r>
          </a:p>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11</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trips per month</a:t>
            </a:r>
          </a:p>
        </p:txBody>
      </p:sp>
      <p:sp>
        <p:nvSpPr>
          <p:cNvPr id="124" name="Rectangle 123">
            <a:extLst>
              <a:ext uri="{FF2B5EF4-FFF2-40B4-BE49-F238E27FC236}">
                <a16:creationId xmlns:a16="http://schemas.microsoft.com/office/drawing/2014/main" id="{B2F3F291-9D33-3F97-4531-3A124D4C69F8}"/>
              </a:ext>
            </a:extLst>
          </p:cNvPr>
          <p:cNvSpPr/>
          <p:nvPr/>
        </p:nvSpPr>
        <p:spPr>
          <a:xfrm>
            <a:off x="65351" y="13863206"/>
            <a:ext cx="5745712"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Bressay</a:t>
            </a:r>
          </a:p>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17</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trips per month</a:t>
            </a:r>
          </a:p>
        </p:txBody>
      </p:sp>
      <p:sp>
        <p:nvSpPr>
          <p:cNvPr id="126" name="TextBox 125">
            <a:extLst>
              <a:ext uri="{FF2B5EF4-FFF2-40B4-BE49-F238E27FC236}">
                <a16:creationId xmlns:a16="http://schemas.microsoft.com/office/drawing/2014/main" id="{8D00AC73-BFE5-0AA1-DB22-2042F84FD6AC}"/>
              </a:ext>
            </a:extLst>
          </p:cNvPr>
          <p:cNvSpPr txBox="1"/>
          <p:nvPr/>
        </p:nvSpPr>
        <p:spPr>
          <a:xfrm>
            <a:off x="15422712" y="12750855"/>
            <a:ext cx="4652634" cy="2246769"/>
          </a:xfrm>
          <a:prstGeom prst="rect">
            <a:avLst/>
          </a:prstGeom>
          <a:noFill/>
        </p:spPr>
        <p:txBody>
          <a:bodyPr wrap="square">
            <a:spAutoFit/>
          </a:bodyPr>
          <a:lstStyle/>
          <a:p>
            <a:pPr marL="0" marR="0" lvl="0" indent="0" algn="ctr" defTabSz="2951866" rtl="0" eaLnBrk="1" fontAlgn="auto" latinLnBrk="0" hangingPunct="1">
              <a:lnSpc>
                <a:spcPct val="100000"/>
              </a:lnSpc>
              <a:spcBef>
                <a:spcPts val="0"/>
              </a:spcBef>
              <a:spcAft>
                <a:spcPts val="0"/>
              </a:spcAft>
              <a:buClrTx/>
              <a:buSzTx/>
              <a:buFontTx/>
              <a:buNone/>
              <a:tabLst/>
              <a:defRPr/>
            </a:pP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15%</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respondents said there are occasions when they do not travel at all if they cannot book onto their preferred sailing</a:t>
            </a:r>
          </a:p>
        </p:txBody>
      </p:sp>
      <p:sp>
        <p:nvSpPr>
          <p:cNvPr id="1024" name="TextBox 1023">
            <a:extLst>
              <a:ext uri="{FF2B5EF4-FFF2-40B4-BE49-F238E27FC236}">
                <a16:creationId xmlns:a16="http://schemas.microsoft.com/office/drawing/2014/main" id="{138C1008-85A4-2919-DC97-3D3A77087BF5}"/>
              </a:ext>
            </a:extLst>
          </p:cNvPr>
          <p:cNvSpPr txBox="1"/>
          <p:nvPr/>
        </p:nvSpPr>
        <p:spPr>
          <a:xfrm>
            <a:off x="15163252" y="10175804"/>
            <a:ext cx="5119625" cy="1815882"/>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Around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40%</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respondents said that there are occasions when they do not try and book because they know the ferry will be full</a:t>
            </a:r>
          </a:p>
        </p:txBody>
      </p:sp>
      <p:sp>
        <p:nvSpPr>
          <p:cNvPr id="1027" name="TextBox 1026">
            <a:extLst>
              <a:ext uri="{FF2B5EF4-FFF2-40B4-BE49-F238E27FC236}">
                <a16:creationId xmlns:a16="http://schemas.microsoft.com/office/drawing/2014/main" id="{868354DA-7157-9840-7B6A-698E50EB19FA}"/>
              </a:ext>
            </a:extLst>
          </p:cNvPr>
          <p:cNvSpPr txBox="1"/>
          <p:nvPr/>
        </p:nvSpPr>
        <p:spPr>
          <a:xfrm>
            <a:off x="4880689" y="10132706"/>
            <a:ext cx="5976714" cy="2677656"/>
          </a:xfrm>
          <a:prstGeom prst="rect">
            <a:avLst/>
          </a:prstGeom>
          <a:noFill/>
        </p:spPr>
        <p:txBody>
          <a:bodyPr wrap="square">
            <a:spAutoFit/>
          </a:bodyPr>
          <a:lstStyle/>
          <a:p>
            <a:pPr algn="ctr"/>
            <a:endParaRPr lang="en-GB" sz="28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Car/Van (taken onboard, parked or dropped-off) accounts for between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80%</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and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92%</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of all ferry trips – with ‘car taken onboard’ the large majority of these</a:t>
            </a:r>
          </a:p>
        </p:txBody>
      </p:sp>
      <p:sp>
        <p:nvSpPr>
          <p:cNvPr id="1031" name="TextBox 1030">
            <a:extLst>
              <a:ext uri="{FF2B5EF4-FFF2-40B4-BE49-F238E27FC236}">
                <a16:creationId xmlns:a16="http://schemas.microsoft.com/office/drawing/2014/main" id="{B18EC2BE-B58F-9C11-382C-DF4542ABE3B6}"/>
              </a:ext>
            </a:extLst>
          </p:cNvPr>
          <p:cNvSpPr txBox="1"/>
          <p:nvPr/>
        </p:nvSpPr>
        <p:spPr>
          <a:xfrm>
            <a:off x="4994489" y="12843694"/>
            <a:ext cx="4855593" cy="2246769"/>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those taking a car onboard, at least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85%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those in Fetlar, Unst, Whalsay and Yell say they book for ‘all or nearly all’ the sailings they make</a:t>
            </a:r>
          </a:p>
        </p:txBody>
      </p:sp>
      <p:sp>
        <p:nvSpPr>
          <p:cNvPr id="1033" name="TextBox 1032">
            <a:extLst>
              <a:ext uri="{FF2B5EF4-FFF2-40B4-BE49-F238E27FC236}">
                <a16:creationId xmlns:a16="http://schemas.microsoft.com/office/drawing/2014/main" id="{8F5AECC6-0922-4202-1E4F-2339B410EA9A}"/>
              </a:ext>
            </a:extLst>
          </p:cNvPr>
          <p:cNvSpPr txBox="1"/>
          <p:nvPr/>
        </p:nvSpPr>
        <p:spPr>
          <a:xfrm>
            <a:off x="10803984" y="10391247"/>
            <a:ext cx="3621857" cy="1384995"/>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People most often book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2-3</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days in advance</a:t>
            </a:r>
          </a:p>
        </p:txBody>
      </p:sp>
      <p:sp>
        <p:nvSpPr>
          <p:cNvPr id="1035" name="TextBox 1034">
            <a:extLst>
              <a:ext uri="{FF2B5EF4-FFF2-40B4-BE49-F238E27FC236}">
                <a16:creationId xmlns:a16="http://schemas.microsoft.com/office/drawing/2014/main" id="{6FE32792-9CA5-3264-405E-48DBEBB6E2C7}"/>
              </a:ext>
            </a:extLst>
          </p:cNvPr>
          <p:cNvSpPr txBox="1"/>
          <p:nvPr/>
        </p:nvSpPr>
        <p:spPr>
          <a:xfrm>
            <a:off x="10203203" y="12454419"/>
            <a:ext cx="4587331" cy="2677656"/>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Around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2/3</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of respondents say that there are occasions when they have arrived without booking and have been unable to board the next ferry</a:t>
            </a:r>
          </a:p>
        </p:txBody>
      </p:sp>
      <p:sp>
        <p:nvSpPr>
          <p:cNvPr id="1036" name="TextBox 1035">
            <a:extLst>
              <a:ext uri="{FF2B5EF4-FFF2-40B4-BE49-F238E27FC236}">
                <a16:creationId xmlns:a16="http://schemas.microsoft.com/office/drawing/2014/main" id="{BE937360-FC3C-442B-5271-C1726003346B}"/>
              </a:ext>
            </a:extLst>
          </p:cNvPr>
          <p:cNvSpPr txBox="1"/>
          <p:nvPr/>
        </p:nvSpPr>
        <p:spPr>
          <a:xfrm>
            <a:off x="3193076" y="21922816"/>
            <a:ext cx="15402002" cy="461665"/>
          </a:xfrm>
          <a:prstGeom prst="rect">
            <a:avLst/>
          </a:prstGeom>
          <a:noFill/>
        </p:spPr>
        <p:txBody>
          <a:bodyPr wrap="square">
            <a:spAutoFit/>
          </a:bodyPr>
          <a:lstStyle/>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These people all noted a desire to travel more frequently if the issues they identified with the ferries were addressed</a:t>
            </a:r>
          </a:p>
        </p:txBody>
      </p:sp>
      <p:sp>
        <p:nvSpPr>
          <p:cNvPr id="1037" name="Rectangle: Rounded Corners 1036">
            <a:extLst>
              <a:ext uri="{FF2B5EF4-FFF2-40B4-BE49-F238E27FC236}">
                <a16:creationId xmlns:a16="http://schemas.microsoft.com/office/drawing/2014/main" id="{1791C2CE-5EE3-61A8-8B2C-5C03136C439B}"/>
              </a:ext>
            </a:extLst>
          </p:cNvPr>
          <p:cNvSpPr/>
          <p:nvPr/>
        </p:nvSpPr>
        <p:spPr>
          <a:xfrm>
            <a:off x="1091850" y="15964739"/>
            <a:ext cx="8052151" cy="1027180"/>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bg1"/>
                </a:solidFill>
                <a:latin typeface="Calibri" panose="020F0502020204030204" pitchFamily="34" charset="0"/>
                <a:ea typeface="Calibri" panose="020F0502020204030204" pitchFamily="34" charset="0"/>
                <a:cs typeface="Calibri" panose="020F0502020204030204" pitchFamily="34" charset="0"/>
              </a:rPr>
              <a:t>Views of ferry services and their impact on island residents</a:t>
            </a:r>
          </a:p>
        </p:txBody>
      </p:sp>
      <p:sp>
        <p:nvSpPr>
          <p:cNvPr id="1039" name="TextBox 1038">
            <a:extLst>
              <a:ext uri="{FF2B5EF4-FFF2-40B4-BE49-F238E27FC236}">
                <a16:creationId xmlns:a16="http://schemas.microsoft.com/office/drawing/2014/main" id="{C0387142-4C96-080F-5F05-F3E6F6FF7BE8}"/>
              </a:ext>
            </a:extLst>
          </p:cNvPr>
          <p:cNvSpPr txBox="1"/>
          <p:nvPr/>
        </p:nvSpPr>
        <p:spPr>
          <a:xfrm>
            <a:off x="12550094" y="23795781"/>
            <a:ext cx="6729307" cy="3170099"/>
          </a:xfrm>
          <a:prstGeom prst="rect">
            <a:avLst/>
          </a:prstGeom>
          <a:noFill/>
        </p:spPr>
        <p:txBody>
          <a:bodyPr wrap="square">
            <a:spAutoFit/>
          </a:bodyPr>
          <a:lstStyle/>
          <a:p>
            <a:endParaRPr lang="en-GB" sz="3200">
              <a:latin typeface="Calibri" panose="020F0502020204030204" pitchFamily="34" charset="0"/>
              <a:ea typeface="Calibri" panose="020F0502020204030204" pitchFamily="34" charset="0"/>
              <a:cs typeface="Calibri" panose="020F0502020204030204" pitchFamily="34" charset="0"/>
            </a:endParaRPr>
          </a:p>
          <a:p>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10%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of those who have not lived in the isles would consider doing so</a:t>
            </a:r>
          </a:p>
          <a:p>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lvl="1"/>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90%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of those said improved connectivity would encourage them to do so</a:t>
            </a:r>
          </a:p>
        </p:txBody>
      </p:sp>
      <p:sp>
        <p:nvSpPr>
          <p:cNvPr id="1040" name="Rectangle: Rounded Corners 1039">
            <a:extLst>
              <a:ext uri="{FF2B5EF4-FFF2-40B4-BE49-F238E27FC236}">
                <a16:creationId xmlns:a16="http://schemas.microsoft.com/office/drawing/2014/main" id="{21E50E6D-A48E-6394-B8B4-3BAB87169FCA}"/>
              </a:ext>
            </a:extLst>
          </p:cNvPr>
          <p:cNvSpPr/>
          <p:nvPr/>
        </p:nvSpPr>
        <p:spPr>
          <a:xfrm>
            <a:off x="1149493" y="22623868"/>
            <a:ext cx="3962210"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ea typeface="Calibri" panose="020F0502020204030204" pitchFamily="34" charset="0"/>
                <a:cs typeface="Calibri" panose="020F0502020204030204" pitchFamily="34" charset="0"/>
              </a:rPr>
              <a:t>Mainland Residents</a:t>
            </a:r>
          </a:p>
        </p:txBody>
      </p:sp>
      <p:sp>
        <p:nvSpPr>
          <p:cNvPr id="1041" name="TextBox 1040">
            <a:extLst>
              <a:ext uri="{FF2B5EF4-FFF2-40B4-BE49-F238E27FC236}">
                <a16:creationId xmlns:a16="http://schemas.microsoft.com/office/drawing/2014/main" id="{E7F07940-454B-CD43-7C03-B41B5C579E24}"/>
              </a:ext>
            </a:extLst>
          </p:cNvPr>
          <p:cNvSpPr txBox="1"/>
          <p:nvPr/>
        </p:nvSpPr>
        <p:spPr>
          <a:xfrm>
            <a:off x="1896615" y="27676940"/>
            <a:ext cx="17590393" cy="461665"/>
          </a:xfrm>
          <a:prstGeom prst="rect">
            <a:avLst/>
          </a:prstGeom>
          <a:noFill/>
        </p:spPr>
        <p:txBody>
          <a:bodyPr wrap="square">
            <a:spAutoFit/>
          </a:bodyPr>
          <a:lstStyle>
            <a:defPPr>
              <a:defRPr lang="en-US"/>
            </a:defPPr>
            <a:lvl1pPr algn="ctr">
              <a:defRPr sz="2400">
                <a:solidFill>
                  <a:srgbClr val="023459"/>
                </a:solidFill>
                <a:latin typeface="Calibri" panose="020F0502020204030204" pitchFamily="34" charset="0"/>
                <a:ea typeface="Calibri" panose="020F0502020204030204" pitchFamily="34" charset="0"/>
                <a:cs typeface="Calibri" panose="020F0502020204030204" pitchFamily="34" charset="0"/>
              </a:defRPr>
            </a:lvl1pPr>
          </a:lstStyle>
          <a:p>
            <a:r>
              <a:rPr lang="en-GB"/>
              <a:t>The survey therefore revealed some appetite to move to/back to the isles if connectivity is improved</a:t>
            </a:r>
          </a:p>
        </p:txBody>
      </p:sp>
      <p:sp>
        <p:nvSpPr>
          <p:cNvPr id="1043" name="TextBox 1042">
            <a:extLst>
              <a:ext uri="{FF2B5EF4-FFF2-40B4-BE49-F238E27FC236}">
                <a16:creationId xmlns:a16="http://schemas.microsoft.com/office/drawing/2014/main" id="{354FBDC9-948E-EE12-5701-C89CE7EA6C87}"/>
              </a:ext>
            </a:extLst>
          </p:cNvPr>
          <p:cNvSpPr txBox="1"/>
          <p:nvPr/>
        </p:nvSpPr>
        <p:spPr>
          <a:xfrm>
            <a:off x="1091850" y="23886353"/>
            <a:ext cx="4525305" cy="830997"/>
          </a:xfrm>
          <a:prstGeom prst="rect">
            <a:avLst/>
          </a:prstGeom>
          <a:noFill/>
        </p:spPr>
        <p:txBody>
          <a:bodyPr wrap="square">
            <a:spAutoFit/>
          </a:bodyPr>
          <a:lstStyle/>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Mainland residents were asked about living in the isles</a:t>
            </a:r>
          </a:p>
        </p:txBody>
      </p:sp>
      <p:graphicFrame>
        <p:nvGraphicFramePr>
          <p:cNvPr id="1044" name="Chart 1043">
            <a:extLst>
              <a:ext uri="{FF2B5EF4-FFF2-40B4-BE49-F238E27FC236}">
                <a16:creationId xmlns:a16="http://schemas.microsoft.com/office/drawing/2014/main" id="{99B51424-9488-AB0D-888F-2B653252C7F2}"/>
              </a:ext>
            </a:extLst>
          </p:cNvPr>
          <p:cNvGraphicFramePr/>
          <p:nvPr/>
        </p:nvGraphicFramePr>
        <p:xfrm>
          <a:off x="1516631" y="24743019"/>
          <a:ext cx="3477858" cy="3106419"/>
        </p:xfrm>
        <a:graphic>
          <a:graphicData uri="http://schemas.openxmlformats.org/drawingml/2006/chart">
            <c:chart xmlns:c="http://schemas.openxmlformats.org/drawingml/2006/chart" xmlns:r="http://schemas.openxmlformats.org/officeDocument/2006/relationships" r:id="rId17"/>
          </a:graphicData>
        </a:graphic>
      </p:graphicFrame>
      <p:sp>
        <p:nvSpPr>
          <p:cNvPr id="1045" name="TextBox 1044">
            <a:extLst>
              <a:ext uri="{FF2B5EF4-FFF2-40B4-BE49-F238E27FC236}">
                <a16:creationId xmlns:a16="http://schemas.microsoft.com/office/drawing/2014/main" id="{44348BC5-79D4-5840-4421-D3716C4E0D5C}"/>
              </a:ext>
            </a:extLst>
          </p:cNvPr>
          <p:cNvSpPr txBox="1"/>
          <p:nvPr/>
        </p:nvSpPr>
        <p:spPr>
          <a:xfrm>
            <a:off x="2306974" y="25579264"/>
            <a:ext cx="1897172" cy="1569660"/>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1/3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had previously lived in the isles</a:t>
            </a:r>
          </a:p>
        </p:txBody>
      </p:sp>
      <p:sp>
        <p:nvSpPr>
          <p:cNvPr id="1047" name="TextBox 1046">
            <a:extLst>
              <a:ext uri="{FF2B5EF4-FFF2-40B4-BE49-F238E27FC236}">
                <a16:creationId xmlns:a16="http://schemas.microsoft.com/office/drawing/2014/main" id="{6C9B4C88-D68F-3116-944F-38895512F742}"/>
              </a:ext>
            </a:extLst>
          </p:cNvPr>
          <p:cNvSpPr txBox="1"/>
          <p:nvPr/>
        </p:nvSpPr>
        <p:spPr>
          <a:xfrm>
            <a:off x="6470457" y="23795781"/>
            <a:ext cx="4221355" cy="3416320"/>
          </a:xfrm>
          <a:prstGeom prst="rect">
            <a:avLst/>
          </a:prstGeom>
          <a:noFill/>
        </p:spPr>
        <p:txBody>
          <a:bodyPr wrap="square">
            <a:spAutoFit/>
          </a:bodyPr>
          <a:lstStyle/>
          <a:p>
            <a:pPr algn="ctr"/>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70%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said the ferry service was a factor in their decision to leave </a:t>
            </a:r>
          </a:p>
          <a:p>
            <a:pPr marL="457200" indent="-457200" algn="ctr">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457200" indent="-457200" algn="ctr">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1/3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said they would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consider moving back</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 with improved connectivity a major factor in making that happen </a:t>
            </a:r>
          </a:p>
        </p:txBody>
      </p:sp>
      <p:cxnSp>
        <p:nvCxnSpPr>
          <p:cNvPr id="1049" name="Straight Connector 1048">
            <a:extLst>
              <a:ext uri="{FF2B5EF4-FFF2-40B4-BE49-F238E27FC236}">
                <a16:creationId xmlns:a16="http://schemas.microsoft.com/office/drawing/2014/main" id="{F5ADA433-D8D0-A3A0-0458-BC43445D9686}"/>
              </a:ext>
            </a:extLst>
          </p:cNvPr>
          <p:cNvCxnSpPr/>
          <p:nvPr/>
        </p:nvCxnSpPr>
        <p:spPr>
          <a:xfrm>
            <a:off x="4311513" y="25154467"/>
            <a:ext cx="1801180" cy="0"/>
          </a:xfrm>
          <a:prstGeom prst="line">
            <a:avLst/>
          </a:prstGeom>
          <a:ln w="34925">
            <a:solidFill>
              <a:srgbClr val="023459"/>
            </a:solidFill>
            <a:headEnd type="oval"/>
          </a:ln>
        </p:spPr>
        <p:style>
          <a:lnRef idx="1">
            <a:schemeClr val="accent1"/>
          </a:lnRef>
          <a:fillRef idx="0">
            <a:schemeClr val="accent1"/>
          </a:fillRef>
          <a:effectRef idx="0">
            <a:schemeClr val="accent1"/>
          </a:effectRef>
          <a:fontRef idx="minor">
            <a:schemeClr val="tx1"/>
          </a:fontRef>
        </p:style>
      </p:cxnSp>
      <p:sp>
        <p:nvSpPr>
          <p:cNvPr id="1050" name="Arrow: Bent 1049">
            <a:extLst>
              <a:ext uri="{FF2B5EF4-FFF2-40B4-BE49-F238E27FC236}">
                <a16:creationId xmlns:a16="http://schemas.microsoft.com/office/drawing/2014/main" id="{592A8500-36CE-2AD7-205C-18F1FCCD7FA4}"/>
              </a:ext>
            </a:extLst>
          </p:cNvPr>
          <p:cNvSpPr/>
          <p:nvPr/>
        </p:nvSpPr>
        <p:spPr>
          <a:xfrm flipV="1">
            <a:off x="12916261" y="25388101"/>
            <a:ext cx="973439" cy="1043942"/>
          </a:xfrm>
          <a:prstGeom prst="bentArrow">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72" name="TextBox 1071">
            <a:extLst>
              <a:ext uri="{FF2B5EF4-FFF2-40B4-BE49-F238E27FC236}">
                <a16:creationId xmlns:a16="http://schemas.microsoft.com/office/drawing/2014/main" id="{E23DDBA8-4DF0-0FC8-6F9C-E981F55B5F33}"/>
              </a:ext>
            </a:extLst>
          </p:cNvPr>
          <p:cNvSpPr txBox="1"/>
          <p:nvPr/>
        </p:nvSpPr>
        <p:spPr>
          <a:xfrm>
            <a:off x="9541186" y="18900136"/>
            <a:ext cx="3352428" cy="2308324"/>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of respondents said they travelled off their island less often than they would like because of the current ferry services</a:t>
            </a:r>
          </a:p>
        </p:txBody>
      </p:sp>
      <p:sp>
        <p:nvSpPr>
          <p:cNvPr id="1083" name="TextBox 1082">
            <a:extLst>
              <a:ext uri="{FF2B5EF4-FFF2-40B4-BE49-F238E27FC236}">
                <a16:creationId xmlns:a16="http://schemas.microsoft.com/office/drawing/2014/main" id="{8E7C99BC-B298-65D7-8BB6-64DAC9D39DCB}"/>
              </a:ext>
            </a:extLst>
          </p:cNvPr>
          <p:cNvSpPr txBox="1"/>
          <p:nvPr/>
        </p:nvSpPr>
        <p:spPr>
          <a:xfrm>
            <a:off x="1217045" y="17191316"/>
            <a:ext cx="7926956" cy="4031873"/>
          </a:xfrm>
          <a:prstGeom prst="rect">
            <a:avLst/>
          </a:prstGeom>
          <a:noFill/>
        </p:spPr>
        <p:txBody>
          <a:bodyPr wrap="square">
            <a:spAutoFit/>
          </a:bodyPr>
          <a:lstStyle/>
          <a:p>
            <a:pPr>
              <a:spcAft>
                <a:spcPts val="600"/>
              </a:spcAft>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People are typically least satisfied with:</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Number of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services cancelled at short notice</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The service during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refit periods</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Early / late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connections to the airport</a:t>
            </a:r>
          </a:p>
          <a:p>
            <a:pPr marL="342900" indent="-342900">
              <a:spcAft>
                <a:spcPts val="600"/>
              </a:spcAft>
              <a:buFont typeface="Arial" panose="020B0604020202020204" pitchFamily="34" charset="0"/>
              <a:buChar char="•"/>
            </a:pP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Monday timetables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(Yell Sound, </a:t>
            </a:r>
            <a:r>
              <a:rPr lang="en-GB" sz="2400" err="1">
                <a:solidFill>
                  <a:srgbClr val="023459"/>
                </a:solidFill>
                <a:latin typeface="Calibri" panose="020F0502020204030204" pitchFamily="34" charset="0"/>
                <a:ea typeface="Calibri" panose="020F0502020204030204" pitchFamily="34" charset="0"/>
                <a:cs typeface="Calibri" panose="020F0502020204030204" pitchFamily="34" charset="0"/>
              </a:rPr>
              <a:t>Bluemull</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 Sound, Whalsay)</a:t>
            </a:r>
          </a:p>
          <a:p>
            <a:pPr marL="342900" indent="-342900">
              <a:spcAft>
                <a:spcPts val="600"/>
              </a:spcAft>
              <a:buFont typeface="Arial" panose="020B0604020202020204" pitchFamily="34" charset="0"/>
              <a:buChar char="•"/>
            </a:pP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Sunday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service frequency </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Facilities for those with a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disability</a:t>
            </a:r>
          </a:p>
          <a:p>
            <a:pPr marL="342900" indent="-342900" algn="ctr">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84" name="Chart 1083">
            <a:extLst>
              <a:ext uri="{FF2B5EF4-FFF2-40B4-BE49-F238E27FC236}">
                <a16:creationId xmlns:a16="http://schemas.microsoft.com/office/drawing/2014/main" id="{B015EC27-AE2A-CB4A-66BC-6E521502B5D0}"/>
              </a:ext>
            </a:extLst>
          </p:cNvPr>
          <p:cNvGraphicFramePr/>
          <p:nvPr/>
        </p:nvGraphicFramePr>
        <p:xfrm>
          <a:off x="10085380" y="16650292"/>
          <a:ext cx="2169945" cy="2249844"/>
        </p:xfrm>
        <a:graphic>
          <a:graphicData uri="http://schemas.openxmlformats.org/drawingml/2006/chart">
            <c:chart xmlns:c="http://schemas.openxmlformats.org/drawingml/2006/chart" xmlns:r="http://schemas.openxmlformats.org/officeDocument/2006/relationships" r:id="rId18"/>
          </a:graphicData>
        </a:graphic>
      </p:graphicFrame>
      <p:sp>
        <p:nvSpPr>
          <p:cNvPr id="1085" name="TextBox 1084">
            <a:extLst>
              <a:ext uri="{FF2B5EF4-FFF2-40B4-BE49-F238E27FC236}">
                <a16:creationId xmlns:a16="http://schemas.microsoft.com/office/drawing/2014/main" id="{72E699BD-681C-9982-554E-93EC02123957}"/>
              </a:ext>
            </a:extLst>
          </p:cNvPr>
          <p:cNvSpPr txBox="1"/>
          <p:nvPr/>
        </p:nvSpPr>
        <p:spPr>
          <a:xfrm>
            <a:off x="9494138" y="17452048"/>
            <a:ext cx="3352428" cy="646331"/>
          </a:xfrm>
          <a:prstGeom prst="rect">
            <a:avLst/>
          </a:prstGeom>
          <a:noFill/>
        </p:spPr>
        <p:txBody>
          <a:bodyPr wrap="square">
            <a:spAutoFit/>
          </a:bodyPr>
          <a:lstStyle/>
          <a:p>
            <a:pPr algn="ctr"/>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1/3</a:t>
            </a:r>
          </a:p>
        </p:txBody>
      </p:sp>
      <p:sp>
        <p:nvSpPr>
          <p:cNvPr id="1086" name="TextBox 1085">
            <a:extLst>
              <a:ext uri="{FF2B5EF4-FFF2-40B4-BE49-F238E27FC236}">
                <a16:creationId xmlns:a16="http://schemas.microsoft.com/office/drawing/2014/main" id="{63ED603E-56C5-82D3-C76B-65FEE3F88467}"/>
              </a:ext>
            </a:extLst>
          </p:cNvPr>
          <p:cNvSpPr txBox="1"/>
          <p:nvPr/>
        </p:nvSpPr>
        <p:spPr>
          <a:xfrm>
            <a:off x="13398733" y="16719932"/>
            <a:ext cx="7926956" cy="6263253"/>
          </a:xfrm>
          <a:prstGeom prst="rect">
            <a:avLst/>
          </a:prstGeom>
          <a:noFill/>
        </p:spPr>
        <p:txBody>
          <a:bodyPr wrap="square">
            <a:spAutoFit/>
          </a:bodyPr>
          <a:lstStyle/>
          <a:p>
            <a:pPr>
              <a:spcAft>
                <a:spcPts val="600"/>
              </a:spcAft>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Top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factors limiting off-island travel</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Ability to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book a vehicle onto preferred sailing</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The number of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service cancellations </a:t>
            </a:r>
          </a:p>
          <a:p>
            <a:pPr marL="342900" indent="-342900">
              <a:spcAft>
                <a:spcPts val="600"/>
              </a:spcAft>
              <a:buFont typeface="Arial" panose="020B0604020202020204" pitchFamily="34" charset="0"/>
              <a:buChar char="•"/>
            </a:pP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Weekend service frequency</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Activities which are being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missed out on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include:</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Visiting friends and family</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Other social activities</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Shopping</a:t>
            </a:r>
          </a:p>
          <a:p>
            <a:pPr marL="342900" indent="-342900">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3" name="Left Brace 2">
            <a:extLst>
              <a:ext uri="{FF2B5EF4-FFF2-40B4-BE49-F238E27FC236}">
                <a16:creationId xmlns:a16="http://schemas.microsoft.com/office/drawing/2014/main" id="{5562DD8C-01A6-3C26-78D8-1F790231ACF2}"/>
              </a:ext>
            </a:extLst>
          </p:cNvPr>
          <p:cNvSpPr/>
          <p:nvPr/>
        </p:nvSpPr>
        <p:spPr>
          <a:xfrm>
            <a:off x="4460286" y="3830545"/>
            <a:ext cx="509624" cy="4441705"/>
          </a:xfrm>
          <a:custGeom>
            <a:avLst/>
            <a:gdLst>
              <a:gd name="connsiteX0" fmla="*/ 509624 w 509624"/>
              <a:gd name="connsiteY0" fmla="*/ 4441705 h 4441705"/>
              <a:gd name="connsiteX1" fmla="*/ 254812 w 509624"/>
              <a:gd name="connsiteY1" fmla="*/ 4399238 h 4441705"/>
              <a:gd name="connsiteX2" fmla="*/ 254812 w 509624"/>
              <a:gd name="connsiteY2" fmla="*/ 3825314 h 4441705"/>
              <a:gd name="connsiteX3" fmla="*/ 254812 w 509624"/>
              <a:gd name="connsiteY3" fmla="*/ 3273896 h 4441705"/>
              <a:gd name="connsiteX4" fmla="*/ 0 w 509624"/>
              <a:gd name="connsiteY4" fmla="*/ 3231429 h 4441705"/>
              <a:gd name="connsiteX5" fmla="*/ 254812 w 509624"/>
              <a:gd name="connsiteY5" fmla="*/ 3188962 h 4441705"/>
              <a:gd name="connsiteX6" fmla="*/ 254812 w 509624"/>
              <a:gd name="connsiteY6" fmla="*/ 2758941 h 4441705"/>
              <a:gd name="connsiteX7" fmla="*/ 254812 w 509624"/>
              <a:gd name="connsiteY7" fmla="*/ 2171595 h 4441705"/>
              <a:gd name="connsiteX8" fmla="*/ 254812 w 509624"/>
              <a:gd name="connsiteY8" fmla="*/ 1647179 h 4441705"/>
              <a:gd name="connsiteX9" fmla="*/ 254812 w 509624"/>
              <a:gd name="connsiteY9" fmla="*/ 1217158 h 4441705"/>
              <a:gd name="connsiteX10" fmla="*/ 254812 w 509624"/>
              <a:gd name="connsiteY10" fmla="*/ 724208 h 4441705"/>
              <a:gd name="connsiteX11" fmla="*/ 254812 w 509624"/>
              <a:gd name="connsiteY11" fmla="*/ 42467 h 4441705"/>
              <a:gd name="connsiteX12" fmla="*/ 509624 w 509624"/>
              <a:gd name="connsiteY12" fmla="*/ 0 h 4441705"/>
              <a:gd name="connsiteX13" fmla="*/ 509624 w 509624"/>
              <a:gd name="connsiteY13" fmla="*/ 510796 h 4441705"/>
              <a:gd name="connsiteX14" fmla="*/ 509624 w 509624"/>
              <a:gd name="connsiteY14" fmla="*/ 1066009 h 4441705"/>
              <a:gd name="connsiteX15" fmla="*/ 509624 w 509624"/>
              <a:gd name="connsiteY15" fmla="*/ 1532388 h 4441705"/>
              <a:gd name="connsiteX16" fmla="*/ 509624 w 509624"/>
              <a:gd name="connsiteY16" fmla="*/ 1998767 h 4441705"/>
              <a:gd name="connsiteX17" fmla="*/ 509624 w 509624"/>
              <a:gd name="connsiteY17" fmla="*/ 2598397 h 4441705"/>
              <a:gd name="connsiteX18" fmla="*/ 509624 w 509624"/>
              <a:gd name="connsiteY18" fmla="*/ 3153611 h 4441705"/>
              <a:gd name="connsiteX19" fmla="*/ 509624 w 509624"/>
              <a:gd name="connsiteY19" fmla="*/ 3797658 h 4441705"/>
              <a:gd name="connsiteX20" fmla="*/ 509624 w 509624"/>
              <a:gd name="connsiteY20" fmla="*/ 4441705 h 4441705"/>
              <a:gd name="connsiteX0" fmla="*/ 509624 w 509624"/>
              <a:gd name="connsiteY0" fmla="*/ 4441705 h 4441705"/>
              <a:gd name="connsiteX1" fmla="*/ 254812 w 509624"/>
              <a:gd name="connsiteY1" fmla="*/ 4399238 h 4441705"/>
              <a:gd name="connsiteX2" fmla="*/ 254812 w 509624"/>
              <a:gd name="connsiteY2" fmla="*/ 3825314 h 4441705"/>
              <a:gd name="connsiteX3" fmla="*/ 254812 w 509624"/>
              <a:gd name="connsiteY3" fmla="*/ 3273896 h 4441705"/>
              <a:gd name="connsiteX4" fmla="*/ 0 w 509624"/>
              <a:gd name="connsiteY4" fmla="*/ 3231429 h 4441705"/>
              <a:gd name="connsiteX5" fmla="*/ 254812 w 509624"/>
              <a:gd name="connsiteY5" fmla="*/ 3188962 h 4441705"/>
              <a:gd name="connsiteX6" fmla="*/ 254812 w 509624"/>
              <a:gd name="connsiteY6" fmla="*/ 2633081 h 4441705"/>
              <a:gd name="connsiteX7" fmla="*/ 254812 w 509624"/>
              <a:gd name="connsiteY7" fmla="*/ 2203060 h 4441705"/>
              <a:gd name="connsiteX8" fmla="*/ 254812 w 509624"/>
              <a:gd name="connsiteY8" fmla="*/ 1615715 h 4441705"/>
              <a:gd name="connsiteX9" fmla="*/ 254812 w 509624"/>
              <a:gd name="connsiteY9" fmla="*/ 1059834 h 4441705"/>
              <a:gd name="connsiteX10" fmla="*/ 254812 w 509624"/>
              <a:gd name="connsiteY10" fmla="*/ 42467 h 4441705"/>
              <a:gd name="connsiteX11" fmla="*/ 509624 w 509624"/>
              <a:gd name="connsiteY11" fmla="*/ 0 h 444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624" h="4441705" stroke="0" extrusionOk="0">
                <a:moveTo>
                  <a:pt x="509624" y="4441705"/>
                </a:moveTo>
                <a:cubicBezTo>
                  <a:pt x="364344" y="4438520"/>
                  <a:pt x="253200" y="4423224"/>
                  <a:pt x="254812" y="4399238"/>
                </a:cubicBezTo>
                <a:cubicBezTo>
                  <a:pt x="213149" y="4223942"/>
                  <a:pt x="280369" y="4055415"/>
                  <a:pt x="254812" y="3825314"/>
                </a:cubicBezTo>
                <a:cubicBezTo>
                  <a:pt x="229255" y="3595213"/>
                  <a:pt x="263543" y="3525761"/>
                  <a:pt x="254812" y="3273896"/>
                </a:cubicBezTo>
                <a:cubicBezTo>
                  <a:pt x="235955" y="3243048"/>
                  <a:pt x="127878" y="3221239"/>
                  <a:pt x="0" y="3231429"/>
                </a:cubicBezTo>
                <a:cubicBezTo>
                  <a:pt x="141426" y="3230412"/>
                  <a:pt x="251790" y="3214967"/>
                  <a:pt x="254812" y="3188962"/>
                </a:cubicBezTo>
                <a:cubicBezTo>
                  <a:pt x="205782" y="3078887"/>
                  <a:pt x="274895" y="2895377"/>
                  <a:pt x="254812" y="2758941"/>
                </a:cubicBezTo>
                <a:cubicBezTo>
                  <a:pt x="234729" y="2622505"/>
                  <a:pt x="269316" y="2296221"/>
                  <a:pt x="254812" y="2171595"/>
                </a:cubicBezTo>
                <a:cubicBezTo>
                  <a:pt x="240308" y="2046969"/>
                  <a:pt x="298437" y="1770068"/>
                  <a:pt x="254812" y="1647179"/>
                </a:cubicBezTo>
                <a:cubicBezTo>
                  <a:pt x="211187" y="1524290"/>
                  <a:pt x="305778" y="1424949"/>
                  <a:pt x="254812" y="1217158"/>
                </a:cubicBezTo>
                <a:cubicBezTo>
                  <a:pt x="203846" y="1009367"/>
                  <a:pt x="285636" y="909373"/>
                  <a:pt x="254812" y="724208"/>
                </a:cubicBezTo>
                <a:cubicBezTo>
                  <a:pt x="223988" y="539043"/>
                  <a:pt x="307169" y="248141"/>
                  <a:pt x="254812" y="42467"/>
                </a:cubicBezTo>
                <a:cubicBezTo>
                  <a:pt x="269068" y="32697"/>
                  <a:pt x="356707" y="-2504"/>
                  <a:pt x="509624" y="0"/>
                </a:cubicBezTo>
                <a:cubicBezTo>
                  <a:pt x="520148" y="160288"/>
                  <a:pt x="460820" y="354003"/>
                  <a:pt x="509624" y="510796"/>
                </a:cubicBezTo>
                <a:cubicBezTo>
                  <a:pt x="558428" y="667589"/>
                  <a:pt x="482194" y="907790"/>
                  <a:pt x="509624" y="1066009"/>
                </a:cubicBezTo>
                <a:cubicBezTo>
                  <a:pt x="537054" y="1224228"/>
                  <a:pt x="457045" y="1419536"/>
                  <a:pt x="509624" y="1532388"/>
                </a:cubicBezTo>
                <a:cubicBezTo>
                  <a:pt x="562203" y="1645240"/>
                  <a:pt x="485921" y="1806910"/>
                  <a:pt x="509624" y="1998767"/>
                </a:cubicBezTo>
                <a:cubicBezTo>
                  <a:pt x="533327" y="2190624"/>
                  <a:pt x="485379" y="2346117"/>
                  <a:pt x="509624" y="2598397"/>
                </a:cubicBezTo>
                <a:cubicBezTo>
                  <a:pt x="533869" y="2850677"/>
                  <a:pt x="505272" y="2978930"/>
                  <a:pt x="509624" y="3153611"/>
                </a:cubicBezTo>
                <a:cubicBezTo>
                  <a:pt x="513976" y="3328292"/>
                  <a:pt x="486040" y="3500091"/>
                  <a:pt x="509624" y="3797658"/>
                </a:cubicBezTo>
                <a:cubicBezTo>
                  <a:pt x="533208" y="4095225"/>
                  <a:pt x="486151" y="4229517"/>
                  <a:pt x="509624" y="4441705"/>
                </a:cubicBezTo>
                <a:close/>
              </a:path>
              <a:path w="509624" h="4441705" fill="none" extrusionOk="0">
                <a:moveTo>
                  <a:pt x="509624" y="4441705"/>
                </a:moveTo>
                <a:cubicBezTo>
                  <a:pt x="366677" y="4446889"/>
                  <a:pt x="254431" y="4427451"/>
                  <a:pt x="254812" y="4399238"/>
                </a:cubicBezTo>
                <a:cubicBezTo>
                  <a:pt x="192671" y="4279754"/>
                  <a:pt x="297434" y="3949055"/>
                  <a:pt x="254812" y="3825314"/>
                </a:cubicBezTo>
                <a:cubicBezTo>
                  <a:pt x="212190" y="3701573"/>
                  <a:pt x="299537" y="3392076"/>
                  <a:pt x="254812" y="3273896"/>
                </a:cubicBezTo>
                <a:cubicBezTo>
                  <a:pt x="260669" y="3251183"/>
                  <a:pt x="124731" y="3217404"/>
                  <a:pt x="0" y="3231429"/>
                </a:cubicBezTo>
                <a:cubicBezTo>
                  <a:pt x="141562" y="3229587"/>
                  <a:pt x="252508" y="3209548"/>
                  <a:pt x="254812" y="3188962"/>
                </a:cubicBezTo>
                <a:cubicBezTo>
                  <a:pt x="221270" y="3044726"/>
                  <a:pt x="271733" y="2807061"/>
                  <a:pt x="254812" y="2633081"/>
                </a:cubicBezTo>
                <a:cubicBezTo>
                  <a:pt x="237891" y="2459101"/>
                  <a:pt x="287351" y="2388851"/>
                  <a:pt x="254812" y="2203060"/>
                </a:cubicBezTo>
                <a:cubicBezTo>
                  <a:pt x="222273" y="2017269"/>
                  <a:pt x="271102" y="1888844"/>
                  <a:pt x="254812" y="1615715"/>
                </a:cubicBezTo>
                <a:cubicBezTo>
                  <a:pt x="238522" y="1342586"/>
                  <a:pt x="259911" y="1334710"/>
                  <a:pt x="254812" y="1059834"/>
                </a:cubicBezTo>
                <a:cubicBezTo>
                  <a:pt x="249713" y="784958"/>
                  <a:pt x="262711" y="408494"/>
                  <a:pt x="254812" y="42467"/>
                </a:cubicBezTo>
                <a:cubicBezTo>
                  <a:pt x="242312" y="5314"/>
                  <a:pt x="381084" y="-14018"/>
                  <a:pt x="509624" y="0"/>
                </a:cubicBezTo>
              </a:path>
              <a:path w="509624" h="4441705" fill="none" stroke="0" extrusionOk="0">
                <a:moveTo>
                  <a:pt x="509624" y="4441705"/>
                </a:moveTo>
                <a:cubicBezTo>
                  <a:pt x="366853" y="4441887"/>
                  <a:pt x="252265" y="4424230"/>
                  <a:pt x="254812" y="4399238"/>
                </a:cubicBezTo>
                <a:cubicBezTo>
                  <a:pt x="205463" y="4290765"/>
                  <a:pt x="308443" y="4057544"/>
                  <a:pt x="254812" y="3859074"/>
                </a:cubicBezTo>
                <a:cubicBezTo>
                  <a:pt x="201181" y="3660604"/>
                  <a:pt x="305605" y="3531384"/>
                  <a:pt x="254812" y="3273896"/>
                </a:cubicBezTo>
                <a:cubicBezTo>
                  <a:pt x="261975" y="3271363"/>
                  <a:pt x="151398" y="3242879"/>
                  <a:pt x="0" y="3231429"/>
                </a:cubicBezTo>
                <a:cubicBezTo>
                  <a:pt x="133955" y="3232827"/>
                  <a:pt x="251660" y="3209017"/>
                  <a:pt x="254812" y="3188962"/>
                </a:cubicBezTo>
                <a:cubicBezTo>
                  <a:pt x="193771" y="2963422"/>
                  <a:pt x="286420" y="2789439"/>
                  <a:pt x="254812" y="2633081"/>
                </a:cubicBezTo>
                <a:cubicBezTo>
                  <a:pt x="223204" y="2476723"/>
                  <a:pt x="257500" y="2288397"/>
                  <a:pt x="254812" y="2045735"/>
                </a:cubicBezTo>
                <a:cubicBezTo>
                  <a:pt x="252124" y="1803073"/>
                  <a:pt x="260546" y="1797250"/>
                  <a:pt x="254812" y="1615715"/>
                </a:cubicBezTo>
                <a:cubicBezTo>
                  <a:pt x="249078" y="1434180"/>
                  <a:pt x="265438" y="1384326"/>
                  <a:pt x="254812" y="1185694"/>
                </a:cubicBezTo>
                <a:cubicBezTo>
                  <a:pt x="244186" y="987062"/>
                  <a:pt x="312124" y="923192"/>
                  <a:pt x="254812" y="661278"/>
                </a:cubicBezTo>
                <a:cubicBezTo>
                  <a:pt x="197500" y="399364"/>
                  <a:pt x="326909" y="228386"/>
                  <a:pt x="254812" y="42467"/>
                </a:cubicBezTo>
                <a:cubicBezTo>
                  <a:pt x="250350" y="14771"/>
                  <a:pt x="396636" y="1027"/>
                  <a:pt x="509624" y="0"/>
                </a:cubicBezTo>
              </a:path>
            </a:pathLst>
          </a:custGeom>
          <a:ln w="19050">
            <a:solidFill>
              <a:srgbClr val="023459"/>
            </a:solidFill>
            <a:extLst>
              <a:ext uri="{C807C97D-BFC1-408E-A445-0C87EB9F89A2}">
                <ask:lineSketchStyleProps xmlns:ask="http://schemas.microsoft.com/office/drawing/2018/sketchyshapes" sd="390222382">
                  <a:prstGeom prst="leftBrace">
                    <a:avLst>
                      <a:gd name="adj1" fmla="val 8333"/>
                      <a:gd name="adj2" fmla="val 72752"/>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00565280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tante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29B674BEADF418E06965D1C784938" ma:contentTypeVersion="11" ma:contentTypeDescription="Create a new document." ma:contentTypeScope="" ma:versionID="25a394a7abc1cca8a7893b62a539e387">
  <xsd:schema xmlns:xsd="http://www.w3.org/2001/XMLSchema" xmlns:xs="http://www.w3.org/2001/XMLSchema" xmlns:p="http://schemas.microsoft.com/office/2006/metadata/properties" xmlns:ns2="592066b1-2441-4382-ae2c-d35ceefee1b9" xmlns:ns3="074b755a-03e7-43f9-ba59-e88718b6f858" targetNamespace="http://schemas.microsoft.com/office/2006/metadata/properties" ma:root="true" ma:fieldsID="739153d77ed76b8a827c8fdd5796fdbe" ns2:_="" ns3:_="">
    <xsd:import namespace="592066b1-2441-4382-ae2c-d35ceefee1b9"/>
    <xsd:import namespace="074b755a-03e7-43f9-ba59-e88718b6f85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066b1-2441-4382-ae2c-d35ceefee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e207be7-fb2c-4f25-b21b-ed1f2a5b3bf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4b755a-03e7-43f9-ba59-e88718b6f85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3c0529-dccc-4ed5-bbda-82afa563a8d1}" ma:internalName="TaxCatchAll" ma:showField="CatchAllData" ma:web="074b755a-03e7-43f9-ba59-e88718b6f8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2066b1-2441-4382-ae2c-d35ceefee1b9">
      <Terms xmlns="http://schemas.microsoft.com/office/infopath/2007/PartnerControls"/>
    </lcf76f155ced4ddcb4097134ff3c332f>
    <TaxCatchAll xmlns="074b755a-03e7-43f9-ba59-e88718b6f8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83328C-FACE-4946-8ECA-7A97B0CC8A89}">
  <ds:schemaRefs>
    <ds:schemaRef ds:uri="074b755a-03e7-43f9-ba59-e88718b6f858"/>
    <ds:schemaRef ds:uri="592066b1-2441-4382-ae2c-d35ceefee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28D4B8-04B5-4A63-BCF2-D33F3508A086}">
  <ds:schemaRefs>
    <ds:schemaRef ds:uri="074b755a-03e7-43f9-ba59-e88718b6f858"/>
    <ds:schemaRef ds:uri="592066b1-2441-4382-ae2c-d35ceefee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4B04CE-2B3F-4031-B377-85D2AEC59F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4554</Words>
  <Application>Microsoft Office PowerPoint</Application>
  <PresentationFormat>Custom</PresentationFormat>
  <Paragraphs>521</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Bernard MT Condensed</vt:lpstr>
      <vt:lpstr>Calibri</vt:lpstr>
      <vt:lpstr>Calibri Light</vt:lpstr>
      <vt:lpstr>Century Gothic</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Buffham, Hannah</dc:creator>
  <cp:lastModifiedBy>Buffham, Hannah</cp:lastModifiedBy>
  <cp:revision>1</cp:revision>
  <cp:lastPrinted>2025-02-06T13:39:51Z</cp:lastPrinted>
  <dcterms:created xsi:type="dcterms:W3CDTF">2025-01-21T14:56:26Z</dcterms:created>
  <dcterms:modified xsi:type="dcterms:W3CDTF">2025-02-26T15:26:49Z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0x01010074C29B674BEADF418E06965D1C784938</vt:lpwstr>
  </property>
  <property fmtid="{D5CDD505-2E9C-101B-9397-08002B2CF9AE}" pid="3" name="MediaServiceImageTags">
    <vt:lpwstr/>
  </property>
</Properties>
</file>