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7" r:id="rId5"/>
    <p:sldId id="256" r:id="rId6"/>
    <p:sldId id="260" r:id="rId7"/>
    <p:sldId id="271" r:id="rId8"/>
    <p:sldId id="261" r:id="rId9"/>
    <p:sldId id="262" r:id="rId10"/>
    <p:sldId id="263" r:id="rId11"/>
    <p:sldId id="270" r:id="rId12"/>
    <p:sldId id="276" r:id="rId13"/>
    <p:sldId id="264" r:id="rId14"/>
    <p:sldId id="265" r:id="rId15"/>
    <p:sldId id="272" r:id="rId16"/>
    <p:sldId id="278" r:id="rId17"/>
  </p:sldIdLst>
  <p:sldSz cx="21383625" cy="30275213"/>
  <p:notesSz cx="20624800" cy="29514800"/>
  <p:defaultTextStyle>
    <a:defPPr>
      <a:defRPr lang="en-US"/>
    </a:defPPr>
    <a:lvl1pPr marL="0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484B32-F7A7-7782-5E17-A825C2CDFA1D}" name="Buffham, Hannah" initials="HB" userId="S::Hannah.Buffham@stantec.com::910f1e7b-b566-4b2b-a725-b6e0c819d131" providerId="AD"/>
  <p188:author id="{43CA0E54-A757-3239-FA0E-E01F43D15D02}" name="Leitham, Scott" initials="SL" userId="S::scott.leitham@stantec.com::dece16a9-b24f-4f9b-a2c1-c98ce238db3f" providerId="AD"/>
  <p188:author id="{DA041359-0586-2088-71A8-F77D3FF71473}" name="louise.shearer2@shetland.gov.uk" initials="lo" userId="S::urn:spo:guest#louise.shearer2@shetland.gov.uk::" providerId="AD"/>
  <p188:author id="{7890EBB5-25D6-9A50-6F23-34B0F7C659CE}" name="Osborne, Emelia" initials="EO" userId="S::Emelia.Osborne@stantec.com::692f36d1-4edc-4b82-a1c7-94f97a6ce11a" providerId="AD"/>
  <p188:author id="{17BD67C6-0E61-4CEA-A9B0-920B17DBC1ED}" name="Canning, Stephen" initials="SC" userId="S::stephen.canning@stantec.com::c8bba697-6076-44ff-8fa2-fbb70c93cd38" providerId="AD"/>
  <p188:author id="{52160BE7-1301-2843-1812-DA9FBFC3978E}" name="Garcia Torres, Cesar" initials="CG" userId="S::Cesar.GarciaTorres@stantec.com::1a5073ff-4dc0-4e39-b050-fc57ec759d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BBE1FD"/>
    <a:srgbClr val="B3DDF2"/>
    <a:srgbClr val="FF6600"/>
    <a:srgbClr val="023459"/>
    <a:srgbClr val="26398B"/>
    <a:srgbClr val="0BD0D9"/>
    <a:srgbClr val="005C6E"/>
    <a:srgbClr val="009DD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119F7-344C-4F5C-8DB7-59E626E72AD6}" v="116" dt="2025-02-26T13:50:09.763"/>
    <p1510:client id="{601C38B9-DE84-DC73-43A1-4D34B68129DD}" v="243" dt="2025-02-25T17:14:09.859"/>
    <p1510:client id="{696B7778-460F-4899-BD44-03AB745A24B2}" v="52" dt="2025-02-25T14:52:44.720"/>
    <p1510:client id="{A7BA73E7-33E5-4C6C-83B4-FECA62C52E00}" v="21" dt="2025-02-25T14:45:41.162"/>
    <p1510:client id="{F6E0ECD1-0E87-4957-ACD6-20B8BF093807}" v="64" dt="2025-02-26T11:55:06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9536"/>
        <p:guide pos="673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Scotland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2.4357937285480791E-2"/>
                  <c:y val="-4.1638477362848349E-2"/>
                </c:manualLayout>
              </c:layout>
              <c:tx>
                <c:rich>
                  <a:bodyPr/>
                  <a:lstStyle/>
                  <a:p>
                    <a:fld id="{5CB0B6A1-B237-40AC-865A-80614B2AAD50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32-47B6-A95F-B901A377D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101</c:v>
                </c:pt>
                <c:pt idx="3">
                  <c:v>105</c:v>
                </c:pt>
                <c:pt idx="4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2-47B6-A95F-B901A377DB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Shetland Mainland</c:v>
                </c:pt>
              </c:strCache>
            </c:strRef>
          </c:tx>
          <c:spPr>
            <a:ln w="50800" cap="rnd">
              <a:solidFill>
                <a:srgbClr val="CC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C00CC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4076267468965549E-2"/>
                  <c:y val="7.7990179548720839E-2"/>
                </c:manualLayout>
              </c:layout>
              <c:tx>
                <c:rich>
                  <a:bodyPr/>
                  <a:lstStyle/>
                  <a:p>
                    <a:fld id="{1E178F4D-A504-4A85-B404-071239574C56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32-47B6-A95F-B901A377D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106</c:v>
                </c:pt>
                <c:pt idx="4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32-47B6-A95F-B901A377DB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Shetland Islands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0"/>
                  <c:y val="-6.0375792176130101E-2"/>
                </c:manualLayout>
              </c:layout>
              <c:tx>
                <c:rich>
                  <a:bodyPr/>
                  <a:lstStyle/>
                  <a:p>
                    <a:fld id="{13A2187A-E737-4048-9207-0CEFF444C55F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332-47B6-A95F-B901A377D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100</c:v>
                </c:pt>
                <c:pt idx="1">
                  <c:v>98</c:v>
                </c:pt>
                <c:pt idx="2">
                  <c:v>85</c:v>
                </c:pt>
                <c:pt idx="3">
                  <c:v>81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32-47B6-A95F-B901A377DB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Yell</c:v>
                </c:pt>
              </c:strCache>
            </c:strRef>
          </c:tx>
          <c:spPr>
            <a:ln w="50800" cap="rnd">
              <a:solidFill>
                <a:srgbClr val="FF0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66"/>
              </a:solidFill>
              <a:ln w="9525">
                <a:solidFill>
                  <a:srgbClr val="FF0066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0"/>
                  <c:y val="6.245771604427252E-2"/>
                </c:manualLayout>
              </c:layout>
              <c:tx>
                <c:rich>
                  <a:bodyPr/>
                  <a:lstStyle/>
                  <a:p>
                    <a:fld id="{8C297223-8BC1-4B1E-A68B-789B1401B721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332-47B6-A95F-B901A377D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81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332-47B6-A95F-B901A377D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738559"/>
        <c:axId val="1459534320"/>
      </c:lineChart>
      <c:catAx>
        <c:axId val="138073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59534320"/>
        <c:crosses val="autoZero"/>
        <c:auto val="1"/>
        <c:lblAlgn val="ctr"/>
        <c:lblOffset val="100"/>
        <c:noMultiLvlLbl val="0"/>
      </c:catAx>
      <c:valAx>
        <c:axId val="1459534320"/>
        <c:scaling>
          <c:orientation val="minMax"/>
          <c:max val="11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1981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8073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5E-4422-A9FE-F655C9C5918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ED-4D9D-9246-142DD0CAFF3E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D-4D9D-9246-142DD0CAF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D-4DAD-90FC-D44869DF4E8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D-4DAD-90FC-D44869DF4E8E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D-4DAD-90FC-D44869DF4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D-478E-8F1F-5C1D65EA5D6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D-478E-8F1F-5C1D65EA5D6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D-478E-8F1F-5C1D65EA5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2-42E0-A38E-A07DCA4A4FB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2-42E0-A38E-A07DCA4A4FBD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C2-42E0-A38E-A07DCA4A4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67-4E0A-A668-D2A5FE85DA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67-4E0A-A668-D2A5FE85DAC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67-4E0A-A668-D2A5FE85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9F-4EC4-B88A-136E8809AB5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9F-4EC4-B88A-136E8809AB56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0.33300000000000002</c:v>
                </c:pt>
                <c:pt idx="1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9F-4EC4-B88A-136E8809A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64-40F9-AF9B-2771261DC6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64-40F9-AF9B-2771261DC6EE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0.33300000000000002</c:v>
                </c:pt>
                <c:pt idx="1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64-40F9-AF9B-2771261DC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964080604858722"/>
          <c:y val="2.8423448755187229E-2"/>
          <c:w val="0.43427996845934208"/>
          <c:h val="0.89739969187923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Commuting to and from volunteering activity</c:v>
                </c:pt>
                <c:pt idx="1">
                  <c:v>Shopping/health visits/helping family</c:v>
                </c:pt>
                <c:pt idx="2">
                  <c:v>Leisure/sport - participation</c:v>
                </c:pt>
                <c:pt idx="3">
                  <c:v>Commuting to/from place of education/training and returning on the same day</c:v>
                </c:pt>
                <c:pt idx="4">
                  <c:v>Health visit</c:v>
                </c:pt>
                <c:pt idx="5">
                  <c:v>Commuting to/from place of work and not returning on the same day</c:v>
                </c:pt>
                <c:pt idx="6">
                  <c:v>Personal business</c:v>
                </c:pt>
                <c:pt idx="7">
                  <c:v>Work-related business</c:v>
                </c:pt>
                <c:pt idx="8">
                  <c:v>Visiting friends &amp; relatives</c:v>
                </c:pt>
                <c:pt idx="9">
                  <c:v>Shopping</c:v>
                </c:pt>
                <c:pt idx="10">
                  <c:v>Commuting to/from place of work and returning on the same day</c:v>
                </c:pt>
                <c:pt idx="11">
                  <c:v>Combination of reasons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1.2578616352201259E-2</c:v>
                </c:pt>
                <c:pt idx="1">
                  <c:v>6.0000000000000001E-3</c:v>
                </c:pt>
                <c:pt idx="2">
                  <c:v>2.1999999999999999E-2</c:v>
                </c:pt>
                <c:pt idx="3">
                  <c:v>3.9E-2</c:v>
                </c:pt>
                <c:pt idx="4">
                  <c:v>3.9E-2</c:v>
                </c:pt>
                <c:pt idx="5">
                  <c:v>3.9E-2</c:v>
                </c:pt>
                <c:pt idx="6">
                  <c:v>0.05</c:v>
                </c:pt>
                <c:pt idx="7">
                  <c:v>6.0999999999999999E-2</c:v>
                </c:pt>
                <c:pt idx="8">
                  <c:v>8.7999999999999995E-2</c:v>
                </c:pt>
                <c:pt idx="9">
                  <c:v>0.127</c:v>
                </c:pt>
                <c:pt idx="10">
                  <c:v>0.24299999999999999</c:v>
                </c:pt>
                <c:pt idx="11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2-4E58-8643-4E6CD480B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041803136"/>
        <c:axId val="1041784416"/>
      </c:barChart>
      <c:catAx>
        <c:axId val="104180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41784416"/>
        <c:crosses val="autoZero"/>
        <c:auto val="1"/>
        <c:lblAlgn val="ctr"/>
        <c:lblOffset val="100"/>
        <c:noMultiLvlLbl val="0"/>
      </c:catAx>
      <c:valAx>
        <c:axId val="104178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418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D-4D97-8663-499F3D39314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D-4D97-8663-499F3D39314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D-4D97-8663-499F3D39314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D-4D97-8663-499F3D39314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DD-4D97-8663-499F3D3931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0DD-4D97-8663-499F3D39314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0DD-4D97-8663-499F3D39314C}"/>
                </c:ext>
              </c:extLst>
            </c:dLbl>
            <c:dLbl>
              <c:idx val="2"/>
              <c:layout>
                <c:manualLayout>
                  <c:x val="-0.16868787162111237"/>
                  <c:y val="5.14853732892261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D-4D97-8663-499F3D39314C}"/>
                </c:ext>
              </c:extLst>
            </c:dLbl>
            <c:dLbl>
              <c:idx val="3"/>
              <c:layout>
                <c:manualLayout>
                  <c:x val="-0.17626934899734215"/>
                  <c:y val="-3.27634193658712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DD-4D97-8663-499F3D39314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0DD-4D97-8663-499F3D393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Yell</c:v>
                </c:pt>
                <c:pt idx="1">
                  <c:v>Shetland Mainland</c:v>
                </c:pt>
                <c:pt idx="2">
                  <c:v>Offshore</c:v>
                </c:pt>
                <c:pt idx="3">
                  <c:v>Other </c:v>
                </c:pt>
                <c:pt idx="4">
                  <c:v>Not in Employment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0.42</c:v>
                </c:pt>
                <c:pt idx="1">
                  <c:v>0.26500000000000001</c:v>
                </c:pt>
                <c:pt idx="2">
                  <c:v>2.76E-2</c:v>
                </c:pt>
                <c:pt idx="3">
                  <c:v>5.4999999999999997E-3</c:v>
                </c:pt>
                <c:pt idx="4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DD-4D97-8663-499F3D39314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D-4422-B3D6-8239B12AF44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6-4EB5-8B4E-616FBDD6B17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B6-4EB5-8B4E-616FBDD6B17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B6-4EB5-8B4E-616FBDD6B17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8104608737137"/>
                      <c:h val="0.216103306980813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3D-4422-B3D6-8239B12AF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for all or nearly all the sailings that I make </c:v>
                </c:pt>
                <c:pt idx="1">
                  <c:v>Yes, sometimes - for certain regular sailings during the day / week </c:v>
                </c:pt>
                <c:pt idx="2">
                  <c:v>Yes, sometimes - on an ad-hoc basis</c:v>
                </c:pt>
                <c:pt idx="3">
                  <c:v>I never travel with a vehicle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0.83299999999999996</c:v>
                </c:pt>
                <c:pt idx="1">
                  <c:v>8.3000000000000004E-2</c:v>
                </c:pt>
                <c:pt idx="2">
                  <c:v>7.8E-2</c:v>
                </c:pt>
                <c:pt idx="3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D-4422-B3D6-8239B12AF44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 16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42-4B44-A2B8-93D2E187634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42-4B44-A2B8-93D2E187634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42-4B44-A2B8-93D2E187634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142-4B44-A2B8-93D2E187634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142-4B44-A2B8-93D2E187634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142-4B44-A2B8-93D2E1876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Yell 2011</c:v>
                </c:pt>
                <c:pt idx="1">
                  <c:v>Yell 2022</c:v>
                </c:pt>
                <c:pt idx="2">
                  <c:v>Shetland Mainland 2011</c:v>
                </c:pt>
                <c:pt idx="3">
                  <c:v>Shetland Mainland 2022</c:v>
                </c:pt>
                <c:pt idx="4">
                  <c:v>Other Shetland Islands 2011</c:v>
                </c:pt>
                <c:pt idx="5">
                  <c:v>Other Shetland Islands 2022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0.14000000000000001</c:v>
                </c:pt>
                <c:pt idx="2">
                  <c:v>0.2</c:v>
                </c:pt>
                <c:pt idx="3">
                  <c:v>0.19</c:v>
                </c:pt>
                <c:pt idx="4">
                  <c:v>0.18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42-4B44-A2B8-93D2E18763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16-64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42-4B44-A2B8-93D2E187634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142-4B44-A2B8-93D2E187634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142-4B44-A2B8-93D2E187634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142-4B44-A2B8-93D2E187634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142-4B44-A2B8-93D2E187634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142-4B44-A2B8-93D2E1876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Yell 2011</c:v>
                </c:pt>
                <c:pt idx="1">
                  <c:v>Yell 2022</c:v>
                </c:pt>
                <c:pt idx="2">
                  <c:v>Shetland Mainland 2011</c:v>
                </c:pt>
                <c:pt idx="3">
                  <c:v>Shetland Mainland 2022</c:v>
                </c:pt>
                <c:pt idx="4">
                  <c:v>Other Shetland Islands 2011</c:v>
                </c:pt>
                <c:pt idx="5">
                  <c:v>Other Shetland Islands 2022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0.57999999999999996</c:v>
                </c:pt>
                <c:pt idx="1">
                  <c:v>0.56000000000000005</c:v>
                </c:pt>
                <c:pt idx="2">
                  <c:v>0.65</c:v>
                </c:pt>
                <c:pt idx="3">
                  <c:v>0.61</c:v>
                </c:pt>
                <c:pt idx="4">
                  <c:v>0.6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142-4B44-A2B8-93D2E18763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 64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142-4B44-A2B8-93D2E18763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142-4B44-A2B8-93D2E18763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142-4B44-A2B8-93D2E18763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142-4B44-A2B8-93D2E18763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142-4B44-A2B8-93D2E18763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142-4B44-A2B8-93D2E1876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Yell 2011</c:v>
                </c:pt>
                <c:pt idx="1">
                  <c:v>Yell 2022</c:v>
                </c:pt>
                <c:pt idx="2">
                  <c:v>Shetland Mainland 2011</c:v>
                </c:pt>
                <c:pt idx="3">
                  <c:v>Shetland Mainland 2022</c:v>
                </c:pt>
                <c:pt idx="4">
                  <c:v>Other Shetland Islands 2011</c:v>
                </c:pt>
                <c:pt idx="5">
                  <c:v>Other Shetland Islands 2022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0.24</c:v>
                </c:pt>
                <c:pt idx="1">
                  <c:v>0.3</c:v>
                </c:pt>
                <c:pt idx="2">
                  <c:v>0.15</c:v>
                </c:pt>
                <c:pt idx="3">
                  <c:v>0.21</c:v>
                </c:pt>
                <c:pt idx="4">
                  <c:v>0.22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142-4B44-A2B8-93D2E18763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7487951"/>
        <c:axId val="1767485551"/>
      </c:barChart>
      <c:catAx>
        <c:axId val="176748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767485551"/>
        <c:crosses val="autoZero"/>
        <c:auto val="1"/>
        <c:lblAlgn val="ctr"/>
        <c:lblOffset val="100"/>
        <c:noMultiLvlLbl val="0"/>
      </c:catAx>
      <c:valAx>
        <c:axId val="1767485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674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2-3 times</c:v>
                </c:pt>
                <c:pt idx="1">
                  <c:v>Once </c:v>
                </c:pt>
                <c:pt idx="2">
                  <c:v>None </c:v>
                </c:pt>
                <c:pt idx="3">
                  <c:v>4-5 times</c:v>
                </c:pt>
                <c:pt idx="4">
                  <c:v>More than 5 times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0.41099999999999998</c:v>
                </c:pt>
                <c:pt idx="1">
                  <c:v>0.25600000000000001</c:v>
                </c:pt>
                <c:pt idx="2">
                  <c:v>0.189</c:v>
                </c:pt>
                <c:pt idx="3">
                  <c:v>7.8E-2</c:v>
                </c:pt>
                <c:pt idx="4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0-4C7E-9BD6-DF01A98A83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301637392"/>
        <c:axId val="301621072"/>
      </c:barChart>
      <c:catAx>
        <c:axId val="30163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01621072"/>
        <c:crosses val="autoZero"/>
        <c:auto val="1"/>
        <c:lblAlgn val="ctr"/>
        <c:lblOffset val="100"/>
        <c:noMultiLvlLbl val="0"/>
      </c:catAx>
      <c:valAx>
        <c:axId val="30162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0163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B8-47BC-A71F-9716A8ECE0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B8-47BC-A71F-9716A8ECE06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Not travel at all</c:v>
                </c:pt>
                <c:pt idx="1">
                  <c:v>Other</c:v>
                </c:pt>
                <c:pt idx="2">
                  <c:v>Travel on a different day</c:v>
                </c:pt>
                <c:pt idx="3">
                  <c:v>Travel on a later/earlier sailing on the same day</c:v>
                </c:pt>
                <c:pt idx="4">
                  <c:v>Travel on the originally planned sailing as a car share</c:v>
                </c:pt>
                <c:pt idx="5">
                  <c:v>Travel on the originally planned sailing as a foot passenger</c:v>
                </c:pt>
                <c:pt idx="6">
                  <c:v>Wait in unbooked queue and hope there is a space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7.4999999999999997E-2</c:v>
                </c:pt>
                <c:pt idx="1">
                  <c:v>3.7499999999999999E-2</c:v>
                </c:pt>
                <c:pt idx="2">
                  <c:v>3.7499999999999999E-2</c:v>
                </c:pt>
                <c:pt idx="3">
                  <c:v>0.52500000000000002</c:v>
                </c:pt>
                <c:pt idx="4">
                  <c:v>0</c:v>
                </c:pt>
                <c:pt idx="5">
                  <c:v>0</c:v>
                </c:pt>
                <c:pt idx="6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D-45F9-A66B-6A8B68BAED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Not travel at all</c:v>
                </c:pt>
                <c:pt idx="1">
                  <c:v>Other</c:v>
                </c:pt>
                <c:pt idx="2">
                  <c:v>Travel on a different day</c:v>
                </c:pt>
                <c:pt idx="3">
                  <c:v>Travel on a later/earlier sailing on the same day</c:v>
                </c:pt>
                <c:pt idx="4">
                  <c:v>Travel on the originally planned sailing as a car share</c:v>
                </c:pt>
                <c:pt idx="5">
                  <c:v>Travel on the originally planned sailing as a foot passenger</c:v>
                </c:pt>
                <c:pt idx="6">
                  <c:v>Wait in unbooked queue and hope there is a space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0.08</c:v>
                </c:pt>
                <c:pt idx="1">
                  <c:v>0.03</c:v>
                </c:pt>
                <c:pt idx="2">
                  <c:v>0.05</c:v>
                </c:pt>
                <c:pt idx="3">
                  <c:v>0.53</c:v>
                </c:pt>
                <c:pt idx="4" formatCode="0.00%">
                  <c:v>1.35E-2</c:v>
                </c:pt>
                <c:pt idx="5" formatCode="0.00%">
                  <c:v>1.35E-2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8-47BC-A71F-9716A8ECE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465552"/>
        <c:axId val="202453072"/>
      </c:barChart>
      <c:catAx>
        <c:axId val="20246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2453072"/>
        <c:crosses val="autoZero"/>
        <c:auto val="1"/>
        <c:lblAlgn val="ctr"/>
        <c:lblOffset val="100"/>
        <c:noMultiLvlLbl val="0"/>
      </c:catAx>
      <c:valAx>
        <c:axId val="202453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246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82677068786444"/>
          <c:y val="3.1048342736365787E-2"/>
          <c:w val="0.49653508403336"/>
          <c:h val="0.88847999804419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travel off-island as much as I need to, but my day-to-day activities are negatively impacted by the current ferry service</c:v>
                </c:pt>
                <c:pt idx="1">
                  <c:v>I travel off-island less than I would like, and this has a negative impact on the things I would like to do </c:v>
                </c:pt>
                <c:pt idx="2">
                  <c:v>I travel off-island as much as I need to, and my day-to-day activities are not unduly impacted by the current ferry service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0.38700000000000001</c:v>
                </c:pt>
                <c:pt idx="1">
                  <c:v>0.31</c:v>
                </c:pt>
                <c:pt idx="2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F-4C88-9612-649890130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20765056"/>
        <c:axId val="20756416"/>
      </c:barChart>
      <c:catAx>
        <c:axId val="2076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756416"/>
        <c:crosses val="autoZero"/>
        <c:auto val="1"/>
        <c:lblAlgn val="ctr"/>
        <c:lblOffset val="100"/>
        <c:noMultiLvlLbl val="0"/>
      </c:catAx>
      <c:valAx>
        <c:axId val="20756416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76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8004985975716"/>
          <c:y val="1.3308092451652147E-2"/>
          <c:w val="0.86418635711249592"/>
          <c:h val="0.953726599339762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Population</c:v>
                </c:pt>
              </c:strCache>
            </c:strRef>
          </c:tx>
          <c:spPr>
            <a:solidFill>
              <a:srgbClr val="023459"/>
            </a:solidFill>
            <a:ln w="69850">
              <a:solidFill>
                <a:srgbClr val="E9E9E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Professional, Scientific and Technical Services</c:v>
                </c:pt>
                <c:pt idx="1">
                  <c:v>Accomodation and Food Services </c:v>
                </c:pt>
                <c:pt idx="2">
                  <c:v>Arts, Entertainment &amp; Recreation </c:v>
                </c:pt>
                <c:pt idx="3">
                  <c:v>Construction </c:v>
                </c:pt>
                <c:pt idx="4">
                  <c:v>Public Admin, Defence &amp; Social Security </c:v>
                </c:pt>
                <c:pt idx="5">
                  <c:v>Wholesale and Retail trade; Repair of Motor Vehicles</c:v>
                </c:pt>
                <c:pt idx="6">
                  <c:v>Manufacturing</c:v>
                </c:pt>
                <c:pt idx="7">
                  <c:v>Education </c:v>
                </c:pt>
                <c:pt idx="8">
                  <c:v>Transport and Storage</c:v>
                </c:pt>
                <c:pt idx="9">
                  <c:v>Health and Social Work </c:v>
                </c:pt>
                <c:pt idx="10">
                  <c:v>Agriculture, Forestry, Fishing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0.02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0.1</c:v>
                </c:pt>
                <c:pt idx="7">
                  <c:v>0.1</c:v>
                </c:pt>
                <c:pt idx="8">
                  <c:v>0.12</c:v>
                </c:pt>
                <c:pt idx="9">
                  <c:v>0.13</c:v>
                </c:pt>
                <c:pt idx="1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2-43F0-9141-D20F956F31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832820000"/>
        <c:axId val="611654448"/>
      </c:barChart>
      <c:catAx>
        <c:axId val="183282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654448"/>
        <c:crosses val="autoZero"/>
        <c:auto val="1"/>
        <c:lblAlgn val="ctr"/>
        <c:lblOffset val="100"/>
        <c:noMultiLvlLbl val="0"/>
      </c:catAx>
      <c:valAx>
        <c:axId val="611654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328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Bigga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6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A-4034-B1FA-E7D0194ADDF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Dagalien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7808</c:v>
                </c:pt>
                <c:pt idx="1">
                  <c:v>6517</c:v>
                </c:pt>
                <c:pt idx="2">
                  <c:v>7668</c:v>
                </c:pt>
                <c:pt idx="3">
                  <c:v>7109</c:v>
                </c:pt>
                <c:pt idx="4">
                  <c:v>7572</c:v>
                </c:pt>
                <c:pt idx="5">
                  <c:v>8417</c:v>
                </c:pt>
                <c:pt idx="6">
                  <c:v>7727</c:v>
                </c:pt>
                <c:pt idx="7">
                  <c:v>7936</c:v>
                </c:pt>
                <c:pt idx="8">
                  <c:v>6635</c:v>
                </c:pt>
                <c:pt idx="9">
                  <c:v>7551</c:v>
                </c:pt>
                <c:pt idx="10">
                  <c:v>6598</c:v>
                </c:pt>
                <c:pt idx="11">
                  <c:v>6723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A-4034-B1FA-E7D0194ADDF7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Daggri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6877</c:v>
                </c:pt>
                <c:pt idx="1">
                  <c:v>7988</c:v>
                </c:pt>
                <c:pt idx="2">
                  <c:v>7091</c:v>
                </c:pt>
                <c:pt idx="3">
                  <c:v>7534</c:v>
                </c:pt>
                <c:pt idx="4">
                  <c:v>7297</c:v>
                </c:pt>
                <c:pt idx="5">
                  <c:v>6481</c:v>
                </c:pt>
                <c:pt idx="6">
                  <c:v>7010</c:v>
                </c:pt>
                <c:pt idx="7">
                  <c:v>5247</c:v>
                </c:pt>
                <c:pt idx="8">
                  <c:v>7902</c:v>
                </c:pt>
                <c:pt idx="9">
                  <c:v>7575</c:v>
                </c:pt>
                <c:pt idx="10">
                  <c:v>8544</c:v>
                </c:pt>
                <c:pt idx="11">
                  <c:v>8576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A-4034-B1FA-E7D0194ADDF7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Fivla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550</c:v>
                </c:pt>
                <c:pt idx="1">
                  <c:v>535</c:v>
                </c:pt>
                <c:pt idx="2">
                  <c:v>485</c:v>
                </c:pt>
                <c:pt idx="3">
                  <c:v>484</c:v>
                </c:pt>
                <c:pt idx="4">
                  <c:v>502</c:v>
                </c:pt>
                <c:pt idx="5">
                  <c:v>495</c:v>
                </c:pt>
                <c:pt idx="6">
                  <c:v>971</c:v>
                </c:pt>
                <c:pt idx="7">
                  <c:v>794</c:v>
                </c:pt>
                <c:pt idx="8">
                  <c:v>650</c:v>
                </c:pt>
                <c:pt idx="9">
                  <c:v>666</c:v>
                </c:pt>
                <c:pt idx="10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BA-4034-B1FA-E7D0194ADDF7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Thora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BA-4034-B1FA-E7D0194ADDF7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Not Specified 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2395</c:v>
                </c:pt>
                <c:pt idx="1">
                  <c:v>1106</c:v>
                </c:pt>
                <c:pt idx="2">
                  <c:v>1442</c:v>
                </c:pt>
                <c:pt idx="3">
                  <c:v>1015</c:v>
                </c:pt>
                <c:pt idx="4">
                  <c:v>1160</c:v>
                </c:pt>
                <c:pt idx="5">
                  <c:v>971</c:v>
                </c:pt>
                <c:pt idx="6">
                  <c:v>196</c:v>
                </c:pt>
                <c:pt idx="7">
                  <c:v>2210</c:v>
                </c:pt>
                <c:pt idx="8">
                  <c:v>706</c:v>
                </c:pt>
                <c:pt idx="9">
                  <c:v>171</c:v>
                </c:pt>
                <c:pt idx="10">
                  <c:v>544</c:v>
                </c:pt>
                <c:pt idx="11">
                  <c:v>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BA-4034-B1FA-E7D0194AD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66616447"/>
        <c:axId val="17666202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EBA-4034-B1FA-E7D0194ADDF7}"/>
                  </c:ext>
                </c:extLst>
              </c15:ser>
            </c15:filteredBarSeries>
          </c:ext>
        </c:extLst>
      </c:barChart>
      <c:catAx>
        <c:axId val="176661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620287"/>
        <c:crosses val="autoZero"/>
        <c:auto val="1"/>
        <c:lblAlgn val="ctr"/>
        <c:lblOffset val="100"/>
        <c:noMultiLvlLbl val="0"/>
      </c:catAx>
      <c:valAx>
        <c:axId val="1766620287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Sailings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61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21269387047532667"/>
          <c:y val="0.93037094807326892"/>
          <c:w val="0.607456095345974"/>
          <c:h val="5.4977104890635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Lane Metres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668957.24999999418</c:v>
                </c:pt>
                <c:pt idx="1">
                  <c:v>719775.09999999579</c:v>
                </c:pt>
                <c:pt idx="2">
                  <c:v>765239.30000000051</c:v>
                </c:pt>
                <c:pt idx="3">
                  <c:v>775196.35000000335</c:v>
                </c:pt>
                <c:pt idx="4">
                  <c:v>789898.05000000121</c:v>
                </c:pt>
                <c:pt idx="5">
                  <c:v>770329.35000000044</c:v>
                </c:pt>
                <c:pt idx="6">
                  <c:v>786982.44999999413</c:v>
                </c:pt>
                <c:pt idx="7">
                  <c:v>547455.79999999993</c:v>
                </c:pt>
                <c:pt idx="8">
                  <c:v>688978.74999999779</c:v>
                </c:pt>
                <c:pt idx="9">
                  <c:v>731192.95000000135</c:v>
                </c:pt>
                <c:pt idx="10">
                  <c:v>784243.00000000175</c:v>
                </c:pt>
                <c:pt idx="11">
                  <c:v>798480.79999999527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D-4740-B134-D21B28914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548415984"/>
        <c:axId val="1548416944"/>
      </c:barChart>
      <c:catAx>
        <c:axId val="154841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48416944"/>
        <c:crosses val="autoZero"/>
        <c:auto val="1"/>
        <c:lblAlgn val="ctr"/>
        <c:lblOffset val="100"/>
        <c:noMultiLvlLbl val="0"/>
      </c:catAx>
      <c:valAx>
        <c:axId val="1548416944"/>
        <c:scaling>
          <c:orientation val="minMax"/>
          <c:max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/>
                  <a:t>Total Lane Metres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4841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Toft - Ulsta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476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A2-4AF7-A87F-D3929946F60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5-443C-9AC2-DE63FEA51A63}"/>
                </c:ext>
              </c:extLst>
            </c:dLbl>
            <c:dLbl>
              <c:idx val="23"/>
              <c:layout>
                <c:manualLayout>
                  <c:x val="-1.8859816043367422E-2"/>
                  <c:y val="-3.4096917027393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A2-4AF7-A87F-D3929946F60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B9D-A392-8199DCB006A6}"/>
                </c:ext>
              </c:extLst>
            </c:dLbl>
            <c:numFmt formatCode="[$-F400]h:mm:ss\ AM/PM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Sheet1!$A$2:$A$42</c:f>
              <c:numCache>
                <c:formatCode>h:mm</c:formatCode>
                <c:ptCount val="41"/>
                <c:pt idx="0">
                  <c:v>0.26041666666666669</c:v>
                </c:pt>
                <c:pt idx="1">
                  <c:v>0.27777777777777779</c:v>
                </c:pt>
                <c:pt idx="2">
                  <c:v>0.2951388888888889</c:v>
                </c:pt>
                <c:pt idx="3">
                  <c:v>0.32291666666666669</c:v>
                </c:pt>
                <c:pt idx="4">
                  <c:v>0.34375</c:v>
                </c:pt>
                <c:pt idx="5">
                  <c:v>0.36458333333333331</c:v>
                </c:pt>
                <c:pt idx="6">
                  <c:v>0.38541666666666669</c:v>
                </c:pt>
                <c:pt idx="7">
                  <c:v>0.40625</c:v>
                </c:pt>
                <c:pt idx="8">
                  <c:v>0.41666666666666669</c:v>
                </c:pt>
                <c:pt idx="9">
                  <c:v>0.4375</c:v>
                </c:pt>
                <c:pt idx="10">
                  <c:v>0.44791666666666669</c:v>
                </c:pt>
                <c:pt idx="11">
                  <c:v>0.4548611111111111</c:v>
                </c:pt>
                <c:pt idx="12">
                  <c:v>0.45833333333333331</c:v>
                </c:pt>
                <c:pt idx="13">
                  <c:v>0.46875</c:v>
                </c:pt>
                <c:pt idx="14">
                  <c:v>0.47222222222222221</c:v>
                </c:pt>
                <c:pt idx="15">
                  <c:v>0.47916666666666669</c:v>
                </c:pt>
                <c:pt idx="16">
                  <c:v>0.48958333333333331</c:v>
                </c:pt>
                <c:pt idx="17">
                  <c:v>0.5</c:v>
                </c:pt>
                <c:pt idx="18">
                  <c:v>0.51041666666666663</c:v>
                </c:pt>
                <c:pt idx="19">
                  <c:v>0.52083333333333337</c:v>
                </c:pt>
                <c:pt idx="20">
                  <c:v>0.53125</c:v>
                </c:pt>
                <c:pt idx="21">
                  <c:v>0.54166666666666663</c:v>
                </c:pt>
                <c:pt idx="22">
                  <c:v>0.5625</c:v>
                </c:pt>
                <c:pt idx="23">
                  <c:v>0.57638888888888884</c:v>
                </c:pt>
                <c:pt idx="24">
                  <c:v>0.57986111111111116</c:v>
                </c:pt>
                <c:pt idx="25">
                  <c:v>0.59375</c:v>
                </c:pt>
                <c:pt idx="26">
                  <c:v>0.60416666666666663</c:v>
                </c:pt>
                <c:pt idx="27">
                  <c:v>0.61111111111111116</c:v>
                </c:pt>
                <c:pt idx="28">
                  <c:v>0.625</c:v>
                </c:pt>
                <c:pt idx="29">
                  <c:v>0.62847222222222221</c:v>
                </c:pt>
                <c:pt idx="30">
                  <c:v>0.64236111111111116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0.70486111111111116</c:v>
                </c:pt>
                <c:pt idx="35">
                  <c:v>0.72569444444444442</c:v>
                </c:pt>
                <c:pt idx="36">
                  <c:v>0.72916666666666663</c:v>
                </c:pt>
                <c:pt idx="37">
                  <c:v>0.73263888888888884</c:v>
                </c:pt>
                <c:pt idx="38">
                  <c:v>0.75347222222222221</c:v>
                </c:pt>
                <c:pt idx="39">
                  <c:v>0.77083333333333337</c:v>
                </c:pt>
                <c:pt idx="40">
                  <c:v>0.78819444444444442</c:v>
                </c:pt>
              </c:numCache>
            </c:numRef>
          </c:cat>
          <c:val>
            <c:numRef>
              <c:f>Sheet1!$B$2:$B$42</c:f>
              <c:numCache>
                <c:formatCode>0%</c:formatCode>
                <c:ptCount val="41"/>
                <c:pt idx="0">
                  <c:v>#N/A</c:v>
                </c:pt>
                <c:pt idx="1">
                  <c:v>3.0470914127423823E-2</c:v>
                </c:pt>
                <c:pt idx="2">
                  <c:v>#N/A</c:v>
                </c:pt>
                <c:pt idx="3">
                  <c:v>0.26058631921824105</c:v>
                </c:pt>
                <c:pt idx="4">
                  <c:v>1.2552301255230125E-2</c:v>
                </c:pt>
                <c:pt idx="5">
                  <c:v>0.3289902280130293</c:v>
                </c:pt>
                <c:pt idx="6">
                  <c:v>0.18461538461538463</c:v>
                </c:pt>
                <c:pt idx="7">
                  <c:v>0.1751592356687898</c:v>
                </c:pt>
                <c:pt idx="8">
                  <c:v>0.53191489361702127</c:v>
                </c:pt>
                <c:pt idx="9">
                  <c:v>0.17777777777777778</c:v>
                </c:pt>
                <c:pt idx="10">
                  <c:v>0.30718954248366015</c:v>
                </c:pt>
                <c:pt idx="11">
                  <c:v>#N/A</c:v>
                </c:pt>
                <c:pt idx="12">
                  <c:v>0.3125</c:v>
                </c:pt>
                <c:pt idx="13">
                  <c:v>5.8479532163742687E-2</c:v>
                </c:pt>
                <c:pt idx="14">
                  <c:v>0.16279069767441862</c:v>
                </c:pt>
                <c:pt idx="15">
                  <c:v>#N/A</c:v>
                </c:pt>
                <c:pt idx="16">
                  <c:v>1.3245033112582781E-2</c:v>
                </c:pt>
                <c:pt idx="17">
                  <c:v>0.16</c:v>
                </c:pt>
                <c:pt idx="18">
                  <c:v>8.59375E-2</c:v>
                </c:pt>
                <c:pt idx="19">
                  <c:v>#N/A</c:v>
                </c:pt>
                <c:pt idx="20">
                  <c:v>#N/A</c:v>
                </c:pt>
                <c:pt idx="21">
                  <c:v>0.125</c:v>
                </c:pt>
                <c:pt idx="22">
                  <c:v>#N/A</c:v>
                </c:pt>
                <c:pt idx="23">
                  <c:v>0.42307692307692307</c:v>
                </c:pt>
                <c:pt idx="24">
                  <c:v>0.39802631578947367</c:v>
                </c:pt>
                <c:pt idx="25">
                  <c:v>#N/A</c:v>
                </c:pt>
                <c:pt idx="26">
                  <c:v>1.3245033112582781E-2</c:v>
                </c:pt>
                <c:pt idx="27">
                  <c:v>0.11904761904761904</c:v>
                </c:pt>
                <c:pt idx="28">
                  <c:v>0.12460063897763578</c:v>
                </c:pt>
                <c:pt idx="29">
                  <c:v>#N/A</c:v>
                </c:pt>
                <c:pt idx="30">
                  <c:v>6.7567567567567571E-3</c:v>
                </c:pt>
                <c:pt idx="31">
                  <c:v>7.6923076923076927E-2</c:v>
                </c:pt>
                <c:pt idx="32">
                  <c:v>0.13015873015873017</c:v>
                </c:pt>
                <c:pt idx="33">
                  <c:v>3.6649214659685861E-2</c:v>
                </c:pt>
                <c:pt idx="34">
                  <c:v>0.13314447592067988</c:v>
                </c:pt>
                <c:pt idx="35">
                  <c:v>#N/A</c:v>
                </c:pt>
                <c:pt idx="36">
                  <c:v>1.6216216216216217E-2</c:v>
                </c:pt>
                <c:pt idx="37">
                  <c:v>#N/A</c:v>
                </c:pt>
                <c:pt idx="38">
                  <c:v>0.11016949152542373</c:v>
                </c:pt>
                <c:pt idx="39">
                  <c:v>#N/A</c:v>
                </c:pt>
                <c:pt idx="40">
                  <c:v>5.6338028169014088E-3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5A2-4AF7-A87F-D3929946F6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Ulsta - Toft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476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5-443C-9AC2-DE63FEA51A6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5A2-4AF7-A87F-D3929946F60B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B9D-A392-8199DCB006A6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F3-4B9D-A392-8199DCB00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h:mm</c:formatCode>
                <c:ptCount val="41"/>
                <c:pt idx="0">
                  <c:v>0.26041666666666669</c:v>
                </c:pt>
                <c:pt idx="1">
                  <c:v>0.27777777777777779</c:v>
                </c:pt>
                <c:pt idx="2">
                  <c:v>0.2951388888888889</c:v>
                </c:pt>
                <c:pt idx="3">
                  <c:v>0.32291666666666669</c:v>
                </c:pt>
                <c:pt idx="4">
                  <c:v>0.34375</c:v>
                </c:pt>
                <c:pt idx="5">
                  <c:v>0.36458333333333331</c:v>
                </c:pt>
                <c:pt idx="6">
                  <c:v>0.38541666666666669</c:v>
                </c:pt>
                <c:pt idx="7">
                  <c:v>0.40625</c:v>
                </c:pt>
                <c:pt idx="8">
                  <c:v>0.41666666666666669</c:v>
                </c:pt>
                <c:pt idx="9">
                  <c:v>0.4375</c:v>
                </c:pt>
                <c:pt idx="10">
                  <c:v>0.44791666666666669</c:v>
                </c:pt>
                <c:pt idx="11">
                  <c:v>0.4548611111111111</c:v>
                </c:pt>
                <c:pt idx="12">
                  <c:v>0.45833333333333331</c:v>
                </c:pt>
                <c:pt idx="13">
                  <c:v>0.46875</c:v>
                </c:pt>
                <c:pt idx="14">
                  <c:v>0.47222222222222221</c:v>
                </c:pt>
                <c:pt idx="15">
                  <c:v>0.47916666666666669</c:v>
                </c:pt>
                <c:pt idx="16">
                  <c:v>0.48958333333333331</c:v>
                </c:pt>
                <c:pt idx="17">
                  <c:v>0.5</c:v>
                </c:pt>
                <c:pt idx="18">
                  <c:v>0.51041666666666663</c:v>
                </c:pt>
                <c:pt idx="19">
                  <c:v>0.52083333333333337</c:v>
                </c:pt>
                <c:pt idx="20">
                  <c:v>0.53125</c:v>
                </c:pt>
                <c:pt idx="21">
                  <c:v>0.54166666666666663</c:v>
                </c:pt>
                <c:pt idx="22">
                  <c:v>0.5625</c:v>
                </c:pt>
                <c:pt idx="23">
                  <c:v>0.57638888888888884</c:v>
                </c:pt>
                <c:pt idx="24">
                  <c:v>0.57986111111111116</c:v>
                </c:pt>
                <c:pt idx="25">
                  <c:v>0.59375</c:v>
                </c:pt>
                <c:pt idx="26">
                  <c:v>0.60416666666666663</c:v>
                </c:pt>
                <c:pt idx="27">
                  <c:v>0.61111111111111116</c:v>
                </c:pt>
                <c:pt idx="28">
                  <c:v>0.625</c:v>
                </c:pt>
                <c:pt idx="29">
                  <c:v>0.62847222222222221</c:v>
                </c:pt>
                <c:pt idx="30">
                  <c:v>0.64236111111111116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0.70486111111111116</c:v>
                </c:pt>
                <c:pt idx="35">
                  <c:v>0.72569444444444442</c:v>
                </c:pt>
                <c:pt idx="36">
                  <c:v>0.72916666666666663</c:v>
                </c:pt>
                <c:pt idx="37">
                  <c:v>0.73263888888888884</c:v>
                </c:pt>
                <c:pt idx="38">
                  <c:v>0.75347222222222221</c:v>
                </c:pt>
                <c:pt idx="39">
                  <c:v>0.77083333333333337</c:v>
                </c:pt>
                <c:pt idx="40">
                  <c:v>0.78819444444444442</c:v>
                </c:pt>
              </c:numCache>
            </c:numRef>
          </c:cat>
          <c:val>
            <c:numRef>
              <c:f>Sheet1!$C$2:$C$42</c:f>
              <c:numCache>
                <c:formatCode>0%</c:formatCode>
                <c:ptCount val="41"/>
                <c:pt idx="0">
                  <c:v>#N/A</c:v>
                </c:pt>
                <c:pt idx="1">
                  <c:v>#N/A</c:v>
                </c:pt>
                <c:pt idx="2">
                  <c:v>7.7777777777777779E-2</c:v>
                </c:pt>
                <c:pt idx="3">
                  <c:v>4.2105263157894736E-2</c:v>
                </c:pt>
                <c:pt idx="4">
                  <c:v>0.14516129032258066</c:v>
                </c:pt>
                <c:pt idx="5">
                  <c:v>5.208333333333333E-3</c:v>
                </c:pt>
                <c:pt idx="6">
                  <c:v>0.35014005602240894</c:v>
                </c:pt>
                <c:pt idx="7">
                  <c:v>2.0408163265306121E-2</c:v>
                </c:pt>
                <c:pt idx="8">
                  <c:v>#N/A</c:v>
                </c:pt>
                <c:pt idx="9">
                  <c:v>0.33561643835616439</c:v>
                </c:pt>
                <c:pt idx="10">
                  <c:v>0.21176470588235294</c:v>
                </c:pt>
                <c:pt idx="11">
                  <c:v>0.27083333333333331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0.10810810810810811</c:v>
                </c:pt>
                <c:pt idx="16">
                  <c:v>4.2452830188679243E-2</c:v>
                </c:pt>
                <c:pt idx="17">
                  <c:v>#N/A</c:v>
                </c:pt>
                <c:pt idx="18">
                  <c:v>0.04</c:v>
                </c:pt>
                <c:pt idx="19">
                  <c:v>0.40476190476190477</c:v>
                </c:pt>
                <c:pt idx="20">
                  <c:v>0.21405750798722045</c:v>
                </c:pt>
                <c:pt idx="21">
                  <c:v>#N/A</c:v>
                </c:pt>
                <c:pt idx="22">
                  <c:v>0.2857142857142857</c:v>
                </c:pt>
                <c:pt idx="23">
                  <c:v>#N/A</c:v>
                </c:pt>
                <c:pt idx="24">
                  <c:v>9.9337748344370855E-2</c:v>
                </c:pt>
                <c:pt idx="25">
                  <c:v>0.30952380952380953</c:v>
                </c:pt>
                <c:pt idx="26">
                  <c:v>0.18789808917197454</c:v>
                </c:pt>
                <c:pt idx="27">
                  <c:v>#N/A</c:v>
                </c:pt>
                <c:pt idx="28">
                  <c:v>3.3112582781456956E-2</c:v>
                </c:pt>
                <c:pt idx="29">
                  <c:v>0.26190476190476192</c:v>
                </c:pt>
                <c:pt idx="30">
                  <c:v>#N/A</c:v>
                </c:pt>
                <c:pt idx="31">
                  <c:v>0.16666666666666666</c:v>
                </c:pt>
                <c:pt idx="32">
                  <c:v>9.4736842105263161E-2</c:v>
                </c:pt>
                <c:pt idx="33">
                  <c:v>0.22598870056497175</c:v>
                </c:pt>
                <c:pt idx="34">
                  <c:v>4.2105263157894736E-2</c:v>
                </c:pt>
                <c:pt idx="35">
                  <c:v>#N/A</c:v>
                </c:pt>
                <c:pt idx="36">
                  <c:v>#N/A</c:v>
                </c:pt>
                <c:pt idx="37">
                  <c:v>0.15580736543909349</c:v>
                </c:pt>
                <c:pt idx="38">
                  <c:v>#N/A</c:v>
                </c:pt>
                <c:pt idx="39">
                  <c:v>6.9637883008356549E-2</c:v>
                </c:pt>
                <c:pt idx="4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5A2-4AF7-A87F-D3929946F6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910336"/>
        <c:axId val="1371923296"/>
      </c:lineChart>
      <c:catAx>
        <c:axId val="13719103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719232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3719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7191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Cancelled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9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F-4256-9D95-E66F038855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0%;\-0%;0%</c:formatCode>
                <c:ptCount val="12"/>
                <c:pt idx="0">
                  <c:v>9.4781622234827001E-2</c:v>
                </c:pt>
                <c:pt idx="1">
                  <c:v>4.9904385910801305E-2</c:v>
                </c:pt>
                <c:pt idx="2">
                  <c:v>6.9099844180750325E-2</c:v>
                </c:pt>
                <c:pt idx="3">
                  <c:v>3.7355965803493991E-2</c:v>
                </c:pt>
                <c:pt idx="4">
                  <c:v>5.7649265017240339E-2</c:v>
                </c:pt>
                <c:pt idx="5">
                  <c:v>5.267660718650697E-2</c:v>
                </c:pt>
                <c:pt idx="6">
                  <c:v>2.195334913309218E-2</c:v>
                </c:pt>
                <c:pt idx="7">
                  <c:v>0.14091554951504293</c:v>
                </c:pt>
                <c:pt idx="8">
                  <c:v>4.9581576794815327E-2</c:v>
                </c:pt>
                <c:pt idx="9">
                  <c:v>5.2621687652696862E-2</c:v>
                </c:pt>
                <c:pt idx="10">
                  <c:v>5.5700771720189196E-2</c:v>
                </c:pt>
                <c:pt idx="11">
                  <c:v>9.9409508735618185E-2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F-4256-9D95-E66F03885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1831588368"/>
        <c:axId val="1831586928"/>
      </c:barChart>
      <c:catAx>
        <c:axId val="183158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831586928"/>
        <c:crosses val="autoZero"/>
        <c:auto val="1"/>
        <c:lblAlgn val="ctr"/>
        <c:lblOffset val="100"/>
        <c:noMultiLvlLbl val="0"/>
      </c:catAx>
      <c:valAx>
        <c:axId val="183158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2000"/>
                  <a:t>% of Scheduled Sailings Cancelled</a:t>
                </a:r>
              </a:p>
            </c:rich>
          </c:tx>
          <c:layout>
            <c:manualLayout>
              <c:xMode val="edge"/>
              <c:yMode val="edge"/>
              <c:x val="6.1244446647744219E-3"/>
              <c:y val="0.2201788118400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;\-0%;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83158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Individual Sailings Operating to Timetable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Sheet1!$B$2:$B$13</c:f>
              <c:numCache>
                <c:formatCode>0%;\-0%;0%</c:formatCode>
                <c:ptCount val="12"/>
                <c:pt idx="0">
                  <c:v>0.91</c:v>
                </c:pt>
                <c:pt idx="1">
                  <c:v>0.95</c:v>
                </c:pt>
                <c:pt idx="2">
                  <c:v>0.93</c:v>
                </c:pt>
                <c:pt idx="3">
                  <c:v>0.96</c:v>
                </c:pt>
                <c:pt idx="4">
                  <c:v>0.94</c:v>
                </c:pt>
                <c:pt idx="5">
                  <c:v>0.95</c:v>
                </c:pt>
                <c:pt idx="6">
                  <c:v>0.98</c:v>
                </c:pt>
                <c:pt idx="7">
                  <c:v>0.86</c:v>
                </c:pt>
                <c:pt idx="8">
                  <c:v>0.95</c:v>
                </c:pt>
                <c:pt idx="9">
                  <c:v>0.94</c:v>
                </c:pt>
                <c:pt idx="10">
                  <c:v>0.94</c:v>
                </c:pt>
                <c:pt idx="11">
                  <c:v>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35-421F-8090-DAB8EE6B32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Days Operating to Timetable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0800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252269436601009E-2"/>
                  <c:y val="3.139849103919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73-4DA0-872E-1AA1A7C0A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Sheet1!$C$2:$C$13</c:f>
              <c:numCache>
                <c:formatCode>0%;\-0%;0%</c:formatCode>
                <c:ptCount val="12"/>
                <c:pt idx="0">
                  <c:v>0.51</c:v>
                </c:pt>
                <c:pt idx="1">
                  <c:v>0.56999999999999995</c:v>
                </c:pt>
                <c:pt idx="2">
                  <c:v>0.62</c:v>
                </c:pt>
                <c:pt idx="3">
                  <c:v>0.73</c:v>
                </c:pt>
                <c:pt idx="4">
                  <c:v>0.53</c:v>
                </c:pt>
                <c:pt idx="5">
                  <c:v>0.5</c:v>
                </c:pt>
                <c:pt idx="6">
                  <c:v>0.75</c:v>
                </c:pt>
                <c:pt idx="7">
                  <c:v>0.6</c:v>
                </c:pt>
                <c:pt idx="8">
                  <c:v>0.77</c:v>
                </c:pt>
                <c:pt idx="9">
                  <c:v>0.7</c:v>
                </c:pt>
                <c:pt idx="10">
                  <c:v>0.72</c:v>
                </c:pt>
                <c:pt idx="11">
                  <c:v>0.66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35-421F-8090-DAB8EE6B327F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1128392992"/>
        <c:axId val="1128395392"/>
      </c:scatterChart>
      <c:valAx>
        <c:axId val="1128392992"/>
        <c:scaling>
          <c:orientation val="minMax"/>
          <c:max val="2024"/>
          <c:min val="201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28395392"/>
        <c:crosses val="autoZero"/>
        <c:crossBetween val="midCat"/>
        <c:majorUnit val="1"/>
      </c:valAx>
      <c:valAx>
        <c:axId val="1128395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\-0%;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28392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9007916180378"/>
          <c:y val="0"/>
          <c:w val="0.67317581947517691"/>
          <c:h val="0.916070849805283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5-4950-94C9-2C492FC6FF0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0-496A-A51D-0382C6144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Island Residents</c:v>
                </c:pt>
                <c:pt idx="1">
                  <c:v>Mainland Residents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5-4950-94C9-2C492FC6FF0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937413" cy="1480865"/>
          </a:xfrm>
          <a:prstGeom prst="rect">
            <a:avLst/>
          </a:prstGeom>
        </p:spPr>
        <p:txBody>
          <a:bodyPr vert="horz" lIns="286501" tIns="143250" rIns="286501" bIns="143250" rtlCol="0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682614" y="0"/>
            <a:ext cx="8937413" cy="1480865"/>
          </a:xfrm>
          <a:prstGeom prst="rect">
            <a:avLst/>
          </a:prstGeom>
        </p:spPr>
        <p:txBody>
          <a:bodyPr vert="horz" lIns="286501" tIns="143250" rIns="286501" bIns="143250" rtlCol="0"/>
          <a:lstStyle>
            <a:lvl1pPr algn="r">
              <a:defRPr sz="3800"/>
            </a:lvl1pPr>
          </a:lstStyle>
          <a:p>
            <a:fld id="{735348BE-9B4D-4D6C-8779-C8B9AEE41686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0" y="3689350"/>
            <a:ext cx="7035800" cy="995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6501" tIns="143250" rIns="286501" bIns="1432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62480" y="14203998"/>
            <a:ext cx="16499840" cy="11621453"/>
          </a:xfrm>
          <a:prstGeom prst="rect">
            <a:avLst/>
          </a:prstGeom>
        </p:spPr>
        <p:txBody>
          <a:bodyPr vert="horz" lIns="286501" tIns="143250" rIns="286501" bIns="1432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033940"/>
            <a:ext cx="8937413" cy="1480863"/>
          </a:xfrm>
          <a:prstGeom prst="rect">
            <a:avLst/>
          </a:prstGeom>
        </p:spPr>
        <p:txBody>
          <a:bodyPr vert="horz" lIns="286501" tIns="143250" rIns="286501" bIns="143250" rtlCol="0" anchor="b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682614" y="28033940"/>
            <a:ext cx="8937413" cy="1480863"/>
          </a:xfrm>
          <a:prstGeom prst="rect">
            <a:avLst/>
          </a:prstGeom>
        </p:spPr>
        <p:txBody>
          <a:bodyPr vert="horz" lIns="286501" tIns="143250" rIns="286501" bIns="143250" rtlCol="0" anchor="b"/>
          <a:lstStyle>
            <a:lvl1pPr algn="r">
              <a:defRPr sz="3800"/>
            </a:lvl1pPr>
          </a:lstStyle>
          <a:p>
            <a:fld id="{2E5CDCF0-82DB-44E7-B213-74E8474EF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8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858F9-91D8-DCEC-4416-AF40EB59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25126-2163-4F29-513B-78D6A0DC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C9698-F606-3916-9678-F04545929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27306-4B0E-22E7-CB91-F3D337D67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2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8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2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A1A0-DBBC-668E-63F0-F06AF519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2EB783-ADB5-1CE2-E43B-52B68192E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120E9-6DEA-D416-0C4B-0A4BE7231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C165A-22FF-7683-52AF-4AC2591B4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1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4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55EE-B4E9-E1C2-2B1B-8ED1D8C82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37A5D-8015-EB41-EBC2-5F9639434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5704F-0829-F749-99F4-362AD054B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A39E7-7983-357E-3A45-2C5C774C8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9404941"/>
            <a:ext cx="18176081" cy="6489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544" y="17155954"/>
            <a:ext cx="14968538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6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3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0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4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1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8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5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128" y="1212415"/>
            <a:ext cx="4811316" cy="25832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181" y="1212415"/>
            <a:ext cx="14077553" cy="258320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59" y="19454630"/>
            <a:ext cx="18176081" cy="6012994"/>
          </a:xfrm>
        </p:spPr>
        <p:txBody>
          <a:bodyPr anchor="t"/>
          <a:lstStyle>
            <a:lvl1pPr algn="l">
              <a:defRPr sz="93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59" y="12831929"/>
            <a:ext cx="18176081" cy="6622701"/>
          </a:xfrm>
        </p:spPr>
        <p:txBody>
          <a:bodyPr anchor="b"/>
          <a:lstStyle>
            <a:lvl1pPr marL="0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9444434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0010" y="7064219"/>
            <a:ext cx="9444434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6776884"/>
            <a:ext cx="9448148" cy="282428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81" y="9601167"/>
            <a:ext cx="9448148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586" y="6776884"/>
            <a:ext cx="9451859" cy="282428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586" y="9601167"/>
            <a:ext cx="9451859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3" y="1205402"/>
            <a:ext cx="7035065" cy="5129967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404" y="1205404"/>
            <a:ext cx="11954040" cy="25839056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83" y="6335371"/>
            <a:ext cx="7035065" cy="20709089"/>
          </a:xfrm>
        </p:spPr>
        <p:txBody>
          <a:bodyPr/>
          <a:lstStyle>
            <a:lvl1pPr marL="0" indent="0">
              <a:buNone/>
              <a:defRPr sz="3274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340" y="2705146"/>
            <a:ext cx="12830175" cy="18165128"/>
          </a:xfrm>
        </p:spPr>
        <p:txBody>
          <a:bodyPr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340" y="23694561"/>
            <a:ext cx="12830175" cy="3553130"/>
          </a:xfrm>
        </p:spPr>
        <p:txBody>
          <a:bodyPr/>
          <a:lstStyle>
            <a:lvl1pPr marL="0" indent="0">
              <a:buNone/>
              <a:defRPr sz="3274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181" y="1212412"/>
            <a:ext cx="19245263" cy="504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9245263" cy="199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18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6072" y="28060639"/>
            <a:ext cx="67714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493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38324" rtl="0" eaLnBrk="1" latinLnBrk="0" hangingPunct="1"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1872" indent="-801872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1pPr>
      <a:lvl2pPr marL="1737389" indent="-668226" algn="l" defTabSz="213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6548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4677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4677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chart" Target="../charts/chart22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20.xml"/><Relationship Id="rId5" Type="http://schemas.openxmlformats.org/officeDocument/2006/relationships/image" Target="../media/image4.png"/><Relationship Id="rId10" Type="http://schemas.openxmlformats.org/officeDocument/2006/relationships/chart" Target="../charts/chart19.xml"/><Relationship Id="rId4" Type="http://schemas.openxmlformats.org/officeDocument/2006/relationships/image" Target="../media/image3.png"/><Relationship Id="rId9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4.png"/><Relationship Id="rId12" Type="http://schemas.openxmlformats.org/officeDocument/2006/relationships/image" Target="../media/image88.png"/><Relationship Id="rId17" Type="http://schemas.openxmlformats.org/officeDocument/2006/relationships/image" Target="../media/image9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7.svg"/><Relationship Id="rId5" Type="http://schemas.openxmlformats.org/officeDocument/2006/relationships/image" Target="../media/image2.png"/><Relationship Id="rId15" Type="http://schemas.openxmlformats.org/officeDocument/2006/relationships/image" Target="../media/image31.svg"/><Relationship Id="rId10" Type="http://schemas.openxmlformats.org/officeDocument/2006/relationships/image" Target="../media/image86.png"/><Relationship Id="rId4" Type="http://schemas.openxmlformats.org/officeDocument/2006/relationships/image" Target="../media/image85.svg"/><Relationship Id="rId9" Type="http://schemas.openxmlformats.org/officeDocument/2006/relationships/image" Target="../media/image6.jpe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r/zNbZDm7x8q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shetland.gov.uk/iiTCShetla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.png"/><Relationship Id="rId26" Type="http://schemas.openxmlformats.org/officeDocument/2006/relationships/image" Target="../media/image20.sv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3.png"/><Relationship Id="rId25" Type="http://schemas.openxmlformats.org/officeDocument/2006/relationships/image" Target="../media/image19.png"/><Relationship Id="rId2" Type="http://schemas.openxmlformats.org/officeDocument/2006/relationships/image" Target="../media/image27.png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24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23.png"/><Relationship Id="rId28" Type="http://schemas.openxmlformats.org/officeDocument/2006/relationships/image" Target="../media/image41.svg"/><Relationship Id="rId10" Type="http://schemas.openxmlformats.org/officeDocument/2006/relationships/image" Target="../media/image34.png"/><Relationship Id="rId19" Type="http://schemas.openxmlformats.org/officeDocument/2006/relationships/image" Target="../media/image5.jpe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22.png"/><Relationship Id="rId27" Type="http://schemas.openxmlformats.org/officeDocument/2006/relationships/image" Target="../media/image40.png"/><Relationship Id="rId30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" Type="http://schemas.openxmlformats.org/officeDocument/2006/relationships/image" Target="../media/image2.png"/><Relationship Id="rId21" Type="http://schemas.openxmlformats.org/officeDocument/2006/relationships/image" Target="../media/image54.png"/><Relationship Id="rId34" Type="http://schemas.openxmlformats.org/officeDocument/2006/relationships/image" Target="../media/image67.svg"/><Relationship Id="rId7" Type="http://schemas.openxmlformats.org/officeDocument/2006/relationships/image" Target="../media/image6.jpe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4.png"/><Relationship Id="rId24" Type="http://schemas.openxmlformats.org/officeDocument/2006/relationships/image" Target="../media/image57.svg"/><Relationship Id="rId32" Type="http://schemas.openxmlformats.org/officeDocument/2006/relationships/image" Target="../media/image65.svg"/><Relationship Id="rId5" Type="http://schemas.openxmlformats.org/officeDocument/2006/relationships/image" Target="../media/image4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10" Type="http://schemas.openxmlformats.org/officeDocument/2006/relationships/chart" Target="../charts/chart3.xml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chart" Target="../charts/chart2.xml"/><Relationship Id="rId14" Type="http://schemas.openxmlformats.org/officeDocument/2006/relationships/image" Target="../media/image47.svg"/><Relationship Id="rId22" Type="http://schemas.openxmlformats.org/officeDocument/2006/relationships/image" Target="../media/image55.svg"/><Relationship Id="rId27" Type="http://schemas.openxmlformats.org/officeDocument/2006/relationships/image" Target="../media/image60.png"/><Relationship Id="rId30" Type="http://schemas.openxmlformats.org/officeDocument/2006/relationships/image" Target="../media/image63.svg"/><Relationship Id="rId8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5.svg"/><Relationship Id="rId5" Type="http://schemas.openxmlformats.org/officeDocument/2006/relationships/image" Target="../media/image5.jpeg"/><Relationship Id="rId10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7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chart" Target="../charts/chart6.xml"/><Relationship Id="rId4" Type="http://schemas.openxmlformats.org/officeDocument/2006/relationships/image" Target="../media/image3.pn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0.svg"/><Relationship Id="rId5" Type="http://schemas.openxmlformats.org/officeDocument/2006/relationships/image" Target="../media/image4.png"/><Relationship Id="rId15" Type="http://schemas.openxmlformats.org/officeDocument/2006/relationships/chart" Target="../charts/chart8.xml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78.svg"/><Relationship Id="rId1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18" Type="http://schemas.openxmlformats.org/officeDocument/2006/relationships/chart" Target="../charts/chart16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chart" Target="../charts/chart13.xml"/><Relationship Id="rId17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12.xml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chart" Target="../charts/chart11.xml"/><Relationship Id="rId4" Type="http://schemas.openxmlformats.org/officeDocument/2006/relationships/image" Target="../media/image3.png"/><Relationship Id="rId9" Type="http://schemas.openxmlformats.org/officeDocument/2006/relationships/chart" Target="../charts/chart10.xml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D659-97BB-A435-0E9B-9DDC92D3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6354C1-7B65-8087-8474-EE7527A3FB5D}"/>
              </a:ext>
            </a:extLst>
          </p:cNvPr>
          <p:cNvSpPr/>
          <p:nvPr/>
        </p:nvSpPr>
        <p:spPr>
          <a:xfrm>
            <a:off x="14765896" y="5935310"/>
            <a:ext cx="5935028" cy="5957948"/>
          </a:xfrm>
          <a:prstGeom prst="rect">
            <a:avLst/>
          </a:prstGeom>
          <a:solidFill>
            <a:srgbClr val="BDFF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15930B-9DD8-B0F7-B489-A352ABD72F2E}"/>
              </a:ext>
            </a:extLst>
          </p:cNvPr>
          <p:cNvSpPr/>
          <p:nvPr/>
        </p:nvSpPr>
        <p:spPr>
          <a:xfrm>
            <a:off x="7618788" y="17044070"/>
            <a:ext cx="6250440" cy="10447970"/>
          </a:xfrm>
          <a:prstGeom prst="rect">
            <a:avLst/>
          </a:prstGeom>
          <a:solidFill>
            <a:srgbClr val="FFB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9AD7D-8883-8287-B874-398807B486B3}"/>
              </a:ext>
            </a:extLst>
          </p:cNvPr>
          <p:cNvSpPr/>
          <p:nvPr/>
        </p:nvSpPr>
        <p:spPr>
          <a:xfrm>
            <a:off x="610691" y="5992589"/>
            <a:ext cx="5973017" cy="11266371"/>
          </a:xfrm>
          <a:prstGeom prst="rect">
            <a:avLst/>
          </a:prstGeom>
          <a:solidFill>
            <a:srgbClr val="BBE1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1E44FC-CE30-588D-5822-D2C0DEE3413B}"/>
              </a:ext>
            </a:extLst>
          </p:cNvPr>
          <p:cNvSpPr/>
          <p:nvPr/>
        </p:nvSpPr>
        <p:spPr>
          <a:xfrm>
            <a:off x="610692" y="733937"/>
            <a:ext cx="20090232" cy="3531022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18F4C-AA70-66A0-BA3D-82DA4231CC3B}"/>
              </a:ext>
            </a:extLst>
          </p:cNvPr>
          <p:cNvSpPr txBox="1"/>
          <p:nvPr/>
        </p:nvSpPr>
        <p:spPr>
          <a:xfrm>
            <a:off x="0" y="1053703"/>
            <a:ext cx="21056058" cy="273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Inter-Island Transport Connectivity Programme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 </a:t>
            </a:r>
            <a:r>
              <a:rPr lang="en-GB" sz="80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Public Drop-In Session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EE15599-F7A1-9910-564E-C40932D72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38" y="29869083"/>
            <a:ext cx="1145286" cy="30433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4A646F2-A79C-915C-979D-6BE6459C2BD1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48" name="Picture 2" descr="Logo: Shetland Islands Council">
              <a:extLst>
                <a:ext uri="{FF2B5EF4-FFF2-40B4-BE49-F238E27FC236}">
                  <a16:creationId xmlns:a16="http://schemas.microsoft.com/office/drawing/2014/main" id="{7ECC4110-8E86-9DF3-3603-25CA0B402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371D62A-57B7-9007-B8A9-E1B655CA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85DFBAE-6CFB-A049-6363-7AB302BF4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58488AA-02E0-91E4-5EC2-1ABD9B02AD9A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55" name="Picture 54" descr="Logo, company name&#10;&#10;Description automatically generated">
              <a:extLst>
                <a:ext uri="{FF2B5EF4-FFF2-40B4-BE49-F238E27FC236}">
                  <a16:creationId xmlns:a16="http://schemas.microsoft.com/office/drawing/2014/main" id="{4C35DC42-2869-44CA-4D13-B85933DD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1070" name="TextBox 1069">
            <a:extLst>
              <a:ext uri="{FF2B5EF4-FFF2-40B4-BE49-F238E27FC236}">
                <a16:creationId xmlns:a16="http://schemas.microsoft.com/office/drawing/2014/main" id="{8F49F6A0-E146-5504-479B-38A728C17D99}"/>
              </a:ext>
            </a:extLst>
          </p:cNvPr>
          <p:cNvSpPr txBox="1"/>
          <p:nvPr/>
        </p:nvSpPr>
        <p:spPr>
          <a:xfrm>
            <a:off x="693958" y="15078128"/>
            <a:ext cx="5949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study will set out a long-term plan for Shetland’s island communities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6A8D2E-D25C-569A-CC32-DDBEE34EFF5E}"/>
              </a:ext>
            </a:extLst>
          </p:cNvPr>
          <p:cNvCxnSpPr>
            <a:cxnSpLocks/>
          </p:cNvCxnSpPr>
          <p:nvPr/>
        </p:nvCxnSpPr>
        <p:spPr>
          <a:xfrm>
            <a:off x="7051788" y="5992590"/>
            <a:ext cx="0" cy="2275861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C45425-B27B-68F1-8104-438C22063918}"/>
              </a:ext>
            </a:extLst>
          </p:cNvPr>
          <p:cNvCxnSpPr>
            <a:cxnSpLocks/>
          </p:cNvCxnSpPr>
          <p:nvPr/>
        </p:nvCxnSpPr>
        <p:spPr>
          <a:xfrm>
            <a:off x="14436228" y="5992590"/>
            <a:ext cx="138413" cy="2275861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FCB80F-129C-4E04-F369-1445CA20FCDD}"/>
              </a:ext>
            </a:extLst>
          </p:cNvPr>
          <p:cNvCxnSpPr>
            <a:cxnSpLocks/>
          </p:cNvCxnSpPr>
          <p:nvPr/>
        </p:nvCxnSpPr>
        <p:spPr>
          <a:xfrm flipH="1">
            <a:off x="610692" y="4984478"/>
            <a:ext cx="20090232" cy="1145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1A16E4-89F4-71F2-946D-134C73EE2E0E}"/>
              </a:ext>
            </a:extLst>
          </p:cNvPr>
          <p:cNvSpPr txBox="1"/>
          <p:nvPr/>
        </p:nvSpPr>
        <p:spPr>
          <a:xfrm>
            <a:off x="874150" y="5818543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AF4A34-33A7-39B1-EC3E-A9F2859E8D94}"/>
              </a:ext>
            </a:extLst>
          </p:cNvPr>
          <p:cNvSpPr txBox="1"/>
          <p:nvPr/>
        </p:nvSpPr>
        <p:spPr>
          <a:xfrm>
            <a:off x="7806633" y="5520180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057CA2-B1BE-FF96-2DB6-6E96537D744C}"/>
              </a:ext>
            </a:extLst>
          </p:cNvPr>
          <p:cNvCxnSpPr>
            <a:cxnSpLocks/>
          </p:cNvCxnSpPr>
          <p:nvPr/>
        </p:nvCxnSpPr>
        <p:spPr>
          <a:xfrm flipH="1">
            <a:off x="610691" y="17907058"/>
            <a:ext cx="594953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EDFF97-B76F-0849-E3FD-F5B79875382C}"/>
              </a:ext>
            </a:extLst>
          </p:cNvPr>
          <p:cNvCxnSpPr>
            <a:cxnSpLocks/>
          </p:cNvCxnSpPr>
          <p:nvPr/>
        </p:nvCxnSpPr>
        <p:spPr>
          <a:xfrm flipH="1">
            <a:off x="7717045" y="16433750"/>
            <a:ext cx="594953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211A8A-FC91-B037-14B1-E389A70FD911}"/>
              </a:ext>
            </a:extLst>
          </p:cNvPr>
          <p:cNvSpPr txBox="1"/>
          <p:nvPr/>
        </p:nvSpPr>
        <p:spPr>
          <a:xfrm>
            <a:off x="7190201" y="10745118"/>
            <a:ext cx="7107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achieve this by objectively and holistically determining:</a:t>
            </a:r>
          </a:p>
          <a:p>
            <a:pPr algn="ctr"/>
            <a:endParaRPr lang="en-GB" sz="3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‘case’ (in its widest sense) for fixed links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shape of the ferry service and network in the short, medium and long term for all islands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3CD0E9-A6BC-37DB-7E10-359CE846F2E4}"/>
              </a:ext>
            </a:extLst>
          </p:cNvPr>
          <p:cNvSpPr txBox="1"/>
          <p:nvPr/>
        </p:nvSpPr>
        <p:spPr>
          <a:xfrm>
            <a:off x="14836330" y="8852923"/>
            <a:ext cx="5821897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two elements will be combined to create a ‘Network Strategy’, i.e., a sequential and costed investment plan for the inter-island transport network 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F968E8-13E7-ACC3-2192-6ED0804B7BC2}"/>
              </a:ext>
            </a:extLst>
          </p:cNvPr>
          <p:cNvCxnSpPr>
            <a:cxnSpLocks/>
          </p:cNvCxnSpPr>
          <p:nvPr/>
        </p:nvCxnSpPr>
        <p:spPr>
          <a:xfrm flipH="1">
            <a:off x="14708694" y="12216453"/>
            <a:ext cx="594953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96DDD0F-E765-22E3-F1FA-2C353A6EBD30}"/>
              </a:ext>
            </a:extLst>
          </p:cNvPr>
          <p:cNvSpPr txBox="1"/>
          <p:nvPr/>
        </p:nvSpPr>
        <p:spPr>
          <a:xfrm>
            <a:off x="14904308" y="583383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B3425B-E84E-64FA-B831-D0246250CF9D}"/>
              </a:ext>
            </a:extLst>
          </p:cNvPr>
          <p:cNvSpPr txBox="1"/>
          <p:nvPr/>
        </p:nvSpPr>
        <p:spPr>
          <a:xfrm>
            <a:off x="306468" y="1781554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C24C5F-40F4-84F9-4F97-D0FC2F83499B}"/>
              </a:ext>
            </a:extLst>
          </p:cNvPr>
          <p:cNvSpPr txBox="1"/>
          <p:nvPr/>
        </p:nvSpPr>
        <p:spPr>
          <a:xfrm>
            <a:off x="7149976" y="1642236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DB18B-4D86-C51D-0EDC-59C1D138E5C5}"/>
              </a:ext>
            </a:extLst>
          </p:cNvPr>
          <p:cNvSpPr txBox="1"/>
          <p:nvPr/>
        </p:nvSpPr>
        <p:spPr>
          <a:xfrm>
            <a:off x="14886123" y="1253964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CE121A-B175-6B09-8E4B-487F03DF6562}"/>
              </a:ext>
            </a:extLst>
          </p:cNvPr>
          <p:cNvSpPr txBox="1"/>
          <p:nvPr/>
        </p:nvSpPr>
        <p:spPr>
          <a:xfrm>
            <a:off x="7778361" y="21249968"/>
            <a:ext cx="58269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0" lvl="1" algn="ctr" defTabSz="685800">
              <a:lnSpc>
                <a:spcPct val="90000"/>
              </a:lnSpc>
              <a:spcBef>
                <a:spcPct val="20000"/>
              </a:spcBef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the Strategic Business Case, the</a:t>
            </a:r>
          </a:p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Strategy </a:t>
            </a:r>
            <a:r>
              <a:rPr lang="en-GB" sz="36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Business Case (OBC)</a:t>
            </a:r>
            <a:r>
              <a:rPr lang="en-GB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determine the preferred option for each of the islands and aggregate these to a preferred network option – i.e., which investments should be made, where and in which order?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F5309B-22E8-955D-EDA9-B336310B9DB4}"/>
              </a:ext>
            </a:extLst>
          </p:cNvPr>
          <p:cNvSpPr txBox="1"/>
          <p:nvPr/>
        </p:nvSpPr>
        <p:spPr>
          <a:xfrm>
            <a:off x="14574641" y="16932583"/>
            <a:ext cx="6547295" cy="124341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boards set out: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case and decision-making process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engagement programme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Headline socio-economic data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Vessel and port profiles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Connectivity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Ferry carryings, capacity utilisation and performance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 survey - key headlines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Problems Framework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 and FAQs</a:t>
            </a:r>
          </a:p>
          <a:p>
            <a:pPr>
              <a:spcAft>
                <a:spcPts val="1800"/>
              </a:spcAft>
            </a:pPr>
            <a:r>
              <a:rPr lang="en-GB" sz="2800" b="1" i="1">
                <a:latin typeface="Calibri"/>
                <a:ea typeface="Calibri"/>
                <a:cs typeface="Calibri"/>
              </a:rPr>
              <a:t>Note that the route data presented is for </a:t>
            </a:r>
            <a:r>
              <a:rPr lang="en-GB" sz="2800" b="1" i="1" u="sng">
                <a:latin typeface="Calibri"/>
                <a:ea typeface="Calibri"/>
                <a:cs typeface="Calibri"/>
              </a:rPr>
              <a:t>Yell Sound</a:t>
            </a:r>
            <a:r>
              <a:rPr lang="en-GB" sz="2800" b="1" i="1">
                <a:latin typeface="Calibri"/>
                <a:ea typeface="Calibri"/>
                <a:cs typeface="Calibri"/>
              </a:rPr>
              <a:t>.  Information on </a:t>
            </a:r>
            <a:r>
              <a:rPr lang="en-GB" sz="2800" b="1" i="1" u="sng">
                <a:latin typeface="Calibri"/>
                <a:ea typeface="Calibri"/>
                <a:cs typeface="Calibri"/>
              </a:rPr>
              <a:t>the Gutcher – Belmont – Hamars </a:t>
            </a:r>
            <a:r>
              <a:rPr lang="en-GB" sz="2800" b="1" i="1">
                <a:latin typeface="Calibri"/>
                <a:ea typeface="Calibri"/>
                <a:cs typeface="Calibri"/>
              </a:rPr>
              <a:t>Ness route is provided in booklet form around the room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B993B4-FB3E-B67C-57F3-38AD6E7691F9}"/>
              </a:ext>
            </a:extLst>
          </p:cNvPr>
          <p:cNvGrpSpPr/>
          <p:nvPr/>
        </p:nvGrpSpPr>
        <p:grpSpPr>
          <a:xfrm>
            <a:off x="9987813" y="6485816"/>
            <a:ext cx="3757150" cy="3440811"/>
            <a:chOff x="9654981" y="6990572"/>
            <a:chExt cx="3757150" cy="344081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C45D545-C276-4CE1-B40A-000530696FA5}"/>
                </a:ext>
              </a:extLst>
            </p:cNvPr>
            <p:cNvSpPr/>
            <p:nvPr/>
          </p:nvSpPr>
          <p:spPr>
            <a:xfrm>
              <a:off x="9654981" y="6990572"/>
              <a:ext cx="3757150" cy="3440811"/>
            </a:xfrm>
            <a:custGeom>
              <a:avLst/>
              <a:gdLst>
                <a:gd name="connsiteX0" fmla="*/ 365085 w 3758237"/>
                <a:gd name="connsiteY0" fmla="*/ 736862 h 3430725"/>
                <a:gd name="connsiteX1" fmla="*/ 1457285 w 3758237"/>
                <a:gd name="connsiteY1" fmla="*/ 165362 h 3430725"/>
                <a:gd name="connsiteX2" fmla="*/ 2473285 w 3758237"/>
                <a:gd name="connsiteY2" fmla="*/ 262 h 3430725"/>
                <a:gd name="connsiteX3" fmla="*/ 3184485 w 3758237"/>
                <a:gd name="connsiteY3" fmla="*/ 190762 h 3430725"/>
                <a:gd name="connsiteX4" fmla="*/ 3730585 w 3758237"/>
                <a:gd name="connsiteY4" fmla="*/ 889262 h 3430725"/>
                <a:gd name="connsiteX5" fmla="*/ 3603585 w 3758237"/>
                <a:gd name="connsiteY5" fmla="*/ 2121162 h 3430725"/>
                <a:gd name="connsiteX6" fmla="*/ 2968585 w 3758237"/>
                <a:gd name="connsiteY6" fmla="*/ 3060962 h 3430725"/>
                <a:gd name="connsiteX7" fmla="*/ 2016085 w 3758237"/>
                <a:gd name="connsiteY7" fmla="*/ 3429262 h 3430725"/>
                <a:gd name="connsiteX8" fmla="*/ 111085 w 3758237"/>
                <a:gd name="connsiteY8" fmla="*/ 2946662 h 3430725"/>
                <a:gd name="connsiteX9" fmla="*/ 365085 w 3758237"/>
                <a:gd name="connsiteY9" fmla="*/ 736862 h 3430725"/>
                <a:gd name="connsiteX0" fmla="*/ 363998 w 3757150"/>
                <a:gd name="connsiteY0" fmla="*/ 744413 h 3438276"/>
                <a:gd name="connsiteX1" fmla="*/ 1418098 w 3757150"/>
                <a:gd name="connsiteY1" fmla="*/ 109413 h 3438276"/>
                <a:gd name="connsiteX2" fmla="*/ 2472198 w 3757150"/>
                <a:gd name="connsiteY2" fmla="*/ 7813 h 3438276"/>
                <a:gd name="connsiteX3" fmla="*/ 3183398 w 3757150"/>
                <a:gd name="connsiteY3" fmla="*/ 198313 h 3438276"/>
                <a:gd name="connsiteX4" fmla="*/ 3729498 w 3757150"/>
                <a:gd name="connsiteY4" fmla="*/ 896813 h 3438276"/>
                <a:gd name="connsiteX5" fmla="*/ 3602498 w 3757150"/>
                <a:gd name="connsiteY5" fmla="*/ 2128713 h 3438276"/>
                <a:gd name="connsiteX6" fmla="*/ 2967498 w 3757150"/>
                <a:gd name="connsiteY6" fmla="*/ 3068513 h 3438276"/>
                <a:gd name="connsiteX7" fmla="*/ 2014998 w 3757150"/>
                <a:gd name="connsiteY7" fmla="*/ 3436813 h 3438276"/>
                <a:gd name="connsiteX8" fmla="*/ 109998 w 3757150"/>
                <a:gd name="connsiteY8" fmla="*/ 2954213 h 3438276"/>
                <a:gd name="connsiteX9" fmla="*/ 363998 w 3757150"/>
                <a:gd name="connsiteY9" fmla="*/ 744413 h 3438276"/>
                <a:gd name="connsiteX0" fmla="*/ 363998 w 3757150"/>
                <a:gd name="connsiteY0" fmla="*/ 746948 h 3440811"/>
                <a:gd name="connsiteX1" fmla="*/ 1418098 w 3757150"/>
                <a:gd name="connsiteY1" fmla="*/ 111948 h 3440811"/>
                <a:gd name="connsiteX2" fmla="*/ 2472198 w 3757150"/>
                <a:gd name="connsiteY2" fmla="*/ 10348 h 3440811"/>
                <a:gd name="connsiteX3" fmla="*/ 3183398 w 3757150"/>
                <a:gd name="connsiteY3" fmla="*/ 200848 h 3440811"/>
                <a:gd name="connsiteX4" fmla="*/ 3729498 w 3757150"/>
                <a:gd name="connsiteY4" fmla="*/ 899348 h 3440811"/>
                <a:gd name="connsiteX5" fmla="*/ 3602498 w 3757150"/>
                <a:gd name="connsiteY5" fmla="*/ 2131248 h 3440811"/>
                <a:gd name="connsiteX6" fmla="*/ 2967498 w 3757150"/>
                <a:gd name="connsiteY6" fmla="*/ 3071048 h 3440811"/>
                <a:gd name="connsiteX7" fmla="*/ 2014998 w 3757150"/>
                <a:gd name="connsiteY7" fmla="*/ 3439348 h 3440811"/>
                <a:gd name="connsiteX8" fmla="*/ 109998 w 3757150"/>
                <a:gd name="connsiteY8" fmla="*/ 2956748 h 3440811"/>
                <a:gd name="connsiteX9" fmla="*/ 363998 w 3757150"/>
                <a:gd name="connsiteY9" fmla="*/ 746948 h 344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7150" h="3440811">
                  <a:moveTo>
                    <a:pt x="363998" y="746948"/>
                  </a:moveTo>
                  <a:cubicBezTo>
                    <a:pt x="582015" y="272815"/>
                    <a:pt x="914331" y="247415"/>
                    <a:pt x="1418098" y="111948"/>
                  </a:cubicBezTo>
                  <a:cubicBezTo>
                    <a:pt x="1921865" y="-23519"/>
                    <a:pt x="2177981" y="-4469"/>
                    <a:pt x="2472198" y="10348"/>
                  </a:cubicBezTo>
                  <a:cubicBezTo>
                    <a:pt x="2766415" y="25165"/>
                    <a:pt x="2973848" y="52681"/>
                    <a:pt x="3183398" y="200848"/>
                  </a:cubicBezTo>
                  <a:cubicBezTo>
                    <a:pt x="3392948" y="349015"/>
                    <a:pt x="3659648" y="577615"/>
                    <a:pt x="3729498" y="899348"/>
                  </a:cubicBezTo>
                  <a:cubicBezTo>
                    <a:pt x="3799348" y="1221081"/>
                    <a:pt x="3729498" y="1769298"/>
                    <a:pt x="3602498" y="2131248"/>
                  </a:cubicBezTo>
                  <a:cubicBezTo>
                    <a:pt x="3475498" y="2493198"/>
                    <a:pt x="3232081" y="2853031"/>
                    <a:pt x="2967498" y="3071048"/>
                  </a:cubicBezTo>
                  <a:cubicBezTo>
                    <a:pt x="2702915" y="3289065"/>
                    <a:pt x="2491248" y="3458398"/>
                    <a:pt x="2014998" y="3439348"/>
                  </a:cubicBezTo>
                  <a:cubicBezTo>
                    <a:pt x="1538748" y="3420298"/>
                    <a:pt x="389398" y="3411831"/>
                    <a:pt x="109998" y="2956748"/>
                  </a:cubicBezTo>
                  <a:cubicBezTo>
                    <a:pt x="-169402" y="2501665"/>
                    <a:pt x="145981" y="1221081"/>
                    <a:pt x="363998" y="746948"/>
                  </a:cubicBezTo>
                  <a:close/>
                </a:path>
              </a:pathLst>
            </a:custGeom>
            <a:solidFill>
              <a:srgbClr val="BBE1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B8D92CCE-DC4C-9C87-7094-46ED4990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91805" y="7298288"/>
              <a:ext cx="3324225" cy="2552700"/>
            </a:xfrm>
            <a:prstGeom prst="rect">
              <a:avLst/>
            </a:prstGeom>
          </p:spPr>
        </p:pic>
        <p:pic>
          <p:nvPicPr>
            <p:cNvPr id="1024" name="Graphic 1023" descr="Tug boat with solid fill">
              <a:extLst>
                <a:ext uri="{FF2B5EF4-FFF2-40B4-BE49-F238E27FC236}">
                  <a16:creationId xmlns:a16="http://schemas.microsoft.com/office/drawing/2014/main" id="{2CA0B07D-2362-BDA5-6887-E953AC7F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77908" y="7932648"/>
              <a:ext cx="411426" cy="411426"/>
            </a:xfrm>
            <a:prstGeom prst="rect">
              <a:avLst/>
            </a:prstGeom>
          </p:spPr>
        </p:pic>
        <p:pic>
          <p:nvPicPr>
            <p:cNvPr id="1025" name="Graphic 1024" descr="Tug boat with solid fill">
              <a:extLst>
                <a:ext uri="{FF2B5EF4-FFF2-40B4-BE49-F238E27FC236}">
                  <a16:creationId xmlns:a16="http://schemas.microsoft.com/office/drawing/2014/main" id="{964EA1B2-265C-C227-A876-075FFEC3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51457" y="9334585"/>
              <a:ext cx="411426" cy="411426"/>
            </a:xfrm>
            <a:prstGeom prst="rect">
              <a:avLst/>
            </a:prstGeom>
          </p:spPr>
        </p:pic>
        <p:pic>
          <p:nvPicPr>
            <p:cNvPr id="1026" name="Graphic 1025" descr="Tug boat with solid fill">
              <a:extLst>
                <a:ext uri="{FF2B5EF4-FFF2-40B4-BE49-F238E27FC236}">
                  <a16:creationId xmlns:a16="http://schemas.microsoft.com/office/drawing/2014/main" id="{E91073B3-CC3D-BA65-3343-A334CD344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51457" y="7354283"/>
              <a:ext cx="411426" cy="411426"/>
            </a:xfrm>
            <a:prstGeom prst="rect">
              <a:avLst/>
            </a:prstGeom>
          </p:spPr>
        </p:pic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E3F40F-DCC5-ECA7-6A70-4B674AC48E4C}"/>
              </a:ext>
            </a:extLst>
          </p:cNvPr>
          <p:cNvSpPr/>
          <p:nvPr/>
        </p:nvSpPr>
        <p:spPr>
          <a:xfrm>
            <a:off x="17437090" y="13041902"/>
            <a:ext cx="2877654" cy="3189769"/>
          </a:xfrm>
          <a:custGeom>
            <a:avLst/>
            <a:gdLst>
              <a:gd name="connsiteX0" fmla="*/ 12710 w 2877654"/>
              <a:gd name="connsiteY0" fmla="*/ 1258298 h 3189769"/>
              <a:gd name="connsiteX1" fmla="*/ 190510 w 2877654"/>
              <a:gd name="connsiteY1" fmla="*/ 369298 h 3189769"/>
              <a:gd name="connsiteX2" fmla="*/ 1206510 w 2877654"/>
              <a:gd name="connsiteY2" fmla="*/ 13698 h 3189769"/>
              <a:gd name="connsiteX3" fmla="*/ 2349510 w 2877654"/>
              <a:gd name="connsiteY3" fmla="*/ 166098 h 3189769"/>
              <a:gd name="connsiteX4" fmla="*/ 2806710 w 2877654"/>
              <a:gd name="connsiteY4" fmla="*/ 1004298 h 3189769"/>
              <a:gd name="connsiteX5" fmla="*/ 2832110 w 2877654"/>
              <a:gd name="connsiteY5" fmla="*/ 2350498 h 3189769"/>
              <a:gd name="connsiteX6" fmla="*/ 2374910 w 2877654"/>
              <a:gd name="connsiteY6" fmla="*/ 2960098 h 3189769"/>
              <a:gd name="connsiteX7" fmla="*/ 1435110 w 2877654"/>
              <a:gd name="connsiteY7" fmla="*/ 3188698 h 3189769"/>
              <a:gd name="connsiteX8" fmla="*/ 368310 w 2877654"/>
              <a:gd name="connsiteY8" fmla="*/ 2883898 h 3189769"/>
              <a:gd name="connsiteX9" fmla="*/ 12710 w 2877654"/>
              <a:gd name="connsiteY9" fmla="*/ 1258298 h 31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54" h="3189769">
                <a:moveTo>
                  <a:pt x="12710" y="1258298"/>
                </a:moveTo>
                <a:cubicBezTo>
                  <a:pt x="-16923" y="839198"/>
                  <a:pt x="-8457" y="576731"/>
                  <a:pt x="190510" y="369298"/>
                </a:cubicBezTo>
                <a:cubicBezTo>
                  <a:pt x="389477" y="161865"/>
                  <a:pt x="846677" y="47565"/>
                  <a:pt x="1206510" y="13698"/>
                </a:cubicBezTo>
                <a:cubicBezTo>
                  <a:pt x="1566343" y="-20169"/>
                  <a:pt x="2082810" y="998"/>
                  <a:pt x="2349510" y="166098"/>
                </a:cubicBezTo>
                <a:cubicBezTo>
                  <a:pt x="2616210" y="331198"/>
                  <a:pt x="2726277" y="640231"/>
                  <a:pt x="2806710" y="1004298"/>
                </a:cubicBezTo>
                <a:cubicBezTo>
                  <a:pt x="2887143" y="1368365"/>
                  <a:pt x="2904077" y="2024531"/>
                  <a:pt x="2832110" y="2350498"/>
                </a:cubicBezTo>
                <a:cubicBezTo>
                  <a:pt x="2760143" y="2676465"/>
                  <a:pt x="2607743" y="2820398"/>
                  <a:pt x="2374910" y="2960098"/>
                </a:cubicBezTo>
                <a:cubicBezTo>
                  <a:pt x="2142077" y="3099798"/>
                  <a:pt x="1769543" y="3201398"/>
                  <a:pt x="1435110" y="3188698"/>
                </a:cubicBezTo>
                <a:cubicBezTo>
                  <a:pt x="1100677" y="3175998"/>
                  <a:pt x="609610" y="3201398"/>
                  <a:pt x="368310" y="2883898"/>
                </a:cubicBezTo>
                <a:cubicBezTo>
                  <a:pt x="127010" y="2566398"/>
                  <a:pt x="42343" y="1677398"/>
                  <a:pt x="12710" y="1258298"/>
                </a:cubicBezTo>
                <a:close/>
              </a:path>
            </a:pathLst>
          </a:custGeom>
          <a:solidFill>
            <a:srgbClr val="BBE1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B3D47-CEB9-AB50-C9A5-6E682B20DBE0}"/>
              </a:ext>
            </a:extLst>
          </p:cNvPr>
          <p:cNvGrpSpPr/>
          <p:nvPr/>
        </p:nvGrpSpPr>
        <p:grpSpPr>
          <a:xfrm>
            <a:off x="18140906" y="13567791"/>
            <a:ext cx="1488934" cy="2186537"/>
            <a:chOff x="17050705" y="21618326"/>
            <a:chExt cx="677098" cy="1068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D58B98-E9C8-4918-EC56-6F161851E4F4}"/>
                </a:ext>
              </a:extLst>
            </p:cNvPr>
            <p:cNvSpPr/>
            <p:nvPr/>
          </p:nvSpPr>
          <p:spPr>
            <a:xfrm>
              <a:off x="17051894" y="22326989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BA800B-C4EA-95B8-2C08-6A0292AB8872}"/>
                </a:ext>
              </a:extLst>
            </p:cNvPr>
            <p:cNvSpPr/>
            <p:nvPr/>
          </p:nvSpPr>
          <p:spPr>
            <a:xfrm>
              <a:off x="17291388" y="22440137"/>
              <a:ext cx="201072" cy="133404"/>
            </a:xfrm>
            <a:custGeom>
              <a:avLst/>
              <a:gdLst>
                <a:gd name="connsiteX0" fmla="*/ 201073 w 201072"/>
                <a:gd name="connsiteY0" fmla="*/ 47564 h 133404"/>
                <a:gd name="connsiteX1" fmla="*/ 59436 w 201072"/>
                <a:gd name="connsiteY1" fmla="*/ 47564 h 133404"/>
                <a:gd name="connsiteX2" fmla="*/ 78486 w 201072"/>
                <a:gd name="connsiteY2" fmla="*/ 28514 h 133404"/>
                <a:gd name="connsiteX3" fmla="*/ 78486 w 201072"/>
                <a:gd name="connsiteY3" fmla="*/ 4892 h 133404"/>
                <a:gd name="connsiteX4" fmla="*/ 54864 w 201072"/>
                <a:gd name="connsiteY4" fmla="*/ 4892 h 133404"/>
                <a:gd name="connsiteX5" fmla="*/ 4858 w 201072"/>
                <a:gd name="connsiteY5" fmla="*/ 54898 h 133404"/>
                <a:gd name="connsiteX6" fmla="*/ 0 w 201072"/>
                <a:gd name="connsiteY6" fmla="*/ 66709 h 133404"/>
                <a:gd name="connsiteX7" fmla="*/ 4858 w 201072"/>
                <a:gd name="connsiteY7" fmla="*/ 78520 h 133404"/>
                <a:gd name="connsiteX8" fmla="*/ 54864 w 201072"/>
                <a:gd name="connsiteY8" fmla="*/ 128526 h 133404"/>
                <a:gd name="connsiteX9" fmla="*/ 78534 w 201072"/>
                <a:gd name="connsiteY9" fmla="*/ 128479 h 133404"/>
                <a:gd name="connsiteX10" fmla="*/ 78486 w 201072"/>
                <a:gd name="connsiteY10" fmla="*/ 104809 h 133404"/>
                <a:gd name="connsiteX11" fmla="*/ 59436 w 201072"/>
                <a:gd name="connsiteY11" fmla="*/ 85759 h 133404"/>
                <a:gd name="connsiteX12" fmla="*/ 201073 w 201072"/>
                <a:gd name="connsiteY12" fmla="*/ 85759 h 13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072" h="133404">
                  <a:moveTo>
                    <a:pt x="201073" y="47564"/>
                  </a:moveTo>
                  <a:lnTo>
                    <a:pt x="59436" y="47564"/>
                  </a:lnTo>
                  <a:lnTo>
                    <a:pt x="78486" y="28514"/>
                  </a:lnTo>
                  <a:cubicBezTo>
                    <a:pt x="85009" y="21991"/>
                    <a:pt x="85009" y="11415"/>
                    <a:pt x="78486" y="4892"/>
                  </a:cubicBezTo>
                  <a:cubicBezTo>
                    <a:pt x="71963" y="-1631"/>
                    <a:pt x="61387" y="-1631"/>
                    <a:pt x="54864" y="4892"/>
                  </a:cubicBezTo>
                  <a:lnTo>
                    <a:pt x="4858" y="54898"/>
                  </a:lnTo>
                  <a:cubicBezTo>
                    <a:pt x="1778" y="58062"/>
                    <a:pt x="38" y="62293"/>
                    <a:pt x="0" y="66709"/>
                  </a:cubicBezTo>
                  <a:cubicBezTo>
                    <a:pt x="18" y="71129"/>
                    <a:pt x="1761" y="75367"/>
                    <a:pt x="4858" y="78520"/>
                  </a:cubicBezTo>
                  <a:lnTo>
                    <a:pt x="54864" y="128526"/>
                  </a:lnTo>
                  <a:cubicBezTo>
                    <a:pt x="61413" y="135049"/>
                    <a:pt x="72011" y="135028"/>
                    <a:pt x="78534" y="128479"/>
                  </a:cubicBezTo>
                  <a:cubicBezTo>
                    <a:pt x="85056" y="121930"/>
                    <a:pt x="85035" y="111332"/>
                    <a:pt x="78486" y="104809"/>
                  </a:cubicBezTo>
                  <a:lnTo>
                    <a:pt x="59436" y="85759"/>
                  </a:lnTo>
                  <a:lnTo>
                    <a:pt x="201073" y="85759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C9C0A6-97E5-C273-6A42-ED433520282D}"/>
                </a:ext>
              </a:extLst>
            </p:cNvPr>
            <p:cNvSpPr/>
            <p:nvPr/>
          </p:nvSpPr>
          <p:spPr>
            <a:xfrm>
              <a:off x="17312725" y="21723221"/>
              <a:ext cx="191080" cy="133290"/>
            </a:xfrm>
            <a:custGeom>
              <a:avLst/>
              <a:gdLst>
                <a:gd name="connsiteX0" fmla="*/ 186214 w 191080"/>
                <a:gd name="connsiteY0" fmla="*/ 54865 h 133290"/>
                <a:gd name="connsiteX1" fmla="*/ 136208 w 191080"/>
                <a:gd name="connsiteY1" fmla="*/ 4859 h 133290"/>
                <a:gd name="connsiteX2" fmla="*/ 112633 w 191080"/>
                <a:gd name="connsiteY2" fmla="*/ 4906 h 133290"/>
                <a:gd name="connsiteX3" fmla="*/ 112681 w 191080"/>
                <a:gd name="connsiteY3" fmla="*/ 28481 h 133290"/>
                <a:gd name="connsiteX4" fmla="*/ 131731 w 191080"/>
                <a:gd name="connsiteY4" fmla="*/ 47531 h 133290"/>
                <a:gd name="connsiteX5" fmla="*/ 0 w 191080"/>
                <a:gd name="connsiteY5" fmla="*/ 47531 h 133290"/>
                <a:gd name="connsiteX6" fmla="*/ 0 w 191080"/>
                <a:gd name="connsiteY6" fmla="*/ 85631 h 133290"/>
                <a:gd name="connsiteX7" fmla="*/ 131826 w 191080"/>
                <a:gd name="connsiteY7" fmla="*/ 85631 h 133290"/>
                <a:gd name="connsiteX8" fmla="*/ 112776 w 191080"/>
                <a:gd name="connsiteY8" fmla="*/ 104681 h 133290"/>
                <a:gd name="connsiteX9" fmla="*/ 112586 w 191080"/>
                <a:gd name="connsiteY9" fmla="*/ 128303 h 133290"/>
                <a:gd name="connsiteX10" fmla="*/ 136208 w 191080"/>
                <a:gd name="connsiteY10" fmla="*/ 128493 h 133290"/>
                <a:gd name="connsiteX11" fmla="*/ 186214 w 191080"/>
                <a:gd name="connsiteY11" fmla="*/ 78487 h 133290"/>
                <a:gd name="connsiteX12" fmla="*/ 186214 w 191080"/>
                <a:gd name="connsiteY12" fmla="*/ 54865 h 13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080" h="133290">
                  <a:moveTo>
                    <a:pt x="186214" y="54865"/>
                  </a:moveTo>
                  <a:lnTo>
                    <a:pt x="136208" y="4859"/>
                  </a:lnTo>
                  <a:cubicBezTo>
                    <a:pt x="129685" y="-1638"/>
                    <a:pt x="119130" y="-1616"/>
                    <a:pt x="112633" y="4906"/>
                  </a:cubicBezTo>
                  <a:cubicBezTo>
                    <a:pt x="106136" y="11429"/>
                    <a:pt x="106158" y="21984"/>
                    <a:pt x="112681" y="28481"/>
                  </a:cubicBezTo>
                  <a:lnTo>
                    <a:pt x="131731" y="47531"/>
                  </a:lnTo>
                  <a:lnTo>
                    <a:pt x="0" y="47531"/>
                  </a:lnTo>
                  <a:lnTo>
                    <a:pt x="0" y="85631"/>
                  </a:lnTo>
                  <a:lnTo>
                    <a:pt x="131826" y="85631"/>
                  </a:lnTo>
                  <a:lnTo>
                    <a:pt x="112776" y="104681"/>
                  </a:lnTo>
                  <a:cubicBezTo>
                    <a:pt x="106200" y="111151"/>
                    <a:pt x="106115" y="121727"/>
                    <a:pt x="112586" y="128303"/>
                  </a:cubicBezTo>
                  <a:cubicBezTo>
                    <a:pt x="119056" y="134879"/>
                    <a:pt x="129631" y="134963"/>
                    <a:pt x="136208" y="128493"/>
                  </a:cubicBezTo>
                  <a:lnTo>
                    <a:pt x="186214" y="78487"/>
                  </a:lnTo>
                  <a:cubicBezTo>
                    <a:pt x="192703" y="71950"/>
                    <a:pt x="192703" y="61402"/>
                    <a:pt x="186214" y="54865"/>
                  </a:cubicBez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AD71AA0-B568-763D-479B-1CB276311A39}"/>
                </a:ext>
              </a:extLst>
            </p:cNvPr>
            <p:cNvSpPr/>
            <p:nvPr/>
          </p:nvSpPr>
          <p:spPr>
            <a:xfrm>
              <a:off x="17560517" y="22055696"/>
              <a:ext cx="133503" cy="210702"/>
            </a:xfrm>
            <a:custGeom>
              <a:avLst/>
              <a:gdLst>
                <a:gd name="connsiteX0" fmla="*/ 128636 w 133503"/>
                <a:gd name="connsiteY0" fmla="*/ 132017 h 210702"/>
                <a:gd name="connsiteX1" fmla="*/ 105014 w 133503"/>
                <a:gd name="connsiteY1" fmla="*/ 132017 h 210702"/>
                <a:gd name="connsiteX2" fmla="*/ 85964 w 133503"/>
                <a:gd name="connsiteY2" fmla="*/ 151067 h 210702"/>
                <a:gd name="connsiteX3" fmla="*/ 85964 w 133503"/>
                <a:gd name="connsiteY3" fmla="*/ 0 h 210702"/>
                <a:gd name="connsiteX4" fmla="*/ 47483 w 133503"/>
                <a:gd name="connsiteY4" fmla="*/ 0 h 210702"/>
                <a:gd name="connsiteX5" fmla="*/ 47483 w 133503"/>
                <a:gd name="connsiteY5" fmla="*/ 151257 h 210702"/>
                <a:gd name="connsiteX6" fmla="*/ 28433 w 133503"/>
                <a:gd name="connsiteY6" fmla="*/ 132207 h 210702"/>
                <a:gd name="connsiteX7" fmla="*/ 4859 w 133503"/>
                <a:gd name="connsiteY7" fmla="*/ 132255 h 210702"/>
                <a:gd name="connsiteX8" fmla="*/ 4906 w 133503"/>
                <a:gd name="connsiteY8" fmla="*/ 155829 h 210702"/>
                <a:gd name="connsiteX9" fmla="*/ 54817 w 133503"/>
                <a:gd name="connsiteY9" fmla="*/ 205835 h 210702"/>
                <a:gd name="connsiteX10" fmla="*/ 78439 w 133503"/>
                <a:gd name="connsiteY10" fmla="*/ 205835 h 210702"/>
                <a:gd name="connsiteX11" fmla="*/ 128446 w 133503"/>
                <a:gd name="connsiteY11" fmla="*/ 155829 h 210702"/>
                <a:gd name="connsiteX12" fmla="*/ 128741 w 133503"/>
                <a:gd name="connsiteY12" fmla="*/ 132123 h 210702"/>
                <a:gd name="connsiteX13" fmla="*/ 128636 w 133503"/>
                <a:gd name="connsiteY13" fmla="*/ 132017 h 2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03" h="210702">
                  <a:moveTo>
                    <a:pt x="128636" y="132017"/>
                  </a:moveTo>
                  <a:cubicBezTo>
                    <a:pt x="122099" y="125527"/>
                    <a:pt x="111551" y="125527"/>
                    <a:pt x="105014" y="132017"/>
                  </a:cubicBezTo>
                  <a:lnTo>
                    <a:pt x="85964" y="151067"/>
                  </a:lnTo>
                  <a:lnTo>
                    <a:pt x="85964" y="0"/>
                  </a:lnTo>
                  <a:lnTo>
                    <a:pt x="47483" y="0"/>
                  </a:lnTo>
                  <a:lnTo>
                    <a:pt x="47483" y="151257"/>
                  </a:lnTo>
                  <a:lnTo>
                    <a:pt x="28433" y="132207"/>
                  </a:lnTo>
                  <a:cubicBezTo>
                    <a:pt x="21910" y="125710"/>
                    <a:pt x="11356" y="125732"/>
                    <a:pt x="4859" y="132255"/>
                  </a:cubicBezTo>
                  <a:cubicBezTo>
                    <a:pt x="-1638" y="138777"/>
                    <a:pt x="-1616" y="149332"/>
                    <a:pt x="4906" y="155829"/>
                  </a:cubicBezTo>
                  <a:lnTo>
                    <a:pt x="54817" y="205835"/>
                  </a:lnTo>
                  <a:cubicBezTo>
                    <a:pt x="61354" y="212325"/>
                    <a:pt x="71902" y="212325"/>
                    <a:pt x="78439" y="205835"/>
                  </a:cubicBezTo>
                  <a:lnTo>
                    <a:pt x="128446" y="155829"/>
                  </a:lnTo>
                  <a:cubicBezTo>
                    <a:pt x="135073" y="149364"/>
                    <a:pt x="135205" y="138751"/>
                    <a:pt x="128741" y="132123"/>
                  </a:cubicBezTo>
                  <a:cubicBezTo>
                    <a:pt x="128706" y="132087"/>
                    <a:pt x="128671" y="132052"/>
                    <a:pt x="128636" y="132017"/>
                  </a:cubicBez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5CFD56-55F8-DC7C-38C4-64B9B60CE344}"/>
                </a:ext>
              </a:extLst>
            </p:cNvPr>
            <p:cNvSpPr/>
            <p:nvPr/>
          </p:nvSpPr>
          <p:spPr>
            <a:xfrm>
              <a:off x="17050705" y="21618326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53781D-5E6C-15DF-9B23-200FAF7987F5}"/>
                </a:ext>
              </a:extLst>
            </p:cNvPr>
            <p:cNvSpPr/>
            <p:nvPr/>
          </p:nvSpPr>
          <p:spPr>
            <a:xfrm>
              <a:off x="17526732" y="21618326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A5C0EB-200C-C8D7-0666-1C711A0954D2}"/>
                </a:ext>
              </a:extLst>
            </p:cNvPr>
            <p:cNvSpPr/>
            <p:nvPr/>
          </p:nvSpPr>
          <p:spPr>
            <a:xfrm>
              <a:off x="17526732" y="22326989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4" name="Picture 43" descr="A map with points on it&#10;&#10;Description automatically generated">
            <a:extLst>
              <a:ext uri="{FF2B5EF4-FFF2-40B4-BE49-F238E27FC236}">
                <a16:creationId xmlns:a16="http://schemas.microsoft.com/office/drawing/2014/main" id="{4C5533E5-0AD8-79E0-55EE-5540303D5B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8" y="6210975"/>
            <a:ext cx="5627098" cy="844064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606278A-3ADE-2333-BB06-148F735ABFE1}"/>
              </a:ext>
            </a:extLst>
          </p:cNvPr>
          <p:cNvGrpSpPr/>
          <p:nvPr/>
        </p:nvGrpSpPr>
        <p:grpSpPr>
          <a:xfrm>
            <a:off x="2903135" y="18872435"/>
            <a:ext cx="3399110" cy="2519088"/>
            <a:chOff x="2903135" y="18872435"/>
            <a:chExt cx="3399110" cy="251908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3D475F-4055-E4E3-7B5D-157409B57E5F}"/>
                </a:ext>
              </a:extLst>
            </p:cNvPr>
            <p:cNvSpPr/>
            <p:nvPr/>
          </p:nvSpPr>
          <p:spPr>
            <a:xfrm>
              <a:off x="2903135" y="18872435"/>
              <a:ext cx="3399110" cy="2519088"/>
            </a:xfrm>
            <a:custGeom>
              <a:avLst/>
              <a:gdLst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5197"/>
                <a:gd name="connsiteY0" fmla="*/ 770036 h 2514659"/>
                <a:gd name="connsiteX1" fmla="*/ 354414 w 3465197"/>
                <a:gd name="connsiteY1" fmla="*/ 96936 h 2514659"/>
                <a:gd name="connsiteX2" fmla="*/ 1973664 w 3465197"/>
                <a:gd name="connsiteY2" fmla="*/ 46136 h 2514659"/>
                <a:gd name="connsiteX3" fmla="*/ 2951564 w 3465197"/>
                <a:gd name="connsiteY3" fmla="*/ 33436 h 2514659"/>
                <a:gd name="connsiteX4" fmla="*/ 3427814 w 3465197"/>
                <a:gd name="connsiteY4" fmla="*/ 509686 h 2514659"/>
                <a:gd name="connsiteX5" fmla="*/ 3421464 w 3465197"/>
                <a:gd name="connsiteY5" fmla="*/ 1265336 h 2514659"/>
                <a:gd name="connsiteX6" fmla="*/ 3316689 w 3465197"/>
                <a:gd name="connsiteY6" fmla="*/ 1903511 h 2514659"/>
                <a:gd name="connsiteX7" fmla="*/ 2742014 w 3465197"/>
                <a:gd name="connsiteY7" fmla="*/ 2433736 h 2514659"/>
                <a:gd name="connsiteX8" fmla="*/ 817964 w 3465197"/>
                <a:gd name="connsiteY8" fmla="*/ 2471836 h 2514659"/>
                <a:gd name="connsiteX9" fmla="*/ 87714 w 3465197"/>
                <a:gd name="connsiteY9" fmla="*/ 2033686 h 2514659"/>
                <a:gd name="connsiteX10" fmla="*/ 43264 w 3465197"/>
                <a:gd name="connsiteY10" fmla="*/ 770036 h 2514659"/>
                <a:gd name="connsiteX0" fmla="*/ 43264 w 3465197"/>
                <a:gd name="connsiteY0" fmla="*/ 785083 h 2529706"/>
                <a:gd name="connsiteX1" fmla="*/ 354414 w 3465197"/>
                <a:gd name="connsiteY1" fmla="*/ 111983 h 2529706"/>
                <a:gd name="connsiteX2" fmla="*/ 1665689 w 3465197"/>
                <a:gd name="connsiteY2" fmla="*/ 23083 h 2529706"/>
                <a:gd name="connsiteX3" fmla="*/ 2951564 w 3465197"/>
                <a:gd name="connsiteY3" fmla="*/ 48483 h 2529706"/>
                <a:gd name="connsiteX4" fmla="*/ 3427814 w 3465197"/>
                <a:gd name="connsiteY4" fmla="*/ 524733 h 2529706"/>
                <a:gd name="connsiteX5" fmla="*/ 3421464 w 3465197"/>
                <a:gd name="connsiteY5" fmla="*/ 1280383 h 2529706"/>
                <a:gd name="connsiteX6" fmla="*/ 3316689 w 3465197"/>
                <a:gd name="connsiteY6" fmla="*/ 1918558 h 2529706"/>
                <a:gd name="connsiteX7" fmla="*/ 2742014 w 3465197"/>
                <a:gd name="connsiteY7" fmla="*/ 2448783 h 2529706"/>
                <a:gd name="connsiteX8" fmla="*/ 817964 w 3465197"/>
                <a:gd name="connsiteY8" fmla="*/ 2486883 h 2529706"/>
                <a:gd name="connsiteX9" fmla="*/ 87714 w 3465197"/>
                <a:gd name="connsiteY9" fmla="*/ 2048733 h 2529706"/>
                <a:gd name="connsiteX10" fmla="*/ 43264 w 3465197"/>
                <a:gd name="connsiteY10" fmla="*/ 785083 h 2529706"/>
                <a:gd name="connsiteX0" fmla="*/ 43264 w 3460275"/>
                <a:gd name="connsiteY0" fmla="*/ 772497 h 2517120"/>
                <a:gd name="connsiteX1" fmla="*/ 354414 w 3460275"/>
                <a:gd name="connsiteY1" fmla="*/ 99397 h 2517120"/>
                <a:gd name="connsiteX2" fmla="*/ 1665689 w 3460275"/>
                <a:gd name="connsiteY2" fmla="*/ 10497 h 2517120"/>
                <a:gd name="connsiteX3" fmla="*/ 3018239 w 3460275"/>
                <a:gd name="connsiteY3" fmla="*/ 58122 h 2517120"/>
                <a:gd name="connsiteX4" fmla="*/ 3427814 w 3460275"/>
                <a:gd name="connsiteY4" fmla="*/ 512147 h 2517120"/>
                <a:gd name="connsiteX5" fmla="*/ 3421464 w 3460275"/>
                <a:gd name="connsiteY5" fmla="*/ 1267797 h 2517120"/>
                <a:gd name="connsiteX6" fmla="*/ 3316689 w 3460275"/>
                <a:gd name="connsiteY6" fmla="*/ 1905972 h 2517120"/>
                <a:gd name="connsiteX7" fmla="*/ 2742014 w 3460275"/>
                <a:gd name="connsiteY7" fmla="*/ 2436197 h 2517120"/>
                <a:gd name="connsiteX8" fmla="*/ 817964 w 3460275"/>
                <a:gd name="connsiteY8" fmla="*/ 2474297 h 2517120"/>
                <a:gd name="connsiteX9" fmla="*/ 87714 w 3460275"/>
                <a:gd name="connsiteY9" fmla="*/ 2036147 h 2517120"/>
                <a:gd name="connsiteX10" fmla="*/ 43264 w 3460275"/>
                <a:gd name="connsiteY10" fmla="*/ 772497 h 2517120"/>
                <a:gd name="connsiteX0" fmla="*/ 43264 w 3425371"/>
                <a:gd name="connsiteY0" fmla="*/ 774465 h 2519088"/>
                <a:gd name="connsiteX1" fmla="*/ 354414 w 3425371"/>
                <a:gd name="connsiteY1" fmla="*/ 101365 h 2519088"/>
                <a:gd name="connsiteX2" fmla="*/ 1665689 w 3425371"/>
                <a:gd name="connsiteY2" fmla="*/ 12465 h 2519088"/>
                <a:gd name="connsiteX3" fmla="*/ 3018239 w 3425371"/>
                <a:gd name="connsiteY3" fmla="*/ 60090 h 2519088"/>
                <a:gd name="connsiteX4" fmla="*/ 3364314 w 3425371"/>
                <a:gd name="connsiteY4" fmla="*/ 549040 h 2519088"/>
                <a:gd name="connsiteX5" fmla="*/ 3421464 w 3425371"/>
                <a:gd name="connsiteY5" fmla="*/ 1269765 h 2519088"/>
                <a:gd name="connsiteX6" fmla="*/ 3316689 w 3425371"/>
                <a:gd name="connsiteY6" fmla="*/ 1907940 h 2519088"/>
                <a:gd name="connsiteX7" fmla="*/ 2742014 w 3425371"/>
                <a:gd name="connsiteY7" fmla="*/ 2438165 h 2519088"/>
                <a:gd name="connsiteX8" fmla="*/ 817964 w 3425371"/>
                <a:gd name="connsiteY8" fmla="*/ 2476265 h 2519088"/>
                <a:gd name="connsiteX9" fmla="*/ 87714 w 3425371"/>
                <a:gd name="connsiteY9" fmla="*/ 2038115 h 2519088"/>
                <a:gd name="connsiteX10" fmla="*/ 43264 w 3425371"/>
                <a:gd name="connsiteY10" fmla="*/ 774465 h 2519088"/>
                <a:gd name="connsiteX0" fmla="*/ 43264 w 3422762"/>
                <a:gd name="connsiteY0" fmla="*/ 774465 h 2519088"/>
                <a:gd name="connsiteX1" fmla="*/ 354414 w 3422762"/>
                <a:gd name="connsiteY1" fmla="*/ 101365 h 2519088"/>
                <a:gd name="connsiteX2" fmla="*/ 1665689 w 3422762"/>
                <a:gd name="connsiteY2" fmla="*/ 12465 h 2519088"/>
                <a:gd name="connsiteX3" fmla="*/ 3018239 w 3422762"/>
                <a:gd name="connsiteY3" fmla="*/ 60090 h 2519088"/>
                <a:gd name="connsiteX4" fmla="*/ 3364314 w 3422762"/>
                <a:gd name="connsiteY4" fmla="*/ 549040 h 2519088"/>
                <a:gd name="connsiteX5" fmla="*/ 3421464 w 3422762"/>
                <a:gd name="connsiteY5" fmla="*/ 1269765 h 2519088"/>
                <a:gd name="connsiteX6" fmla="*/ 3316689 w 3422762"/>
                <a:gd name="connsiteY6" fmla="*/ 1907940 h 2519088"/>
                <a:gd name="connsiteX7" fmla="*/ 2742014 w 3422762"/>
                <a:gd name="connsiteY7" fmla="*/ 2438165 h 2519088"/>
                <a:gd name="connsiteX8" fmla="*/ 817964 w 3422762"/>
                <a:gd name="connsiteY8" fmla="*/ 2476265 h 2519088"/>
                <a:gd name="connsiteX9" fmla="*/ 87714 w 3422762"/>
                <a:gd name="connsiteY9" fmla="*/ 2038115 h 2519088"/>
                <a:gd name="connsiteX10" fmla="*/ 43264 w 3422762"/>
                <a:gd name="connsiteY10" fmla="*/ 774465 h 2519088"/>
                <a:gd name="connsiteX0" fmla="*/ 43264 w 3392994"/>
                <a:gd name="connsiteY0" fmla="*/ 774465 h 2519088"/>
                <a:gd name="connsiteX1" fmla="*/ 354414 w 3392994"/>
                <a:gd name="connsiteY1" fmla="*/ 101365 h 2519088"/>
                <a:gd name="connsiteX2" fmla="*/ 1665689 w 3392994"/>
                <a:gd name="connsiteY2" fmla="*/ 12465 h 2519088"/>
                <a:gd name="connsiteX3" fmla="*/ 3018239 w 3392994"/>
                <a:gd name="connsiteY3" fmla="*/ 60090 h 2519088"/>
                <a:gd name="connsiteX4" fmla="*/ 3364314 w 3392994"/>
                <a:gd name="connsiteY4" fmla="*/ 549040 h 2519088"/>
                <a:gd name="connsiteX5" fmla="*/ 3367489 w 3392994"/>
                <a:gd name="connsiteY5" fmla="*/ 1330090 h 2519088"/>
                <a:gd name="connsiteX6" fmla="*/ 3316689 w 3392994"/>
                <a:gd name="connsiteY6" fmla="*/ 1907940 h 2519088"/>
                <a:gd name="connsiteX7" fmla="*/ 2742014 w 3392994"/>
                <a:gd name="connsiteY7" fmla="*/ 2438165 h 2519088"/>
                <a:gd name="connsiteX8" fmla="*/ 817964 w 3392994"/>
                <a:gd name="connsiteY8" fmla="*/ 2476265 h 2519088"/>
                <a:gd name="connsiteX9" fmla="*/ 87714 w 3392994"/>
                <a:gd name="connsiteY9" fmla="*/ 2038115 h 2519088"/>
                <a:gd name="connsiteX10" fmla="*/ 43264 w 3392994"/>
                <a:gd name="connsiteY10" fmla="*/ 774465 h 2519088"/>
                <a:gd name="connsiteX0" fmla="*/ 43264 w 3399110"/>
                <a:gd name="connsiteY0" fmla="*/ 774465 h 2519088"/>
                <a:gd name="connsiteX1" fmla="*/ 354414 w 3399110"/>
                <a:gd name="connsiteY1" fmla="*/ 101365 h 2519088"/>
                <a:gd name="connsiteX2" fmla="*/ 1665689 w 3399110"/>
                <a:gd name="connsiteY2" fmla="*/ 12465 h 2519088"/>
                <a:gd name="connsiteX3" fmla="*/ 3018239 w 3399110"/>
                <a:gd name="connsiteY3" fmla="*/ 60090 h 2519088"/>
                <a:gd name="connsiteX4" fmla="*/ 3364314 w 3399110"/>
                <a:gd name="connsiteY4" fmla="*/ 549040 h 2519088"/>
                <a:gd name="connsiteX5" fmla="*/ 3316689 w 3399110"/>
                <a:gd name="connsiteY5" fmla="*/ 1907940 h 2519088"/>
                <a:gd name="connsiteX6" fmla="*/ 2742014 w 3399110"/>
                <a:gd name="connsiteY6" fmla="*/ 2438165 h 2519088"/>
                <a:gd name="connsiteX7" fmla="*/ 817964 w 3399110"/>
                <a:gd name="connsiteY7" fmla="*/ 2476265 h 2519088"/>
                <a:gd name="connsiteX8" fmla="*/ 87714 w 3399110"/>
                <a:gd name="connsiteY8" fmla="*/ 2038115 h 2519088"/>
                <a:gd name="connsiteX9" fmla="*/ 43264 w 3399110"/>
                <a:gd name="connsiteY9" fmla="*/ 774465 h 25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9110" h="2519088">
                  <a:moveTo>
                    <a:pt x="43264" y="774465"/>
                  </a:moveTo>
                  <a:cubicBezTo>
                    <a:pt x="87714" y="451674"/>
                    <a:pt x="84010" y="228365"/>
                    <a:pt x="354414" y="101365"/>
                  </a:cubicBezTo>
                  <a:cubicBezTo>
                    <a:pt x="624818" y="-25635"/>
                    <a:pt x="1221718" y="19344"/>
                    <a:pt x="1665689" y="12465"/>
                  </a:cubicBezTo>
                  <a:cubicBezTo>
                    <a:pt x="2109660" y="5586"/>
                    <a:pt x="2735135" y="-29339"/>
                    <a:pt x="3018239" y="60090"/>
                  </a:cubicBezTo>
                  <a:cubicBezTo>
                    <a:pt x="3301343" y="149519"/>
                    <a:pt x="3314572" y="241065"/>
                    <a:pt x="3364314" y="549040"/>
                  </a:cubicBezTo>
                  <a:cubicBezTo>
                    <a:pt x="3414056" y="857015"/>
                    <a:pt x="3420406" y="1593086"/>
                    <a:pt x="3316689" y="1907940"/>
                  </a:cubicBezTo>
                  <a:cubicBezTo>
                    <a:pt x="3212972" y="2222794"/>
                    <a:pt x="3158468" y="2343444"/>
                    <a:pt x="2742014" y="2438165"/>
                  </a:cubicBezTo>
                  <a:cubicBezTo>
                    <a:pt x="2325560" y="2532886"/>
                    <a:pt x="1260347" y="2542940"/>
                    <a:pt x="817964" y="2476265"/>
                  </a:cubicBezTo>
                  <a:cubicBezTo>
                    <a:pt x="375581" y="2409590"/>
                    <a:pt x="217889" y="2324923"/>
                    <a:pt x="87714" y="2038115"/>
                  </a:cubicBezTo>
                  <a:cubicBezTo>
                    <a:pt x="-42461" y="1751307"/>
                    <a:pt x="-1186" y="1097256"/>
                    <a:pt x="43264" y="774465"/>
                  </a:cubicBezTo>
                  <a:close/>
                </a:path>
              </a:pathLst>
            </a:custGeom>
            <a:solidFill>
              <a:srgbClr val="BBE1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943EFED8-B195-D5B4-179B-C707B83B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93358" y="19138231"/>
              <a:ext cx="2572860" cy="2033099"/>
            </a:xfrm>
            <a:prstGeom prst="rect">
              <a:avLst/>
            </a:prstGeom>
          </p:spPr>
        </p:pic>
      </p:grpSp>
      <p:pic>
        <p:nvPicPr>
          <p:cNvPr id="1030" name="Graphic 1029">
            <a:extLst>
              <a:ext uri="{FF2B5EF4-FFF2-40B4-BE49-F238E27FC236}">
                <a16:creationId xmlns:a16="http://schemas.microsoft.com/office/drawing/2014/main" id="{ACFF697D-12AB-DF13-8BF0-C71AF6EA6D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46075" y="17970143"/>
            <a:ext cx="2537583" cy="2059186"/>
          </a:xfrm>
          <a:prstGeom prst="rect">
            <a:avLst/>
          </a:prstGeom>
        </p:spPr>
      </p:pic>
      <p:pic>
        <p:nvPicPr>
          <p:cNvPr id="1037" name="Graphic 1036">
            <a:extLst>
              <a:ext uri="{FF2B5EF4-FFF2-40B4-BE49-F238E27FC236}">
                <a16:creationId xmlns:a16="http://schemas.microsoft.com/office/drawing/2014/main" id="{1A261313-1591-23EE-6787-91B63A294E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337449" y="6955161"/>
            <a:ext cx="2760473" cy="945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1B476-6163-AF1A-012A-DF679629846C}"/>
              </a:ext>
            </a:extLst>
          </p:cNvPr>
          <p:cNvSpPr txBox="1"/>
          <p:nvPr/>
        </p:nvSpPr>
        <p:spPr>
          <a:xfrm>
            <a:off x="393599" y="22167904"/>
            <a:ext cx="6258088" cy="57985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0" lvl="1" algn="ctr" defTabSz="685800">
              <a:lnSpc>
                <a:spcPct val="90000"/>
              </a:lnSpc>
              <a:spcBef>
                <a:spcPct val="20000"/>
              </a:spcBef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en-GB" sz="3600"/>
              <a:t>The network strategy will be developed in two stages</a:t>
            </a:r>
          </a:p>
          <a:p>
            <a:pPr lvl="1"/>
            <a:endParaRPr lang="en-GB" sz="3600"/>
          </a:p>
          <a:p>
            <a:pPr lvl="1"/>
            <a:r>
              <a:rPr lang="en-GB" sz="3600"/>
              <a:t>Initially, the Network Strategy </a:t>
            </a:r>
            <a:r>
              <a:rPr lang="en-GB" sz="3600" b="1" u="sng"/>
              <a:t>Strategic</a:t>
            </a:r>
            <a:r>
              <a:rPr lang="en-GB" sz="3600" u="sng"/>
              <a:t> </a:t>
            </a:r>
            <a:r>
              <a:rPr lang="en-GB" sz="3600" b="1" u="sng"/>
              <a:t>Business Case (SBC) </a:t>
            </a:r>
            <a:r>
              <a:rPr lang="en-GB" sz="3600"/>
              <a:t>will establish the case for investment, the Transport Planning Objectives and the ferry, harbour and, where appropriate, fixed link options at an island level</a:t>
            </a:r>
          </a:p>
        </p:txBody>
      </p:sp>
    </p:spTree>
    <p:extLst>
      <p:ext uri="{BB962C8B-B14F-4D97-AF65-F5344CB8AC3E}">
        <p14:creationId xmlns:p14="http://schemas.microsoft.com/office/powerpoint/2010/main" val="376884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CF9AE-3FAD-9A7D-40A8-121FBAC7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9F4272-13C6-6920-18A8-1307E636953F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103A7-DDE0-A975-027F-CF5A91E679C7}"/>
              </a:ext>
            </a:extLst>
          </p:cNvPr>
          <p:cNvSpPr txBox="1"/>
          <p:nvPr/>
        </p:nvSpPr>
        <p:spPr>
          <a:xfrm>
            <a:off x="-27980" y="1153371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Resident Survey – Yell Headlines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34EAC2-313F-A8C6-E7D6-C3DF4DE8629F}"/>
              </a:ext>
            </a:extLst>
          </p:cNvPr>
          <p:cNvGrpSpPr/>
          <p:nvPr/>
        </p:nvGrpSpPr>
        <p:grpSpPr>
          <a:xfrm>
            <a:off x="220076" y="29224744"/>
            <a:ext cx="20816083" cy="865943"/>
            <a:chOff x="220076" y="29224744"/>
            <a:chExt cx="20816083" cy="865943"/>
          </a:xfrm>
        </p:grpSpPr>
        <p:pic>
          <p:nvPicPr>
            <p:cNvPr id="10" name="Picture 2" descr="Logo: Shetland Islands Council">
              <a:extLst>
                <a:ext uri="{FF2B5EF4-FFF2-40B4-BE49-F238E27FC236}">
                  <a16:creationId xmlns:a16="http://schemas.microsoft.com/office/drawing/2014/main" id="{6F548E19-1ACE-466E-4A31-329349EA0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6" y="29224744"/>
              <a:ext cx="2056526" cy="82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A5BCC-7AAD-3C28-8F43-63AA15A23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C0A678-FBF0-6978-4D3D-18C051AC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F4A8FB-F7A5-B19C-5F01-B27491B7144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8F4EDCC2-7E00-ECF7-641A-A3E56233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10F9AA-CECF-5342-822F-69B1F3C6F3D8}"/>
              </a:ext>
            </a:extLst>
          </p:cNvPr>
          <p:cNvSpPr/>
          <p:nvPr/>
        </p:nvSpPr>
        <p:spPr>
          <a:xfrm>
            <a:off x="352903" y="24062366"/>
            <a:ext cx="4885415" cy="502316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EB9079-8CCF-F425-DFB6-063E73291A9F}"/>
              </a:ext>
            </a:extLst>
          </p:cNvPr>
          <p:cNvSpPr/>
          <p:nvPr/>
        </p:nvSpPr>
        <p:spPr>
          <a:xfrm>
            <a:off x="5542266" y="24062365"/>
            <a:ext cx="4807793" cy="5059477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41A6E4-974A-0919-1509-1415FB57E31A}"/>
              </a:ext>
            </a:extLst>
          </p:cNvPr>
          <p:cNvSpPr/>
          <p:nvPr/>
        </p:nvSpPr>
        <p:spPr>
          <a:xfrm>
            <a:off x="10691812" y="24062366"/>
            <a:ext cx="10491309" cy="502316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31C9C9E-7945-675B-A322-08D7024CA659}"/>
              </a:ext>
            </a:extLst>
          </p:cNvPr>
          <p:cNvSpPr/>
          <p:nvPr/>
        </p:nvSpPr>
        <p:spPr>
          <a:xfrm>
            <a:off x="10691812" y="17047196"/>
            <a:ext cx="10491309" cy="6743726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A03338D-52FF-0BE4-7C29-BD3FD36D8A96}"/>
              </a:ext>
            </a:extLst>
          </p:cNvPr>
          <p:cNvSpPr/>
          <p:nvPr/>
        </p:nvSpPr>
        <p:spPr>
          <a:xfrm>
            <a:off x="15156308" y="9455017"/>
            <a:ext cx="6026814" cy="354009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FB3B1E-CDF6-76FB-E7AC-500A815342DF}"/>
              </a:ext>
            </a:extLst>
          </p:cNvPr>
          <p:cNvSpPr/>
          <p:nvPr/>
        </p:nvSpPr>
        <p:spPr>
          <a:xfrm>
            <a:off x="306211" y="17047196"/>
            <a:ext cx="10105211" cy="6794218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EB77107-730E-38F7-61DA-CF6AA7B857D7}"/>
              </a:ext>
            </a:extLst>
          </p:cNvPr>
          <p:cNvSpPr/>
          <p:nvPr/>
        </p:nvSpPr>
        <p:spPr>
          <a:xfrm>
            <a:off x="7031477" y="9441960"/>
            <a:ext cx="7865321" cy="7354016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B6CDD49-CD61-68FE-7CF3-C73A8D8D7E70}"/>
              </a:ext>
            </a:extLst>
          </p:cNvPr>
          <p:cNvSpPr/>
          <p:nvPr/>
        </p:nvSpPr>
        <p:spPr>
          <a:xfrm>
            <a:off x="8896350" y="3161272"/>
            <a:ext cx="12275983" cy="6026449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DE7465D-063B-9CF0-9B8B-C63FDE4564C8}"/>
              </a:ext>
            </a:extLst>
          </p:cNvPr>
          <p:cNvSpPr/>
          <p:nvPr/>
        </p:nvSpPr>
        <p:spPr>
          <a:xfrm>
            <a:off x="211293" y="3161180"/>
            <a:ext cx="8532657" cy="6026449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446B21-965A-D8AC-D6EE-299C8B41C196}"/>
              </a:ext>
            </a:extLst>
          </p:cNvPr>
          <p:cNvSpPr txBox="1"/>
          <p:nvPr/>
        </p:nvSpPr>
        <p:spPr>
          <a:xfrm>
            <a:off x="700601" y="3396055"/>
            <a:ext cx="28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of Employment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83F485-D6AF-7073-2972-378F9AAEA66E}"/>
              </a:ext>
            </a:extLst>
          </p:cNvPr>
          <p:cNvSpPr txBox="1"/>
          <p:nvPr/>
        </p:nvSpPr>
        <p:spPr>
          <a:xfrm>
            <a:off x="9310585" y="3417776"/>
            <a:ext cx="347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Reason for Journeys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D2631E-9847-7869-355A-C2AD7F4ACF4B}"/>
              </a:ext>
            </a:extLst>
          </p:cNvPr>
          <p:cNvSpPr txBox="1"/>
          <p:nvPr/>
        </p:nvSpPr>
        <p:spPr>
          <a:xfrm>
            <a:off x="7590395" y="9671680"/>
            <a:ext cx="36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Booking onto Ferry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2DC488-AD5F-9686-F4B6-115D9A10D33B}"/>
              </a:ext>
            </a:extLst>
          </p:cNvPr>
          <p:cNvSpPr txBox="1"/>
          <p:nvPr/>
        </p:nvSpPr>
        <p:spPr>
          <a:xfrm>
            <a:off x="762669" y="17298419"/>
            <a:ext cx="893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typical month, how often are you unable to book onto your intended sailing?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5190FC8-0E2A-7423-C1C9-8FAEB248CE13}"/>
              </a:ext>
            </a:extLst>
          </p:cNvPr>
          <p:cNvSpPr/>
          <p:nvPr/>
        </p:nvSpPr>
        <p:spPr>
          <a:xfrm>
            <a:off x="276703" y="9422504"/>
            <a:ext cx="6452424" cy="740374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917AF5-97B9-D25E-79DF-57DB6729F8A1}"/>
              </a:ext>
            </a:extLst>
          </p:cNvPr>
          <p:cNvSpPr txBox="1"/>
          <p:nvPr/>
        </p:nvSpPr>
        <p:spPr>
          <a:xfrm>
            <a:off x="761588" y="9652800"/>
            <a:ext cx="222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 to Ferry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B7E160-8539-E76A-9E25-FF76E381DDAD}"/>
              </a:ext>
            </a:extLst>
          </p:cNvPr>
          <p:cNvSpPr txBox="1"/>
          <p:nvPr/>
        </p:nvSpPr>
        <p:spPr>
          <a:xfrm>
            <a:off x="607760" y="10436758"/>
            <a:ext cx="5794672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Calibri"/>
                <a:ea typeface="Calibri"/>
                <a:cs typeface="Calibri"/>
              </a:rPr>
              <a:t>The majority of journeys on this route are made by car </a:t>
            </a:r>
            <a:r>
              <a:rPr lang="en-GB" sz="3200">
                <a:ea typeface="+mn-lt"/>
                <a:cs typeface="+mn-lt"/>
              </a:rPr>
              <a:t>–</a:t>
            </a:r>
            <a:endParaRPr lang="en-US"/>
          </a:p>
          <a:p>
            <a:pPr algn="ctr"/>
            <a:r>
              <a:rPr lang="en-GB" sz="3200">
                <a:latin typeface="Calibri"/>
                <a:ea typeface="Calibri"/>
                <a:cs typeface="Calibri"/>
              </a:rPr>
              <a:t> </a:t>
            </a:r>
            <a:r>
              <a:rPr lang="en-GB" sz="3200" b="1">
                <a:latin typeface="Calibri"/>
                <a:ea typeface="Calibri"/>
                <a:cs typeface="Calibri"/>
              </a:rPr>
              <a:t>82% </a:t>
            </a:r>
            <a:r>
              <a:rPr lang="en-GB" sz="3200">
                <a:latin typeface="Calibri"/>
                <a:ea typeface="Calibri"/>
                <a:cs typeface="Calibri"/>
              </a:rPr>
              <a:t>always/mostly take their car on the ferry </a:t>
            </a:r>
            <a:endParaRPr lang="en-GB"/>
          </a:p>
          <a:p>
            <a:pPr algn="ctr"/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>
                <a:latin typeface="Calibri"/>
                <a:ea typeface="Calibri"/>
                <a:cs typeface="Calibri"/>
              </a:rPr>
              <a:t>A further </a:t>
            </a:r>
            <a:r>
              <a:rPr lang="en-GB" sz="3200" b="1">
                <a:latin typeface="Calibri"/>
                <a:ea typeface="Calibri"/>
                <a:cs typeface="Calibri"/>
              </a:rPr>
              <a:t>7% </a:t>
            </a:r>
            <a:r>
              <a:rPr lang="en-GB" sz="3200">
                <a:latin typeface="Calibri"/>
                <a:ea typeface="Calibri"/>
                <a:cs typeface="Calibri"/>
              </a:rPr>
              <a:t>always/mostly parked their cars at the terminal and travelled on the ferry as a foot passenger </a:t>
            </a:r>
          </a:p>
          <a:p>
            <a:pPr algn="ctr"/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passengers take a commercial vehicle onboard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C0F01FD-DE4E-77FC-265D-B14B7D04AAD8}"/>
              </a:ext>
            </a:extLst>
          </p:cNvPr>
          <p:cNvSpPr/>
          <p:nvPr/>
        </p:nvSpPr>
        <p:spPr>
          <a:xfrm>
            <a:off x="15156307" y="13210954"/>
            <a:ext cx="6026814" cy="3585022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4FE87A-3AEB-7F24-D1F6-A1DA2BF3985A}"/>
              </a:ext>
            </a:extLst>
          </p:cNvPr>
          <p:cNvSpPr txBox="1"/>
          <p:nvPr/>
        </p:nvSpPr>
        <p:spPr>
          <a:xfrm>
            <a:off x="15224163" y="13464292"/>
            <a:ext cx="58326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sailings were identified as the ‘top 3’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essential to book when travelling from </a:t>
            </a:r>
            <a:r>
              <a:rPr lang="en-GB" sz="28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Toft</a:t>
            </a:r>
          </a:p>
          <a:p>
            <a:pPr algn="ctr"/>
            <a:endParaRPr lang="en-GB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17:30 (11%)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16:55 (9%)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13:55 (9%)</a:t>
            </a:r>
          </a:p>
          <a:p>
            <a:pPr algn="ctr"/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2BA583-A678-EFA5-1B2A-B6529E0926B3}"/>
              </a:ext>
            </a:extLst>
          </p:cNvPr>
          <p:cNvSpPr txBox="1"/>
          <p:nvPr/>
        </p:nvSpPr>
        <p:spPr>
          <a:xfrm>
            <a:off x="11159121" y="17451288"/>
            <a:ext cx="94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book onto your preferred sailing, what do you usually do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DD0B76-1283-061F-1B41-D67ED45924E8}"/>
              </a:ext>
            </a:extLst>
          </p:cNvPr>
          <p:cNvSpPr txBox="1"/>
          <p:nvPr/>
        </p:nvSpPr>
        <p:spPr>
          <a:xfrm>
            <a:off x="733632" y="25271599"/>
            <a:ext cx="428343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Availability of suitable seating onboard </a:t>
            </a:r>
            <a:r>
              <a:rPr lang="en-GB" sz="2400" b="1" i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[78%]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Comfort onboard </a:t>
            </a:r>
            <a:r>
              <a:rPr lang="en-GB" sz="2400" b="1" i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[76%]</a:t>
            </a:r>
          </a:p>
          <a:p>
            <a:pPr marL="342900" indent="-342900">
              <a:buFontTx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The ease and convenience of the booking process </a:t>
            </a:r>
            <a:r>
              <a:rPr lang="en-GB" sz="2400" b="1" i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[72%]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Crossing time </a:t>
            </a:r>
            <a:r>
              <a:rPr lang="en-GB" sz="2400" b="1" i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[72%] 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Number of days per week ferry operates </a:t>
            </a:r>
            <a:r>
              <a:rPr lang="en-GB" sz="2400" b="1" i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[69%]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78FBB85-09B3-61EC-2BAF-D72BBE1683F0}"/>
              </a:ext>
            </a:extLst>
          </p:cNvPr>
          <p:cNvSpPr txBox="1"/>
          <p:nvPr/>
        </p:nvSpPr>
        <p:spPr>
          <a:xfrm>
            <a:off x="5631228" y="25246770"/>
            <a:ext cx="478019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Service during vessel refit period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[75%]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The number of service cancellations (short notice)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[75%]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Ability to catch the first flight       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[66%]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The number of service cancellations (in advance)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[63%]</a:t>
            </a:r>
          </a:p>
          <a:p>
            <a:pPr marL="342900" indent="-342900"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Monday timetables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[59%]</a:t>
            </a:r>
          </a:p>
          <a:p>
            <a:pPr marL="342900" indent="-342900">
              <a:buAutoNum type="arabicPeriod"/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57B53570-3C30-57B9-2201-F726C7CAD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066277"/>
              </p:ext>
            </p:extLst>
          </p:nvPr>
        </p:nvGraphicFramePr>
        <p:xfrm>
          <a:off x="9067800" y="3951929"/>
          <a:ext cx="11635775" cy="491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E08BE2A4-6D26-7882-5A66-BD63455FE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650310"/>
              </p:ext>
            </p:extLst>
          </p:nvPr>
        </p:nvGraphicFramePr>
        <p:xfrm>
          <a:off x="1103830" y="3709905"/>
          <a:ext cx="6700541" cy="542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F1C770F3-8D57-A13D-B690-D2F5DD325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859315"/>
              </p:ext>
            </p:extLst>
          </p:nvPr>
        </p:nvGraphicFramePr>
        <p:xfrm>
          <a:off x="7577775" y="10537437"/>
          <a:ext cx="6772723" cy="590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40842DEC-DABD-C877-8370-6267DBD4F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326988"/>
              </p:ext>
            </p:extLst>
          </p:nvPr>
        </p:nvGraphicFramePr>
        <p:xfrm>
          <a:off x="733632" y="18268631"/>
          <a:ext cx="8576953" cy="552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8C28957E-D5C3-35AE-092B-777BF3CF4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914774"/>
              </p:ext>
            </p:extLst>
          </p:nvPr>
        </p:nvGraphicFramePr>
        <p:xfrm>
          <a:off x="11051852" y="18115816"/>
          <a:ext cx="9685075" cy="53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25BF3E07-E870-A830-E00C-8CAD8BAD0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128045"/>
              </p:ext>
            </p:extLst>
          </p:nvPr>
        </p:nvGraphicFramePr>
        <p:xfrm>
          <a:off x="11049426" y="24303115"/>
          <a:ext cx="9947716" cy="449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84D3B8-B0A0-C24A-D2FF-E1CA02BD8062}"/>
              </a:ext>
            </a:extLst>
          </p:cNvPr>
          <p:cNvSpPr txBox="1"/>
          <p:nvPr/>
        </p:nvSpPr>
        <p:spPr>
          <a:xfrm>
            <a:off x="519310" y="24182559"/>
            <a:ext cx="4298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5 areas of satisfaction</a:t>
            </a:r>
          </a:p>
          <a:p>
            <a:pPr algn="ctr"/>
            <a:r>
              <a:rPr lang="en-GB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(total percentage of people who indicate they are either satisfied or very satisfied)</a:t>
            </a:r>
            <a:endParaRPr lang="en-GB" sz="24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89548-084B-ED22-550B-DE1C27570A3F}"/>
              </a:ext>
            </a:extLst>
          </p:cNvPr>
          <p:cNvSpPr txBox="1"/>
          <p:nvPr/>
        </p:nvSpPr>
        <p:spPr>
          <a:xfrm>
            <a:off x="5463105" y="24182559"/>
            <a:ext cx="4700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5 areas of dissatisfaction</a:t>
            </a:r>
          </a:p>
          <a:p>
            <a:pPr algn="ctr"/>
            <a:r>
              <a:rPr lang="en-GB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(total percentage of people who indicate they are either dissatisfied or very dissatisfied)</a:t>
            </a:r>
            <a:endParaRPr lang="en-GB" sz="24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EFAEBA-7BC0-90B6-C625-2391137120AC}"/>
              </a:ext>
            </a:extLst>
          </p:cNvPr>
          <p:cNvSpPr txBox="1"/>
          <p:nvPr/>
        </p:nvSpPr>
        <p:spPr>
          <a:xfrm>
            <a:off x="15201694" y="9678385"/>
            <a:ext cx="5936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sailings were identified as the ‘top 3’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essential to book when travelling from </a:t>
            </a:r>
            <a:r>
              <a:rPr lang="en-GB" sz="2800" b="1" u="sng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endParaRPr lang="en-GB" sz="2800" b="1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 (19%)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08:15 (12%)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07:05 (11%)</a:t>
            </a:r>
          </a:p>
          <a:p>
            <a:pPr algn="ctr"/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0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50C4-146A-32A5-7B57-948E49E8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39E7F8-AFD3-154F-5F25-6B0680346F73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698EE-A7D9-A553-9CE4-C875A71AA042}"/>
              </a:ext>
            </a:extLst>
          </p:cNvPr>
          <p:cNvSpPr txBox="1"/>
          <p:nvPr/>
        </p:nvSpPr>
        <p:spPr>
          <a:xfrm>
            <a:off x="0" y="122148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Transport Problems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E15607-B9D8-0E21-68DB-A291E6B06DA4}"/>
              </a:ext>
            </a:extLst>
          </p:cNvPr>
          <p:cNvSpPr txBox="1">
            <a:spLocks/>
          </p:cNvSpPr>
          <p:nvPr/>
        </p:nvSpPr>
        <p:spPr>
          <a:xfrm>
            <a:off x="836790" y="2817182"/>
            <a:ext cx="20199369" cy="27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case for any transport investment should be based on addressing a set of </a:t>
            </a:r>
            <a:r>
              <a:rPr lang="en-AU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evidenced transport problems.  </a:t>
            </a:r>
            <a:r>
              <a:rPr lang="en-AU" sz="3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developed a systematic </a:t>
            </a:r>
            <a:r>
              <a:rPr lang="en-AU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‘Transport Problems Framework’ </a:t>
            </a:r>
            <a:r>
              <a:rPr lang="en-AU" sz="3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guide the development of this study, which is shown in the figure below.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92EA00-B73E-B893-09CE-04B23E33E74B}"/>
              </a:ext>
            </a:extLst>
          </p:cNvPr>
          <p:cNvSpPr txBox="1">
            <a:spLocks/>
          </p:cNvSpPr>
          <p:nvPr/>
        </p:nvSpPr>
        <p:spPr>
          <a:xfrm>
            <a:off x="624344" y="8234235"/>
            <a:ext cx="10015986" cy="926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transport problem can be thought of in one of two ways: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experienced by a user or potential user of the transport network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impact imposed by the transport network </a:t>
            </a: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communities; poor air quality or noise for example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problems, when thought of in this way, are typically associated with a relatively narrow range of parameters which define any journey, defined here as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‘problem themes’</a:t>
            </a:r>
          </a:p>
          <a:p>
            <a:endParaRPr lang="en-AU" sz="3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highlighted what we understand to be the main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problem themes </a:t>
            </a: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 </a:t>
            </a: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blue in the table on the right.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1 and 2 </a:t>
            </a: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‘Transport Problems Framework’ are set out in the table below, and the outcomes of this engagement, together with other evidence, will be used to help inform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3-5</a:t>
            </a:r>
            <a:endParaRPr lang="en-AU" sz="3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>
              <a:lnSpc>
                <a:spcPct val="90000"/>
              </a:lnSpc>
            </a:pPr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C420E5-93D2-9D0E-9489-AA0D46AB6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77042"/>
              </p:ext>
            </p:extLst>
          </p:nvPr>
        </p:nvGraphicFramePr>
        <p:xfrm>
          <a:off x="11069217" y="8504018"/>
          <a:ext cx="9638582" cy="856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569">
                  <a:extLst>
                    <a:ext uri="{9D8B030D-6E8A-4147-A177-3AD203B41FA5}">
                      <a16:colId xmlns:a16="http://schemas.microsoft.com/office/drawing/2014/main" val="344744881"/>
                    </a:ext>
                  </a:extLst>
                </a:gridCol>
                <a:gridCol w="4916013">
                  <a:extLst>
                    <a:ext uri="{9D8B030D-6E8A-4147-A177-3AD203B41FA5}">
                      <a16:colId xmlns:a16="http://schemas.microsoft.com/office/drawing/2014/main" val="3616754586"/>
                    </a:ext>
                  </a:extLst>
                </a:gridCol>
              </a:tblGrid>
              <a:tr h="728787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All modes of transport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Public transport specific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75708"/>
                  </a:ext>
                </a:extLst>
              </a:tr>
              <a:tr h="8022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Concern over the environmental impact of travel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Booking and journey planning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27044"/>
                  </a:ext>
                </a:extLst>
              </a:tr>
              <a:tr h="56157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travel and affordability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Capacity – e.g., car deck capacity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32739"/>
                  </a:ext>
                </a:extLst>
              </a:tr>
              <a:tr h="40951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Fuel and power issues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Comfort, safety and security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88016"/>
                  </a:ext>
                </a:extLst>
              </a:tr>
              <a:tr h="8022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Integration of travel between modes (e.g., ferry to bus)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Connectivity and network coverage (i.e., availability of services)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04362"/>
                  </a:ext>
                </a:extLst>
              </a:tr>
              <a:tr h="8022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information, including for protected groups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Ease of use/convenience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08329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quality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Integration between services (e.g., bus-to-bus)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677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times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 reliability (cancellations and punctuality)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00361"/>
                  </a:ext>
                </a:extLst>
              </a:tr>
              <a:tr h="77074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time reliability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Timetables (time of first and last service, frequency and days of week operated)</a:t>
                      </a:r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25170"/>
                  </a:ext>
                </a:extLst>
              </a:tr>
              <a:tr h="56157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Lack of awareness of travel options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02777"/>
                  </a:ext>
                </a:extLst>
              </a:tr>
              <a:tr h="5196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Personal accessibility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05602"/>
                  </a:ext>
                </a:extLst>
              </a:tr>
              <a:tr h="59442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Personal security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45136"/>
                  </a:ext>
                </a:extLst>
              </a:tr>
              <a:tr h="59442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Travel safety</a:t>
                      </a:r>
                      <a:endParaRPr lang="en-GB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82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588E3F-31B3-AC72-0029-C444E766B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30651"/>
              </p:ext>
            </p:extLst>
          </p:nvPr>
        </p:nvGraphicFramePr>
        <p:xfrm>
          <a:off x="687411" y="17420524"/>
          <a:ext cx="20025188" cy="1127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49">
                  <a:extLst>
                    <a:ext uri="{9D8B030D-6E8A-4147-A177-3AD203B41FA5}">
                      <a16:colId xmlns:a16="http://schemas.microsoft.com/office/drawing/2014/main" val="1713714349"/>
                    </a:ext>
                  </a:extLst>
                </a:gridCol>
                <a:gridCol w="8443621">
                  <a:extLst>
                    <a:ext uri="{9D8B030D-6E8A-4147-A177-3AD203B41FA5}">
                      <a16:colId xmlns:a16="http://schemas.microsoft.com/office/drawing/2014/main" val="3060930700"/>
                    </a:ext>
                  </a:extLst>
                </a:gridCol>
                <a:gridCol w="8345918">
                  <a:extLst>
                    <a:ext uri="{9D8B030D-6E8A-4147-A177-3AD203B41FA5}">
                      <a16:colId xmlns:a16="http://schemas.microsoft.com/office/drawing/2014/main" val="901490599"/>
                    </a:ext>
                  </a:extLst>
                </a:gridCol>
              </a:tblGrid>
              <a:tr h="724417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Problem Theme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Problem(s)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Supply-side cause(s)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2851"/>
                  </a:ext>
                </a:extLst>
              </a:tr>
              <a:tr h="1271997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Concern over environmental impact of travel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Greenhouse gas emissions from vessels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MV </a:t>
                      </a:r>
                      <a:r>
                        <a:rPr lang="en-GB" sz="2600" i="1" err="1">
                          <a:latin typeface="Calibri"/>
                          <a:ea typeface="Calibri"/>
                          <a:cs typeface="Calibri"/>
                        </a:rPr>
                        <a:t>Dagalien</a:t>
                      </a:r>
                      <a:r>
                        <a:rPr lang="en-GB" sz="2600" i="0">
                          <a:latin typeface="Calibri"/>
                          <a:ea typeface="Calibri"/>
                          <a:cs typeface="Calibri"/>
                        </a:rPr>
                        <a:t> and MV </a:t>
                      </a:r>
                      <a:r>
                        <a:rPr lang="en-GB" sz="2600" i="1" err="1">
                          <a:latin typeface="Calibri"/>
                          <a:ea typeface="Calibri"/>
                          <a:cs typeface="Calibri"/>
                        </a:rPr>
                        <a:t>Daggri</a:t>
                      </a:r>
                      <a:r>
                        <a:rPr lang="en-GB" sz="2600" i="1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2600" i="0">
                          <a:latin typeface="Calibri"/>
                          <a:ea typeface="Calibri"/>
                          <a:cs typeface="Calibri"/>
                        </a:rPr>
                        <a:t>are both conventional diesel vessels</a:t>
                      </a:r>
                      <a:endParaRPr lang="en-GB" sz="2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90430"/>
                  </a:ext>
                </a:extLst>
              </a:tr>
              <a:tr h="1285257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Cost of travel and affordability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The level of fares was a source of dissatisfaction in the resident survey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High-frequency of travel means that the cost of travel can account for a high proportion of income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59838"/>
                  </a:ext>
                </a:extLst>
              </a:tr>
              <a:tr h="1251284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Integration of travel between modes – ferry to bus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Majority of ferries to from Toft/</a:t>
                      </a:r>
                      <a:r>
                        <a:rPr lang="en-GB" sz="2600" err="1">
                          <a:latin typeface="Calibri"/>
                          <a:ea typeface="Calibri"/>
                          <a:cs typeface="Calibri"/>
                        </a:rPr>
                        <a:t>Ulsta</a:t>
                      </a:r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 do not connect with a bus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Limited and fragmented bus network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High cost of bus service provision relative to demand</a:t>
                      </a:r>
                      <a:endParaRPr lang="en-GB" sz="2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55719"/>
                  </a:ext>
                </a:extLst>
              </a:tr>
              <a:tr h="1166730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Booking and journey planning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Most Yell residents have to book sailings when taking a car – may not be able to get booking on preferred sailing and general ‘hassle factor’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High vehicle deck utilisation on peak sailings, booking required to guarantee travel</a:t>
                      </a:r>
                    </a:p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Issue at the weekend when the route is operated by a single vessel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79966"/>
                  </a:ext>
                </a:extLst>
              </a:tr>
              <a:tr h="1253844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Capacity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Inability to secure a place on the ferry, either unable to get a booking or travel on demand when </a:t>
                      </a:r>
                      <a:r>
                        <a:rPr lang="en-GB" sz="2600" err="1">
                          <a:latin typeface="Calibri"/>
                          <a:ea typeface="Calibri"/>
                          <a:cs typeface="Calibri"/>
                        </a:rPr>
                        <a:t>unbooked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Insufficient vehicle deck capacity on some sailings, but a particular problem on a Saturday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Little alternative to taking the car given the limited bus network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23716"/>
                  </a:ext>
                </a:extLst>
              </a:tr>
              <a:tr h="1271997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Service reliability (cancellations and punctuality)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1">
                          <a:latin typeface="Calibri"/>
                          <a:ea typeface="Calibri"/>
                          <a:cs typeface="Calibri"/>
                        </a:rPr>
                        <a:t>63% </a:t>
                      </a:r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of Yell residents are unhappy with advance cancellations and </a:t>
                      </a:r>
                      <a:r>
                        <a:rPr lang="en-GB" sz="2600" b="1">
                          <a:latin typeface="Calibri"/>
                          <a:ea typeface="Calibri"/>
                          <a:cs typeface="Calibri"/>
                        </a:rPr>
                        <a:t>75% </a:t>
                      </a:r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with short notice cancellations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Understood to be issues around crew availability/breakdowns rather than weather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90115"/>
                  </a:ext>
                </a:extLst>
              </a:tr>
              <a:tr h="1843632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Timetables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One vessel service in the middle of the day on a Monday and all day on a Saturday and Sunday – lower frequency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Connections with first and last flights from Sumburgh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One vessel service during refit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Monday late morning/early afternoon used for drills and maintenance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Limited resilience in fleet to cover refit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Cost and crewing implications of operating the second vessel on a Saturday/at the weekend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04502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0C5BE8B9-DECA-A14D-0265-8CD6E6505FB6}"/>
              </a:ext>
            </a:extLst>
          </p:cNvPr>
          <p:cNvGrpSpPr/>
          <p:nvPr/>
        </p:nvGrpSpPr>
        <p:grpSpPr>
          <a:xfrm>
            <a:off x="687410" y="5760380"/>
            <a:ext cx="20174696" cy="1960402"/>
            <a:chOff x="693504" y="7667494"/>
            <a:chExt cx="20174696" cy="1960402"/>
          </a:xfrm>
        </p:grpSpPr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E203017D-195C-01C1-0304-556DC225D6F2}"/>
                </a:ext>
              </a:extLst>
            </p:cNvPr>
            <p:cNvSpPr/>
            <p:nvPr/>
          </p:nvSpPr>
          <p:spPr>
            <a:xfrm>
              <a:off x="693504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A4F27A24-9FFE-794F-24DE-17E9BC2CE274}"/>
                </a:ext>
              </a:extLst>
            </p:cNvPr>
            <p:cNvSpPr/>
            <p:nvPr/>
          </p:nvSpPr>
          <p:spPr>
            <a:xfrm>
              <a:off x="4655809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5B077B-A500-7F9D-9ED8-8CD42EA7938E}"/>
                </a:ext>
              </a:extLst>
            </p:cNvPr>
            <p:cNvSpPr txBox="1"/>
            <p:nvPr/>
          </p:nvSpPr>
          <p:spPr>
            <a:xfrm>
              <a:off x="1342395" y="7688904"/>
              <a:ext cx="363232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1 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 and populate a transport problems framework for the study area</a:t>
              </a:r>
            </a:p>
          </p:txBody>
        </p: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A6EA6F63-AF07-9A3D-4CE2-7475737D62CB}"/>
                </a:ext>
              </a:extLst>
            </p:cNvPr>
            <p:cNvSpPr/>
            <p:nvPr/>
          </p:nvSpPr>
          <p:spPr>
            <a:xfrm>
              <a:off x="8618114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0F492790-C61E-B0EA-95AD-6CB536CBD081}"/>
                </a:ext>
              </a:extLst>
            </p:cNvPr>
            <p:cNvSpPr/>
            <p:nvPr/>
          </p:nvSpPr>
          <p:spPr>
            <a:xfrm>
              <a:off x="12580419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43A75530-B079-C3D6-5B31-0C60889A1940}"/>
                </a:ext>
              </a:extLst>
            </p:cNvPr>
            <p:cNvSpPr/>
            <p:nvPr/>
          </p:nvSpPr>
          <p:spPr>
            <a:xfrm>
              <a:off x="16542724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B797CC-FFF4-F248-74D4-DC433BB23EF4}"/>
                </a:ext>
              </a:extLst>
            </p:cNvPr>
            <p:cNvSpPr txBox="1"/>
            <p:nvPr/>
          </p:nvSpPr>
          <p:spPr>
            <a:xfrm>
              <a:off x="5230143" y="7873570"/>
              <a:ext cx="33445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2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 out the supply-side root cause(s) of each identified problem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CD317C-E750-E378-3314-02BD0BDE6BC0}"/>
                </a:ext>
              </a:extLst>
            </p:cNvPr>
            <p:cNvSpPr txBox="1"/>
            <p:nvPr/>
          </p:nvSpPr>
          <p:spPr>
            <a:xfrm>
              <a:off x="13198578" y="7873570"/>
              <a:ext cx="323416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4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 out the societal consequences of travel behaviour choices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F3207-625B-39C7-BA12-E2FE9E2D4920}"/>
                </a:ext>
              </a:extLst>
            </p:cNvPr>
            <p:cNvSpPr txBox="1"/>
            <p:nvPr/>
          </p:nvSpPr>
          <p:spPr>
            <a:xfrm>
              <a:off x="9272421" y="7873570"/>
              <a:ext cx="375729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3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 out travel behaviour consequences of these problems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538C9F-3B12-8BC1-569C-487609B6D232}"/>
                </a:ext>
              </a:extLst>
            </p:cNvPr>
            <p:cNvSpPr txBox="1"/>
            <p:nvPr/>
          </p:nvSpPr>
          <p:spPr>
            <a:xfrm>
              <a:off x="17147858" y="7667494"/>
              <a:ext cx="357083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5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Define a Transport Objective reflecting each transport problem(s), or groups of problems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387841-5E72-EDFA-6DA7-4BEE25B6D7B8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50" name="Picture 2" descr="Logo: Shetland Islands Council">
              <a:extLst>
                <a:ext uri="{FF2B5EF4-FFF2-40B4-BE49-F238E27FC236}">
                  <a16:creationId xmlns:a16="http://schemas.microsoft.com/office/drawing/2014/main" id="{2BDBE97A-FD80-9A5C-BE35-529C6C08B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C73EC69-F228-CCCC-800B-90DC5724A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819C0D9-874D-F2FC-DD97-DE014E54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E82B6EF-E1B2-46DB-5786-4E0B8889AD6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54" name="Picture 53" descr="Logo, company name&#10;&#10;Description automatically generated">
              <a:extLst>
                <a:ext uri="{FF2B5EF4-FFF2-40B4-BE49-F238E27FC236}">
                  <a16:creationId xmlns:a16="http://schemas.microsoft.com/office/drawing/2014/main" id="{9B6B08EA-0B1B-0173-E595-72E5BBBF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B72-8733-A934-D5E3-0C434CBD8247}"/>
              </a:ext>
            </a:extLst>
          </p:cNvPr>
          <p:cNvGrpSpPr/>
          <p:nvPr/>
        </p:nvGrpSpPr>
        <p:grpSpPr>
          <a:xfrm>
            <a:off x="5795268" y="17499533"/>
            <a:ext cx="1368152" cy="547770"/>
            <a:chOff x="-5870027" y="14661844"/>
            <a:chExt cx="1368152" cy="547770"/>
          </a:xfrm>
          <a:solidFill>
            <a:srgbClr val="BBE1FD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46FE182-2268-6AC0-A478-24C0013006B2}"/>
                </a:ext>
              </a:extLst>
            </p:cNvPr>
            <p:cNvSpPr/>
            <p:nvPr/>
          </p:nvSpPr>
          <p:spPr>
            <a:xfrm>
              <a:off x="-5870027" y="14661844"/>
              <a:ext cx="1368152" cy="547770"/>
            </a:xfrm>
            <a:prstGeom prst="chevron">
              <a:avLst>
                <a:gd name="adj" fmla="val 31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E9C631-6CAD-ECD5-4B2E-73EFDBF2442B}"/>
                </a:ext>
              </a:extLst>
            </p:cNvPr>
            <p:cNvSpPr txBox="1"/>
            <p:nvPr/>
          </p:nvSpPr>
          <p:spPr>
            <a:xfrm>
              <a:off x="-5654003" y="14704896"/>
              <a:ext cx="1008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rgbClr val="02345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1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61232E-389D-DA66-D847-3A06FFEB6957}"/>
              </a:ext>
            </a:extLst>
          </p:cNvPr>
          <p:cNvGrpSpPr/>
          <p:nvPr/>
        </p:nvGrpSpPr>
        <p:grpSpPr>
          <a:xfrm>
            <a:off x="13536130" y="17494535"/>
            <a:ext cx="1368152" cy="547770"/>
            <a:chOff x="-5870027" y="14661844"/>
            <a:chExt cx="1368152" cy="547770"/>
          </a:xfrm>
          <a:solidFill>
            <a:srgbClr val="BBE1FD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A8267E4-734C-B6C9-A1F2-87B9BCDC3E63}"/>
                </a:ext>
              </a:extLst>
            </p:cNvPr>
            <p:cNvSpPr/>
            <p:nvPr/>
          </p:nvSpPr>
          <p:spPr>
            <a:xfrm>
              <a:off x="-5870027" y="14661844"/>
              <a:ext cx="1368152" cy="547770"/>
            </a:xfrm>
            <a:prstGeom prst="chevron">
              <a:avLst>
                <a:gd name="adj" fmla="val 31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369360-8638-B2C7-D7D5-D96EADB48B35}"/>
                </a:ext>
              </a:extLst>
            </p:cNvPr>
            <p:cNvSpPr txBox="1"/>
            <p:nvPr/>
          </p:nvSpPr>
          <p:spPr>
            <a:xfrm>
              <a:off x="-5654003" y="14704896"/>
              <a:ext cx="1008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rgbClr val="02345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11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53A09-D115-E59E-59CC-DE661C2D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012EC-2E6F-29FC-56B5-4E56FECE676E}"/>
              </a:ext>
            </a:extLst>
          </p:cNvPr>
          <p:cNvSpPr/>
          <p:nvPr/>
        </p:nvSpPr>
        <p:spPr>
          <a:xfrm>
            <a:off x="-1" y="733936"/>
            <a:ext cx="21383625" cy="1730262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0929E-6F15-6C41-611D-B5861227EDF2}"/>
              </a:ext>
            </a:extLst>
          </p:cNvPr>
          <p:cNvSpPr txBox="1"/>
          <p:nvPr/>
        </p:nvSpPr>
        <p:spPr>
          <a:xfrm>
            <a:off x="6187" y="937347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Questions and Answers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559A2-C0FC-BCC6-2512-A246B9562F46}"/>
              </a:ext>
            </a:extLst>
          </p:cNvPr>
          <p:cNvSpPr/>
          <p:nvPr/>
        </p:nvSpPr>
        <p:spPr>
          <a:xfrm>
            <a:off x="1299999" y="4126319"/>
            <a:ext cx="6039784" cy="3726417"/>
          </a:xfrm>
          <a:custGeom>
            <a:avLst/>
            <a:gdLst>
              <a:gd name="connsiteX0" fmla="*/ 0 w 6039784"/>
              <a:gd name="connsiteY0" fmla="*/ 0 h 3726417"/>
              <a:gd name="connsiteX1" fmla="*/ 6039784 w 6039784"/>
              <a:gd name="connsiteY1" fmla="*/ 0 h 3726417"/>
              <a:gd name="connsiteX2" fmla="*/ 6039784 w 6039784"/>
              <a:gd name="connsiteY2" fmla="*/ 3726417 h 3726417"/>
              <a:gd name="connsiteX3" fmla="*/ 0 w 6039784"/>
              <a:gd name="connsiteY3" fmla="*/ 3726417 h 3726417"/>
              <a:gd name="connsiteX4" fmla="*/ 0 w 6039784"/>
              <a:gd name="connsiteY4" fmla="*/ 0 h 372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784" h="3726417" fill="none" extrusionOk="0">
                <a:moveTo>
                  <a:pt x="0" y="0"/>
                </a:moveTo>
                <a:cubicBezTo>
                  <a:pt x="2583663" y="-60923"/>
                  <a:pt x="3739289" y="-10796"/>
                  <a:pt x="6039784" y="0"/>
                </a:cubicBezTo>
                <a:cubicBezTo>
                  <a:pt x="5945945" y="1045647"/>
                  <a:pt x="6079337" y="3255596"/>
                  <a:pt x="6039784" y="3726417"/>
                </a:cubicBezTo>
                <a:cubicBezTo>
                  <a:pt x="3227432" y="3654451"/>
                  <a:pt x="2972273" y="3879195"/>
                  <a:pt x="0" y="3726417"/>
                </a:cubicBezTo>
                <a:cubicBezTo>
                  <a:pt x="-124474" y="2796602"/>
                  <a:pt x="93245" y="1241960"/>
                  <a:pt x="0" y="0"/>
                </a:cubicBezTo>
                <a:close/>
              </a:path>
              <a:path w="6039784" h="3726417" stroke="0" extrusionOk="0">
                <a:moveTo>
                  <a:pt x="0" y="0"/>
                </a:moveTo>
                <a:cubicBezTo>
                  <a:pt x="1659784" y="-30702"/>
                  <a:pt x="3378222" y="-116291"/>
                  <a:pt x="6039784" y="0"/>
                </a:cubicBezTo>
                <a:cubicBezTo>
                  <a:pt x="6118109" y="1775949"/>
                  <a:pt x="6013463" y="2367390"/>
                  <a:pt x="6039784" y="3726417"/>
                </a:cubicBezTo>
                <a:cubicBezTo>
                  <a:pt x="4570552" y="3714889"/>
                  <a:pt x="1675404" y="3680811"/>
                  <a:pt x="0" y="3726417"/>
                </a:cubicBezTo>
                <a:cubicBezTo>
                  <a:pt x="13714" y="2495544"/>
                  <a:pt x="123203" y="6748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023459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Q. Who is in the programme team?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Shetland Islands Council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advisers: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Stantec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Business case development and overall advisory lead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COWI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Fixed links lead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Mott MacDonald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Ferries and marine infrastructure lead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ProVersa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Supply-chain analysis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C45D7A-0A62-1E75-6E15-07A2FEC8605C}"/>
              </a:ext>
            </a:extLst>
          </p:cNvPr>
          <p:cNvGrpSpPr/>
          <p:nvPr/>
        </p:nvGrpSpPr>
        <p:grpSpPr>
          <a:xfrm>
            <a:off x="6125238" y="3106715"/>
            <a:ext cx="2258304" cy="2232248"/>
            <a:chOff x="6257899" y="20243050"/>
            <a:chExt cx="2258304" cy="22322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EE2EE7-39E5-2A3D-7486-1A9A592997A3}"/>
                </a:ext>
              </a:extLst>
            </p:cNvPr>
            <p:cNvSpPr/>
            <p:nvPr/>
          </p:nvSpPr>
          <p:spPr>
            <a:xfrm>
              <a:off x="6257899" y="20243050"/>
              <a:ext cx="2258304" cy="2232248"/>
            </a:xfrm>
            <a:prstGeom prst="ellipse">
              <a:avLst/>
            </a:prstGeom>
            <a:solidFill>
              <a:srgbClr val="023459"/>
            </a:solidFill>
            <a:ln>
              <a:solidFill>
                <a:srgbClr val="0234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Graphic 16" descr="Board Of Directors with solid fill">
              <a:extLst>
                <a:ext uri="{FF2B5EF4-FFF2-40B4-BE49-F238E27FC236}">
                  <a16:creationId xmlns:a16="http://schemas.microsoft.com/office/drawing/2014/main" id="{825B6A48-CCFB-DF2C-1507-5204D446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05098" y="20477221"/>
              <a:ext cx="1763906" cy="1763906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7EEBB09A-0E34-141C-05E9-18A49CB1A259}"/>
              </a:ext>
            </a:extLst>
          </p:cNvPr>
          <p:cNvSpPr/>
          <p:nvPr/>
        </p:nvSpPr>
        <p:spPr>
          <a:xfrm>
            <a:off x="1449777" y="15365342"/>
            <a:ext cx="6039784" cy="7774058"/>
          </a:xfrm>
          <a:custGeom>
            <a:avLst/>
            <a:gdLst>
              <a:gd name="connsiteX0" fmla="*/ 0 w 6039784"/>
              <a:gd name="connsiteY0" fmla="*/ 0 h 7774058"/>
              <a:gd name="connsiteX1" fmla="*/ 6039784 w 6039784"/>
              <a:gd name="connsiteY1" fmla="*/ 0 h 7774058"/>
              <a:gd name="connsiteX2" fmla="*/ 6039784 w 6039784"/>
              <a:gd name="connsiteY2" fmla="*/ 7774058 h 7774058"/>
              <a:gd name="connsiteX3" fmla="*/ 0 w 6039784"/>
              <a:gd name="connsiteY3" fmla="*/ 7774058 h 7774058"/>
              <a:gd name="connsiteX4" fmla="*/ 0 w 6039784"/>
              <a:gd name="connsiteY4" fmla="*/ 0 h 77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784" h="7774058" fill="none" extrusionOk="0">
                <a:moveTo>
                  <a:pt x="0" y="0"/>
                </a:moveTo>
                <a:cubicBezTo>
                  <a:pt x="2583663" y="-60923"/>
                  <a:pt x="3739289" y="-10796"/>
                  <a:pt x="6039784" y="0"/>
                </a:cubicBezTo>
                <a:cubicBezTo>
                  <a:pt x="5945945" y="3866297"/>
                  <a:pt x="6079337" y="3901944"/>
                  <a:pt x="6039784" y="7774058"/>
                </a:cubicBezTo>
                <a:cubicBezTo>
                  <a:pt x="3227432" y="7702092"/>
                  <a:pt x="2972273" y="7926836"/>
                  <a:pt x="0" y="7774058"/>
                </a:cubicBezTo>
                <a:cubicBezTo>
                  <a:pt x="-124474" y="5820433"/>
                  <a:pt x="93245" y="2078983"/>
                  <a:pt x="0" y="0"/>
                </a:cubicBezTo>
                <a:close/>
              </a:path>
              <a:path w="6039784" h="7774058" stroke="0" extrusionOk="0">
                <a:moveTo>
                  <a:pt x="0" y="0"/>
                </a:moveTo>
                <a:cubicBezTo>
                  <a:pt x="1659784" y="-30702"/>
                  <a:pt x="3378222" y="-116291"/>
                  <a:pt x="6039784" y="0"/>
                </a:cubicBezTo>
                <a:cubicBezTo>
                  <a:pt x="6118109" y="2576183"/>
                  <a:pt x="6013463" y="6815099"/>
                  <a:pt x="6039784" y="7774058"/>
                </a:cubicBezTo>
                <a:cubicBezTo>
                  <a:pt x="4570552" y="7762530"/>
                  <a:pt x="1675404" y="7728452"/>
                  <a:pt x="0" y="7774058"/>
                </a:cubicBezTo>
                <a:cubicBezTo>
                  <a:pt x="13714" y="5285294"/>
                  <a:pt x="123203" y="37758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023459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Q. Who makes the final decision on which project(s) goes ahead?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Decisions will be made by Shetland Islands Council elected Members at three key decision points: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 Point 1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the options to be taken forward for detailed appraisal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 Point 2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preferred option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each island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 Point 3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preferred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sequence (and programme) of investments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across the network, i.e., which individual projects are prioritised for delivery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 decisions will be evidence-led and informed by analytical work based on guidance adopted by the Scottish and UK Governments, as well as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further consultation and community engagement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775CBC-1CD3-BB2C-0E7E-88F7348E6461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3" name="Picture 2" descr="Logo: Shetland Islands Council">
              <a:extLst>
                <a:ext uri="{FF2B5EF4-FFF2-40B4-BE49-F238E27FC236}">
                  <a16:creationId xmlns:a16="http://schemas.microsoft.com/office/drawing/2014/main" id="{DB60993D-B780-D36F-666C-B191EB01C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CABB86-B2E0-91EA-3538-7F67423D6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991726-456A-A6FE-A5CE-6C89FEF4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2CE25C-BC90-AEA9-9A2B-F5E27865906F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28F2E734-F036-E6DC-1D22-D8E330B1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866662D-4470-5521-E334-522D1AB588EA}"/>
              </a:ext>
            </a:extLst>
          </p:cNvPr>
          <p:cNvSpPr/>
          <p:nvPr/>
        </p:nvSpPr>
        <p:spPr>
          <a:xfrm>
            <a:off x="7516272" y="10200480"/>
            <a:ext cx="5758656" cy="3629897"/>
          </a:xfrm>
          <a:custGeom>
            <a:avLst/>
            <a:gdLst>
              <a:gd name="connsiteX0" fmla="*/ 0 w 5758656"/>
              <a:gd name="connsiteY0" fmla="*/ 0 h 3629897"/>
              <a:gd name="connsiteX1" fmla="*/ 5758656 w 5758656"/>
              <a:gd name="connsiteY1" fmla="*/ 0 h 3629897"/>
              <a:gd name="connsiteX2" fmla="*/ 5758656 w 5758656"/>
              <a:gd name="connsiteY2" fmla="*/ 3629897 h 3629897"/>
              <a:gd name="connsiteX3" fmla="*/ 0 w 5758656"/>
              <a:gd name="connsiteY3" fmla="*/ 3629897 h 3629897"/>
              <a:gd name="connsiteX4" fmla="*/ 0 w 5758656"/>
              <a:gd name="connsiteY4" fmla="*/ 0 h 36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656" h="3629897" fill="none" extrusionOk="0">
                <a:moveTo>
                  <a:pt x="0" y="0"/>
                </a:moveTo>
                <a:cubicBezTo>
                  <a:pt x="1291020" y="-60923"/>
                  <a:pt x="4066391" y="-10796"/>
                  <a:pt x="5758656" y="0"/>
                </a:cubicBezTo>
                <a:cubicBezTo>
                  <a:pt x="5664817" y="935315"/>
                  <a:pt x="5798209" y="2059950"/>
                  <a:pt x="5758656" y="3629897"/>
                </a:cubicBezTo>
                <a:cubicBezTo>
                  <a:pt x="3737421" y="3557931"/>
                  <a:pt x="1226094" y="3782675"/>
                  <a:pt x="0" y="3629897"/>
                </a:cubicBezTo>
                <a:cubicBezTo>
                  <a:pt x="-124474" y="1918595"/>
                  <a:pt x="93245" y="1550142"/>
                  <a:pt x="0" y="0"/>
                </a:cubicBezTo>
                <a:close/>
              </a:path>
              <a:path w="5758656" h="3629897" stroke="0" extrusionOk="0">
                <a:moveTo>
                  <a:pt x="0" y="0"/>
                </a:moveTo>
                <a:cubicBezTo>
                  <a:pt x="2849065" y="-30702"/>
                  <a:pt x="3485860" y="-116291"/>
                  <a:pt x="5758656" y="0"/>
                </a:cubicBezTo>
                <a:cubicBezTo>
                  <a:pt x="5836981" y="588622"/>
                  <a:pt x="5732335" y="2913588"/>
                  <a:pt x="5758656" y="3629897"/>
                </a:cubicBezTo>
                <a:cubicBezTo>
                  <a:pt x="3125149" y="3618369"/>
                  <a:pt x="1464245" y="3584291"/>
                  <a:pt x="0" y="3629897"/>
                </a:cubicBezTo>
                <a:cubicBezTo>
                  <a:pt x="13714" y="3182982"/>
                  <a:pt x="123203" y="6847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32A4FA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Q. What will happen after a preferred option for each island is identified?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will commence (subject to funding) on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individual, island-specific project business cases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island’s preferred option, following the programme established by the agreed sequence of investments.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FCD05F3-F11B-2289-3EBE-5EAF4CDE9FC2}"/>
              </a:ext>
            </a:extLst>
          </p:cNvPr>
          <p:cNvGrpSpPr/>
          <p:nvPr/>
        </p:nvGrpSpPr>
        <p:grpSpPr>
          <a:xfrm>
            <a:off x="13274928" y="4491458"/>
            <a:ext cx="7351693" cy="4751039"/>
            <a:chOff x="12516619" y="2873961"/>
            <a:chExt cx="7351693" cy="47510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8EE231-0F63-2CDE-904A-F70244B3BC83}"/>
                </a:ext>
              </a:extLst>
            </p:cNvPr>
            <p:cNvSpPr/>
            <p:nvPr/>
          </p:nvSpPr>
          <p:spPr>
            <a:xfrm>
              <a:off x="12516619" y="3995103"/>
              <a:ext cx="5758656" cy="3629897"/>
            </a:xfrm>
            <a:custGeom>
              <a:avLst/>
              <a:gdLst>
                <a:gd name="connsiteX0" fmla="*/ 0 w 5758656"/>
                <a:gd name="connsiteY0" fmla="*/ 0 h 3629897"/>
                <a:gd name="connsiteX1" fmla="*/ 5758656 w 5758656"/>
                <a:gd name="connsiteY1" fmla="*/ 0 h 3629897"/>
                <a:gd name="connsiteX2" fmla="*/ 5758656 w 5758656"/>
                <a:gd name="connsiteY2" fmla="*/ 3629897 h 3629897"/>
                <a:gd name="connsiteX3" fmla="*/ 0 w 5758656"/>
                <a:gd name="connsiteY3" fmla="*/ 3629897 h 3629897"/>
                <a:gd name="connsiteX4" fmla="*/ 0 w 5758656"/>
                <a:gd name="connsiteY4" fmla="*/ 0 h 36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8656" h="3629897" fill="none" extrusionOk="0">
                  <a:moveTo>
                    <a:pt x="0" y="0"/>
                  </a:moveTo>
                  <a:cubicBezTo>
                    <a:pt x="1291020" y="-60923"/>
                    <a:pt x="4066391" y="-10796"/>
                    <a:pt x="5758656" y="0"/>
                  </a:cubicBezTo>
                  <a:cubicBezTo>
                    <a:pt x="5664817" y="935315"/>
                    <a:pt x="5798209" y="2059950"/>
                    <a:pt x="5758656" y="3629897"/>
                  </a:cubicBezTo>
                  <a:cubicBezTo>
                    <a:pt x="3737421" y="3557931"/>
                    <a:pt x="1226094" y="3782675"/>
                    <a:pt x="0" y="3629897"/>
                  </a:cubicBezTo>
                  <a:cubicBezTo>
                    <a:pt x="-124474" y="1918595"/>
                    <a:pt x="93245" y="1550142"/>
                    <a:pt x="0" y="0"/>
                  </a:cubicBezTo>
                  <a:close/>
                </a:path>
                <a:path w="5758656" h="3629897" stroke="0" extrusionOk="0">
                  <a:moveTo>
                    <a:pt x="0" y="0"/>
                  </a:moveTo>
                  <a:cubicBezTo>
                    <a:pt x="2849065" y="-30702"/>
                    <a:pt x="3485860" y="-116291"/>
                    <a:pt x="5758656" y="0"/>
                  </a:cubicBezTo>
                  <a:cubicBezTo>
                    <a:pt x="5836981" y="588622"/>
                    <a:pt x="5732335" y="2913588"/>
                    <a:pt x="5758656" y="3629897"/>
                  </a:cubicBezTo>
                  <a:cubicBezTo>
                    <a:pt x="3125149" y="3618369"/>
                    <a:pt x="1464245" y="3584291"/>
                    <a:pt x="0" y="3629897"/>
                  </a:cubicBezTo>
                  <a:cubicBezTo>
                    <a:pt x="13714" y="3182982"/>
                    <a:pt x="123203" y="68479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23459"/>
              </a:solidFill>
              <a:extLst>
                <a:ext uri="{C807C97D-BFC1-408E-A445-0C87EB9F89A2}">
                  <ask:lineSketchStyleProps xmlns:ask="http://schemas.microsoft.com/office/drawing/2018/sketchyshapes" sd="171620298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80000" rIns="216000" bIns="180000" rtlCol="0" anchor="t" anchorCtr="0"/>
            <a:lstStyle/>
            <a:p>
              <a:pPr>
                <a:spcAft>
                  <a:spcPts val="1200"/>
                </a:spcAft>
              </a:pPr>
              <a:r>
                <a:rPr lang="en-GB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Q. Will this study progress a fixed link, ferry or harbour improvements to the point of construction?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GB"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No, it will identify a </a:t>
              </a:r>
              <a:r>
                <a:rPr lang="en-GB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preferred option for each island</a:t>
              </a:r>
              <a:r>
                <a:rPr lang="en-GB"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and the future sequencing of investments (i.e., implementation) across the inter-island network.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A687DE-638A-6CED-E1EF-95EA63DA890B}"/>
                </a:ext>
              </a:extLst>
            </p:cNvPr>
            <p:cNvSpPr/>
            <p:nvPr/>
          </p:nvSpPr>
          <p:spPr>
            <a:xfrm>
              <a:off x="17610008" y="2873961"/>
              <a:ext cx="2258304" cy="2232248"/>
            </a:xfrm>
            <a:prstGeom prst="ellipse">
              <a:avLst/>
            </a:prstGeom>
            <a:solidFill>
              <a:srgbClr val="023459"/>
            </a:solidFill>
            <a:ln>
              <a:solidFill>
                <a:srgbClr val="0234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phic 49" descr="Branching diagram with solid fill">
              <a:extLst>
                <a:ext uri="{FF2B5EF4-FFF2-40B4-BE49-F238E27FC236}">
                  <a16:creationId xmlns:a16="http://schemas.microsoft.com/office/drawing/2014/main" id="{AC67BCAC-355C-F717-16C3-A57AB159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17933620" y="3090397"/>
              <a:ext cx="1611080" cy="1611080"/>
            </a:xfrm>
            <a:prstGeom prst="rect">
              <a:avLst/>
            </a:prstGeom>
          </p:spPr>
        </p:pic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B36AA86-9EE9-4D62-70DD-52AB3662E259}"/>
              </a:ext>
            </a:extLst>
          </p:cNvPr>
          <p:cNvSpPr/>
          <p:nvPr/>
        </p:nvSpPr>
        <p:spPr>
          <a:xfrm>
            <a:off x="11275950" y="13344602"/>
            <a:ext cx="7757634" cy="8023466"/>
          </a:xfrm>
          <a:custGeom>
            <a:avLst/>
            <a:gdLst>
              <a:gd name="connsiteX0" fmla="*/ 0 w 7757634"/>
              <a:gd name="connsiteY0" fmla="*/ 0 h 8023466"/>
              <a:gd name="connsiteX1" fmla="*/ 7757634 w 7757634"/>
              <a:gd name="connsiteY1" fmla="*/ 0 h 8023466"/>
              <a:gd name="connsiteX2" fmla="*/ 7757634 w 7757634"/>
              <a:gd name="connsiteY2" fmla="*/ 8023466 h 8023466"/>
              <a:gd name="connsiteX3" fmla="*/ 0 w 7757634"/>
              <a:gd name="connsiteY3" fmla="*/ 8023466 h 8023466"/>
              <a:gd name="connsiteX4" fmla="*/ 0 w 7757634"/>
              <a:gd name="connsiteY4" fmla="*/ 0 h 802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634" h="8023466" fill="none" extrusionOk="0">
                <a:moveTo>
                  <a:pt x="0" y="0"/>
                </a:moveTo>
                <a:cubicBezTo>
                  <a:pt x="3208906" y="-60923"/>
                  <a:pt x="6829520" y="-10796"/>
                  <a:pt x="7757634" y="0"/>
                </a:cubicBezTo>
                <a:cubicBezTo>
                  <a:pt x="7663795" y="2295026"/>
                  <a:pt x="7797187" y="6866109"/>
                  <a:pt x="7757634" y="8023466"/>
                </a:cubicBezTo>
                <a:cubicBezTo>
                  <a:pt x="6689567" y="7951500"/>
                  <a:pt x="2049378" y="8176244"/>
                  <a:pt x="0" y="8023466"/>
                </a:cubicBezTo>
                <a:cubicBezTo>
                  <a:pt x="-124474" y="6507759"/>
                  <a:pt x="93245" y="1117177"/>
                  <a:pt x="0" y="0"/>
                </a:cubicBezTo>
                <a:close/>
              </a:path>
              <a:path w="7757634" h="8023466" stroke="0" extrusionOk="0">
                <a:moveTo>
                  <a:pt x="0" y="0"/>
                </a:moveTo>
                <a:cubicBezTo>
                  <a:pt x="995924" y="-30702"/>
                  <a:pt x="6642778" y="-116291"/>
                  <a:pt x="7757634" y="0"/>
                </a:cubicBezTo>
                <a:cubicBezTo>
                  <a:pt x="7835959" y="2713048"/>
                  <a:pt x="7731313" y="5835577"/>
                  <a:pt x="7757634" y="8023466"/>
                </a:cubicBezTo>
                <a:cubicBezTo>
                  <a:pt x="5235522" y="8011938"/>
                  <a:pt x="3139448" y="7977860"/>
                  <a:pt x="0" y="8023466"/>
                </a:cubicBezTo>
                <a:cubicBezTo>
                  <a:pt x="13714" y="6102260"/>
                  <a:pt x="123203" y="336577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BBE1FD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Q. Why is additional project business case work required for each individual island’s preferred option?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certain aspects about the viability, affordability and deliverability of each island’s preferred option that are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typically managed more efficiently as individual projects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For example: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detailed design proposals that take account of the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constraints, risks and conditions for each individual project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 investigations for individual projects will be costly and, therefore, this expenditure should only be committed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required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individual projects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identification of a procurement strategy that, while delivering best value to Shetland, is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realistically achievable by the market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terms of capacity and experience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well-structured business cases are usually the key to positive funding decisions.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5348A0-34F9-BA80-A38E-3C91BA655804}"/>
              </a:ext>
            </a:extLst>
          </p:cNvPr>
          <p:cNvGrpSpPr/>
          <p:nvPr/>
        </p:nvGrpSpPr>
        <p:grpSpPr>
          <a:xfrm>
            <a:off x="12500893" y="8760635"/>
            <a:ext cx="2258304" cy="2232248"/>
            <a:chOff x="15057284" y="7930574"/>
            <a:chExt cx="2258304" cy="223224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C7BE61C-012E-CC41-D136-E2E8218DD91C}"/>
                </a:ext>
              </a:extLst>
            </p:cNvPr>
            <p:cNvSpPr/>
            <p:nvPr/>
          </p:nvSpPr>
          <p:spPr>
            <a:xfrm>
              <a:off x="15057284" y="7930574"/>
              <a:ext cx="2258304" cy="2232248"/>
            </a:xfrm>
            <a:prstGeom prst="ellipse">
              <a:avLst/>
            </a:prstGeom>
            <a:solidFill>
              <a:srgbClr val="32A4FA"/>
            </a:solidFill>
            <a:ln>
              <a:solidFill>
                <a:srgbClr val="32A4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" name="Graphic 73" descr="Blueprint with solid fill">
              <a:extLst>
                <a:ext uri="{FF2B5EF4-FFF2-40B4-BE49-F238E27FC236}">
                  <a16:creationId xmlns:a16="http://schemas.microsoft.com/office/drawing/2014/main" id="{694C546B-10F1-37DC-8725-B64DB194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99774" y="8260036"/>
              <a:ext cx="1573324" cy="1573324"/>
            </a:xfrm>
            <a:prstGeom prst="rect">
              <a:avLst/>
            </a:prstGeom>
          </p:spPr>
        </p:pic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EAECA74-EC4E-9A29-A3A9-E61068269232}"/>
              </a:ext>
            </a:extLst>
          </p:cNvPr>
          <p:cNvSpPr/>
          <p:nvPr/>
        </p:nvSpPr>
        <p:spPr>
          <a:xfrm>
            <a:off x="4415033" y="24111635"/>
            <a:ext cx="6544697" cy="4218696"/>
          </a:xfrm>
          <a:custGeom>
            <a:avLst/>
            <a:gdLst>
              <a:gd name="connsiteX0" fmla="*/ 0 w 6544697"/>
              <a:gd name="connsiteY0" fmla="*/ 0 h 4218696"/>
              <a:gd name="connsiteX1" fmla="*/ 6544697 w 6544697"/>
              <a:gd name="connsiteY1" fmla="*/ 0 h 4218696"/>
              <a:gd name="connsiteX2" fmla="*/ 6544697 w 6544697"/>
              <a:gd name="connsiteY2" fmla="*/ 4218696 h 4218696"/>
              <a:gd name="connsiteX3" fmla="*/ 0 w 6544697"/>
              <a:gd name="connsiteY3" fmla="*/ 4218696 h 4218696"/>
              <a:gd name="connsiteX4" fmla="*/ 0 w 6544697"/>
              <a:gd name="connsiteY4" fmla="*/ 0 h 42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697" h="4218696" fill="none" extrusionOk="0">
                <a:moveTo>
                  <a:pt x="0" y="0"/>
                </a:moveTo>
                <a:cubicBezTo>
                  <a:pt x="2693173" y="-60923"/>
                  <a:pt x="3667095" y="-10796"/>
                  <a:pt x="6544697" y="0"/>
                </a:cubicBezTo>
                <a:cubicBezTo>
                  <a:pt x="6450858" y="952886"/>
                  <a:pt x="6584250" y="2560878"/>
                  <a:pt x="6544697" y="4218696"/>
                </a:cubicBezTo>
                <a:cubicBezTo>
                  <a:pt x="5228425" y="4146730"/>
                  <a:pt x="2012799" y="4371474"/>
                  <a:pt x="0" y="4218696"/>
                </a:cubicBezTo>
                <a:cubicBezTo>
                  <a:pt x="-124474" y="2951617"/>
                  <a:pt x="93245" y="772378"/>
                  <a:pt x="0" y="0"/>
                </a:cubicBezTo>
                <a:close/>
              </a:path>
              <a:path w="6544697" h="4218696" stroke="0" extrusionOk="0">
                <a:moveTo>
                  <a:pt x="0" y="0"/>
                </a:moveTo>
                <a:cubicBezTo>
                  <a:pt x="1679743" y="-30702"/>
                  <a:pt x="5530387" y="-116291"/>
                  <a:pt x="6544697" y="0"/>
                </a:cubicBezTo>
                <a:cubicBezTo>
                  <a:pt x="6623022" y="662286"/>
                  <a:pt x="6518376" y="2621028"/>
                  <a:pt x="6544697" y="4218696"/>
                </a:cubicBezTo>
                <a:cubicBezTo>
                  <a:pt x="4684849" y="4207168"/>
                  <a:pt x="2584689" y="4173090"/>
                  <a:pt x="0" y="4218696"/>
                </a:cubicBezTo>
                <a:cubicBezTo>
                  <a:pt x="13714" y="3745584"/>
                  <a:pt x="123203" y="136330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32A4FA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Q. When will I next be engaged with on this project?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 anticipate that the next round of engagement will take place in late Summer 2025. We will engage on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range of available options – ferry, harbour and fixed links – for each individual island and which of them should be taken forward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more detailed appraisal. This will support elected Members’ considerations at Decision Point 1.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6AC6321-C1CC-57E9-1D17-D4068C735AA9}"/>
              </a:ext>
            </a:extLst>
          </p:cNvPr>
          <p:cNvGrpSpPr/>
          <p:nvPr/>
        </p:nvGrpSpPr>
        <p:grpSpPr>
          <a:xfrm>
            <a:off x="7007191" y="22023276"/>
            <a:ext cx="2258304" cy="2232248"/>
            <a:chOff x="6525628" y="12553643"/>
            <a:chExt cx="2258304" cy="223224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CE9ABA6-2840-291F-111E-FCFD0990D720}"/>
                </a:ext>
              </a:extLst>
            </p:cNvPr>
            <p:cNvSpPr/>
            <p:nvPr/>
          </p:nvSpPr>
          <p:spPr>
            <a:xfrm>
              <a:off x="6525628" y="12553643"/>
              <a:ext cx="2258304" cy="2232248"/>
            </a:xfrm>
            <a:prstGeom prst="ellipse">
              <a:avLst/>
            </a:prstGeom>
            <a:solidFill>
              <a:srgbClr val="32A4FA"/>
            </a:solidFill>
            <a:ln>
              <a:solidFill>
                <a:srgbClr val="32A4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0" name="Graphic 89" descr="Connections outline">
              <a:extLst>
                <a:ext uri="{FF2B5EF4-FFF2-40B4-BE49-F238E27FC236}">
                  <a16:creationId xmlns:a16="http://schemas.microsoft.com/office/drawing/2014/main" id="{0DEF713F-F3BC-F83F-E6A6-7C73A02F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20827" y="12711228"/>
              <a:ext cx="1867906" cy="1867906"/>
            </a:xfrm>
            <a:prstGeom prst="rect">
              <a:avLst/>
            </a:prstGeom>
            <a:effectLst/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7EB1C2-A9F5-6E9D-12E2-C50AABA2042F}"/>
              </a:ext>
            </a:extLst>
          </p:cNvPr>
          <p:cNvGrpSpPr/>
          <p:nvPr/>
        </p:nvGrpSpPr>
        <p:grpSpPr>
          <a:xfrm>
            <a:off x="17675544" y="20644899"/>
            <a:ext cx="2258304" cy="2232248"/>
            <a:chOff x="10923582" y="6982149"/>
            <a:chExt cx="2258304" cy="223224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0CFB133-3A96-0C02-0961-B950FFFA4F84}"/>
                </a:ext>
              </a:extLst>
            </p:cNvPr>
            <p:cNvSpPr/>
            <p:nvPr/>
          </p:nvSpPr>
          <p:spPr>
            <a:xfrm>
              <a:off x="10923582" y="6982149"/>
              <a:ext cx="2258304" cy="2232248"/>
            </a:xfrm>
            <a:prstGeom prst="ellipse">
              <a:avLst/>
            </a:prstGeom>
            <a:solidFill>
              <a:srgbClr val="BBE1FD"/>
            </a:solidFill>
            <a:ln>
              <a:solidFill>
                <a:srgbClr val="BBE1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 descr="Excavator with solid fill">
              <a:extLst>
                <a:ext uri="{FF2B5EF4-FFF2-40B4-BE49-F238E27FC236}">
                  <a16:creationId xmlns:a16="http://schemas.microsoft.com/office/drawing/2014/main" id="{D127F3AC-6D3D-745B-4089-CF458D587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88638" y="7234177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90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7337-A4DB-7F61-F7F0-F6F3851E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A5653A7-AD9E-EFB1-CE66-EEEC153F5311}"/>
              </a:ext>
            </a:extLst>
          </p:cNvPr>
          <p:cNvSpPr/>
          <p:nvPr/>
        </p:nvSpPr>
        <p:spPr>
          <a:xfrm>
            <a:off x="-1" y="733936"/>
            <a:ext cx="21383625" cy="1730262"/>
          </a:xfrm>
          <a:prstGeom prst="rect">
            <a:avLst/>
          </a:prstGeom>
          <a:solidFill>
            <a:srgbClr val="023459"/>
          </a:solidFill>
          <a:ln>
            <a:solidFill>
              <a:srgbClr val="00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2E5F2-086B-601C-6AA5-3A17A8364024}"/>
              </a:ext>
            </a:extLst>
          </p:cNvPr>
          <p:cNvSpPr txBox="1"/>
          <p:nvPr/>
        </p:nvSpPr>
        <p:spPr>
          <a:xfrm>
            <a:off x="0" y="102447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Next Steps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AC931-FA82-D919-5870-A4CBF592512D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2" name="Picture 2" descr="Logo: Shetland Islands Council">
              <a:extLst>
                <a:ext uri="{FF2B5EF4-FFF2-40B4-BE49-F238E27FC236}">
                  <a16:creationId xmlns:a16="http://schemas.microsoft.com/office/drawing/2014/main" id="{4E851DFA-BBD5-E5D2-DCFE-5B261EFB8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7CD8B4-42F0-88CA-A1A0-9D636EEA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4C0430-43F1-8938-9CFB-815B7D2DA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8A6DC1-22DC-40F7-7478-CD7E24AB9C2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4979D65C-33B8-1742-216B-3800148B0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955A9A-C20A-9780-22AB-A6DC0DBC0EEA}"/>
              </a:ext>
            </a:extLst>
          </p:cNvPr>
          <p:cNvCxnSpPr>
            <a:cxnSpLocks/>
          </p:cNvCxnSpPr>
          <p:nvPr/>
        </p:nvCxnSpPr>
        <p:spPr>
          <a:xfrm flipH="1">
            <a:off x="689830" y="14756758"/>
            <a:ext cx="2000396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978068-ABF4-BC4A-EC94-7F5872F9E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08619"/>
              </p:ext>
            </p:extLst>
          </p:nvPr>
        </p:nvGraphicFramePr>
        <p:xfrm>
          <a:off x="1710935" y="4031491"/>
          <a:ext cx="17961754" cy="989405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961754">
                  <a:extLst>
                    <a:ext uri="{9D8B030D-6E8A-4147-A177-3AD203B41FA5}">
                      <a16:colId xmlns:a16="http://schemas.microsoft.com/office/drawing/2014/main" val="3095472837"/>
                    </a:ext>
                  </a:extLst>
                </a:gridCol>
              </a:tblGrid>
              <a:tr h="1684911"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will the outputs of this drop-in session be used?</a:t>
                      </a:r>
                    </a:p>
                  </a:txBody>
                  <a:tcPr anchor="ctr"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21344"/>
                  </a:ext>
                </a:extLst>
              </a:tr>
              <a:tr h="1207193">
                <a:tc>
                  <a:txBody>
                    <a:bodyPr/>
                    <a:lstStyle/>
                    <a:p>
                      <a:pPr marL="0" indent="0">
                        <a:spcBef>
                          <a:spcPts val="2400"/>
                        </a:spcBef>
                        <a:spcAft>
                          <a:spcPts val="2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‘case for change’ 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(or investment) is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founded on the transport problems 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identified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68373"/>
                  </a:ext>
                </a:extLst>
              </a:tr>
              <a:tr h="2587105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These are used as the basis for setting out 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‘Transport Planning Objectives’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which are effectively a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statement of the outcome sought from any investment 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and are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used to appraise options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08315"/>
                  </a:ext>
                </a:extLst>
              </a:tr>
              <a:tr h="2463385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discussions today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together with the outputs from 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feedback forms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will be added to the wider body of evidence that we are developing to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support the ‘case for change’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16266"/>
                  </a:ext>
                </a:extLst>
              </a:tr>
              <a:tr h="1951464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They will also allow us to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sense check the data that we have presented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ensuring that it reflects the reality experienced by Yell residents when making journeys 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510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236204-2CC0-3BC9-200F-39D9C64B8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35301"/>
              </p:ext>
            </p:extLst>
          </p:nvPr>
        </p:nvGraphicFramePr>
        <p:xfrm>
          <a:off x="1710935" y="15515855"/>
          <a:ext cx="17961754" cy="1027396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961754">
                  <a:extLst>
                    <a:ext uri="{9D8B030D-6E8A-4147-A177-3AD203B41FA5}">
                      <a16:colId xmlns:a16="http://schemas.microsoft.com/office/drawing/2014/main" val="3095472837"/>
                    </a:ext>
                  </a:extLst>
                </a:gridCol>
              </a:tblGrid>
              <a:tr h="1684911"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to do next</a:t>
                      </a:r>
                    </a:p>
                  </a:txBody>
                  <a:tcPr anchor="ctr"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21344"/>
                  </a:ext>
                </a:extLst>
              </a:tr>
              <a:tr h="1851160">
                <a:tc>
                  <a:txBody>
                    <a:bodyPr/>
                    <a:lstStyle/>
                    <a:p>
                      <a:pPr marL="0" indent="0">
                        <a:spcBef>
                          <a:spcPts val="2400"/>
                        </a:spcBef>
                        <a:spcAft>
                          <a:spcPts val="2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Please take this opportunity to provide your thoughts to the team on the material presented and ask any questions you may have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68373"/>
                  </a:ext>
                </a:extLst>
              </a:tr>
              <a:tr h="1903074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the information presented align with your experience of using the Yell ferry services?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08315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boards that you have just read provide some topics that you may wish to discuss, and we would be happy to hear any views that you may have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16266"/>
                  </a:ext>
                </a:extLst>
              </a:tr>
              <a:tr h="978352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display boards will also be published online at: </a:t>
                      </a:r>
                      <a:r>
                        <a:rPr kumimoji="0" lang="en-GB" sz="4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hlinkClick r:id="rId7"/>
                        </a:rPr>
                        <a:t>www.shetland.gov.uk/iiTCShetland</a:t>
                      </a:r>
                      <a:r>
                        <a:rPr kumimoji="0" lang="en-GB" sz="4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   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47658"/>
                  </a:ext>
                </a:extLst>
              </a:tr>
              <a:tr h="1951464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Please also take the time to fill out the feedback form before you leave.  </a:t>
                      </a:r>
                    </a:p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 can also be found here: </a:t>
                      </a:r>
                      <a:r>
                        <a:rPr kumimoji="0" lang="en-GB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https://forms.office.com/r/zNbZDm7x8q</a:t>
                      </a:r>
                      <a:r>
                        <a:rPr kumimoji="0" lang="en-GB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4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51042"/>
                  </a:ext>
                </a:extLst>
              </a:tr>
            </a:tbl>
          </a:graphicData>
        </a:graphic>
      </p:graphicFrame>
      <p:pic>
        <p:nvPicPr>
          <p:cNvPr id="3" name="Picture 2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6E3DF26F-A9C3-7926-F40A-E4409A2E2F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67" y="26572252"/>
            <a:ext cx="3117287" cy="31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A line of lines with arrows&#10;&#10;Description automatically generated">
            <a:extLst>
              <a:ext uri="{FF2B5EF4-FFF2-40B4-BE49-F238E27FC236}">
                <a16:creationId xmlns:a16="http://schemas.microsoft.com/office/drawing/2014/main" id="{FC342392-E9F9-0C72-9050-7AC8233660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9752" r="10159" b="14611"/>
          <a:stretch/>
        </p:blipFill>
        <p:spPr>
          <a:xfrm>
            <a:off x="713693" y="18738006"/>
            <a:ext cx="20123556" cy="8910528"/>
          </a:xfrm>
          <a:prstGeom prst="rect">
            <a:avLst/>
          </a:prstGeom>
        </p:spPr>
      </p:pic>
      <p:pic>
        <p:nvPicPr>
          <p:cNvPr id="19" name="Picture 18" descr="A line of lines with arrows&#10;&#10;Description automatically generated">
            <a:extLst>
              <a:ext uri="{FF2B5EF4-FFF2-40B4-BE49-F238E27FC236}">
                <a16:creationId xmlns:a16="http://schemas.microsoft.com/office/drawing/2014/main" id="{828EDE79-292E-8B5B-1D8E-295E290BD3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9752" r="10159" b="14611"/>
          <a:stretch/>
        </p:blipFill>
        <p:spPr>
          <a:xfrm>
            <a:off x="613371" y="4336406"/>
            <a:ext cx="20123556" cy="89105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BB9D7A-9FEC-8764-1A3A-8884836FE8C9}"/>
              </a:ext>
            </a:extLst>
          </p:cNvPr>
          <p:cNvSpPr/>
          <p:nvPr/>
        </p:nvSpPr>
        <p:spPr>
          <a:xfrm>
            <a:off x="561251" y="14849574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D25CD-FA21-33CF-51B1-0223FBD5199C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24BD7-AD23-D1C8-837F-F9234A447214}"/>
              </a:ext>
            </a:extLst>
          </p:cNvPr>
          <p:cNvSpPr txBox="1"/>
          <p:nvPr/>
        </p:nvSpPr>
        <p:spPr>
          <a:xfrm>
            <a:off x="0" y="1223094"/>
            <a:ext cx="2138362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 Strategy </a:t>
            </a:r>
            <a:r>
              <a:rPr lang="en-GB" sz="7200" b="1" u="sng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Strategic</a:t>
            </a: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Business Case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D874D-A3FD-6436-1189-A570E1E65910}"/>
              </a:ext>
            </a:extLst>
          </p:cNvPr>
          <p:cNvSpPr txBox="1"/>
          <p:nvPr/>
        </p:nvSpPr>
        <p:spPr>
          <a:xfrm>
            <a:off x="0" y="15370674"/>
            <a:ext cx="2138362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 Strategy </a:t>
            </a:r>
            <a:r>
              <a:rPr lang="en-GB" sz="7200" b="1" u="sng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Outline</a:t>
            </a: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Business Case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98012D-F129-017A-00CB-1F5B03FD3773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3" name="Picture 2" descr="Logo: Shetland Islands Council">
              <a:extLst>
                <a:ext uri="{FF2B5EF4-FFF2-40B4-BE49-F238E27FC236}">
                  <a16:creationId xmlns:a16="http://schemas.microsoft.com/office/drawing/2014/main" id="{21530665-8418-0F01-67A0-0BDB51BD0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8359AD-8288-0793-C22C-0F99D03F6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F5FC45-2C5E-4EBD-2EEC-75040AEF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429FE7-7EB0-B661-F189-3FF6B234615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82D3A9A6-51B3-957A-C848-756D09A7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9924D9-D16D-6FAC-0549-098B927DA2BB}"/>
              </a:ext>
            </a:extLst>
          </p:cNvPr>
          <p:cNvSpPr txBox="1"/>
          <p:nvPr/>
        </p:nvSpPr>
        <p:spPr>
          <a:xfrm>
            <a:off x="18668508" y="5185471"/>
            <a:ext cx="1744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74B3CE-AAAC-61A8-8316-7BEF26DC95B7}"/>
              </a:ext>
            </a:extLst>
          </p:cNvPr>
          <p:cNvGrpSpPr/>
          <p:nvPr/>
        </p:nvGrpSpPr>
        <p:grpSpPr>
          <a:xfrm>
            <a:off x="1600245" y="4591559"/>
            <a:ext cx="18068791" cy="8595163"/>
            <a:chOff x="1600245" y="4591559"/>
            <a:chExt cx="18068791" cy="8595163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78B538-A415-8DE0-9D16-5AF4F84B95F3}"/>
                </a:ext>
              </a:extLst>
            </p:cNvPr>
            <p:cNvSpPr/>
            <p:nvPr/>
          </p:nvSpPr>
          <p:spPr>
            <a:xfrm>
              <a:off x="12102315" y="4591559"/>
              <a:ext cx="1457344" cy="1766770"/>
            </a:xfrm>
            <a:custGeom>
              <a:avLst/>
              <a:gdLst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5197"/>
                <a:gd name="connsiteY0" fmla="*/ 770036 h 2514659"/>
                <a:gd name="connsiteX1" fmla="*/ 354414 w 3465197"/>
                <a:gd name="connsiteY1" fmla="*/ 96936 h 2514659"/>
                <a:gd name="connsiteX2" fmla="*/ 1973664 w 3465197"/>
                <a:gd name="connsiteY2" fmla="*/ 46136 h 2514659"/>
                <a:gd name="connsiteX3" fmla="*/ 2951564 w 3465197"/>
                <a:gd name="connsiteY3" fmla="*/ 33436 h 2514659"/>
                <a:gd name="connsiteX4" fmla="*/ 3427814 w 3465197"/>
                <a:gd name="connsiteY4" fmla="*/ 509686 h 2514659"/>
                <a:gd name="connsiteX5" fmla="*/ 3421464 w 3465197"/>
                <a:gd name="connsiteY5" fmla="*/ 1265336 h 2514659"/>
                <a:gd name="connsiteX6" fmla="*/ 3316689 w 3465197"/>
                <a:gd name="connsiteY6" fmla="*/ 1903511 h 2514659"/>
                <a:gd name="connsiteX7" fmla="*/ 2742014 w 3465197"/>
                <a:gd name="connsiteY7" fmla="*/ 2433736 h 2514659"/>
                <a:gd name="connsiteX8" fmla="*/ 817964 w 3465197"/>
                <a:gd name="connsiteY8" fmla="*/ 2471836 h 2514659"/>
                <a:gd name="connsiteX9" fmla="*/ 87714 w 3465197"/>
                <a:gd name="connsiteY9" fmla="*/ 2033686 h 2514659"/>
                <a:gd name="connsiteX10" fmla="*/ 43264 w 3465197"/>
                <a:gd name="connsiteY10" fmla="*/ 770036 h 2514659"/>
                <a:gd name="connsiteX0" fmla="*/ 43264 w 3465197"/>
                <a:gd name="connsiteY0" fmla="*/ 785083 h 2529706"/>
                <a:gd name="connsiteX1" fmla="*/ 354414 w 3465197"/>
                <a:gd name="connsiteY1" fmla="*/ 111983 h 2529706"/>
                <a:gd name="connsiteX2" fmla="*/ 1665689 w 3465197"/>
                <a:gd name="connsiteY2" fmla="*/ 23083 h 2529706"/>
                <a:gd name="connsiteX3" fmla="*/ 2951564 w 3465197"/>
                <a:gd name="connsiteY3" fmla="*/ 48483 h 2529706"/>
                <a:gd name="connsiteX4" fmla="*/ 3427814 w 3465197"/>
                <a:gd name="connsiteY4" fmla="*/ 524733 h 2529706"/>
                <a:gd name="connsiteX5" fmla="*/ 3421464 w 3465197"/>
                <a:gd name="connsiteY5" fmla="*/ 1280383 h 2529706"/>
                <a:gd name="connsiteX6" fmla="*/ 3316689 w 3465197"/>
                <a:gd name="connsiteY6" fmla="*/ 1918558 h 2529706"/>
                <a:gd name="connsiteX7" fmla="*/ 2742014 w 3465197"/>
                <a:gd name="connsiteY7" fmla="*/ 2448783 h 2529706"/>
                <a:gd name="connsiteX8" fmla="*/ 817964 w 3465197"/>
                <a:gd name="connsiteY8" fmla="*/ 2486883 h 2529706"/>
                <a:gd name="connsiteX9" fmla="*/ 87714 w 3465197"/>
                <a:gd name="connsiteY9" fmla="*/ 2048733 h 2529706"/>
                <a:gd name="connsiteX10" fmla="*/ 43264 w 3465197"/>
                <a:gd name="connsiteY10" fmla="*/ 785083 h 2529706"/>
                <a:gd name="connsiteX0" fmla="*/ 43264 w 3460275"/>
                <a:gd name="connsiteY0" fmla="*/ 772497 h 2517120"/>
                <a:gd name="connsiteX1" fmla="*/ 354414 w 3460275"/>
                <a:gd name="connsiteY1" fmla="*/ 99397 h 2517120"/>
                <a:gd name="connsiteX2" fmla="*/ 1665689 w 3460275"/>
                <a:gd name="connsiteY2" fmla="*/ 10497 h 2517120"/>
                <a:gd name="connsiteX3" fmla="*/ 3018239 w 3460275"/>
                <a:gd name="connsiteY3" fmla="*/ 58122 h 2517120"/>
                <a:gd name="connsiteX4" fmla="*/ 3427814 w 3460275"/>
                <a:gd name="connsiteY4" fmla="*/ 512147 h 2517120"/>
                <a:gd name="connsiteX5" fmla="*/ 3421464 w 3460275"/>
                <a:gd name="connsiteY5" fmla="*/ 1267797 h 2517120"/>
                <a:gd name="connsiteX6" fmla="*/ 3316689 w 3460275"/>
                <a:gd name="connsiteY6" fmla="*/ 1905972 h 2517120"/>
                <a:gd name="connsiteX7" fmla="*/ 2742014 w 3460275"/>
                <a:gd name="connsiteY7" fmla="*/ 2436197 h 2517120"/>
                <a:gd name="connsiteX8" fmla="*/ 817964 w 3460275"/>
                <a:gd name="connsiteY8" fmla="*/ 2474297 h 2517120"/>
                <a:gd name="connsiteX9" fmla="*/ 87714 w 3460275"/>
                <a:gd name="connsiteY9" fmla="*/ 2036147 h 2517120"/>
                <a:gd name="connsiteX10" fmla="*/ 43264 w 3460275"/>
                <a:gd name="connsiteY10" fmla="*/ 772497 h 2517120"/>
                <a:gd name="connsiteX0" fmla="*/ 43264 w 3425371"/>
                <a:gd name="connsiteY0" fmla="*/ 774465 h 2519088"/>
                <a:gd name="connsiteX1" fmla="*/ 354414 w 3425371"/>
                <a:gd name="connsiteY1" fmla="*/ 101365 h 2519088"/>
                <a:gd name="connsiteX2" fmla="*/ 1665689 w 3425371"/>
                <a:gd name="connsiteY2" fmla="*/ 12465 h 2519088"/>
                <a:gd name="connsiteX3" fmla="*/ 3018239 w 3425371"/>
                <a:gd name="connsiteY3" fmla="*/ 60090 h 2519088"/>
                <a:gd name="connsiteX4" fmla="*/ 3364314 w 3425371"/>
                <a:gd name="connsiteY4" fmla="*/ 549040 h 2519088"/>
                <a:gd name="connsiteX5" fmla="*/ 3421464 w 3425371"/>
                <a:gd name="connsiteY5" fmla="*/ 1269765 h 2519088"/>
                <a:gd name="connsiteX6" fmla="*/ 3316689 w 3425371"/>
                <a:gd name="connsiteY6" fmla="*/ 1907940 h 2519088"/>
                <a:gd name="connsiteX7" fmla="*/ 2742014 w 3425371"/>
                <a:gd name="connsiteY7" fmla="*/ 2438165 h 2519088"/>
                <a:gd name="connsiteX8" fmla="*/ 817964 w 3425371"/>
                <a:gd name="connsiteY8" fmla="*/ 2476265 h 2519088"/>
                <a:gd name="connsiteX9" fmla="*/ 87714 w 3425371"/>
                <a:gd name="connsiteY9" fmla="*/ 2038115 h 2519088"/>
                <a:gd name="connsiteX10" fmla="*/ 43264 w 3425371"/>
                <a:gd name="connsiteY10" fmla="*/ 774465 h 2519088"/>
                <a:gd name="connsiteX0" fmla="*/ 43264 w 3422762"/>
                <a:gd name="connsiteY0" fmla="*/ 774465 h 2519088"/>
                <a:gd name="connsiteX1" fmla="*/ 354414 w 3422762"/>
                <a:gd name="connsiteY1" fmla="*/ 101365 h 2519088"/>
                <a:gd name="connsiteX2" fmla="*/ 1665689 w 3422762"/>
                <a:gd name="connsiteY2" fmla="*/ 12465 h 2519088"/>
                <a:gd name="connsiteX3" fmla="*/ 3018239 w 3422762"/>
                <a:gd name="connsiteY3" fmla="*/ 60090 h 2519088"/>
                <a:gd name="connsiteX4" fmla="*/ 3364314 w 3422762"/>
                <a:gd name="connsiteY4" fmla="*/ 549040 h 2519088"/>
                <a:gd name="connsiteX5" fmla="*/ 3421464 w 3422762"/>
                <a:gd name="connsiteY5" fmla="*/ 1269765 h 2519088"/>
                <a:gd name="connsiteX6" fmla="*/ 3316689 w 3422762"/>
                <a:gd name="connsiteY6" fmla="*/ 1907940 h 2519088"/>
                <a:gd name="connsiteX7" fmla="*/ 2742014 w 3422762"/>
                <a:gd name="connsiteY7" fmla="*/ 2438165 h 2519088"/>
                <a:gd name="connsiteX8" fmla="*/ 817964 w 3422762"/>
                <a:gd name="connsiteY8" fmla="*/ 2476265 h 2519088"/>
                <a:gd name="connsiteX9" fmla="*/ 87714 w 3422762"/>
                <a:gd name="connsiteY9" fmla="*/ 2038115 h 2519088"/>
                <a:gd name="connsiteX10" fmla="*/ 43264 w 3422762"/>
                <a:gd name="connsiteY10" fmla="*/ 774465 h 2519088"/>
                <a:gd name="connsiteX0" fmla="*/ 43264 w 3392994"/>
                <a:gd name="connsiteY0" fmla="*/ 774465 h 2519088"/>
                <a:gd name="connsiteX1" fmla="*/ 354414 w 3392994"/>
                <a:gd name="connsiteY1" fmla="*/ 101365 h 2519088"/>
                <a:gd name="connsiteX2" fmla="*/ 1665689 w 3392994"/>
                <a:gd name="connsiteY2" fmla="*/ 12465 h 2519088"/>
                <a:gd name="connsiteX3" fmla="*/ 3018239 w 3392994"/>
                <a:gd name="connsiteY3" fmla="*/ 60090 h 2519088"/>
                <a:gd name="connsiteX4" fmla="*/ 3364314 w 3392994"/>
                <a:gd name="connsiteY4" fmla="*/ 549040 h 2519088"/>
                <a:gd name="connsiteX5" fmla="*/ 3367489 w 3392994"/>
                <a:gd name="connsiteY5" fmla="*/ 1330090 h 2519088"/>
                <a:gd name="connsiteX6" fmla="*/ 3316689 w 3392994"/>
                <a:gd name="connsiteY6" fmla="*/ 1907940 h 2519088"/>
                <a:gd name="connsiteX7" fmla="*/ 2742014 w 3392994"/>
                <a:gd name="connsiteY7" fmla="*/ 2438165 h 2519088"/>
                <a:gd name="connsiteX8" fmla="*/ 817964 w 3392994"/>
                <a:gd name="connsiteY8" fmla="*/ 2476265 h 2519088"/>
                <a:gd name="connsiteX9" fmla="*/ 87714 w 3392994"/>
                <a:gd name="connsiteY9" fmla="*/ 2038115 h 2519088"/>
                <a:gd name="connsiteX10" fmla="*/ 43264 w 3392994"/>
                <a:gd name="connsiteY10" fmla="*/ 774465 h 2519088"/>
                <a:gd name="connsiteX0" fmla="*/ 43264 w 3399110"/>
                <a:gd name="connsiteY0" fmla="*/ 774465 h 2519088"/>
                <a:gd name="connsiteX1" fmla="*/ 354414 w 3399110"/>
                <a:gd name="connsiteY1" fmla="*/ 101365 h 2519088"/>
                <a:gd name="connsiteX2" fmla="*/ 1665689 w 3399110"/>
                <a:gd name="connsiteY2" fmla="*/ 12465 h 2519088"/>
                <a:gd name="connsiteX3" fmla="*/ 3018239 w 3399110"/>
                <a:gd name="connsiteY3" fmla="*/ 60090 h 2519088"/>
                <a:gd name="connsiteX4" fmla="*/ 3364314 w 3399110"/>
                <a:gd name="connsiteY4" fmla="*/ 549040 h 2519088"/>
                <a:gd name="connsiteX5" fmla="*/ 3316689 w 3399110"/>
                <a:gd name="connsiteY5" fmla="*/ 1907940 h 2519088"/>
                <a:gd name="connsiteX6" fmla="*/ 2742014 w 3399110"/>
                <a:gd name="connsiteY6" fmla="*/ 2438165 h 2519088"/>
                <a:gd name="connsiteX7" fmla="*/ 817964 w 3399110"/>
                <a:gd name="connsiteY7" fmla="*/ 2476265 h 2519088"/>
                <a:gd name="connsiteX8" fmla="*/ 87714 w 3399110"/>
                <a:gd name="connsiteY8" fmla="*/ 2038115 h 2519088"/>
                <a:gd name="connsiteX9" fmla="*/ 43264 w 3399110"/>
                <a:gd name="connsiteY9" fmla="*/ 774465 h 25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9110" h="2519088">
                  <a:moveTo>
                    <a:pt x="43264" y="774465"/>
                  </a:moveTo>
                  <a:cubicBezTo>
                    <a:pt x="87714" y="451674"/>
                    <a:pt x="84010" y="228365"/>
                    <a:pt x="354414" y="101365"/>
                  </a:cubicBezTo>
                  <a:cubicBezTo>
                    <a:pt x="624818" y="-25635"/>
                    <a:pt x="1221718" y="19344"/>
                    <a:pt x="1665689" y="12465"/>
                  </a:cubicBezTo>
                  <a:cubicBezTo>
                    <a:pt x="2109660" y="5586"/>
                    <a:pt x="2735135" y="-29339"/>
                    <a:pt x="3018239" y="60090"/>
                  </a:cubicBezTo>
                  <a:cubicBezTo>
                    <a:pt x="3301343" y="149519"/>
                    <a:pt x="3314572" y="241065"/>
                    <a:pt x="3364314" y="549040"/>
                  </a:cubicBezTo>
                  <a:cubicBezTo>
                    <a:pt x="3414056" y="857015"/>
                    <a:pt x="3420406" y="1593086"/>
                    <a:pt x="3316689" y="1907940"/>
                  </a:cubicBezTo>
                  <a:cubicBezTo>
                    <a:pt x="3212972" y="2222794"/>
                    <a:pt x="3158468" y="2343444"/>
                    <a:pt x="2742014" y="2438165"/>
                  </a:cubicBezTo>
                  <a:cubicBezTo>
                    <a:pt x="2325560" y="2532886"/>
                    <a:pt x="1260347" y="2542940"/>
                    <a:pt x="817964" y="2476265"/>
                  </a:cubicBezTo>
                  <a:cubicBezTo>
                    <a:pt x="375581" y="2409590"/>
                    <a:pt x="217889" y="2324923"/>
                    <a:pt x="87714" y="2038115"/>
                  </a:cubicBezTo>
                  <a:cubicBezTo>
                    <a:pt x="-42461" y="1751307"/>
                    <a:pt x="-1186" y="1097256"/>
                    <a:pt x="43264" y="774465"/>
                  </a:cubicBezTo>
                  <a:close/>
                </a:path>
              </a:pathLst>
            </a:custGeom>
            <a:solidFill>
              <a:srgbClr val="BBE1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37CB7A-5A3E-4C70-03AD-EA358FAEDAF2}"/>
                </a:ext>
              </a:extLst>
            </p:cNvPr>
            <p:cNvSpPr txBox="1"/>
            <p:nvPr/>
          </p:nvSpPr>
          <p:spPr>
            <a:xfrm>
              <a:off x="1600245" y="6735275"/>
              <a:ext cx="4136296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‘Case for Change’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A37A62-DF7E-FCBF-D76C-C6A3B4C2DC06}"/>
                </a:ext>
              </a:extLst>
            </p:cNvPr>
            <p:cNvSpPr txBox="1"/>
            <p:nvPr/>
          </p:nvSpPr>
          <p:spPr>
            <a:xfrm>
              <a:off x="1674815" y="7652582"/>
              <a:ext cx="4136296" cy="4462760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first step in the process is to set out the ‘Case for Change’ (CfC), which is currently under development.  This establishes the rationale for intervention – i.e., why is investment required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CfC is being informed by extensive analytical work and engagement with communities, businesses and other stakeholders.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DEEFE0-9311-96DB-563D-54B9B6E1E597}"/>
                </a:ext>
              </a:extLst>
            </p:cNvPr>
            <p:cNvSpPr txBox="1"/>
            <p:nvPr/>
          </p:nvSpPr>
          <p:spPr>
            <a:xfrm>
              <a:off x="6321530" y="6626193"/>
              <a:ext cx="4136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Route level option generation and development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4A8E2B-8246-CD39-3B08-9F3E6E9AAB4B}"/>
                </a:ext>
              </a:extLst>
            </p:cNvPr>
            <p:cNvSpPr txBox="1"/>
            <p:nvPr/>
          </p:nvSpPr>
          <p:spPr>
            <a:xfrm>
              <a:off x="6795236" y="7709782"/>
              <a:ext cx="3695297" cy="2123658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Ferry, harbour and, where appropriate, fixed link options will be developed for each island. At this stage, all potential options will be included for consideration.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AA879-0261-40C8-1C80-92D037118D59}"/>
                </a:ext>
              </a:extLst>
            </p:cNvPr>
            <p:cNvSpPr txBox="1"/>
            <p:nvPr/>
          </p:nvSpPr>
          <p:spPr>
            <a:xfrm>
              <a:off x="10884092" y="6738289"/>
              <a:ext cx="413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Preliminary Options Appraisal</a:t>
              </a:r>
            </a:p>
          </p:txBody>
        </p:sp>
        <p:pic>
          <p:nvPicPr>
            <p:cNvPr id="35" name="Graphic 34" descr="Clipboard Mixed with solid fill">
              <a:extLst>
                <a:ext uri="{FF2B5EF4-FFF2-40B4-BE49-F238E27FC236}">
                  <a16:creationId xmlns:a16="http://schemas.microsoft.com/office/drawing/2014/main" id="{F530A1AE-FBFA-B615-DF48-EB43E4F5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058588" y="4653222"/>
              <a:ext cx="1579732" cy="157973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838016-4BA9-0223-B9C7-CE56A2082E8D}"/>
                </a:ext>
              </a:extLst>
            </p:cNvPr>
            <p:cNvSpPr txBox="1"/>
            <p:nvPr/>
          </p:nvSpPr>
          <p:spPr>
            <a:xfrm>
              <a:off x="11098500" y="9554959"/>
              <a:ext cx="3896149" cy="3631763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appraisal will be undertaken on a route-by-route basis. A clear rationale for selection or rejection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will be provided for all options.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Fixed link proposals for a minimum of Bressay, Fetlar, Unst, Whalsay and Yell will be retained for consideration at OBC.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293AC29-9CF1-FBB0-10E3-0136C87344C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9409" y="7871012"/>
              <a:ext cx="4127" cy="1272988"/>
            </a:xfrm>
            <a:prstGeom prst="line">
              <a:avLst/>
            </a:prstGeom>
            <a:ln w="31750">
              <a:solidFill>
                <a:srgbClr val="0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E10210-BA7C-363F-9ABE-E6DAF7291B6C}"/>
                </a:ext>
              </a:extLst>
            </p:cNvPr>
            <p:cNvSpPr txBox="1"/>
            <p:nvPr/>
          </p:nvSpPr>
          <p:spPr>
            <a:xfrm>
              <a:off x="15382885" y="10063729"/>
              <a:ext cx="4286151" cy="1446550"/>
            </a:xfrm>
            <a:prstGeom prst="rect">
              <a:avLst/>
            </a:prstGeom>
            <a:noFill/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‘Sign-off’ by elected Members on the options to be taken forward for detailed appraisal in the Network Strategy OBC.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CAA472-0F26-0D8B-2EBD-BF2DB931C62D}"/>
                </a:ext>
              </a:extLst>
            </p:cNvPr>
            <p:cNvSpPr txBox="1"/>
            <p:nvPr/>
          </p:nvSpPr>
          <p:spPr>
            <a:xfrm>
              <a:off x="5038546" y="5221027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7C1A5-E602-8674-BD85-5193823DABE9}"/>
                </a:ext>
              </a:extLst>
            </p:cNvPr>
            <p:cNvSpPr txBox="1"/>
            <p:nvPr/>
          </p:nvSpPr>
          <p:spPr>
            <a:xfrm>
              <a:off x="9479701" y="51854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A64494-5F2E-2C53-72AE-DC6727E6DBED}"/>
                </a:ext>
              </a:extLst>
            </p:cNvPr>
            <p:cNvSpPr txBox="1"/>
            <p:nvPr/>
          </p:nvSpPr>
          <p:spPr>
            <a:xfrm>
              <a:off x="14148196" y="51854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6EA0A8-49F1-47AD-3D17-2E62118F81D3}"/>
                </a:ext>
              </a:extLst>
            </p:cNvPr>
            <p:cNvSpPr txBox="1"/>
            <p:nvPr/>
          </p:nvSpPr>
          <p:spPr>
            <a:xfrm>
              <a:off x="15570022" y="6582651"/>
              <a:ext cx="39787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1238921" rtl="0" eaLnBrk="1" latinLnBrk="0" hangingPunct="1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Programme Level Network Strategy SBC Report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7F4B51-CAE3-CF48-6F33-5078E6AA33D0}"/>
                </a:ext>
              </a:extLst>
            </p:cNvPr>
            <p:cNvSpPr txBox="1"/>
            <p:nvPr/>
          </p:nvSpPr>
          <p:spPr>
            <a:xfrm>
              <a:off x="15570022" y="9464881"/>
              <a:ext cx="39787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1238921" rtl="0" eaLnBrk="1" latinLnBrk="0" hangingPunct="1"/>
              <a:r>
                <a:rPr lang="en-GB" sz="2800" b="1" u="sng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Council Decision Point 1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101B8D-CCA5-ECF8-6E5D-3087D667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88573" y="4795950"/>
              <a:ext cx="1508779" cy="138141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46E193-E897-A363-3E7E-C00FFA23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0093" y="4770588"/>
              <a:ext cx="1744384" cy="1291094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724A0C7-5482-277C-A37F-4838B3ED4445}"/>
                </a:ext>
              </a:extLst>
            </p:cNvPr>
            <p:cNvSpPr txBox="1"/>
            <p:nvPr/>
          </p:nvSpPr>
          <p:spPr>
            <a:xfrm>
              <a:off x="11474657" y="7507456"/>
              <a:ext cx="314383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95186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is primarily a qualitative process, designed to generate a shortlist of options for the detailed options appraisal in the OBC.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B21CBC3-CF91-7D1D-CD99-1F2DD167736F}"/>
                </a:ext>
              </a:extLst>
            </p:cNvPr>
            <p:cNvGrpSpPr/>
            <p:nvPr/>
          </p:nvGrpSpPr>
          <p:grpSpPr>
            <a:xfrm>
              <a:off x="16451469" y="4747674"/>
              <a:ext cx="2148982" cy="1410260"/>
              <a:chOff x="16031662" y="4603382"/>
              <a:chExt cx="2148982" cy="141026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F618282-338D-8E3B-C2DC-899C265CFD4A}"/>
                  </a:ext>
                </a:extLst>
              </p:cNvPr>
              <p:cNvSpPr/>
              <p:nvPr/>
            </p:nvSpPr>
            <p:spPr>
              <a:xfrm rot="5400000">
                <a:off x="16401023" y="4234021"/>
                <a:ext cx="1410260" cy="214898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17BD4EA-CA0F-E231-36A4-79CEDCE6136E}"/>
                  </a:ext>
                </a:extLst>
              </p:cNvPr>
              <p:cNvGrpSpPr/>
              <p:nvPr/>
            </p:nvGrpSpPr>
            <p:grpSpPr>
              <a:xfrm>
                <a:off x="16192351" y="4852492"/>
                <a:ext cx="1844277" cy="876869"/>
                <a:chOff x="9451530" y="16900297"/>
                <a:chExt cx="4001261" cy="1857089"/>
              </a:xfrm>
              <a:solidFill>
                <a:srgbClr val="023459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BABAD013-691F-7211-1846-6B1280700AFF}"/>
                    </a:ext>
                  </a:extLst>
                </p:cNvPr>
                <p:cNvSpPr/>
                <p:nvPr/>
              </p:nvSpPr>
              <p:spPr>
                <a:xfrm>
                  <a:off x="9451530" y="17630103"/>
                  <a:ext cx="1127188" cy="1127283"/>
                </a:xfrm>
                <a:custGeom>
                  <a:avLst/>
                  <a:gdLst>
                    <a:gd name="connsiteX0" fmla="*/ 177927 w 1127188"/>
                    <a:gd name="connsiteY0" fmla="*/ 95 h 1127283"/>
                    <a:gd name="connsiteX1" fmla="*/ 949262 w 1127188"/>
                    <a:gd name="connsiteY1" fmla="*/ 95 h 1127283"/>
                    <a:gd name="connsiteX2" fmla="*/ 1075087 w 1127188"/>
                    <a:gd name="connsiteY2" fmla="*/ 52197 h 1127283"/>
                    <a:gd name="connsiteX3" fmla="*/ 1127189 w 1127188"/>
                    <a:gd name="connsiteY3" fmla="*/ 178022 h 1127283"/>
                    <a:gd name="connsiteX4" fmla="*/ 1127189 w 1127188"/>
                    <a:gd name="connsiteY4" fmla="*/ 949357 h 1127283"/>
                    <a:gd name="connsiteX5" fmla="*/ 1075087 w 1127188"/>
                    <a:gd name="connsiteY5" fmla="*/ 1075182 h 1127283"/>
                    <a:gd name="connsiteX6" fmla="*/ 1075087 w 1127188"/>
                    <a:gd name="connsiteY6" fmla="*/ 1075182 h 1127283"/>
                    <a:gd name="connsiteX7" fmla="*/ 949262 w 1127188"/>
                    <a:gd name="connsiteY7" fmla="*/ 1127284 h 1127283"/>
                    <a:gd name="connsiteX8" fmla="*/ 177927 w 1127188"/>
                    <a:gd name="connsiteY8" fmla="*/ 1127284 h 1127283"/>
                    <a:gd name="connsiteX9" fmla="*/ 52959 w 1127188"/>
                    <a:gd name="connsiteY9" fmla="*/ 1075182 h 1127283"/>
                    <a:gd name="connsiteX10" fmla="*/ 52102 w 1127188"/>
                    <a:gd name="connsiteY10" fmla="*/ 1074325 h 1127283"/>
                    <a:gd name="connsiteX11" fmla="*/ 0 w 1127188"/>
                    <a:gd name="connsiteY11" fmla="*/ 949357 h 1127283"/>
                    <a:gd name="connsiteX12" fmla="*/ 0 w 1127188"/>
                    <a:gd name="connsiteY12" fmla="*/ 178022 h 1127283"/>
                    <a:gd name="connsiteX13" fmla="*/ 52102 w 1127188"/>
                    <a:gd name="connsiteY13" fmla="*/ 52197 h 1127283"/>
                    <a:gd name="connsiteX14" fmla="*/ 56579 w 1127188"/>
                    <a:gd name="connsiteY14" fmla="*/ 48577 h 1127283"/>
                    <a:gd name="connsiteX15" fmla="*/ 177927 w 1127188"/>
                    <a:gd name="connsiteY15" fmla="*/ 0 h 1127283"/>
                    <a:gd name="connsiteX16" fmla="*/ 177927 w 1127188"/>
                    <a:gd name="connsiteY16" fmla="*/ 0 h 1127283"/>
                    <a:gd name="connsiteX17" fmla="*/ 949262 w 1127188"/>
                    <a:gd name="connsiteY17" fmla="*/ 127825 h 1127283"/>
                    <a:gd name="connsiteX18" fmla="*/ 177927 w 1127188"/>
                    <a:gd name="connsiteY18" fmla="*/ 127825 h 1127283"/>
                    <a:gd name="connsiteX19" fmla="*/ 144685 w 1127188"/>
                    <a:gd name="connsiteY19" fmla="*/ 140398 h 1127283"/>
                    <a:gd name="connsiteX20" fmla="*/ 142018 w 1127188"/>
                    <a:gd name="connsiteY20" fmla="*/ 142208 h 1127283"/>
                    <a:gd name="connsiteX21" fmla="*/ 126778 w 1127188"/>
                    <a:gd name="connsiteY21" fmla="*/ 178213 h 1127283"/>
                    <a:gd name="connsiteX22" fmla="*/ 126778 w 1127188"/>
                    <a:gd name="connsiteY22" fmla="*/ 949547 h 1127283"/>
                    <a:gd name="connsiteX23" fmla="*/ 142018 w 1127188"/>
                    <a:gd name="connsiteY23" fmla="*/ 985552 h 1127283"/>
                    <a:gd name="connsiteX24" fmla="*/ 142018 w 1127188"/>
                    <a:gd name="connsiteY24" fmla="*/ 985552 h 1127283"/>
                    <a:gd name="connsiteX25" fmla="*/ 178022 w 1127188"/>
                    <a:gd name="connsiteY25" fmla="*/ 1000887 h 1127283"/>
                    <a:gd name="connsiteX26" fmla="*/ 949357 w 1127188"/>
                    <a:gd name="connsiteY26" fmla="*/ 1000887 h 1127283"/>
                    <a:gd name="connsiteX27" fmla="*/ 985361 w 1127188"/>
                    <a:gd name="connsiteY27" fmla="*/ 985552 h 1127283"/>
                    <a:gd name="connsiteX28" fmla="*/ 985361 w 1127188"/>
                    <a:gd name="connsiteY28" fmla="*/ 985552 h 1127283"/>
                    <a:gd name="connsiteX29" fmla="*/ 1000601 w 1127188"/>
                    <a:gd name="connsiteY29" fmla="*/ 949547 h 1127283"/>
                    <a:gd name="connsiteX30" fmla="*/ 1000601 w 1127188"/>
                    <a:gd name="connsiteY30" fmla="*/ 178213 h 1127283"/>
                    <a:gd name="connsiteX31" fmla="*/ 985361 w 1127188"/>
                    <a:gd name="connsiteY31" fmla="*/ 142208 h 1127283"/>
                    <a:gd name="connsiteX32" fmla="*/ 949357 w 1127188"/>
                    <a:gd name="connsiteY32" fmla="*/ 127825 h 1127283"/>
                    <a:gd name="connsiteX33" fmla="*/ 949357 w 1127188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7188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5087" y="52197"/>
                      </a:cubicBezTo>
                      <a:cubicBezTo>
                        <a:pt x="1106519" y="84582"/>
                        <a:pt x="1127189" y="129540"/>
                        <a:pt x="1127189" y="178022"/>
                      </a:cubicBezTo>
                      <a:lnTo>
                        <a:pt x="1127189" y="949357"/>
                      </a:lnTo>
                      <a:cubicBezTo>
                        <a:pt x="1127189" y="997934"/>
                        <a:pt x="1106519" y="1042892"/>
                        <a:pt x="1075087" y="1075182"/>
                      </a:cubicBezTo>
                      <a:lnTo>
                        <a:pt x="1075087" y="1075182"/>
                      </a:lnTo>
                      <a:cubicBezTo>
                        <a:pt x="1042702" y="1107567"/>
                        <a:pt x="997744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5344" y="1107567"/>
                        <a:pt x="52959" y="1075182"/>
                      </a:cubicBezTo>
                      <a:lnTo>
                        <a:pt x="52102" y="1074325"/>
                      </a:lnTo>
                      <a:cubicBezTo>
                        <a:pt x="20669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20669" y="84487"/>
                        <a:pt x="52102" y="52197"/>
                      </a:cubicBezTo>
                      <a:lnTo>
                        <a:pt x="56579" y="48577"/>
                      </a:lnTo>
                      <a:cubicBezTo>
                        <a:pt x="88964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5354" y="127825"/>
                        <a:pt x="152781" y="132302"/>
                        <a:pt x="144685" y="140398"/>
                      </a:cubicBezTo>
                      <a:lnTo>
                        <a:pt x="142018" y="142208"/>
                      </a:lnTo>
                      <a:cubicBezTo>
                        <a:pt x="133064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3064" y="976503"/>
                        <a:pt x="142018" y="985552"/>
                      </a:cubicBezTo>
                      <a:lnTo>
                        <a:pt x="142018" y="985552"/>
                      </a:lnTo>
                      <a:cubicBezTo>
                        <a:pt x="150971" y="994505"/>
                        <a:pt x="163640" y="1000887"/>
                        <a:pt x="178022" y="1000887"/>
                      </a:cubicBezTo>
                      <a:lnTo>
                        <a:pt x="949357" y="1000887"/>
                      </a:lnTo>
                      <a:cubicBezTo>
                        <a:pt x="963740" y="1000887"/>
                        <a:pt x="976313" y="994600"/>
                        <a:pt x="985361" y="985552"/>
                      </a:cubicBezTo>
                      <a:lnTo>
                        <a:pt x="985361" y="985552"/>
                      </a:lnTo>
                      <a:cubicBezTo>
                        <a:pt x="994315" y="976598"/>
                        <a:pt x="1000601" y="963930"/>
                        <a:pt x="1000601" y="949547"/>
                      </a:cubicBezTo>
                      <a:lnTo>
                        <a:pt x="1000601" y="178213"/>
                      </a:lnTo>
                      <a:cubicBezTo>
                        <a:pt x="1000601" y="164782"/>
                        <a:pt x="994315" y="151257"/>
                        <a:pt x="985361" y="142208"/>
                      </a:cubicBezTo>
                      <a:cubicBezTo>
                        <a:pt x="976408" y="133255"/>
                        <a:pt x="963835" y="127825"/>
                        <a:pt x="949357" y="127825"/>
                      </a:cubicBezTo>
                      <a:lnTo>
                        <a:pt x="949357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FA17FE7-D4CC-64B2-4461-A76BACFF58C1}"/>
                    </a:ext>
                  </a:extLst>
                </p:cNvPr>
                <p:cNvSpPr/>
                <p:nvPr/>
              </p:nvSpPr>
              <p:spPr>
                <a:xfrm>
                  <a:off x="10889043" y="17630103"/>
                  <a:ext cx="1126331" cy="1127283"/>
                </a:xfrm>
                <a:custGeom>
                  <a:avLst/>
                  <a:gdLst>
                    <a:gd name="connsiteX0" fmla="*/ 177927 w 1126331"/>
                    <a:gd name="connsiteY0" fmla="*/ 95 h 1127283"/>
                    <a:gd name="connsiteX1" fmla="*/ 949262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9262 w 1126331"/>
                    <a:gd name="connsiteY7" fmla="*/ 1127284 h 1127283"/>
                    <a:gd name="connsiteX8" fmla="*/ 177927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927 w 1126331"/>
                    <a:gd name="connsiteY15" fmla="*/ 0 h 1127283"/>
                    <a:gd name="connsiteX16" fmla="*/ 177927 w 1126331"/>
                    <a:gd name="connsiteY16" fmla="*/ 0 h 1127283"/>
                    <a:gd name="connsiteX17" fmla="*/ 949262 w 1126331"/>
                    <a:gd name="connsiteY17" fmla="*/ 127825 h 1127283"/>
                    <a:gd name="connsiteX18" fmla="*/ 177927 w 1126331"/>
                    <a:gd name="connsiteY18" fmla="*/ 127825 h 1127283"/>
                    <a:gd name="connsiteX19" fmla="*/ 143732 w 1126331"/>
                    <a:gd name="connsiteY19" fmla="*/ 140398 h 1127283"/>
                    <a:gd name="connsiteX20" fmla="*/ 141923 w 1126331"/>
                    <a:gd name="connsiteY20" fmla="*/ 142208 h 1127283"/>
                    <a:gd name="connsiteX21" fmla="*/ 126683 w 1126331"/>
                    <a:gd name="connsiteY21" fmla="*/ 178213 h 1127283"/>
                    <a:gd name="connsiteX22" fmla="*/ 126683 w 1126331"/>
                    <a:gd name="connsiteY22" fmla="*/ 949547 h 1127283"/>
                    <a:gd name="connsiteX23" fmla="*/ 141923 w 1126331"/>
                    <a:gd name="connsiteY23" fmla="*/ 985552 h 1127283"/>
                    <a:gd name="connsiteX24" fmla="*/ 141923 w 1126331"/>
                    <a:gd name="connsiteY24" fmla="*/ 985552 h 1127283"/>
                    <a:gd name="connsiteX25" fmla="*/ 177832 w 1126331"/>
                    <a:gd name="connsiteY25" fmla="*/ 1000887 h 1127283"/>
                    <a:gd name="connsiteX26" fmla="*/ 949166 w 1126331"/>
                    <a:gd name="connsiteY26" fmla="*/ 1000887 h 1127283"/>
                    <a:gd name="connsiteX27" fmla="*/ 985171 w 1126331"/>
                    <a:gd name="connsiteY27" fmla="*/ 985552 h 1127283"/>
                    <a:gd name="connsiteX28" fmla="*/ 985171 w 1126331"/>
                    <a:gd name="connsiteY28" fmla="*/ 985552 h 1127283"/>
                    <a:gd name="connsiteX29" fmla="*/ 999554 w 1126331"/>
                    <a:gd name="connsiteY29" fmla="*/ 949547 h 1127283"/>
                    <a:gd name="connsiteX30" fmla="*/ 999554 w 1126331"/>
                    <a:gd name="connsiteY30" fmla="*/ 178213 h 1127283"/>
                    <a:gd name="connsiteX31" fmla="*/ 985171 w 1126331"/>
                    <a:gd name="connsiteY31" fmla="*/ 142208 h 1127283"/>
                    <a:gd name="connsiteX32" fmla="*/ 949166 w 1126331"/>
                    <a:gd name="connsiteY32" fmla="*/ 127825 h 1127283"/>
                    <a:gd name="connsiteX33" fmla="*/ 949166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2797" y="1107567"/>
                        <a:pt x="997839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4392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3912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4402" y="127825"/>
                        <a:pt x="152781" y="132302"/>
                        <a:pt x="143732" y="140398"/>
                      </a:cubicBezTo>
                      <a:lnTo>
                        <a:pt x="141923" y="142208"/>
                      </a:lnTo>
                      <a:cubicBezTo>
                        <a:pt x="132969" y="151162"/>
                        <a:pt x="126683" y="164687"/>
                        <a:pt x="126683" y="178213"/>
                      </a:cubicBezTo>
                      <a:lnTo>
                        <a:pt x="126683" y="949547"/>
                      </a:lnTo>
                      <a:cubicBezTo>
                        <a:pt x="126683" y="963930"/>
                        <a:pt x="132112" y="976503"/>
                        <a:pt x="141923" y="985552"/>
                      </a:cubicBezTo>
                      <a:lnTo>
                        <a:pt x="141923" y="985552"/>
                      </a:lnTo>
                      <a:cubicBezTo>
                        <a:pt x="150876" y="994505"/>
                        <a:pt x="163449" y="1000887"/>
                        <a:pt x="177832" y="1000887"/>
                      </a:cubicBezTo>
                      <a:lnTo>
                        <a:pt x="949166" y="1000887"/>
                      </a:lnTo>
                      <a:cubicBezTo>
                        <a:pt x="962597" y="1000887"/>
                        <a:pt x="975265" y="994600"/>
                        <a:pt x="985171" y="985552"/>
                      </a:cubicBezTo>
                      <a:lnTo>
                        <a:pt x="985171" y="985552"/>
                      </a:lnTo>
                      <a:cubicBezTo>
                        <a:pt x="994124" y="976598"/>
                        <a:pt x="999554" y="963930"/>
                        <a:pt x="999554" y="949547"/>
                      </a:cubicBezTo>
                      <a:lnTo>
                        <a:pt x="999554" y="178213"/>
                      </a:lnTo>
                      <a:cubicBezTo>
                        <a:pt x="999554" y="164782"/>
                        <a:pt x="994124" y="151257"/>
                        <a:pt x="985171" y="142208"/>
                      </a:cubicBezTo>
                      <a:cubicBezTo>
                        <a:pt x="975265" y="133255"/>
                        <a:pt x="962692" y="127825"/>
                        <a:pt x="949166" y="127825"/>
                      </a:cubicBezTo>
                      <a:lnTo>
                        <a:pt x="949166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9AAA5F75-3D54-4ABA-1546-493B6764C5E9}"/>
                    </a:ext>
                  </a:extLst>
                </p:cNvPr>
                <p:cNvSpPr/>
                <p:nvPr/>
              </p:nvSpPr>
              <p:spPr>
                <a:xfrm>
                  <a:off x="12326460" y="17630103"/>
                  <a:ext cx="1126331" cy="1127283"/>
                </a:xfrm>
                <a:custGeom>
                  <a:avLst/>
                  <a:gdLst>
                    <a:gd name="connsiteX0" fmla="*/ 177070 w 1126331"/>
                    <a:gd name="connsiteY0" fmla="*/ 95 h 1127283"/>
                    <a:gd name="connsiteX1" fmla="*/ 948404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8404 w 1126331"/>
                    <a:gd name="connsiteY7" fmla="*/ 1127284 h 1127283"/>
                    <a:gd name="connsiteX8" fmla="*/ 177070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070 w 1126331"/>
                    <a:gd name="connsiteY15" fmla="*/ 0 h 1127283"/>
                    <a:gd name="connsiteX16" fmla="*/ 177070 w 1126331"/>
                    <a:gd name="connsiteY16" fmla="*/ 0 h 1127283"/>
                    <a:gd name="connsiteX17" fmla="*/ 948404 w 1126331"/>
                    <a:gd name="connsiteY17" fmla="*/ 127825 h 1127283"/>
                    <a:gd name="connsiteX18" fmla="*/ 177070 w 1126331"/>
                    <a:gd name="connsiteY18" fmla="*/ 127825 h 1127283"/>
                    <a:gd name="connsiteX19" fmla="*/ 143828 w 1126331"/>
                    <a:gd name="connsiteY19" fmla="*/ 140398 h 1127283"/>
                    <a:gd name="connsiteX20" fmla="*/ 141161 w 1126331"/>
                    <a:gd name="connsiteY20" fmla="*/ 142208 h 1127283"/>
                    <a:gd name="connsiteX21" fmla="*/ 126778 w 1126331"/>
                    <a:gd name="connsiteY21" fmla="*/ 178213 h 1127283"/>
                    <a:gd name="connsiteX22" fmla="*/ 126778 w 1126331"/>
                    <a:gd name="connsiteY22" fmla="*/ 949547 h 1127283"/>
                    <a:gd name="connsiteX23" fmla="*/ 141161 w 1126331"/>
                    <a:gd name="connsiteY23" fmla="*/ 985552 h 1127283"/>
                    <a:gd name="connsiteX24" fmla="*/ 141161 w 1126331"/>
                    <a:gd name="connsiteY24" fmla="*/ 985552 h 1127283"/>
                    <a:gd name="connsiteX25" fmla="*/ 177165 w 1126331"/>
                    <a:gd name="connsiteY25" fmla="*/ 1000887 h 1127283"/>
                    <a:gd name="connsiteX26" fmla="*/ 948500 w 1126331"/>
                    <a:gd name="connsiteY26" fmla="*/ 1000887 h 1127283"/>
                    <a:gd name="connsiteX27" fmla="*/ 984409 w 1126331"/>
                    <a:gd name="connsiteY27" fmla="*/ 985552 h 1127283"/>
                    <a:gd name="connsiteX28" fmla="*/ 985266 w 1126331"/>
                    <a:gd name="connsiteY28" fmla="*/ 985552 h 1127283"/>
                    <a:gd name="connsiteX29" fmla="*/ 999649 w 1126331"/>
                    <a:gd name="connsiteY29" fmla="*/ 949547 h 1127283"/>
                    <a:gd name="connsiteX30" fmla="*/ 999649 w 1126331"/>
                    <a:gd name="connsiteY30" fmla="*/ 178213 h 1127283"/>
                    <a:gd name="connsiteX31" fmla="*/ 984409 w 1126331"/>
                    <a:gd name="connsiteY31" fmla="*/ 142208 h 1127283"/>
                    <a:gd name="connsiteX32" fmla="*/ 948500 w 1126331"/>
                    <a:gd name="connsiteY32" fmla="*/ 127825 h 1127283"/>
                    <a:gd name="connsiteX33" fmla="*/ 948500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070" y="95"/>
                      </a:moveTo>
                      <a:lnTo>
                        <a:pt x="948404" y="95"/>
                      </a:lnTo>
                      <a:cubicBezTo>
                        <a:pt x="997839" y="95"/>
                        <a:pt x="1041845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1845" y="1107567"/>
                        <a:pt x="997839" y="1127284"/>
                        <a:pt x="948404" y="1127284"/>
                      </a:cubicBezTo>
                      <a:lnTo>
                        <a:pt x="177070" y="1127284"/>
                      </a:lnTo>
                      <a:cubicBezTo>
                        <a:pt x="128492" y="1127284"/>
                        <a:pt x="84487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2959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0302" y="0"/>
                        <a:pt x="177070" y="0"/>
                      </a:cubicBezTo>
                      <a:lnTo>
                        <a:pt x="177070" y="0"/>
                      </a:lnTo>
                      <a:close/>
                      <a:moveTo>
                        <a:pt x="948404" y="127825"/>
                      </a:moveTo>
                      <a:lnTo>
                        <a:pt x="177070" y="127825"/>
                      </a:lnTo>
                      <a:cubicBezTo>
                        <a:pt x="164497" y="127825"/>
                        <a:pt x="152781" y="132302"/>
                        <a:pt x="143828" y="140398"/>
                      </a:cubicBezTo>
                      <a:lnTo>
                        <a:pt x="141161" y="142208"/>
                      </a:lnTo>
                      <a:cubicBezTo>
                        <a:pt x="132207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2207" y="976503"/>
                        <a:pt x="141161" y="985552"/>
                      </a:cubicBezTo>
                      <a:lnTo>
                        <a:pt x="141161" y="985552"/>
                      </a:lnTo>
                      <a:cubicBezTo>
                        <a:pt x="151067" y="994505"/>
                        <a:pt x="163639" y="1000887"/>
                        <a:pt x="177165" y="1000887"/>
                      </a:cubicBezTo>
                      <a:lnTo>
                        <a:pt x="948500" y="1000887"/>
                      </a:lnTo>
                      <a:cubicBezTo>
                        <a:pt x="962882" y="1000887"/>
                        <a:pt x="975455" y="994600"/>
                        <a:pt x="984409" y="985552"/>
                      </a:cubicBezTo>
                      <a:lnTo>
                        <a:pt x="985266" y="985552"/>
                      </a:lnTo>
                      <a:cubicBezTo>
                        <a:pt x="994220" y="976598"/>
                        <a:pt x="999649" y="963930"/>
                        <a:pt x="999649" y="949547"/>
                      </a:cubicBezTo>
                      <a:lnTo>
                        <a:pt x="999649" y="178213"/>
                      </a:lnTo>
                      <a:cubicBezTo>
                        <a:pt x="999649" y="164782"/>
                        <a:pt x="994220" y="151257"/>
                        <a:pt x="984409" y="142208"/>
                      </a:cubicBezTo>
                      <a:cubicBezTo>
                        <a:pt x="975455" y="133255"/>
                        <a:pt x="962787" y="127825"/>
                        <a:pt x="948500" y="127825"/>
                      </a:cubicBezTo>
                      <a:lnTo>
                        <a:pt x="948500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4D1EEE50-7627-3A1C-551B-8ABC3792B7FE}"/>
                    </a:ext>
                  </a:extLst>
                </p:cNvPr>
                <p:cNvSpPr/>
                <p:nvPr/>
              </p:nvSpPr>
              <p:spPr>
                <a:xfrm>
                  <a:off x="9951306" y="17116038"/>
                  <a:ext cx="3001613" cy="641889"/>
                </a:xfrm>
                <a:custGeom>
                  <a:avLst/>
                  <a:gdLst>
                    <a:gd name="connsiteX0" fmla="*/ 127635 w 3001613"/>
                    <a:gd name="connsiteY0" fmla="*/ 578072 h 641889"/>
                    <a:gd name="connsiteX1" fmla="*/ 63818 w 3001613"/>
                    <a:gd name="connsiteY1" fmla="*/ 641890 h 641889"/>
                    <a:gd name="connsiteX2" fmla="*/ 0 w 3001613"/>
                    <a:gd name="connsiteY2" fmla="*/ 578072 h 641889"/>
                    <a:gd name="connsiteX3" fmla="*/ 0 w 3001613"/>
                    <a:gd name="connsiteY3" fmla="*/ 247269 h 641889"/>
                    <a:gd name="connsiteX4" fmla="*/ 72771 w 3001613"/>
                    <a:gd name="connsiteY4" fmla="*/ 72866 h 641889"/>
                    <a:gd name="connsiteX5" fmla="*/ 248031 w 3001613"/>
                    <a:gd name="connsiteY5" fmla="*/ 0 h 641889"/>
                    <a:gd name="connsiteX6" fmla="*/ 2753582 w 3001613"/>
                    <a:gd name="connsiteY6" fmla="*/ 0 h 641889"/>
                    <a:gd name="connsiteX7" fmla="*/ 2928842 w 3001613"/>
                    <a:gd name="connsiteY7" fmla="*/ 72866 h 641889"/>
                    <a:gd name="connsiteX8" fmla="*/ 2928842 w 3001613"/>
                    <a:gd name="connsiteY8" fmla="*/ 72866 h 641889"/>
                    <a:gd name="connsiteX9" fmla="*/ 3001613 w 3001613"/>
                    <a:gd name="connsiteY9" fmla="*/ 247269 h 641889"/>
                    <a:gd name="connsiteX10" fmla="*/ 3001613 w 3001613"/>
                    <a:gd name="connsiteY10" fmla="*/ 578072 h 641889"/>
                    <a:gd name="connsiteX11" fmla="*/ 2937796 w 3001613"/>
                    <a:gd name="connsiteY11" fmla="*/ 641890 h 641889"/>
                    <a:gd name="connsiteX12" fmla="*/ 2874836 w 3001613"/>
                    <a:gd name="connsiteY12" fmla="*/ 578072 h 641889"/>
                    <a:gd name="connsiteX13" fmla="*/ 2874836 w 3001613"/>
                    <a:gd name="connsiteY13" fmla="*/ 247269 h 641889"/>
                    <a:gd name="connsiteX14" fmla="*/ 2838926 w 3001613"/>
                    <a:gd name="connsiteY14" fmla="*/ 161830 h 641889"/>
                    <a:gd name="connsiteX15" fmla="*/ 2753582 w 3001613"/>
                    <a:gd name="connsiteY15" fmla="*/ 126778 h 641889"/>
                    <a:gd name="connsiteX16" fmla="*/ 248126 w 3001613"/>
                    <a:gd name="connsiteY16" fmla="*/ 126778 h 641889"/>
                    <a:gd name="connsiteX17" fmla="*/ 162687 w 3001613"/>
                    <a:gd name="connsiteY17" fmla="*/ 161830 h 641889"/>
                    <a:gd name="connsiteX18" fmla="*/ 127635 w 3001613"/>
                    <a:gd name="connsiteY18" fmla="*/ 247269 h 641889"/>
                    <a:gd name="connsiteX19" fmla="*/ 127635 w 3001613"/>
                    <a:gd name="connsiteY19" fmla="*/ 578072 h 64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01613" h="641889">
                      <a:moveTo>
                        <a:pt x="127635" y="578072"/>
                      </a:moveTo>
                      <a:cubicBezTo>
                        <a:pt x="127635" y="613124"/>
                        <a:pt x="98870" y="641890"/>
                        <a:pt x="63818" y="641890"/>
                      </a:cubicBezTo>
                      <a:cubicBezTo>
                        <a:pt x="28766" y="641890"/>
                        <a:pt x="0" y="613124"/>
                        <a:pt x="0" y="578072"/>
                      </a:cubicBezTo>
                      <a:lnTo>
                        <a:pt x="0" y="247269"/>
                      </a:lnTo>
                      <a:cubicBezTo>
                        <a:pt x="0" y="179832"/>
                        <a:pt x="27813" y="117824"/>
                        <a:pt x="72771" y="72866"/>
                      </a:cubicBezTo>
                      <a:cubicBezTo>
                        <a:pt x="117729" y="27908"/>
                        <a:pt x="179737" y="0"/>
                        <a:pt x="248031" y="0"/>
                      </a:cubicBezTo>
                      <a:lnTo>
                        <a:pt x="2753582" y="0"/>
                      </a:lnTo>
                      <a:cubicBezTo>
                        <a:pt x="2821877" y="0"/>
                        <a:pt x="2883884" y="27908"/>
                        <a:pt x="2928842" y="72866"/>
                      </a:cubicBezTo>
                      <a:lnTo>
                        <a:pt x="2928842" y="72866"/>
                      </a:lnTo>
                      <a:cubicBezTo>
                        <a:pt x="2973800" y="117824"/>
                        <a:pt x="3001613" y="179832"/>
                        <a:pt x="3001613" y="247269"/>
                      </a:cubicBezTo>
                      <a:lnTo>
                        <a:pt x="3001613" y="578072"/>
                      </a:lnTo>
                      <a:cubicBezTo>
                        <a:pt x="3001613" y="613124"/>
                        <a:pt x="2972848" y="641890"/>
                        <a:pt x="2937796" y="641890"/>
                      </a:cubicBezTo>
                      <a:cubicBezTo>
                        <a:pt x="2902744" y="641890"/>
                        <a:pt x="2874836" y="613124"/>
                        <a:pt x="2874836" y="578072"/>
                      </a:cubicBezTo>
                      <a:lnTo>
                        <a:pt x="2874836" y="247269"/>
                      </a:lnTo>
                      <a:cubicBezTo>
                        <a:pt x="2874836" y="214027"/>
                        <a:pt x="2861406" y="184309"/>
                        <a:pt x="2838926" y="161830"/>
                      </a:cubicBezTo>
                      <a:cubicBezTo>
                        <a:pt x="2817400" y="140303"/>
                        <a:pt x="2786825" y="126778"/>
                        <a:pt x="2753582" y="126778"/>
                      </a:cubicBezTo>
                      <a:lnTo>
                        <a:pt x="248126" y="126778"/>
                      </a:lnTo>
                      <a:cubicBezTo>
                        <a:pt x="214884" y="126778"/>
                        <a:pt x="184309" y="140303"/>
                        <a:pt x="162687" y="161830"/>
                      </a:cubicBezTo>
                      <a:cubicBezTo>
                        <a:pt x="141161" y="184309"/>
                        <a:pt x="127635" y="214027"/>
                        <a:pt x="127635" y="247269"/>
                      </a:cubicBezTo>
                      <a:lnTo>
                        <a:pt x="127635" y="5780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3AFF7286-69E4-A5CE-BADE-6A4C6D7347CF}"/>
                    </a:ext>
                  </a:extLst>
                </p:cNvPr>
                <p:cNvSpPr/>
                <p:nvPr/>
              </p:nvSpPr>
              <p:spPr>
                <a:xfrm>
                  <a:off x="11388819" y="16900297"/>
                  <a:ext cx="126777" cy="857630"/>
                </a:xfrm>
                <a:custGeom>
                  <a:avLst/>
                  <a:gdLst>
                    <a:gd name="connsiteX0" fmla="*/ 0 w 126777"/>
                    <a:gd name="connsiteY0" fmla="*/ 63817 h 857630"/>
                    <a:gd name="connsiteX1" fmla="*/ 63818 w 126777"/>
                    <a:gd name="connsiteY1" fmla="*/ 0 h 857630"/>
                    <a:gd name="connsiteX2" fmla="*/ 126778 w 126777"/>
                    <a:gd name="connsiteY2" fmla="*/ 63817 h 857630"/>
                    <a:gd name="connsiteX3" fmla="*/ 126778 w 126777"/>
                    <a:gd name="connsiteY3" fmla="*/ 793814 h 857630"/>
                    <a:gd name="connsiteX4" fmla="*/ 63818 w 126777"/>
                    <a:gd name="connsiteY4" fmla="*/ 857631 h 857630"/>
                    <a:gd name="connsiteX5" fmla="*/ 0 w 126777"/>
                    <a:gd name="connsiteY5" fmla="*/ 793814 h 857630"/>
                    <a:gd name="connsiteX6" fmla="*/ 0 w 126777"/>
                    <a:gd name="connsiteY6" fmla="*/ 63817 h 85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777" h="857630">
                      <a:moveTo>
                        <a:pt x="0" y="63817"/>
                      </a:moveTo>
                      <a:cubicBezTo>
                        <a:pt x="0" y="28766"/>
                        <a:pt x="28766" y="0"/>
                        <a:pt x="63818" y="0"/>
                      </a:cubicBezTo>
                      <a:cubicBezTo>
                        <a:pt x="98870" y="0"/>
                        <a:pt x="126778" y="28766"/>
                        <a:pt x="126778" y="63817"/>
                      </a:cubicBezTo>
                      <a:lnTo>
                        <a:pt x="126778" y="793814"/>
                      </a:lnTo>
                      <a:cubicBezTo>
                        <a:pt x="126778" y="828866"/>
                        <a:pt x="98965" y="857631"/>
                        <a:pt x="63818" y="857631"/>
                      </a:cubicBezTo>
                      <a:cubicBezTo>
                        <a:pt x="28670" y="857631"/>
                        <a:pt x="0" y="828866"/>
                        <a:pt x="0" y="793814"/>
                      </a:cubicBezTo>
                      <a:lnTo>
                        <a:pt x="0" y="63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877E588F-8772-E81E-196A-D0F25210E142}"/>
                    </a:ext>
                  </a:extLst>
                </p:cNvPr>
                <p:cNvSpPr/>
                <p:nvPr/>
              </p:nvSpPr>
              <p:spPr>
                <a:xfrm>
                  <a:off x="9683001" y="18121607"/>
                  <a:ext cx="310867" cy="347729"/>
                </a:xfrm>
                <a:custGeom>
                  <a:avLst/>
                  <a:gdLst>
                    <a:gd name="connsiteX0" fmla="*/ 14750 w 310867"/>
                    <a:gd name="connsiteY0" fmla="*/ 103713 h 347729"/>
                    <a:gd name="connsiteX1" fmla="*/ 22846 w 310867"/>
                    <a:gd name="connsiteY1" fmla="*/ 14750 h 347729"/>
                    <a:gd name="connsiteX2" fmla="*/ 111809 w 310867"/>
                    <a:gd name="connsiteY2" fmla="*/ 22846 h 347729"/>
                    <a:gd name="connsiteX3" fmla="*/ 296118 w 310867"/>
                    <a:gd name="connsiteY3" fmla="*/ 244017 h 347729"/>
                    <a:gd name="connsiteX4" fmla="*/ 288022 w 310867"/>
                    <a:gd name="connsiteY4" fmla="*/ 332980 h 347729"/>
                    <a:gd name="connsiteX5" fmla="*/ 199058 w 310867"/>
                    <a:gd name="connsiteY5" fmla="*/ 324884 h 347729"/>
                    <a:gd name="connsiteX6" fmla="*/ 14750 w 310867"/>
                    <a:gd name="connsiteY6" fmla="*/ 103713 h 3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0867" h="347729">
                      <a:moveTo>
                        <a:pt x="14750" y="103713"/>
                      </a:moveTo>
                      <a:cubicBezTo>
                        <a:pt x="-7729" y="76758"/>
                        <a:pt x="-4110" y="36276"/>
                        <a:pt x="22846" y="14750"/>
                      </a:cubicBezTo>
                      <a:cubicBezTo>
                        <a:pt x="49802" y="-7729"/>
                        <a:pt x="89330" y="-4110"/>
                        <a:pt x="111809" y="22846"/>
                      </a:cubicBezTo>
                      <a:lnTo>
                        <a:pt x="296118" y="244017"/>
                      </a:lnTo>
                      <a:cubicBezTo>
                        <a:pt x="318597" y="270972"/>
                        <a:pt x="314978" y="310501"/>
                        <a:pt x="288022" y="332980"/>
                      </a:cubicBezTo>
                      <a:cubicBezTo>
                        <a:pt x="261066" y="355459"/>
                        <a:pt x="221537" y="351839"/>
                        <a:pt x="199058" y="324884"/>
                      </a:cubicBezTo>
                      <a:lnTo>
                        <a:pt x="14750" y="1037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8058D7A-0C29-5AD6-6234-56E646A1A4FF}"/>
                    </a:ext>
                  </a:extLst>
                </p:cNvPr>
                <p:cNvSpPr/>
                <p:nvPr/>
              </p:nvSpPr>
              <p:spPr>
                <a:xfrm>
                  <a:off x="9867405" y="17918439"/>
                  <a:ext cx="479841" cy="550897"/>
                </a:xfrm>
                <a:custGeom>
                  <a:avLst/>
                  <a:gdLst>
                    <a:gd name="connsiteX0" fmla="*/ 367937 w 479841"/>
                    <a:gd name="connsiteY0" fmla="*/ 22846 h 550897"/>
                    <a:gd name="connsiteX1" fmla="*/ 456995 w 479841"/>
                    <a:gd name="connsiteY1" fmla="*/ 14750 h 550897"/>
                    <a:gd name="connsiteX2" fmla="*/ 465092 w 479841"/>
                    <a:gd name="connsiteY2" fmla="*/ 103713 h 550897"/>
                    <a:gd name="connsiteX3" fmla="*/ 111809 w 479841"/>
                    <a:gd name="connsiteY3" fmla="*/ 528052 h 550897"/>
                    <a:gd name="connsiteX4" fmla="*/ 22846 w 479841"/>
                    <a:gd name="connsiteY4" fmla="*/ 536148 h 550897"/>
                    <a:gd name="connsiteX5" fmla="*/ 14750 w 479841"/>
                    <a:gd name="connsiteY5" fmla="*/ 447185 h 550897"/>
                    <a:gd name="connsiteX6" fmla="*/ 368032 w 479841"/>
                    <a:gd name="connsiteY6" fmla="*/ 22846 h 5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841" h="550897">
                      <a:moveTo>
                        <a:pt x="367937" y="22846"/>
                      </a:moveTo>
                      <a:cubicBezTo>
                        <a:pt x="390416" y="-4110"/>
                        <a:pt x="429944" y="-7729"/>
                        <a:pt x="456995" y="14750"/>
                      </a:cubicBezTo>
                      <a:cubicBezTo>
                        <a:pt x="483951" y="37229"/>
                        <a:pt x="487571" y="76757"/>
                        <a:pt x="465092" y="103713"/>
                      </a:cubicBezTo>
                      <a:lnTo>
                        <a:pt x="111809" y="528052"/>
                      </a:lnTo>
                      <a:cubicBezTo>
                        <a:pt x="89330" y="555008"/>
                        <a:pt x="49802" y="558627"/>
                        <a:pt x="22846" y="536148"/>
                      </a:cubicBezTo>
                      <a:cubicBezTo>
                        <a:pt x="-4110" y="513669"/>
                        <a:pt x="-7729" y="474140"/>
                        <a:pt x="14750" y="447185"/>
                      </a:cubicBezTo>
                      <a:lnTo>
                        <a:pt x="368032" y="228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876A633-D7B4-813A-C1CE-3D08258C6707}"/>
                    </a:ext>
                  </a:extLst>
                </p:cNvPr>
                <p:cNvSpPr/>
                <p:nvPr/>
              </p:nvSpPr>
              <p:spPr>
                <a:xfrm>
                  <a:off x="12558027" y="18121607"/>
                  <a:ext cx="310257" cy="347729"/>
                </a:xfrm>
                <a:custGeom>
                  <a:avLst/>
                  <a:gdLst>
                    <a:gd name="connsiteX0" fmla="*/ 14750 w 310257"/>
                    <a:gd name="connsiteY0" fmla="*/ 103713 h 347729"/>
                    <a:gd name="connsiteX1" fmla="*/ 22846 w 310257"/>
                    <a:gd name="connsiteY1" fmla="*/ 14750 h 347729"/>
                    <a:gd name="connsiteX2" fmla="*/ 111905 w 310257"/>
                    <a:gd name="connsiteY2" fmla="*/ 22846 h 347729"/>
                    <a:gd name="connsiteX3" fmla="*/ 296213 w 310257"/>
                    <a:gd name="connsiteY3" fmla="*/ 244017 h 347729"/>
                    <a:gd name="connsiteX4" fmla="*/ 287260 w 310257"/>
                    <a:gd name="connsiteY4" fmla="*/ 332980 h 347729"/>
                    <a:gd name="connsiteX5" fmla="*/ 199154 w 310257"/>
                    <a:gd name="connsiteY5" fmla="*/ 324884 h 347729"/>
                    <a:gd name="connsiteX6" fmla="*/ 14845 w 310257"/>
                    <a:gd name="connsiteY6" fmla="*/ 103713 h 3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0257" h="347729">
                      <a:moveTo>
                        <a:pt x="14750" y="103713"/>
                      </a:moveTo>
                      <a:cubicBezTo>
                        <a:pt x="-7729" y="76758"/>
                        <a:pt x="-4110" y="36276"/>
                        <a:pt x="22846" y="14750"/>
                      </a:cubicBezTo>
                      <a:cubicBezTo>
                        <a:pt x="48944" y="-7729"/>
                        <a:pt x="89330" y="-4110"/>
                        <a:pt x="111905" y="22846"/>
                      </a:cubicBezTo>
                      <a:lnTo>
                        <a:pt x="296213" y="244017"/>
                      </a:lnTo>
                      <a:cubicBezTo>
                        <a:pt x="317835" y="270972"/>
                        <a:pt x="314216" y="310501"/>
                        <a:pt x="287260" y="332980"/>
                      </a:cubicBezTo>
                      <a:cubicBezTo>
                        <a:pt x="261161" y="355459"/>
                        <a:pt x="220775" y="351839"/>
                        <a:pt x="199154" y="324884"/>
                      </a:cubicBezTo>
                      <a:lnTo>
                        <a:pt x="14845" y="1037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4D102BC9-45A9-D4A1-0E60-21CCE3B8CD21}"/>
                    </a:ext>
                  </a:extLst>
                </p:cNvPr>
                <p:cNvSpPr/>
                <p:nvPr/>
              </p:nvSpPr>
              <p:spPr>
                <a:xfrm>
                  <a:off x="12742336" y="17918439"/>
                  <a:ext cx="478984" cy="550897"/>
                </a:xfrm>
                <a:custGeom>
                  <a:avLst/>
                  <a:gdLst>
                    <a:gd name="connsiteX0" fmla="*/ 367175 w 478984"/>
                    <a:gd name="connsiteY0" fmla="*/ 22846 h 550897"/>
                    <a:gd name="connsiteX1" fmla="*/ 456138 w 478984"/>
                    <a:gd name="connsiteY1" fmla="*/ 14750 h 550897"/>
                    <a:gd name="connsiteX2" fmla="*/ 464234 w 478984"/>
                    <a:gd name="connsiteY2" fmla="*/ 103713 h 550897"/>
                    <a:gd name="connsiteX3" fmla="*/ 111809 w 478984"/>
                    <a:gd name="connsiteY3" fmla="*/ 528052 h 550897"/>
                    <a:gd name="connsiteX4" fmla="*/ 22846 w 478984"/>
                    <a:gd name="connsiteY4" fmla="*/ 536148 h 550897"/>
                    <a:gd name="connsiteX5" fmla="*/ 14750 w 478984"/>
                    <a:gd name="connsiteY5" fmla="*/ 447185 h 550897"/>
                    <a:gd name="connsiteX6" fmla="*/ 367175 w 478984"/>
                    <a:gd name="connsiteY6" fmla="*/ 22846 h 5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984" h="550897">
                      <a:moveTo>
                        <a:pt x="367175" y="22846"/>
                      </a:moveTo>
                      <a:cubicBezTo>
                        <a:pt x="389654" y="-4110"/>
                        <a:pt x="429182" y="-7729"/>
                        <a:pt x="456138" y="14750"/>
                      </a:cubicBezTo>
                      <a:cubicBezTo>
                        <a:pt x="483094" y="37229"/>
                        <a:pt x="486713" y="76757"/>
                        <a:pt x="464234" y="103713"/>
                      </a:cubicBezTo>
                      <a:lnTo>
                        <a:pt x="111809" y="528052"/>
                      </a:lnTo>
                      <a:cubicBezTo>
                        <a:pt x="89330" y="555008"/>
                        <a:pt x="48849" y="558627"/>
                        <a:pt x="22846" y="536148"/>
                      </a:cubicBezTo>
                      <a:cubicBezTo>
                        <a:pt x="-4110" y="513669"/>
                        <a:pt x="-7729" y="474140"/>
                        <a:pt x="14750" y="447185"/>
                      </a:cubicBezTo>
                      <a:lnTo>
                        <a:pt x="367175" y="228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22A2B64-23B5-AA34-9710-297D38C58C30}"/>
                    </a:ext>
                  </a:extLst>
                </p:cNvPr>
                <p:cNvSpPr/>
                <p:nvPr/>
              </p:nvSpPr>
              <p:spPr>
                <a:xfrm>
                  <a:off x="11191628" y="17933188"/>
                  <a:ext cx="521708" cy="521398"/>
                </a:xfrm>
                <a:custGeom>
                  <a:avLst/>
                  <a:gdLst>
                    <a:gd name="connsiteX0" fmla="*/ 108133 w 521708"/>
                    <a:gd name="connsiteY0" fmla="*/ 502539 h 521398"/>
                    <a:gd name="connsiteX1" fmla="*/ 18217 w 521708"/>
                    <a:gd name="connsiteY1" fmla="*/ 502539 h 521398"/>
                    <a:gd name="connsiteX2" fmla="*/ 18217 w 521708"/>
                    <a:gd name="connsiteY2" fmla="*/ 413480 h 521398"/>
                    <a:gd name="connsiteX3" fmla="*/ 412933 w 521708"/>
                    <a:gd name="connsiteY3" fmla="*/ 18859 h 521398"/>
                    <a:gd name="connsiteX4" fmla="*/ 502849 w 521708"/>
                    <a:gd name="connsiteY4" fmla="*/ 18859 h 521398"/>
                    <a:gd name="connsiteX5" fmla="*/ 502849 w 521708"/>
                    <a:gd name="connsiteY5" fmla="*/ 107823 h 521398"/>
                    <a:gd name="connsiteX6" fmla="*/ 108228 w 521708"/>
                    <a:gd name="connsiteY6" fmla="*/ 502539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708" h="521398">
                      <a:moveTo>
                        <a:pt x="108133" y="502539"/>
                      </a:moveTo>
                      <a:cubicBezTo>
                        <a:pt x="83844" y="527685"/>
                        <a:pt x="43363" y="527685"/>
                        <a:pt x="18217" y="502539"/>
                      </a:cubicBezTo>
                      <a:cubicBezTo>
                        <a:pt x="-6072" y="478250"/>
                        <a:pt x="-6072" y="437769"/>
                        <a:pt x="18217" y="413480"/>
                      </a:cubicBezTo>
                      <a:lnTo>
                        <a:pt x="412933" y="18859"/>
                      </a:lnTo>
                      <a:cubicBezTo>
                        <a:pt x="438079" y="-6286"/>
                        <a:pt x="478560" y="-6286"/>
                        <a:pt x="502849" y="18859"/>
                      </a:cubicBezTo>
                      <a:cubicBezTo>
                        <a:pt x="527995" y="43148"/>
                        <a:pt x="527995" y="83629"/>
                        <a:pt x="502849" y="107823"/>
                      </a:cubicBezTo>
                      <a:lnTo>
                        <a:pt x="108228" y="5025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B6F12EA9-BD80-A97D-D007-C462181774F4}"/>
                    </a:ext>
                  </a:extLst>
                </p:cNvPr>
                <p:cNvSpPr/>
                <p:nvPr/>
              </p:nvSpPr>
              <p:spPr>
                <a:xfrm>
                  <a:off x="11191628" y="17933283"/>
                  <a:ext cx="521612" cy="521398"/>
                </a:xfrm>
                <a:custGeom>
                  <a:avLst/>
                  <a:gdLst>
                    <a:gd name="connsiteX0" fmla="*/ 18217 w 521612"/>
                    <a:gd name="connsiteY0" fmla="*/ 107823 h 521398"/>
                    <a:gd name="connsiteX1" fmla="*/ 18217 w 521612"/>
                    <a:gd name="connsiteY1" fmla="*/ 18860 h 521398"/>
                    <a:gd name="connsiteX2" fmla="*/ 108133 w 521612"/>
                    <a:gd name="connsiteY2" fmla="*/ 18860 h 521398"/>
                    <a:gd name="connsiteX3" fmla="*/ 502753 w 521612"/>
                    <a:gd name="connsiteY3" fmla="*/ 413480 h 521398"/>
                    <a:gd name="connsiteX4" fmla="*/ 502753 w 521612"/>
                    <a:gd name="connsiteY4" fmla="*/ 502539 h 521398"/>
                    <a:gd name="connsiteX5" fmla="*/ 412837 w 521612"/>
                    <a:gd name="connsiteY5" fmla="*/ 502539 h 521398"/>
                    <a:gd name="connsiteX6" fmla="*/ 18121 w 521612"/>
                    <a:gd name="connsiteY6" fmla="*/ 107823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612" h="521398">
                      <a:moveTo>
                        <a:pt x="18217" y="107823"/>
                      </a:moveTo>
                      <a:cubicBezTo>
                        <a:pt x="-6072" y="83534"/>
                        <a:pt x="-6072" y="43053"/>
                        <a:pt x="18217" y="18860"/>
                      </a:cubicBezTo>
                      <a:cubicBezTo>
                        <a:pt x="43363" y="-6287"/>
                        <a:pt x="83844" y="-6287"/>
                        <a:pt x="108133" y="18860"/>
                      </a:cubicBezTo>
                      <a:lnTo>
                        <a:pt x="502753" y="413480"/>
                      </a:lnTo>
                      <a:cubicBezTo>
                        <a:pt x="527899" y="437769"/>
                        <a:pt x="527899" y="478250"/>
                        <a:pt x="502753" y="502539"/>
                      </a:cubicBezTo>
                      <a:cubicBezTo>
                        <a:pt x="478465" y="527685"/>
                        <a:pt x="438079" y="527685"/>
                        <a:pt x="412837" y="502539"/>
                      </a:cubicBezTo>
                      <a:lnTo>
                        <a:pt x="18121" y="1078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7698ED-6CFB-B28C-F28D-7647581710B1}"/>
              </a:ext>
            </a:extLst>
          </p:cNvPr>
          <p:cNvGrpSpPr/>
          <p:nvPr/>
        </p:nvGrpSpPr>
        <p:grpSpPr>
          <a:xfrm>
            <a:off x="1774442" y="19129949"/>
            <a:ext cx="18738772" cy="7541621"/>
            <a:chOff x="1774442" y="19129949"/>
            <a:chExt cx="18738772" cy="754162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8B8F-D001-E7FD-32BD-7B7C59295105}"/>
                </a:ext>
              </a:extLst>
            </p:cNvPr>
            <p:cNvSpPr txBox="1"/>
            <p:nvPr/>
          </p:nvSpPr>
          <p:spPr>
            <a:xfrm>
              <a:off x="6429589" y="21144931"/>
              <a:ext cx="413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u="sng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Council Decision Point 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1637CCE-D7D4-3CF0-36D6-FA6C2D6E1FC5}"/>
                </a:ext>
              </a:extLst>
            </p:cNvPr>
            <p:cNvSpPr txBox="1"/>
            <p:nvPr/>
          </p:nvSpPr>
          <p:spPr>
            <a:xfrm>
              <a:off x="5138868" y="19622627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634B085-D06D-E2F9-F4FF-2972E84F8AD1}"/>
                </a:ext>
              </a:extLst>
            </p:cNvPr>
            <p:cNvSpPr txBox="1"/>
            <p:nvPr/>
          </p:nvSpPr>
          <p:spPr>
            <a:xfrm>
              <a:off x="9580023" y="195870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02DC186-D630-36C8-6470-3D8BCAF45795}"/>
                </a:ext>
              </a:extLst>
            </p:cNvPr>
            <p:cNvSpPr txBox="1"/>
            <p:nvPr/>
          </p:nvSpPr>
          <p:spPr>
            <a:xfrm>
              <a:off x="14248518" y="195870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7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ACCE617-ADC8-FEA5-2D87-673572829D32}"/>
                </a:ext>
              </a:extLst>
            </p:cNvPr>
            <p:cNvSpPr txBox="1"/>
            <p:nvPr/>
          </p:nvSpPr>
          <p:spPr>
            <a:xfrm>
              <a:off x="18768830" y="195870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59C2B77-B2BC-1B0C-D325-6F0375852A8E}"/>
                </a:ext>
              </a:extLst>
            </p:cNvPr>
            <p:cNvSpPr txBox="1"/>
            <p:nvPr/>
          </p:nvSpPr>
          <p:spPr>
            <a:xfrm>
              <a:off x="1874764" y="21136875"/>
              <a:ext cx="4136296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Detailed Options Appraisal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E53CF-220B-DF87-1866-9CCC012572B4}"/>
                </a:ext>
              </a:extLst>
            </p:cNvPr>
            <p:cNvSpPr txBox="1"/>
            <p:nvPr/>
          </p:nvSpPr>
          <p:spPr>
            <a:xfrm>
              <a:off x="1774442" y="22024144"/>
              <a:ext cx="4136296" cy="4647426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part of the business case contains the key quantitative analysis and appraisal, undertaken in accordance with appraisal and business case guidance.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will include but not be limited to the development of Benefit-Cost Ratios (BCRs),  whole life greenhouse gas emissions comparisons, affordability and public acceptability.</a:t>
              </a:r>
              <a:endParaRPr lang="en-GB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254D1D-BCF3-ECA0-50F4-DA2D423C8AEB}"/>
                </a:ext>
              </a:extLst>
            </p:cNvPr>
            <p:cNvSpPr txBox="1"/>
            <p:nvPr/>
          </p:nvSpPr>
          <p:spPr>
            <a:xfrm>
              <a:off x="11053184" y="21079440"/>
              <a:ext cx="4136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options and sequencing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799DA1-7612-22ED-83BD-ABAF3AED39EC}"/>
                </a:ext>
              </a:extLst>
            </p:cNvPr>
            <p:cNvSpPr txBox="1"/>
            <p:nvPr/>
          </p:nvSpPr>
          <p:spPr>
            <a:xfrm>
              <a:off x="11462526" y="22024144"/>
              <a:ext cx="3702605" cy="4647426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Having identified preferred options at the route level, we will develop a range of ‘network option’ scenarios, which consider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timed sequence of investments 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the implied costs, benefits and risks.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will identify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priorities for project-level Outline and Full Business Cases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immediate next steps for the Council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9A7363-E2B4-581F-DEE8-6879FECF5756}"/>
                </a:ext>
              </a:extLst>
            </p:cNvPr>
            <p:cNvSpPr txBox="1"/>
            <p:nvPr/>
          </p:nvSpPr>
          <p:spPr>
            <a:xfrm>
              <a:off x="6436010" y="21978366"/>
              <a:ext cx="4159988" cy="1446550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Elected Members agree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preferred option for each island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to be progressed into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Strategy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GB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F5530CE-1F5F-52B1-544D-C5B0C82D48C9}"/>
                </a:ext>
              </a:extLst>
            </p:cNvPr>
            <p:cNvSpPr txBox="1"/>
            <p:nvPr/>
          </p:nvSpPr>
          <p:spPr>
            <a:xfrm>
              <a:off x="15892580" y="22001344"/>
              <a:ext cx="3918882" cy="2277547"/>
            </a:xfrm>
            <a:prstGeom prst="rect">
              <a:avLst/>
            </a:prstGeom>
            <a:noFill/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Preferred network option </a:t>
              </a:r>
              <a:r>
                <a:rPr lang="en-GB" sz="2200">
                  <a:solidFill>
                    <a:srgbClr val="000000"/>
                  </a:solidFill>
                  <a:ea typeface="+mn-lt"/>
                  <a:cs typeface="+mn-lt"/>
                </a:rPr>
                <a:t>–</a:t>
              </a:r>
              <a:r>
                <a:rPr lang="en-GB" sz="22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elected Members’ sign off on the preferred sequence of investments across the network</a:t>
              </a:r>
              <a:endParaRPr lang="en-GB" sz="5800"/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GB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5621AAE-691F-4263-E2D4-BF24599A2A4C}"/>
                </a:ext>
              </a:extLst>
            </p:cNvPr>
            <p:cNvSpPr txBox="1"/>
            <p:nvPr/>
          </p:nvSpPr>
          <p:spPr>
            <a:xfrm>
              <a:off x="15543992" y="21132762"/>
              <a:ext cx="413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u="sng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Council Decision Point 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EFE384D-5FAE-E728-FB6F-D5D965B56A60}"/>
                </a:ext>
              </a:extLst>
            </p:cNvPr>
            <p:cNvSpPr txBox="1"/>
            <p:nvPr/>
          </p:nvSpPr>
          <p:spPr>
            <a:xfrm>
              <a:off x="15814245" y="25356461"/>
              <a:ext cx="3950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Strategy Programme Level OBC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B8EC3C7-EFC7-AA7B-1C33-6A46F404C5E7}"/>
                </a:ext>
              </a:extLst>
            </p:cNvPr>
            <p:cNvGrpSpPr/>
            <p:nvPr/>
          </p:nvGrpSpPr>
          <p:grpSpPr>
            <a:xfrm>
              <a:off x="12131972" y="19129949"/>
              <a:ext cx="1889206" cy="1543123"/>
              <a:chOff x="12560396" y="17188712"/>
              <a:chExt cx="1889206" cy="1543123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ADB0C4-0641-FE83-E5BE-97E3422BBB17}"/>
                  </a:ext>
                </a:extLst>
              </p:cNvPr>
              <p:cNvSpPr/>
              <p:nvPr/>
            </p:nvSpPr>
            <p:spPr>
              <a:xfrm>
                <a:off x="12560396" y="17256313"/>
                <a:ext cx="1889206" cy="147552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3" name="Graphic 62" descr="Gantt Chart with solid fill">
                <a:extLst>
                  <a:ext uri="{FF2B5EF4-FFF2-40B4-BE49-F238E27FC236}">
                    <a16:creationId xmlns:a16="http://schemas.microsoft.com/office/drawing/2014/main" id="{FAAE3E15-F025-2379-C5B2-124D4985B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754884" y="17188712"/>
                <a:ext cx="1541047" cy="1541047"/>
              </a:xfrm>
              <a:prstGeom prst="rect">
                <a:avLst/>
              </a:prstGeom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57E213-445D-C8EA-90A0-2562CDFFB5E9}"/>
                </a:ext>
              </a:extLst>
            </p:cNvPr>
            <p:cNvGrpSpPr/>
            <p:nvPr/>
          </p:nvGrpSpPr>
          <p:grpSpPr>
            <a:xfrm>
              <a:off x="7181554" y="19169806"/>
              <a:ext cx="2148982" cy="1410260"/>
              <a:chOff x="16031662" y="4603382"/>
              <a:chExt cx="2148982" cy="141026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4D216E-F86C-BD93-8AAB-61A7B664BD14}"/>
                  </a:ext>
                </a:extLst>
              </p:cNvPr>
              <p:cNvSpPr/>
              <p:nvPr/>
            </p:nvSpPr>
            <p:spPr>
              <a:xfrm rot="5400000">
                <a:off x="16401023" y="4234021"/>
                <a:ext cx="1410260" cy="214898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E8EFD02-E841-1BF4-3759-3C7CC414998D}"/>
                  </a:ext>
                </a:extLst>
              </p:cNvPr>
              <p:cNvGrpSpPr/>
              <p:nvPr/>
            </p:nvGrpSpPr>
            <p:grpSpPr>
              <a:xfrm>
                <a:off x="16192351" y="4852492"/>
                <a:ext cx="1844277" cy="876869"/>
                <a:chOff x="9451530" y="16900297"/>
                <a:chExt cx="4001261" cy="1857089"/>
              </a:xfrm>
              <a:solidFill>
                <a:srgbClr val="023459"/>
              </a:solidFill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BB4BCB6-B282-8204-30F1-CA009AA4A62F}"/>
                    </a:ext>
                  </a:extLst>
                </p:cNvPr>
                <p:cNvSpPr/>
                <p:nvPr/>
              </p:nvSpPr>
              <p:spPr>
                <a:xfrm>
                  <a:off x="9451530" y="17630103"/>
                  <a:ext cx="1127188" cy="1127283"/>
                </a:xfrm>
                <a:custGeom>
                  <a:avLst/>
                  <a:gdLst>
                    <a:gd name="connsiteX0" fmla="*/ 177927 w 1127188"/>
                    <a:gd name="connsiteY0" fmla="*/ 95 h 1127283"/>
                    <a:gd name="connsiteX1" fmla="*/ 949262 w 1127188"/>
                    <a:gd name="connsiteY1" fmla="*/ 95 h 1127283"/>
                    <a:gd name="connsiteX2" fmla="*/ 1075087 w 1127188"/>
                    <a:gd name="connsiteY2" fmla="*/ 52197 h 1127283"/>
                    <a:gd name="connsiteX3" fmla="*/ 1127189 w 1127188"/>
                    <a:gd name="connsiteY3" fmla="*/ 178022 h 1127283"/>
                    <a:gd name="connsiteX4" fmla="*/ 1127189 w 1127188"/>
                    <a:gd name="connsiteY4" fmla="*/ 949357 h 1127283"/>
                    <a:gd name="connsiteX5" fmla="*/ 1075087 w 1127188"/>
                    <a:gd name="connsiteY5" fmla="*/ 1075182 h 1127283"/>
                    <a:gd name="connsiteX6" fmla="*/ 1075087 w 1127188"/>
                    <a:gd name="connsiteY6" fmla="*/ 1075182 h 1127283"/>
                    <a:gd name="connsiteX7" fmla="*/ 949262 w 1127188"/>
                    <a:gd name="connsiteY7" fmla="*/ 1127284 h 1127283"/>
                    <a:gd name="connsiteX8" fmla="*/ 177927 w 1127188"/>
                    <a:gd name="connsiteY8" fmla="*/ 1127284 h 1127283"/>
                    <a:gd name="connsiteX9" fmla="*/ 52959 w 1127188"/>
                    <a:gd name="connsiteY9" fmla="*/ 1075182 h 1127283"/>
                    <a:gd name="connsiteX10" fmla="*/ 52102 w 1127188"/>
                    <a:gd name="connsiteY10" fmla="*/ 1074325 h 1127283"/>
                    <a:gd name="connsiteX11" fmla="*/ 0 w 1127188"/>
                    <a:gd name="connsiteY11" fmla="*/ 949357 h 1127283"/>
                    <a:gd name="connsiteX12" fmla="*/ 0 w 1127188"/>
                    <a:gd name="connsiteY12" fmla="*/ 178022 h 1127283"/>
                    <a:gd name="connsiteX13" fmla="*/ 52102 w 1127188"/>
                    <a:gd name="connsiteY13" fmla="*/ 52197 h 1127283"/>
                    <a:gd name="connsiteX14" fmla="*/ 56579 w 1127188"/>
                    <a:gd name="connsiteY14" fmla="*/ 48577 h 1127283"/>
                    <a:gd name="connsiteX15" fmla="*/ 177927 w 1127188"/>
                    <a:gd name="connsiteY15" fmla="*/ 0 h 1127283"/>
                    <a:gd name="connsiteX16" fmla="*/ 177927 w 1127188"/>
                    <a:gd name="connsiteY16" fmla="*/ 0 h 1127283"/>
                    <a:gd name="connsiteX17" fmla="*/ 949262 w 1127188"/>
                    <a:gd name="connsiteY17" fmla="*/ 127825 h 1127283"/>
                    <a:gd name="connsiteX18" fmla="*/ 177927 w 1127188"/>
                    <a:gd name="connsiteY18" fmla="*/ 127825 h 1127283"/>
                    <a:gd name="connsiteX19" fmla="*/ 144685 w 1127188"/>
                    <a:gd name="connsiteY19" fmla="*/ 140398 h 1127283"/>
                    <a:gd name="connsiteX20" fmla="*/ 142018 w 1127188"/>
                    <a:gd name="connsiteY20" fmla="*/ 142208 h 1127283"/>
                    <a:gd name="connsiteX21" fmla="*/ 126778 w 1127188"/>
                    <a:gd name="connsiteY21" fmla="*/ 178213 h 1127283"/>
                    <a:gd name="connsiteX22" fmla="*/ 126778 w 1127188"/>
                    <a:gd name="connsiteY22" fmla="*/ 949547 h 1127283"/>
                    <a:gd name="connsiteX23" fmla="*/ 142018 w 1127188"/>
                    <a:gd name="connsiteY23" fmla="*/ 985552 h 1127283"/>
                    <a:gd name="connsiteX24" fmla="*/ 142018 w 1127188"/>
                    <a:gd name="connsiteY24" fmla="*/ 985552 h 1127283"/>
                    <a:gd name="connsiteX25" fmla="*/ 178022 w 1127188"/>
                    <a:gd name="connsiteY25" fmla="*/ 1000887 h 1127283"/>
                    <a:gd name="connsiteX26" fmla="*/ 949357 w 1127188"/>
                    <a:gd name="connsiteY26" fmla="*/ 1000887 h 1127283"/>
                    <a:gd name="connsiteX27" fmla="*/ 985361 w 1127188"/>
                    <a:gd name="connsiteY27" fmla="*/ 985552 h 1127283"/>
                    <a:gd name="connsiteX28" fmla="*/ 985361 w 1127188"/>
                    <a:gd name="connsiteY28" fmla="*/ 985552 h 1127283"/>
                    <a:gd name="connsiteX29" fmla="*/ 1000601 w 1127188"/>
                    <a:gd name="connsiteY29" fmla="*/ 949547 h 1127283"/>
                    <a:gd name="connsiteX30" fmla="*/ 1000601 w 1127188"/>
                    <a:gd name="connsiteY30" fmla="*/ 178213 h 1127283"/>
                    <a:gd name="connsiteX31" fmla="*/ 985361 w 1127188"/>
                    <a:gd name="connsiteY31" fmla="*/ 142208 h 1127283"/>
                    <a:gd name="connsiteX32" fmla="*/ 949357 w 1127188"/>
                    <a:gd name="connsiteY32" fmla="*/ 127825 h 1127283"/>
                    <a:gd name="connsiteX33" fmla="*/ 949357 w 1127188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7188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5087" y="52197"/>
                      </a:cubicBezTo>
                      <a:cubicBezTo>
                        <a:pt x="1106519" y="84582"/>
                        <a:pt x="1127189" y="129540"/>
                        <a:pt x="1127189" y="178022"/>
                      </a:cubicBezTo>
                      <a:lnTo>
                        <a:pt x="1127189" y="949357"/>
                      </a:lnTo>
                      <a:cubicBezTo>
                        <a:pt x="1127189" y="997934"/>
                        <a:pt x="1106519" y="1042892"/>
                        <a:pt x="1075087" y="1075182"/>
                      </a:cubicBezTo>
                      <a:lnTo>
                        <a:pt x="1075087" y="1075182"/>
                      </a:lnTo>
                      <a:cubicBezTo>
                        <a:pt x="1042702" y="1107567"/>
                        <a:pt x="997744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5344" y="1107567"/>
                        <a:pt x="52959" y="1075182"/>
                      </a:cubicBezTo>
                      <a:lnTo>
                        <a:pt x="52102" y="1074325"/>
                      </a:lnTo>
                      <a:cubicBezTo>
                        <a:pt x="20669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20669" y="84487"/>
                        <a:pt x="52102" y="52197"/>
                      </a:cubicBezTo>
                      <a:lnTo>
                        <a:pt x="56579" y="48577"/>
                      </a:lnTo>
                      <a:cubicBezTo>
                        <a:pt x="88964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5354" y="127825"/>
                        <a:pt x="152781" y="132302"/>
                        <a:pt x="144685" y="140398"/>
                      </a:cubicBezTo>
                      <a:lnTo>
                        <a:pt x="142018" y="142208"/>
                      </a:lnTo>
                      <a:cubicBezTo>
                        <a:pt x="133064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3064" y="976503"/>
                        <a:pt x="142018" y="985552"/>
                      </a:cubicBezTo>
                      <a:lnTo>
                        <a:pt x="142018" y="985552"/>
                      </a:lnTo>
                      <a:cubicBezTo>
                        <a:pt x="150971" y="994505"/>
                        <a:pt x="163640" y="1000887"/>
                        <a:pt x="178022" y="1000887"/>
                      </a:cubicBezTo>
                      <a:lnTo>
                        <a:pt x="949357" y="1000887"/>
                      </a:lnTo>
                      <a:cubicBezTo>
                        <a:pt x="963740" y="1000887"/>
                        <a:pt x="976313" y="994600"/>
                        <a:pt x="985361" y="985552"/>
                      </a:cubicBezTo>
                      <a:lnTo>
                        <a:pt x="985361" y="985552"/>
                      </a:lnTo>
                      <a:cubicBezTo>
                        <a:pt x="994315" y="976598"/>
                        <a:pt x="1000601" y="963930"/>
                        <a:pt x="1000601" y="949547"/>
                      </a:cubicBezTo>
                      <a:lnTo>
                        <a:pt x="1000601" y="178213"/>
                      </a:lnTo>
                      <a:cubicBezTo>
                        <a:pt x="1000601" y="164782"/>
                        <a:pt x="994315" y="151257"/>
                        <a:pt x="985361" y="142208"/>
                      </a:cubicBezTo>
                      <a:cubicBezTo>
                        <a:pt x="976408" y="133255"/>
                        <a:pt x="963835" y="127825"/>
                        <a:pt x="949357" y="127825"/>
                      </a:cubicBezTo>
                      <a:lnTo>
                        <a:pt x="949357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56C10458-6A39-2842-95F5-B92E794AEE26}"/>
                    </a:ext>
                  </a:extLst>
                </p:cNvPr>
                <p:cNvSpPr/>
                <p:nvPr/>
              </p:nvSpPr>
              <p:spPr>
                <a:xfrm>
                  <a:off x="10889043" y="17630103"/>
                  <a:ext cx="1126331" cy="1127283"/>
                </a:xfrm>
                <a:custGeom>
                  <a:avLst/>
                  <a:gdLst>
                    <a:gd name="connsiteX0" fmla="*/ 177927 w 1126331"/>
                    <a:gd name="connsiteY0" fmla="*/ 95 h 1127283"/>
                    <a:gd name="connsiteX1" fmla="*/ 949262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9262 w 1126331"/>
                    <a:gd name="connsiteY7" fmla="*/ 1127284 h 1127283"/>
                    <a:gd name="connsiteX8" fmla="*/ 177927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927 w 1126331"/>
                    <a:gd name="connsiteY15" fmla="*/ 0 h 1127283"/>
                    <a:gd name="connsiteX16" fmla="*/ 177927 w 1126331"/>
                    <a:gd name="connsiteY16" fmla="*/ 0 h 1127283"/>
                    <a:gd name="connsiteX17" fmla="*/ 949262 w 1126331"/>
                    <a:gd name="connsiteY17" fmla="*/ 127825 h 1127283"/>
                    <a:gd name="connsiteX18" fmla="*/ 177927 w 1126331"/>
                    <a:gd name="connsiteY18" fmla="*/ 127825 h 1127283"/>
                    <a:gd name="connsiteX19" fmla="*/ 143732 w 1126331"/>
                    <a:gd name="connsiteY19" fmla="*/ 140398 h 1127283"/>
                    <a:gd name="connsiteX20" fmla="*/ 141923 w 1126331"/>
                    <a:gd name="connsiteY20" fmla="*/ 142208 h 1127283"/>
                    <a:gd name="connsiteX21" fmla="*/ 126683 w 1126331"/>
                    <a:gd name="connsiteY21" fmla="*/ 178213 h 1127283"/>
                    <a:gd name="connsiteX22" fmla="*/ 126683 w 1126331"/>
                    <a:gd name="connsiteY22" fmla="*/ 949547 h 1127283"/>
                    <a:gd name="connsiteX23" fmla="*/ 141923 w 1126331"/>
                    <a:gd name="connsiteY23" fmla="*/ 985552 h 1127283"/>
                    <a:gd name="connsiteX24" fmla="*/ 141923 w 1126331"/>
                    <a:gd name="connsiteY24" fmla="*/ 985552 h 1127283"/>
                    <a:gd name="connsiteX25" fmla="*/ 177832 w 1126331"/>
                    <a:gd name="connsiteY25" fmla="*/ 1000887 h 1127283"/>
                    <a:gd name="connsiteX26" fmla="*/ 949166 w 1126331"/>
                    <a:gd name="connsiteY26" fmla="*/ 1000887 h 1127283"/>
                    <a:gd name="connsiteX27" fmla="*/ 985171 w 1126331"/>
                    <a:gd name="connsiteY27" fmla="*/ 985552 h 1127283"/>
                    <a:gd name="connsiteX28" fmla="*/ 985171 w 1126331"/>
                    <a:gd name="connsiteY28" fmla="*/ 985552 h 1127283"/>
                    <a:gd name="connsiteX29" fmla="*/ 999554 w 1126331"/>
                    <a:gd name="connsiteY29" fmla="*/ 949547 h 1127283"/>
                    <a:gd name="connsiteX30" fmla="*/ 999554 w 1126331"/>
                    <a:gd name="connsiteY30" fmla="*/ 178213 h 1127283"/>
                    <a:gd name="connsiteX31" fmla="*/ 985171 w 1126331"/>
                    <a:gd name="connsiteY31" fmla="*/ 142208 h 1127283"/>
                    <a:gd name="connsiteX32" fmla="*/ 949166 w 1126331"/>
                    <a:gd name="connsiteY32" fmla="*/ 127825 h 1127283"/>
                    <a:gd name="connsiteX33" fmla="*/ 949166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2797" y="1107567"/>
                        <a:pt x="997839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4392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3912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4402" y="127825"/>
                        <a:pt x="152781" y="132302"/>
                        <a:pt x="143732" y="140398"/>
                      </a:cubicBezTo>
                      <a:lnTo>
                        <a:pt x="141923" y="142208"/>
                      </a:lnTo>
                      <a:cubicBezTo>
                        <a:pt x="132969" y="151162"/>
                        <a:pt x="126683" y="164687"/>
                        <a:pt x="126683" y="178213"/>
                      </a:cubicBezTo>
                      <a:lnTo>
                        <a:pt x="126683" y="949547"/>
                      </a:lnTo>
                      <a:cubicBezTo>
                        <a:pt x="126683" y="963930"/>
                        <a:pt x="132112" y="976503"/>
                        <a:pt x="141923" y="985552"/>
                      </a:cubicBezTo>
                      <a:lnTo>
                        <a:pt x="141923" y="985552"/>
                      </a:lnTo>
                      <a:cubicBezTo>
                        <a:pt x="150876" y="994505"/>
                        <a:pt x="163449" y="1000887"/>
                        <a:pt x="177832" y="1000887"/>
                      </a:cubicBezTo>
                      <a:lnTo>
                        <a:pt x="949166" y="1000887"/>
                      </a:lnTo>
                      <a:cubicBezTo>
                        <a:pt x="962597" y="1000887"/>
                        <a:pt x="975265" y="994600"/>
                        <a:pt x="985171" y="985552"/>
                      </a:cubicBezTo>
                      <a:lnTo>
                        <a:pt x="985171" y="985552"/>
                      </a:lnTo>
                      <a:cubicBezTo>
                        <a:pt x="994124" y="976598"/>
                        <a:pt x="999554" y="963930"/>
                        <a:pt x="999554" y="949547"/>
                      </a:cubicBezTo>
                      <a:lnTo>
                        <a:pt x="999554" y="178213"/>
                      </a:lnTo>
                      <a:cubicBezTo>
                        <a:pt x="999554" y="164782"/>
                        <a:pt x="994124" y="151257"/>
                        <a:pt x="985171" y="142208"/>
                      </a:cubicBezTo>
                      <a:cubicBezTo>
                        <a:pt x="975265" y="133255"/>
                        <a:pt x="962692" y="127825"/>
                        <a:pt x="949166" y="127825"/>
                      </a:cubicBezTo>
                      <a:lnTo>
                        <a:pt x="949166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E8AD0238-C1F9-4C5C-320B-158C17C9D8FB}"/>
                    </a:ext>
                  </a:extLst>
                </p:cNvPr>
                <p:cNvSpPr/>
                <p:nvPr/>
              </p:nvSpPr>
              <p:spPr>
                <a:xfrm>
                  <a:off x="12326460" y="17630103"/>
                  <a:ext cx="1126331" cy="1127283"/>
                </a:xfrm>
                <a:custGeom>
                  <a:avLst/>
                  <a:gdLst>
                    <a:gd name="connsiteX0" fmla="*/ 177070 w 1126331"/>
                    <a:gd name="connsiteY0" fmla="*/ 95 h 1127283"/>
                    <a:gd name="connsiteX1" fmla="*/ 948404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8404 w 1126331"/>
                    <a:gd name="connsiteY7" fmla="*/ 1127284 h 1127283"/>
                    <a:gd name="connsiteX8" fmla="*/ 177070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070 w 1126331"/>
                    <a:gd name="connsiteY15" fmla="*/ 0 h 1127283"/>
                    <a:gd name="connsiteX16" fmla="*/ 177070 w 1126331"/>
                    <a:gd name="connsiteY16" fmla="*/ 0 h 1127283"/>
                    <a:gd name="connsiteX17" fmla="*/ 948404 w 1126331"/>
                    <a:gd name="connsiteY17" fmla="*/ 127825 h 1127283"/>
                    <a:gd name="connsiteX18" fmla="*/ 177070 w 1126331"/>
                    <a:gd name="connsiteY18" fmla="*/ 127825 h 1127283"/>
                    <a:gd name="connsiteX19" fmla="*/ 143828 w 1126331"/>
                    <a:gd name="connsiteY19" fmla="*/ 140398 h 1127283"/>
                    <a:gd name="connsiteX20" fmla="*/ 141161 w 1126331"/>
                    <a:gd name="connsiteY20" fmla="*/ 142208 h 1127283"/>
                    <a:gd name="connsiteX21" fmla="*/ 126778 w 1126331"/>
                    <a:gd name="connsiteY21" fmla="*/ 178213 h 1127283"/>
                    <a:gd name="connsiteX22" fmla="*/ 126778 w 1126331"/>
                    <a:gd name="connsiteY22" fmla="*/ 949547 h 1127283"/>
                    <a:gd name="connsiteX23" fmla="*/ 141161 w 1126331"/>
                    <a:gd name="connsiteY23" fmla="*/ 985552 h 1127283"/>
                    <a:gd name="connsiteX24" fmla="*/ 141161 w 1126331"/>
                    <a:gd name="connsiteY24" fmla="*/ 985552 h 1127283"/>
                    <a:gd name="connsiteX25" fmla="*/ 177165 w 1126331"/>
                    <a:gd name="connsiteY25" fmla="*/ 1000887 h 1127283"/>
                    <a:gd name="connsiteX26" fmla="*/ 948500 w 1126331"/>
                    <a:gd name="connsiteY26" fmla="*/ 1000887 h 1127283"/>
                    <a:gd name="connsiteX27" fmla="*/ 984409 w 1126331"/>
                    <a:gd name="connsiteY27" fmla="*/ 985552 h 1127283"/>
                    <a:gd name="connsiteX28" fmla="*/ 985266 w 1126331"/>
                    <a:gd name="connsiteY28" fmla="*/ 985552 h 1127283"/>
                    <a:gd name="connsiteX29" fmla="*/ 999649 w 1126331"/>
                    <a:gd name="connsiteY29" fmla="*/ 949547 h 1127283"/>
                    <a:gd name="connsiteX30" fmla="*/ 999649 w 1126331"/>
                    <a:gd name="connsiteY30" fmla="*/ 178213 h 1127283"/>
                    <a:gd name="connsiteX31" fmla="*/ 984409 w 1126331"/>
                    <a:gd name="connsiteY31" fmla="*/ 142208 h 1127283"/>
                    <a:gd name="connsiteX32" fmla="*/ 948500 w 1126331"/>
                    <a:gd name="connsiteY32" fmla="*/ 127825 h 1127283"/>
                    <a:gd name="connsiteX33" fmla="*/ 948500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070" y="95"/>
                      </a:moveTo>
                      <a:lnTo>
                        <a:pt x="948404" y="95"/>
                      </a:lnTo>
                      <a:cubicBezTo>
                        <a:pt x="997839" y="95"/>
                        <a:pt x="1041845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1845" y="1107567"/>
                        <a:pt x="997839" y="1127284"/>
                        <a:pt x="948404" y="1127284"/>
                      </a:cubicBezTo>
                      <a:lnTo>
                        <a:pt x="177070" y="1127284"/>
                      </a:lnTo>
                      <a:cubicBezTo>
                        <a:pt x="128492" y="1127284"/>
                        <a:pt x="84487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2959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0302" y="0"/>
                        <a:pt x="177070" y="0"/>
                      </a:cubicBezTo>
                      <a:lnTo>
                        <a:pt x="177070" y="0"/>
                      </a:lnTo>
                      <a:close/>
                      <a:moveTo>
                        <a:pt x="948404" y="127825"/>
                      </a:moveTo>
                      <a:lnTo>
                        <a:pt x="177070" y="127825"/>
                      </a:lnTo>
                      <a:cubicBezTo>
                        <a:pt x="164497" y="127825"/>
                        <a:pt x="152781" y="132302"/>
                        <a:pt x="143828" y="140398"/>
                      </a:cubicBezTo>
                      <a:lnTo>
                        <a:pt x="141161" y="142208"/>
                      </a:lnTo>
                      <a:cubicBezTo>
                        <a:pt x="132207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2207" y="976503"/>
                        <a:pt x="141161" y="985552"/>
                      </a:cubicBezTo>
                      <a:lnTo>
                        <a:pt x="141161" y="985552"/>
                      </a:lnTo>
                      <a:cubicBezTo>
                        <a:pt x="151067" y="994505"/>
                        <a:pt x="163639" y="1000887"/>
                        <a:pt x="177165" y="1000887"/>
                      </a:cubicBezTo>
                      <a:lnTo>
                        <a:pt x="948500" y="1000887"/>
                      </a:lnTo>
                      <a:cubicBezTo>
                        <a:pt x="962882" y="1000887"/>
                        <a:pt x="975455" y="994600"/>
                        <a:pt x="984409" y="985552"/>
                      </a:cubicBezTo>
                      <a:lnTo>
                        <a:pt x="985266" y="985552"/>
                      </a:lnTo>
                      <a:cubicBezTo>
                        <a:pt x="994220" y="976598"/>
                        <a:pt x="999649" y="963930"/>
                        <a:pt x="999649" y="949547"/>
                      </a:cubicBezTo>
                      <a:lnTo>
                        <a:pt x="999649" y="178213"/>
                      </a:lnTo>
                      <a:cubicBezTo>
                        <a:pt x="999649" y="164782"/>
                        <a:pt x="994220" y="151257"/>
                        <a:pt x="984409" y="142208"/>
                      </a:cubicBezTo>
                      <a:cubicBezTo>
                        <a:pt x="975455" y="133255"/>
                        <a:pt x="962787" y="127825"/>
                        <a:pt x="948500" y="127825"/>
                      </a:cubicBezTo>
                      <a:lnTo>
                        <a:pt x="948500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8C099E9-E80D-4CC0-298F-1A8E53C83946}"/>
                    </a:ext>
                  </a:extLst>
                </p:cNvPr>
                <p:cNvSpPr/>
                <p:nvPr/>
              </p:nvSpPr>
              <p:spPr>
                <a:xfrm>
                  <a:off x="9951306" y="17116038"/>
                  <a:ext cx="3001613" cy="641889"/>
                </a:xfrm>
                <a:custGeom>
                  <a:avLst/>
                  <a:gdLst>
                    <a:gd name="connsiteX0" fmla="*/ 127635 w 3001613"/>
                    <a:gd name="connsiteY0" fmla="*/ 578072 h 641889"/>
                    <a:gd name="connsiteX1" fmla="*/ 63818 w 3001613"/>
                    <a:gd name="connsiteY1" fmla="*/ 641890 h 641889"/>
                    <a:gd name="connsiteX2" fmla="*/ 0 w 3001613"/>
                    <a:gd name="connsiteY2" fmla="*/ 578072 h 641889"/>
                    <a:gd name="connsiteX3" fmla="*/ 0 w 3001613"/>
                    <a:gd name="connsiteY3" fmla="*/ 247269 h 641889"/>
                    <a:gd name="connsiteX4" fmla="*/ 72771 w 3001613"/>
                    <a:gd name="connsiteY4" fmla="*/ 72866 h 641889"/>
                    <a:gd name="connsiteX5" fmla="*/ 248031 w 3001613"/>
                    <a:gd name="connsiteY5" fmla="*/ 0 h 641889"/>
                    <a:gd name="connsiteX6" fmla="*/ 2753582 w 3001613"/>
                    <a:gd name="connsiteY6" fmla="*/ 0 h 641889"/>
                    <a:gd name="connsiteX7" fmla="*/ 2928842 w 3001613"/>
                    <a:gd name="connsiteY7" fmla="*/ 72866 h 641889"/>
                    <a:gd name="connsiteX8" fmla="*/ 2928842 w 3001613"/>
                    <a:gd name="connsiteY8" fmla="*/ 72866 h 641889"/>
                    <a:gd name="connsiteX9" fmla="*/ 3001613 w 3001613"/>
                    <a:gd name="connsiteY9" fmla="*/ 247269 h 641889"/>
                    <a:gd name="connsiteX10" fmla="*/ 3001613 w 3001613"/>
                    <a:gd name="connsiteY10" fmla="*/ 578072 h 641889"/>
                    <a:gd name="connsiteX11" fmla="*/ 2937796 w 3001613"/>
                    <a:gd name="connsiteY11" fmla="*/ 641890 h 641889"/>
                    <a:gd name="connsiteX12" fmla="*/ 2874836 w 3001613"/>
                    <a:gd name="connsiteY12" fmla="*/ 578072 h 641889"/>
                    <a:gd name="connsiteX13" fmla="*/ 2874836 w 3001613"/>
                    <a:gd name="connsiteY13" fmla="*/ 247269 h 641889"/>
                    <a:gd name="connsiteX14" fmla="*/ 2838926 w 3001613"/>
                    <a:gd name="connsiteY14" fmla="*/ 161830 h 641889"/>
                    <a:gd name="connsiteX15" fmla="*/ 2753582 w 3001613"/>
                    <a:gd name="connsiteY15" fmla="*/ 126778 h 641889"/>
                    <a:gd name="connsiteX16" fmla="*/ 248126 w 3001613"/>
                    <a:gd name="connsiteY16" fmla="*/ 126778 h 641889"/>
                    <a:gd name="connsiteX17" fmla="*/ 162687 w 3001613"/>
                    <a:gd name="connsiteY17" fmla="*/ 161830 h 641889"/>
                    <a:gd name="connsiteX18" fmla="*/ 127635 w 3001613"/>
                    <a:gd name="connsiteY18" fmla="*/ 247269 h 641889"/>
                    <a:gd name="connsiteX19" fmla="*/ 127635 w 3001613"/>
                    <a:gd name="connsiteY19" fmla="*/ 578072 h 64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01613" h="641889">
                      <a:moveTo>
                        <a:pt x="127635" y="578072"/>
                      </a:moveTo>
                      <a:cubicBezTo>
                        <a:pt x="127635" y="613124"/>
                        <a:pt x="98870" y="641890"/>
                        <a:pt x="63818" y="641890"/>
                      </a:cubicBezTo>
                      <a:cubicBezTo>
                        <a:pt x="28766" y="641890"/>
                        <a:pt x="0" y="613124"/>
                        <a:pt x="0" y="578072"/>
                      </a:cubicBezTo>
                      <a:lnTo>
                        <a:pt x="0" y="247269"/>
                      </a:lnTo>
                      <a:cubicBezTo>
                        <a:pt x="0" y="179832"/>
                        <a:pt x="27813" y="117824"/>
                        <a:pt x="72771" y="72866"/>
                      </a:cubicBezTo>
                      <a:cubicBezTo>
                        <a:pt x="117729" y="27908"/>
                        <a:pt x="179737" y="0"/>
                        <a:pt x="248031" y="0"/>
                      </a:cubicBezTo>
                      <a:lnTo>
                        <a:pt x="2753582" y="0"/>
                      </a:lnTo>
                      <a:cubicBezTo>
                        <a:pt x="2821877" y="0"/>
                        <a:pt x="2883884" y="27908"/>
                        <a:pt x="2928842" y="72866"/>
                      </a:cubicBezTo>
                      <a:lnTo>
                        <a:pt x="2928842" y="72866"/>
                      </a:lnTo>
                      <a:cubicBezTo>
                        <a:pt x="2973800" y="117824"/>
                        <a:pt x="3001613" y="179832"/>
                        <a:pt x="3001613" y="247269"/>
                      </a:cubicBezTo>
                      <a:lnTo>
                        <a:pt x="3001613" y="578072"/>
                      </a:lnTo>
                      <a:cubicBezTo>
                        <a:pt x="3001613" y="613124"/>
                        <a:pt x="2972848" y="641890"/>
                        <a:pt x="2937796" y="641890"/>
                      </a:cubicBezTo>
                      <a:cubicBezTo>
                        <a:pt x="2902744" y="641890"/>
                        <a:pt x="2874836" y="613124"/>
                        <a:pt x="2874836" y="578072"/>
                      </a:cubicBezTo>
                      <a:lnTo>
                        <a:pt x="2874836" y="247269"/>
                      </a:lnTo>
                      <a:cubicBezTo>
                        <a:pt x="2874836" y="214027"/>
                        <a:pt x="2861406" y="184309"/>
                        <a:pt x="2838926" y="161830"/>
                      </a:cubicBezTo>
                      <a:cubicBezTo>
                        <a:pt x="2817400" y="140303"/>
                        <a:pt x="2786825" y="126778"/>
                        <a:pt x="2753582" y="126778"/>
                      </a:cubicBezTo>
                      <a:lnTo>
                        <a:pt x="248126" y="126778"/>
                      </a:lnTo>
                      <a:cubicBezTo>
                        <a:pt x="214884" y="126778"/>
                        <a:pt x="184309" y="140303"/>
                        <a:pt x="162687" y="161830"/>
                      </a:cubicBezTo>
                      <a:cubicBezTo>
                        <a:pt x="141161" y="184309"/>
                        <a:pt x="127635" y="214027"/>
                        <a:pt x="127635" y="247269"/>
                      </a:cubicBezTo>
                      <a:lnTo>
                        <a:pt x="127635" y="5780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84E0218-E29F-A8D9-592C-E030C5299830}"/>
                    </a:ext>
                  </a:extLst>
                </p:cNvPr>
                <p:cNvSpPr/>
                <p:nvPr/>
              </p:nvSpPr>
              <p:spPr>
                <a:xfrm>
                  <a:off x="11388819" y="16900297"/>
                  <a:ext cx="126777" cy="857630"/>
                </a:xfrm>
                <a:custGeom>
                  <a:avLst/>
                  <a:gdLst>
                    <a:gd name="connsiteX0" fmla="*/ 0 w 126777"/>
                    <a:gd name="connsiteY0" fmla="*/ 63817 h 857630"/>
                    <a:gd name="connsiteX1" fmla="*/ 63818 w 126777"/>
                    <a:gd name="connsiteY1" fmla="*/ 0 h 857630"/>
                    <a:gd name="connsiteX2" fmla="*/ 126778 w 126777"/>
                    <a:gd name="connsiteY2" fmla="*/ 63817 h 857630"/>
                    <a:gd name="connsiteX3" fmla="*/ 126778 w 126777"/>
                    <a:gd name="connsiteY3" fmla="*/ 793814 h 857630"/>
                    <a:gd name="connsiteX4" fmla="*/ 63818 w 126777"/>
                    <a:gd name="connsiteY4" fmla="*/ 857631 h 857630"/>
                    <a:gd name="connsiteX5" fmla="*/ 0 w 126777"/>
                    <a:gd name="connsiteY5" fmla="*/ 793814 h 857630"/>
                    <a:gd name="connsiteX6" fmla="*/ 0 w 126777"/>
                    <a:gd name="connsiteY6" fmla="*/ 63817 h 85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777" h="857630">
                      <a:moveTo>
                        <a:pt x="0" y="63817"/>
                      </a:moveTo>
                      <a:cubicBezTo>
                        <a:pt x="0" y="28766"/>
                        <a:pt x="28766" y="0"/>
                        <a:pt x="63818" y="0"/>
                      </a:cubicBezTo>
                      <a:cubicBezTo>
                        <a:pt x="98870" y="0"/>
                        <a:pt x="126778" y="28766"/>
                        <a:pt x="126778" y="63817"/>
                      </a:cubicBezTo>
                      <a:lnTo>
                        <a:pt x="126778" y="793814"/>
                      </a:lnTo>
                      <a:cubicBezTo>
                        <a:pt x="126778" y="828866"/>
                        <a:pt x="98965" y="857631"/>
                        <a:pt x="63818" y="857631"/>
                      </a:cubicBezTo>
                      <a:cubicBezTo>
                        <a:pt x="28670" y="857631"/>
                        <a:pt x="0" y="828866"/>
                        <a:pt x="0" y="793814"/>
                      </a:cubicBezTo>
                      <a:lnTo>
                        <a:pt x="0" y="63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7CFFAD6-5247-E42D-047D-8BF0B896FE64}"/>
                    </a:ext>
                  </a:extLst>
                </p:cNvPr>
                <p:cNvSpPr/>
                <p:nvPr/>
              </p:nvSpPr>
              <p:spPr>
                <a:xfrm>
                  <a:off x="9683001" y="18121607"/>
                  <a:ext cx="310867" cy="347729"/>
                </a:xfrm>
                <a:custGeom>
                  <a:avLst/>
                  <a:gdLst>
                    <a:gd name="connsiteX0" fmla="*/ 14750 w 310867"/>
                    <a:gd name="connsiteY0" fmla="*/ 103713 h 347729"/>
                    <a:gd name="connsiteX1" fmla="*/ 22846 w 310867"/>
                    <a:gd name="connsiteY1" fmla="*/ 14750 h 347729"/>
                    <a:gd name="connsiteX2" fmla="*/ 111809 w 310867"/>
                    <a:gd name="connsiteY2" fmla="*/ 22846 h 347729"/>
                    <a:gd name="connsiteX3" fmla="*/ 296118 w 310867"/>
                    <a:gd name="connsiteY3" fmla="*/ 244017 h 347729"/>
                    <a:gd name="connsiteX4" fmla="*/ 288022 w 310867"/>
                    <a:gd name="connsiteY4" fmla="*/ 332980 h 347729"/>
                    <a:gd name="connsiteX5" fmla="*/ 199058 w 310867"/>
                    <a:gd name="connsiteY5" fmla="*/ 324884 h 347729"/>
                    <a:gd name="connsiteX6" fmla="*/ 14750 w 310867"/>
                    <a:gd name="connsiteY6" fmla="*/ 103713 h 3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0867" h="347729">
                      <a:moveTo>
                        <a:pt x="14750" y="103713"/>
                      </a:moveTo>
                      <a:cubicBezTo>
                        <a:pt x="-7729" y="76758"/>
                        <a:pt x="-4110" y="36276"/>
                        <a:pt x="22846" y="14750"/>
                      </a:cubicBezTo>
                      <a:cubicBezTo>
                        <a:pt x="49802" y="-7729"/>
                        <a:pt x="89330" y="-4110"/>
                        <a:pt x="111809" y="22846"/>
                      </a:cubicBezTo>
                      <a:lnTo>
                        <a:pt x="296118" y="244017"/>
                      </a:lnTo>
                      <a:cubicBezTo>
                        <a:pt x="318597" y="270972"/>
                        <a:pt x="314978" y="310501"/>
                        <a:pt x="288022" y="332980"/>
                      </a:cubicBezTo>
                      <a:cubicBezTo>
                        <a:pt x="261066" y="355459"/>
                        <a:pt x="221537" y="351839"/>
                        <a:pt x="199058" y="324884"/>
                      </a:cubicBezTo>
                      <a:lnTo>
                        <a:pt x="14750" y="1037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05568D85-A0C7-45E1-1EF4-847163A0E018}"/>
                    </a:ext>
                  </a:extLst>
                </p:cNvPr>
                <p:cNvSpPr/>
                <p:nvPr/>
              </p:nvSpPr>
              <p:spPr>
                <a:xfrm>
                  <a:off x="9867405" y="17918439"/>
                  <a:ext cx="479841" cy="550897"/>
                </a:xfrm>
                <a:custGeom>
                  <a:avLst/>
                  <a:gdLst>
                    <a:gd name="connsiteX0" fmla="*/ 367937 w 479841"/>
                    <a:gd name="connsiteY0" fmla="*/ 22846 h 550897"/>
                    <a:gd name="connsiteX1" fmla="*/ 456995 w 479841"/>
                    <a:gd name="connsiteY1" fmla="*/ 14750 h 550897"/>
                    <a:gd name="connsiteX2" fmla="*/ 465092 w 479841"/>
                    <a:gd name="connsiteY2" fmla="*/ 103713 h 550897"/>
                    <a:gd name="connsiteX3" fmla="*/ 111809 w 479841"/>
                    <a:gd name="connsiteY3" fmla="*/ 528052 h 550897"/>
                    <a:gd name="connsiteX4" fmla="*/ 22846 w 479841"/>
                    <a:gd name="connsiteY4" fmla="*/ 536148 h 550897"/>
                    <a:gd name="connsiteX5" fmla="*/ 14750 w 479841"/>
                    <a:gd name="connsiteY5" fmla="*/ 447185 h 550897"/>
                    <a:gd name="connsiteX6" fmla="*/ 368032 w 479841"/>
                    <a:gd name="connsiteY6" fmla="*/ 22846 h 5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841" h="550897">
                      <a:moveTo>
                        <a:pt x="367937" y="22846"/>
                      </a:moveTo>
                      <a:cubicBezTo>
                        <a:pt x="390416" y="-4110"/>
                        <a:pt x="429944" y="-7729"/>
                        <a:pt x="456995" y="14750"/>
                      </a:cubicBezTo>
                      <a:cubicBezTo>
                        <a:pt x="483951" y="37229"/>
                        <a:pt x="487571" y="76757"/>
                        <a:pt x="465092" y="103713"/>
                      </a:cubicBezTo>
                      <a:lnTo>
                        <a:pt x="111809" y="528052"/>
                      </a:lnTo>
                      <a:cubicBezTo>
                        <a:pt x="89330" y="555008"/>
                        <a:pt x="49802" y="558627"/>
                        <a:pt x="22846" y="536148"/>
                      </a:cubicBezTo>
                      <a:cubicBezTo>
                        <a:pt x="-4110" y="513669"/>
                        <a:pt x="-7729" y="474140"/>
                        <a:pt x="14750" y="447185"/>
                      </a:cubicBezTo>
                      <a:lnTo>
                        <a:pt x="368032" y="228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CC359C86-E599-0664-D0F0-0BC853380C0F}"/>
                    </a:ext>
                  </a:extLst>
                </p:cNvPr>
                <p:cNvSpPr/>
                <p:nvPr/>
              </p:nvSpPr>
              <p:spPr>
                <a:xfrm>
                  <a:off x="11191628" y="17933188"/>
                  <a:ext cx="521708" cy="521398"/>
                </a:xfrm>
                <a:custGeom>
                  <a:avLst/>
                  <a:gdLst>
                    <a:gd name="connsiteX0" fmla="*/ 108133 w 521708"/>
                    <a:gd name="connsiteY0" fmla="*/ 502539 h 521398"/>
                    <a:gd name="connsiteX1" fmla="*/ 18217 w 521708"/>
                    <a:gd name="connsiteY1" fmla="*/ 502539 h 521398"/>
                    <a:gd name="connsiteX2" fmla="*/ 18217 w 521708"/>
                    <a:gd name="connsiteY2" fmla="*/ 413480 h 521398"/>
                    <a:gd name="connsiteX3" fmla="*/ 412933 w 521708"/>
                    <a:gd name="connsiteY3" fmla="*/ 18859 h 521398"/>
                    <a:gd name="connsiteX4" fmla="*/ 502849 w 521708"/>
                    <a:gd name="connsiteY4" fmla="*/ 18859 h 521398"/>
                    <a:gd name="connsiteX5" fmla="*/ 502849 w 521708"/>
                    <a:gd name="connsiteY5" fmla="*/ 107823 h 521398"/>
                    <a:gd name="connsiteX6" fmla="*/ 108228 w 521708"/>
                    <a:gd name="connsiteY6" fmla="*/ 502539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708" h="521398">
                      <a:moveTo>
                        <a:pt x="108133" y="502539"/>
                      </a:moveTo>
                      <a:cubicBezTo>
                        <a:pt x="83844" y="527685"/>
                        <a:pt x="43363" y="527685"/>
                        <a:pt x="18217" y="502539"/>
                      </a:cubicBezTo>
                      <a:cubicBezTo>
                        <a:pt x="-6072" y="478250"/>
                        <a:pt x="-6072" y="437769"/>
                        <a:pt x="18217" y="413480"/>
                      </a:cubicBezTo>
                      <a:lnTo>
                        <a:pt x="412933" y="18859"/>
                      </a:lnTo>
                      <a:cubicBezTo>
                        <a:pt x="438079" y="-6286"/>
                        <a:pt x="478560" y="-6286"/>
                        <a:pt x="502849" y="18859"/>
                      </a:cubicBezTo>
                      <a:cubicBezTo>
                        <a:pt x="527995" y="43148"/>
                        <a:pt x="527995" y="83629"/>
                        <a:pt x="502849" y="107823"/>
                      </a:cubicBezTo>
                      <a:lnTo>
                        <a:pt x="108228" y="5025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6C0489F2-49E4-06EE-DBF7-67B91798CEF8}"/>
                    </a:ext>
                  </a:extLst>
                </p:cNvPr>
                <p:cNvSpPr/>
                <p:nvPr/>
              </p:nvSpPr>
              <p:spPr>
                <a:xfrm>
                  <a:off x="11191628" y="17933283"/>
                  <a:ext cx="521612" cy="521398"/>
                </a:xfrm>
                <a:custGeom>
                  <a:avLst/>
                  <a:gdLst>
                    <a:gd name="connsiteX0" fmla="*/ 18217 w 521612"/>
                    <a:gd name="connsiteY0" fmla="*/ 107823 h 521398"/>
                    <a:gd name="connsiteX1" fmla="*/ 18217 w 521612"/>
                    <a:gd name="connsiteY1" fmla="*/ 18860 h 521398"/>
                    <a:gd name="connsiteX2" fmla="*/ 108133 w 521612"/>
                    <a:gd name="connsiteY2" fmla="*/ 18860 h 521398"/>
                    <a:gd name="connsiteX3" fmla="*/ 502753 w 521612"/>
                    <a:gd name="connsiteY3" fmla="*/ 413480 h 521398"/>
                    <a:gd name="connsiteX4" fmla="*/ 502753 w 521612"/>
                    <a:gd name="connsiteY4" fmla="*/ 502539 h 521398"/>
                    <a:gd name="connsiteX5" fmla="*/ 412837 w 521612"/>
                    <a:gd name="connsiteY5" fmla="*/ 502539 h 521398"/>
                    <a:gd name="connsiteX6" fmla="*/ 18121 w 521612"/>
                    <a:gd name="connsiteY6" fmla="*/ 107823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612" h="521398">
                      <a:moveTo>
                        <a:pt x="18217" y="107823"/>
                      </a:moveTo>
                      <a:cubicBezTo>
                        <a:pt x="-6072" y="83534"/>
                        <a:pt x="-6072" y="43053"/>
                        <a:pt x="18217" y="18860"/>
                      </a:cubicBezTo>
                      <a:cubicBezTo>
                        <a:pt x="43363" y="-6287"/>
                        <a:pt x="83844" y="-6287"/>
                        <a:pt x="108133" y="18860"/>
                      </a:cubicBezTo>
                      <a:lnTo>
                        <a:pt x="502753" y="413480"/>
                      </a:lnTo>
                      <a:cubicBezTo>
                        <a:pt x="527899" y="437769"/>
                        <a:pt x="527899" y="478250"/>
                        <a:pt x="502753" y="502539"/>
                      </a:cubicBezTo>
                      <a:cubicBezTo>
                        <a:pt x="478465" y="527685"/>
                        <a:pt x="438079" y="527685"/>
                        <a:pt x="412837" y="502539"/>
                      </a:cubicBezTo>
                      <a:lnTo>
                        <a:pt x="18121" y="1078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3088203-54FB-A4C3-F156-1D4BE930143E}"/>
                </a:ext>
              </a:extLst>
            </p:cNvPr>
            <p:cNvSpPr/>
            <p:nvPr/>
          </p:nvSpPr>
          <p:spPr>
            <a:xfrm>
              <a:off x="8813852" y="19906630"/>
              <a:ext cx="240423" cy="246191"/>
            </a:xfrm>
            <a:custGeom>
              <a:avLst/>
              <a:gdLst>
                <a:gd name="connsiteX0" fmla="*/ 18217 w 521612"/>
                <a:gd name="connsiteY0" fmla="*/ 107823 h 521398"/>
                <a:gd name="connsiteX1" fmla="*/ 18217 w 521612"/>
                <a:gd name="connsiteY1" fmla="*/ 18860 h 521398"/>
                <a:gd name="connsiteX2" fmla="*/ 108133 w 521612"/>
                <a:gd name="connsiteY2" fmla="*/ 18860 h 521398"/>
                <a:gd name="connsiteX3" fmla="*/ 502753 w 521612"/>
                <a:gd name="connsiteY3" fmla="*/ 413480 h 521398"/>
                <a:gd name="connsiteX4" fmla="*/ 502753 w 521612"/>
                <a:gd name="connsiteY4" fmla="*/ 502539 h 521398"/>
                <a:gd name="connsiteX5" fmla="*/ 412837 w 521612"/>
                <a:gd name="connsiteY5" fmla="*/ 502539 h 521398"/>
                <a:gd name="connsiteX6" fmla="*/ 18121 w 521612"/>
                <a:gd name="connsiteY6" fmla="*/ 107823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612" h="521398">
                  <a:moveTo>
                    <a:pt x="18217" y="107823"/>
                  </a:moveTo>
                  <a:cubicBezTo>
                    <a:pt x="-6072" y="83534"/>
                    <a:pt x="-6072" y="43053"/>
                    <a:pt x="18217" y="18860"/>
                  </a:cubicBezTo>
                  <a:cubicBezTo>
                    <a:pt x="43363" y="-6287"/>
                    <a:pt x="83844" y="-6287"/>
                    <a:pt x="108133" y="18860"/>
                  </a:cubicBezTo>
                  <a:lnTo>
                    <a:pt x="502753" y="413480"/>
                  </a:lnTo>
                  <a:cubicBezTo>
                    <a:pt x="527899" y="437769"/>
                    <a:pt x="527899" y="478250"/>
                    <a:pt x="502753" y="502539"/>
                  </a:cubicBezTo>
                  <a:cubicBezTo>
                    <a:pt x="478465" y="527685"/>
                    <a:pt x="438079" y="527685"/>
                    <a:pt x="412837" y="502539"/>
                  </a:cubicBezTo>
                  <a:lnTo>
                    <a:pt x="18121" y="107823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1219266-AFFF-BFAE-6061-A18C17B941E8}"/>
                </a:ext>
              </a:extLst>
            </p:cNvPr>
            <p:cNvSpPr/>
            <p:nvPr/>
          </p:nvSpPr>
          <p:spPr>
            <a:xfrm>
              <a:off x="8813807" y="19906630"/>
              <a:ext cx="240468" cy="246191"/>
            </a:xfrm>
            <a:custGeom>
              <a:avLst/>
              <a:gdLst>
                <a:gd name="connsiteX0" fmla="*/ 108133 w 521708"/>
                <a:gd name="connsiteY0" fmla="*/ 502539 h 521398"/>
                <a:gd name="connsiteX1" fmla="*/ 18217 w 521708"/>
                <a:gd name="connsiteY1" fmla="*/ 502539 h 521398"/>
                <a:gd name="connsiteX2" fmla="*/ 18217 w 521708"/>
                <a:gd name="connsiteY2" fmla="*/ 413480 h 521398"/>
                <a:gd name="connsiteX3" fmla="*/ 412933 w 521708"/>
                <a:gd name="connsiteY3" fmla="*/ 18859 h 521398"/>
                <a:gd name="connsiteX4" fmla="*/ 502849 w 521708"/>
                <a:gd name="connsiteY4" fmla="*/ 18859 h 521398"/>
                <a:gd name="connsiteX5" fmla="*/ 502849 w 521708"/>
                <a:gd name="connsiteY5" fmla="*/ 107823 h 521398"/>
                <a:gd name="connsiteX6" fmla="*/ 108228 w 521708"/>
                <a:gd name="connsiteY6" fmla="*/ 502539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708" h="521398">
                  <a:moveTo>
                    <a:pt x="108133" y="502539"/>
                  </a:moveTo>
                  <a:cubicBezTo>
                    <a:pt x="83844" y="527685"/>
                    <a:pt x="43363" y="527685"/>
                    <a:pt x="18217" y="502539"/>
                  </a:cubicBezTo>
                  <a:cubicBezTo>
                    <a:pt x="-6072" y="478250"/>
                    <a:pt x="-6072" y="437769"/>
                    <a:pt x="18217" y="413480"/>
                  </a:cubicBezTo>
                  <a:lnTo>
                    <a:pt x="412933" y="18859"/>
                  </a:lnTo>
                  <a:cubicBezTo>
                    <a:pt x="438079" y="-6286"/>
                    <a:pt x="478560" y="-6286"/>
                    <a:pt x="502849" y="18859"/>
                  </a:cubicBezTo>
                  <a:cubicBezTo>
                    <a:pt x="527995" y="43148"/>
                    <a:pt x="527995" y="83629"/>
                    <a:pt x="502849" y="107823"/>
                  </a:cubicBezTo>
                  <a:lnTo>
                    <a:pt x="108228" y="502539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7871EE8-94AE-3E4C-A524-442034421084}"/>
                </a:ext>
              </a:extLst>
            </p:cNvPr>
            <p:cNvGrpSpPr/>
            <p:nvPr/>
          </p:nvGrpSpPr>
          <p:grpSpPr>
            <a:xfrm>
              <a:off x="2743540" y="19155873"/>
              <a:ext cx="1626615" cy="1410260"/>
              <a:chOff x="2728493" y="18941214"/>
              <a:chExt cx="1626615" cy="1410260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699A8CF-7BCF-6752-34F5-AF13FDC284D6}"/>
                  </a:ext>
                </a:extLst>
              </p:cNvPr>
              <p:cNvSpPr/>
              <p:nvPr/>
            </p:nvSpPr>
            <p:spPr>
              <a:xfrm rot="5400000">
                <a:off x="2836671" y="18833036"/>
                <a:ext cx="1410260" cy="1626615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8" name="Graphic 147">
                <a:extLst>
                  <a:ext uri="{FF2B5EF4-FFF2-40B4-BE49-F238E27FC236}">
                    <a16:creationId xmlns:a16="http://schemas.microsoft.com/office/drawing/2014/main" id="{A8757E8F-7ECF-F452-8096-6BAB0D28C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011852" y="19169623"/>
                <a:ext cx="1066800" cy="914400"/>
              </a:xfrm>
              <a:prstGeom prst="rect">
                <a:avLst/>
              </a:prstGeom>
            </p:spPr>
          </p:pic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4A30CF3-2BD4-FCF3-CD84-BD699BE006C7}"/>
                </a:ext>
              </a:extLst>
            </p:cNvPr>
            <p:cNvGrpSpPr/>
            <p:nvPr/>
          </p:nvGrpSpPr>
          <p:grpSpPr>
            <a:xfrm>
              <a:off x="16676482" y="19148007"/>
              <a:ext cx="1889206" cy="1543123"/>
              <a:chOff x="12560396" y="17188712"/>
              <a:chExt cx="1889206" cy="154312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4B60B01-F5EF-846E-ABEE-C9FB0C6EBD71}"/>
                  </a:ext>
                </a:extLst>
              </p:cNvPr>
              <p:cNvSpPr/>
              <p:nvPr/>
            </p:nvSpPr>
            <p:spPr>
              <a:xfrm>
                <a:off x="12560396" y="17256313"/>
                <a:ext cx="1889206" cy="147552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4" name="Graphic 163" descr="Gantt Chart with solid fill">
                <a:extLst>
                  <a:ext uri="{FF2B5EF4-FFF2-40B4-BE49-F238E27FC236}">
                    <a16:creationId xmlns:a16="http://schemas.microsoft.com/office/drawing/2014/main" id="{8637C211-CC2C-9564-5A5F-35247B78F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624398" y="17188712"/>
                <a:ext cx="1541047" cy="1541047"/>
              </a:xfrm>
              <a:prstGeom prst="rect">
                <a:avLst/>
              </a:prstGeom>
            </p:spPr>
          </p:pic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402C05A-33FF-89A7-F19D-76D58807B6F5}"/>
                </a:ext>
              </a:extLst>
            </p:cNvPr>
            <p:cNvSpPr/>
            <p:nvPr/>
          </p:nvSpPr>
          <p:spPr>
            <a:xfrm>
              <a:off x="18029604" y="19572029"/>
              <a:ext cx="143286" cy="164189"/>
            </a:xfrm>
            <a:custGeom>
              <a:avLst/>
              <a:gdLst>
                <a:gd name="connsiteX0" fmla="*/ 14750 w 310867"/>
                <a:gd name="connsiteY0" fmla="*/ 103713 h 347729"/>
                <a:gd name="connsiteX1" fmla="*/ 22846 w 310867"/>
                <a:gd name="connsiteY1" fmla="*/ 14750 h 347729"/>
                <a:gd name="connsiteX2" fmla="*/ 111809 w 310867"/>
                <a:gd name="connsiteY2" fmla="*/ 22846 h 347729"/>
                <a:gd name="connsiteX3" fmla="*/ 296118 w 310867"/>
                <a:gd name="connsiteY3" fmla="*/ 244017 h 347729"/>
                <a:gd name="connsiteX4" fmla="*/ 288022 w 310867"/>
                <a:gd name="connsiteY4" fmla="*/ 332980 h 347729"/>
                <a:gd name="connsiteX5" fmla="*/ 199058 w 310867"/>
                <a:gd name="connsiteY5" fmla="*/ 324884 h 347729"/>
                <a:gd name="connsiteX6" fmla="*/ 14750 w 310867"/>
                <a:gd name="connsiteY6" fmla="*/ 103713 h 3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67" h="347729">
                  <a:moveTo>
                    <a:pt x="14750" y="103713"/>
                  </a:moveTo>
                  <a:cubicBezTo>
                    <a:pt x="-7729" y="76758"/>
                    <a:pt x="-4110" y="36276"/>
                    <a:pt x="22846" y="14750"/>
                  </a:cubicBezTo>
                  <a:cubicBezTo>
                    <a:pt x="49802" y="-7729"/>
                    <a:pt x="89330" y="-4110"/>
                    <a:pt x="111809" y="22846"/>
                  </a:cubicBezTo>
                  <a:lnTo>
                    <a:pt x="296118" y="244017"/>
                  </a:lnTo>
                  <a:cubicBezTo>
                    <a:pt x="318597" y="270972"/>
                    <a:pt x="314978" y="310501"/>
                    <a:pt x="288022" y="332980"/>
                  </a:cubicBezTo>
                  <a:cubicBezTo>
                    <a:pt x="261066" y="355459"/>
                    <a:pt x="221537" y="351839"/>
                    <a:pt x="199058" y="324884"/>
                  </a:cubicBezTo>
                  <a:lnTo>
                    <a:pt x="14750" y="103713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F7D6E6A-C920-61FC-49B3-1CA08F15B1F9}"/>
                </a:ext>
              </a:extLst>
            </p:cNvPr>
            <p:cNvSpPr/>
            <p:nvPr/>
          </p:nvSpPr>
          <p:spPr>
            <a:xfrm>
              <a:off x="18114600" y="19476099"/>
              <a:ext cx="221170" cy="260119"/>
            </a:xfrm>
            <a:custGeom>
              <a:avLst/>
              <a:gdLst>
                <a:gd name="connsiteX0" fmla="*/ 367937 w 479841"/>
                <a:gd name="connsiteY0" fmla="*/ 22846 h 550897"/>
                <a:gd name="connsiteX1" fmla="*/ 456995 w 479841"/>
                <a:gd name="connsiteY1" fmla="*/ 14750 h 550897"/>
                <a:gd name="connsiteX2" fmla="*/ 465092 w 479841"/>
                <a:gd name="connsiteY2" fmla="*/ 103713 h 550897"/>
                <a:gd name="connsiteX3" fmla="*/ 111809 w 479841"/>
                <a:gd name="connsiteY3" fmla="*/ 528052 h 550897"/>
                <a:gd name="connsiteX4" fmla="*/ 22846 w 479841"/>
                <a:gd name="connsiteY4" fmla="*/ 536148 h 550897"/>
                <a:gd name="connsiteX5" fmla="*/ 14750 w 479841"/>
                <a:gd name="connsiteY5" fmla="*/ 447185 h 550897"/>
                <a:gd name="connsiteX6" fmla="*/ 368032 w 479841"/>
                <a:gd name="connsiteY6" fmla="*/ 22846 h 55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841" h="550897">
                  <a:moveTo>
                    <a:pt x="367937" y="22846"/>
                  </a:moveTo>
                  <a:cubicBezTo>
                    <a:pt x="390416" y="-4110"/>
                    <a:pt x="429944" y="-7729"/>
                    <a:pt x="456995" y="14750"/>
                  </a:cubicBezTo>
                  <a:cubicBezTo>
                    <a:pt x="483951" y="37229"/>
                    <a:pt x="487571" y="76757"/>
                    <a:pt x="465092" y="103713"/>
                  </a:cubicBezTo>
                  <a:lnTo>
                    <a:pt x="111809" y="528052"/>
                  </a:lnTo>
                  <a:cubicBezTo>
                    <a:pt x="89330" y="555008"/>
                    <a:pt x="49802" y="558627"/>
                    <a:pt x="22846" y="536148"/>
                  </a:cubicBezTo>
                  <a:cubicBezTo>
                    <a:pt x="-4110" y="513669"/>
                    <a:pt x="-7729" y="474140"/>
                    <a:pt x="14750" y="447185"/>
                  </a:cubicBezTo>
                  <a:lnTo>
                    <a:pt x="368032" y="22846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FA4E6E-3CA1-B7B2-D958-80A212F6EB4E}"/>
              </a:ext>
            </a:extLst>
          </p:cNvPr>
          <p:cNvCxnSpPr>
            <a:cxnSpLocks/>
          </p:cNvCxnSpPr>
          <p:nvPr/>
        </p:nvCxnSpPr>
        <p:spPr>
          <a:xfrm>
            <a:off x="17849957" y="23936430"/>
            <a:ext cx="4127" cy="1272988"/>
          </a:xfrm>
          <a:prstGeom prst="line">
            <a:avLst/>
          </a:prstGeom>
          <a:ln w="38100">
            <a:solidFill>
              <a:srgbClr val="0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925F63-E51D-258D-3991-111429B0D4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1181" t="10667" r="11558" b="11034"/>
          <a:stretch/>
        </p:blipFill>
        <p:spPr>
          <a:xfrm>
            <a:off x="624344" y="15764750"/>
            <a:ext cx="20158686" cy="11491528"/>
          </a:xfrm>
          <a:prstGeom prst="rect">
            <a:avLst/>
          </a:prstGeom>
        </p:spPr>
      </p:pic>
      <p:pic>
        <p:nvPicPr>
          <p:cNvPr id="61" name="Picture 60" descr="A line of lines with arrows&#10;&#10;Description automatically generated">
            <a:extLst>
              <a:ext uri="{FF2B5EF4-FFF2-40B4-BE49-F238E27FC236}">
                <a16:creationId xmlns:a16="http://schemas.microsoft.com/office/drawing/2014/main" id="{9274E42F-BA80-AE16-4C6C-EBFA217E7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3379" r="10159" b="18247"/>
          <a:stretch/>
        </p:blipFill>
        <p:spPr>
          <a:xfrm>
            <a:off x="613371" y="5563915"/>
            <a:ext cx="20123556" cy="7924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2E8B92-CAEF-B6BB-BE9F-30A89A4FB862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983BB-856D-513D-EF53-F342DF698D09}"/>
              </a:ext>
            </a:extLst>
          </p:cNvPr>
          <p:cNvSpPr txBox="1"/>
          <p:nvPr/>
        </p:nvSpPr>
        <p:spPr>
          <a:xfrm>
            <a:off x="-2" y="1194579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Community Engagement</a:t>
            </a:r>
          </a:p>
        </p:txBody>
      </p:sp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F1BEB22D-1AE5-60B2-33DB-BB09A802A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1057" y="20014673"/>
            <a:ext cx="975559" cy="975559"/>
          </a:xfrm>
          <a:prstGeom prst="rect">
            <a:avLst/>
          </a:prstGeom>
        </p:spPr>
      </p:pic>
      <p:pic>
        <p:nvPicPr>
          <p:cNvPr id="16" name="Graphic 15" descr="Connections outline">
            <a:extLst>
              <a:ext uri="{FF2B5EF4-FFF2-40B4-BE49-F238E27FC236}">
                <a16:creationId xmlns:a16="http://schemas.microsoft.com/office/drawing/2014/main" id="{6D852321-1766-DA92-35DB-45F838D8E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0847" y="16289338"/>
            <a:ext cx="1119720" cy="1119720"/>
          </a:xfrm>
          <a:prstGeom prst="rect">
            <a:avLst/>
          </a:prstGeom>
          <a:effectLst/>
        </p:spPr>
      </p:pic>
      <p:pic>
        <p:nvPicPr>
          <p:cNvPr id="19" name="Graphic 18" descr="Cheers with solid fill">
            <a:extLst>
              <a:ext uri="{FF2B5EF4-FFF2-40B4-BE49-F238E27FC236}">
                <a16:creationId xmlns:a16="http://schemas.microsoft.com/office/drawing/2014/main" id="{89B93BC0-6702-5FB3-8062-A61B68D53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43623" y="16315116"/>
            <a:ext cx="1014138" cy="1014138"/>
          </a:xfrm>
          <a:prstGeom prst="rect">
            <a:avLst/>
          </a:prstGeom>
        </p:spPr>
      </p:pic>
      <p:pic>
        <p:nvPicPr>
          <p:cNvPr id="21" name="Graphic 20" descr="Neighborhood with solid fill">
            <a:extLst>
              <a:ext uri="{FF2B5EF4-FFF2-40B4-BE49-F238E27FC236}">
                <a16:creationId xmlns:a16="http://schemas.microsoft.com/office/drawing/2014/main" id="{93D39EB6-2A7F-A9C6-DE64-11CC5C5B8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62535" y="22150728"/>
            <a:ext cx="946180" cy="946180"/>
          </a:xfrm>
          <a:prstGeom prst="rect">
            <a:avLst/>
          </a:prstGeom>
        </p:spPr>
      </p:pic>
      <p:pic>
        <p:nvPicPr>
          <p:cNvPr id="22" name="Graphic 21" descr="Social network with solid fill">
            <a:extLst>
              <a:ext uri="{FF2B5EF4-FFF2-40B4-BE49-F238E27FC236}">
                <a16:creationId xmlns:a16="http://schemas.microsoft.com/office/drawing/2014/main" id="{BF1619F1-1C79-8444-9AEC-F6148D4F4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1819" y="25601337"/>
            <a:ext cx="1230709" cy="1230709"/>
          </a:xfrm>
          <a:prstGeom prst="rect">
            <a:avLst/>
          </a:prstGeom>
        </p:spPr>
      </p:pic>
      <p:pic>
        <p:nvPicPr>
          <p:cNvPr id="24" name="Graphic 23" descr="Online meeting with solid fill">
            <a:extLst>
              <a:ext uri="{FF2B5EF4-FFF2-40B4-BE49-F238E27FC236}">
                <a16:creationId xmlns:a16="http://schemas.microsoft.com/office/drawing/2014/main" id="{D1F358E8-7C6F-9581-D152-69709F6B3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41910" y="22057694"/>
            <a:ext cx="1039214" cy="10392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DF9F14-1D9D-4371-2C27-6E7176C41A33}"/>
              </a:ext>
            </a:extLst>
          </p:cNvPr>
          <p:cNvSpPr txBox="1">
            <a:spLocks/>
          </p:cNvSpPr>
          <p:nvPr/>
        </p:nvSpPr>
        <p:spPr>
          <a:xfrm>
            <a:off x="1147648" y="16803286"/>
            <a:ext cx="3730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travel behaviour survey</a:t>
            </a:r>
          </a:p>
          <a:p>
            <a:pPr algn="ctr"/>
            <a:endParaRPr lang="en-GB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Island resident, under-16 and businesses and mainland resident, under-16 and businesses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2FD6CC-3991-118F-0575-5016E92149B9}"/>
              </a:ext>
            </a:extLst>
          </p:cNvPr>
          <p:cNvSpPr txBox="1">
            <a:spLocks/>
          </p:cNvSpPr>
          <p:nvPr/>
        </p:nvSpPr>
        <p:spPr>
          <a:xfrm>
            <a:off x="6511915" y="18051377"/>
            <a:ext cx="2957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drop-in sessions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564925-2362-5CD1-AD02-FE386D7BFBD4}"/>
              </a:ext>
            </a:extLst>
          </p:cNvPr>
          <p:cNvSpPr txBox="1">
            <a:spLocks/>
          </p:cNvSpPr>
          <p:nvPr/>
        </p:nvSpPr>
        <p:spPr>
          <a:xfrm>
            <a:off x="11197103" y="17711244"/>
            <a:ext cx="373037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Community Stakeholder/User Group meetings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F703D3-8E31-A28F-DB16-8428422C3448}"/>
              </a:ext>
            </a:extLst>
          </p:cNvPr>
          <p:cNvSpPr txBox="1">
            <a:spLocks/>
          </p:cNvSpPr>
          <p:nvPr/>
        </p:nvSpPr>
        <p:spPr>
          <a:xfrm>
            <a:off x="16138576" y="18389715"/>
            <a:ext cx="373037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Youth engagement </a:t>
            </a:r>
          </a:p>
          <a:p>
            <a:pPr algn="ctr"/>
            <a:endParaRPr lang="en-GB" sz="24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Shetland Youth Voice, 14 January 2025 (with potential for follow-up events)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AF18EB-CA1B-0ADF-EF91-523B218A1F3A}"/>
              </a:ext>
            </a:extLst>
          </p:cNvPr>
          <p:cNvSpPr txBox="1">
            <a:spLocks/>
          </p:cNvSpPr>
          <p:nvPr/>
        </p:nvSpPr>
        <p:spPr>
          <a:xfrm>
            <a:off x="16103323" y="22908307"/>
            <a:ext cx="3894738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Council in-depth interviews</a:t>
            </a:r>
          </a:p>
          <a:p>
            <a:pPr algn="ctr"/>
            <a:endParaRPr lang="en-GB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One-to-one in-depth interviews with officers across different Council services, e.g., Ferries and Economic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D04E0-039D-89D9-3F6C-D24AB8984064}"/>
              </a:ext>
            </a:extLst>
          </p:cNvPr>
          <p:cNvSpPr txBox="1">
            <a:spLocks/>
          </p:cNvSpPr>
          <p:nvPr/>
        </p:nvSpPr>
        <p:spPr>
          <a:xfrm>
            <a:off x="11243044" y="23642203"/>
            <a:ext cx="356297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Estate agent interviews</a:t>
            </a:r>
          </a:p>
          <a:p>
            <a:pPr algn="ctr"/>
            <a:endParaRPr lang="en-GB" sz="24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One-to-one in-depth interviews with some estate agents to understand the specifics of the property market in each island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2DAF8E-FECA-A56E-9EBC-A087CAB92111}"/>
              </a:ext>
            </a:extLst>
          </p:cNvPr>
          <p:cNvSpPr txBox="1"/>
          <p:nvPr/>
        </p:nvSpPr>
        <p:spPr>
          <a:xfrm>
            <a:off x="928963" y="23601313"/>
            <a:ext cx="406510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Stakeholder and business in-depth interviews</a:t>
            </a:r>
          </a:p>
          <a:p>
            <a:pPr algn="ctr"/>
            <a:endParaRPr lang="en-GB" sz="24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One-to-one in-depth interviews with business representative groups, major businesses and organisations that deliver services to the islands</a:t>
            </a:r>
          </a:p>
          <a:p>
            <a:pPr algn="ctr"/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0996F0-A8CC-9E77-D811-D207D0A38B50}"/>
              </a:ext>
            </a:extLst>
          </p:cNvPr>
          <p:cNvSpPr txBox="1">
            <a:spLocks/>
          </p:cNvSpPr>
          <p:nvPr/>
        </p:nvSpPr>
        <p:spPr>
          <a:xfrm>
            <a:off x="6044943" y="23096908"/>
            <a:ext cx="3891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Scottish and UK Government</a:t>
            </a:r>
          </a:p>
          <a:p>
            <a:pPr algn="ctr"/>
            <a:endParaRPr lang="en-GB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Informal liaison at present but a commitment to keep both governments informed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314C31-2CD2-CE54-5AE5-125C163337FD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6" name="Picture 2" descr="Logo: Shetland Islands Council">
              <a:extLst>
                <a:ext uri="{FF2B5EF4-FFF2-40B4-BE49-F238E27FC236}">
                  <a16:creationId xmlns:a16="http://schemas.microsoft.com/office/drawing/2014/main" id="{24A91BB6-161C-17AC-F08B-59F54DC13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5285B6-0C32-72DA-D566-5199A6150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A8442B-A9C0-CF1B-A047-9FCD1991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DACA11-16AD-9B57-19D6-A1D361C6D21E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E20E903D-3B61-2BE5-4A61-F5E2336B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D8F9C3-3340-8B9F-5F18-4AE4C39CD945}"/>
              </a:ext>
            </a:extLst>
          </p:cNvPr>
          <p:cNvSpPr/>
          <p:nvPr/>
        </p:nvSpPr>
        <p:spPr>
          <a:xfrm>
            <a:off x="1322756" y="3586022"/>
            <a:ext cx="12075645" cy="1030001"/>
          </a:xfrm>
          <a:prstGeom prst="roundRect">
            <a:avLst>
              <a:gd name="adj" fmla="val 191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u="sng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Strategy Engagement and Consultation Programme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C367E3-40C8-4AF3-C9E3-15ECCF10DA55}"/>
              </a:ext>
            </a:extLst>
          </p:cNvPr>
          <p:cNvSpPr/>
          <p:nvPr/>
        </p:nvSpPr>
        <p:spPr>
          <a:xfrm>
            <a:off x="1322756" y="14503294"/>
            <a:ext cx="12075645" cy="1030001"/>
          </a:xfrm>
          <a:prstGeom prst="roundRect">
            <a:avLst>
              <a:gd name="adj" fmla="val 191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u="sng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for Change Engagement Activities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E269D-DBEA-02B4-A5BD-E68CDCAF5787}"/>
              </a:ext>
            </a:extLst>
          </p:cNvPr>
          <p:cNvGrpSpPr/>
          <p:nvPr/>
        </p:nvGrpSpPr>
        <p:grpSpPr>
          <a:xfrm>
            <a:off x="2082096" y="5704558"/>
            <a:ext cx="18220049" cy="7450227"/>
            <a:chOff x="2082096" y="5704558"/>
            <a:chExt cx="18220049" cy="74502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DD76B5-50EA-08B6-261D-4EBB8BF0CD99}"/>
                </a:ext>
              </a:extLst>
            </p:cNvPr>
            <p:cNvSpPr txBox="1"/>
            <p:nvPr/>
          </p:nvSpPr>
          <p:spPr>
            <a:xfrm>
              <a:off x="18557761" y="5704558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4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4E8235-F8BD-8F27-9311-6FE28EC87665}"/>
                </a:ext>
              </a:extLst>
            </p:cNvPr>
            <p:cNvGrpSpPr/>
            <p:nvPr/>
          </p:nvGrpSpPr>
          <p:grpSpPr>
            <a:xfrm>
              <a:off x="2082096" y="5704558"/>
              <a:ext cx="17503693" cy="7450227"/>
              <a:chOff x="2082096" y="5704558"/>
              <a:chExt cx="17503693" cy="7450227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7BB16AE-71D6-DB56-F6EA-3DFFF66A31C1}"/>
                  </a:ext>
                </a:extLst>
              </p:cNvPr>
              <p:cNvSpPr/>
              <p:nvPr/>
            </p:nvSpPr>
            <p:spPr>
              <a:xfrm>
                <a:off x="2082096" y="7037814"/>
                <a:ext cx="3123689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Case for Change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690AAF-F2FF-3B2E-BEB5-43B11D648277}"/>
                  </a:ext>
                </a:extLst>
              </p:cNvPr>
              <p:cNvSpPr txBox="1"/>
              <p:nvPr/>
            </p:nvSpPr>
            <p:spPr>
              <a:xfrm>
                <a:off x="2082096" y="8435577"/>
                <a:ext cx="3123689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Understanding current travel behaviour and any problems with the current ferry service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January to March 2025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D64C47-2458-05E7-8D88-23FC0D8F7D5A}"/>
                  </a:ext>
                </a:extLst>
              </p:cNvPr>
              <p:cNvSpPr txBox="1"/>
              <p:nvPr/>
            </p:nvSpPr>
            <p:spPr>
              <a:xfrm>
                <a:off x="6988722" y="8430013"/>
                <a:ext cx="312369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Engagement on the individual island options to be progressed to Detailed Options Appraisal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Summer 2025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E2526F-DF41-BC8C-AC03-5C0602092D63}"/>
                  </a:ext>
                </a:extLst>
              </p:cNvPr>
              <p:cNvSpPr txBox="1"/>
              <p:nvPr/>
            </p:nvSpPr>
            <p:spPr>
              <a:xfrm>
                <a:off x="11598581" y="8393124"/>
                <a:ext cx="315236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Engagement on the outcomes of the options appraisal for each island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Winter 2025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DC0BD3-59EB-8707-707A-9602CB60C533}"/>
                  </a:ext>
                </a:extLst>
              </p:cNvPr>
              <p:cNvSpPr txBox="1"/>
              <p:nvPr/>
            </p:nvSpPr>
            <p:spPr>
              <a:xfrm>
                <a:off x="15933007" y="8319501"/>
                <a:ext cx="3652782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Presentation of the final Network Strategy to communities around Council Decision Point 3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Winter 2025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84A37CC-BFC1-50C2-D77E-BDF23BB86EB9}"/>
                  </a:ext>
                </a:extLst>
              </p:cNvPr>
              <p:cNvSpPr txBox="1"/>
              <p:nvPr/>
            </p:nvSpPr>
            <p:spPr>
              <a:xfrm>
                <a:off x="4878018" y="5704558"/>
                <a:ext cx="17443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>
                    <a:ln w="12700">
                      <a:solidFill>
                        <a:srgbClr val="023459"/>
                      </a:solidFill>
                      <a:prstDash val="solid"/>
                    </a:ln>
                    <a:pattFill prst="dkUpDiag">
                      <a:fgClr>
                        <a:srgbClr val="023459"/>
                      </a:fgClr>
                      <a:bgClr>
                        <a:srgbClr val="BBE1FD"/>
                      </a:bgClr>
                    </a:pattFill>
                    <a:effectLst>
                      <a:outerShdw dist="38100" dir="2640000" algn="bl" rotWithShape="0">
                        <a:srgbClr val="023459"/>
                      </a:outerShdw>
                      <a:reflection stA="45000" endPos="1000" dist="50800" dir="5400000" sy="-100000" algn="bl" rotWithShape="0"/>
                    </a:effectLst>
                    <a:latin typeface="Bernard MT Condensed" panose="02050806060905020404" pitchFamily="18" charset="0"/>
                  </a:rPr>
                  <a:t>1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303A2D9-C02F-3F91-5058-C13B43DB7113}"/>
                  </a:ext>
                </a:extLst>
              </p:cNvPr>
              <p:cNvSpPr/>
              <p:nvPr/>
            </p:nvSpPr>
            <p:spPr>
              <a:xfrm>
                <a:off x="6842511" y="7037814"/>
                <a:ext cx="3123689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Options Long List</a:t>
                </a:r>
              </a:p>
            </p:txBody>
          </p:sp>
          <p:sp>
            <p:nvSpPr>
              <p:cNvPr id="2048" name="Rectangle: Rounded Corners 2047">
                <a:extLst>
                  <a:ext uri="{FF2B5EF4-FFF2-40B4-BE49-F238E27FC236}">
                    <a16:creationId xmlns:a16="http://schemas.microsoft.com/office/drawing/2014/main" id="{B6D0EC37-F70D-168E-3F7C-BA20E30BEF5F}"/>
                  </a:ext>
                </a:extLst>
              </p:cNvPr>
              <p:cNvSpPr/>
              <p:nvPr/>
            </p:nvSpPr>
            <p:spPr>
              <a:xfrm>
                <a:off x="11049203" y="7037814"/>
                <a:ext cx="3907048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Conclusion of Detailed Options Appraisal</a:t>
                </a:r>
              </a:p>
            </p:txBody>
          </p:sp>
          <p:sp>
            <p:nvSpPr>
              <p:cNvPr id="2049" name="Rectangle: Rounded Corners 2048">
                <a:extLst>
                  <a:ext uri="{FF2B5EF4-FFF2-40B4-BE49-F238E27FC236}">
                    <a16:creationId xmlns:a16="http://schemas.microsoft.com/office/drawing/2014/main" id="{DE7977AF-4BE6-316A-2667-454323AF33E5}"/>
                  </a:ext>
                </a:extLst>
              </p:cNvPr>
              <p:cNvSpPr/>
              <p:nvPr/>
            </p:nvSpPr>
            <p:spPr>
              <a:xfrm>
                <a:off x="16080090" y="6996802"/>
                <a:ext cx="3123689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Network Strategy</a:t>
                </a:r>
              </a:p>
            </p:txBody>
          </p:sp>
          <p:sp>
            <p:nvSpPr>
              <p:cNvPr id="2052" name="TextBox 2051">
                <a:extLst>
                  <a:ext uri="{FF2B5EF4-FFF2-40B4-BE49-F238E27FC236}">
                    <a16:creationId xmlns:a16="http://schemas.microsoft.com/office/drawing/2014/main" id="{92B78C66-18C6-6834-2D4B-9AF44C0B7FDA}"/>
                  </a:ext>
                </a:extLst>
              </p:cNvPr>
              <p:cNvSpPr txBox="1"/>
              <p:nvPr/>
            </p:nvSpPr>
            <p:spPr>
              <a:xfrm>
                <a:off x="9520321" y="5704558"/>
                <a:ext cx="17443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>
                    <a:ln w="12700">
                      <a:solidFill>
                        <a:srgbClr val="023459"/>
                      </a:solidFill>
                      <a:prstDash val="solid"/>
                    </a:ln>
                    <a:pattFill prst="dkUpDiag">
                      <a:fgClr>
                        <a:srgbClr val="023459"/>
                      </a:fgClr>
                      <a:bgClr>
                        <a:srgbClr val="BBE1FD"/>
                      </a:bgClr>
                    </a:pattFill>
                    <a:effectLst>
                      <a:outerShdw dist="38100" dir="2640000" algn="bl" rotWithShape="0">
                        <a:srgbClr val="023459"/>
                      </a:outerShdw>
                      <a:reflection stA="45000" endPos="1000" dist="50800" dir="5400000" sy="-100000" algn="bl" rotWithShape="0"/>
                    </a:effectLst>
                    <a:latin typeface="Bernard MT Condensed" panose="02050806060905020404" pitchFamily="18" charset="0"/>
                  </a:rPr>
                  <a:t>2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7D4586-41BC-22F5-83B3-1FF02EF65D6C}"/>
                  </a:ext>
                </a:extLst>
              </p:cNvPr>
              <p:cNvSpPr txBox="1"/>
              <p:nvPr/>
            </p:nvSpPr>
            <p:spPr>
              <a:xfrm>
                <a:off x="14341707" y="5704558"/>
                <a:ext cx="17443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>
                    <a:ln w="12700">
                      <a:solidFill>
                        <a:srgbClr val="023459"/>
                      </a:solidFill>
                      <a:prstDash val="solid"/>
                    </a:ln>
                    <a:pattFill prst="dkUpDiag">
                      <a:fgClr>
                        <a:srgbClr val="023459"/>
                      </a:fgClr>
                      <a:bgClr>
                        <a:srgbClr val="BBE1FD"/>
                      </a:bgClr>
                    </a:pattFill>
                    <a:effectLst>
                      <a:outerShdw dist="38100" dir="2640000" algn="bl" rotWithShape="0">
                        <a:srgbClr val="023459"/>
                      </a:outerShdw>
                      <a:reflection stA="45000" endPos="1000" dist="50800" dir="5400000" sy="-100000" algn="bl" rotWithShape="0"/>
                    </a:effectLst>
                    <a:latin typeface="Bernard MT Condensed" panose="02050806060905020404" pitchFamily="18" charset="0"/>
                  </a:rPr>
                  <a:t>3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2D13E97-6AE2-8BEB-9B81-08153ACAA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89550" y="11530915"/>
                <a:ext cx="1508779" cy="138141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7DC4C5B-3EF8-B5C7-AB14-112E9A2E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63186" y="11523430"/>
                <a:ext cx="1744384" cy="1291094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9EA1374-C765-72CA-8EC6-354601DD43B9}"/>
                  </a:ext>
                </a:extLst>
              </p:cNvPr>
              <p:cNvGrpSpPr/>
              <p:nvPr/>
            </p:nvGrpSpPr>
            <p:grpSpPr>
              <a:xfrm>
                <a:off x="16709975" y="11549969"/>
                <a:ext cx="1889206" cy="1543123"/>
                <a:chOff x="12560396" y="17188712"/>
                <a:chExt cx="1889206" cy="1543123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F97BAB3-BDF0-76C2-A276-3A1061730513}"/>
                    </a:ext>
                  </a:extLst>
                </p:cNvPr>
                <p:cNvSpPr/>
                <p:nvPr/>
              </p:nvSpPr>
              <p:spPr>
                <a:xfrm>
                  <a:off x="12560396" y="17256313"/>
                  <a:ext cx="1889206" cy="1475522"/>
                </a:xfrm>
                <a:custGeom>
                  <a:avLst/>
                  <a:gdLst>
                    <a:gd name="connsiteX0" fmla="*/ 43264 w 3469192"/>
                    <a:gd name="connsiteY0" fmla="*/ 770036 h 2509502"/>
                    <a:gd name="connsiteX1" fmla="*/ 354414 w 3469192"/>
                    <a:gd name="connsiteY1" fmla="*/ 96936 h 2509502"/>
                    <a:gd name="connsiteX2" fmla="*/ 1973664 w 3469192"/>
                    <a:gd name="connsiteY2" fmla="*/ 46136 h 2509502"/>
                    <a:gd name="connsiteX3" fmla="*/ 2951564 w 3469192"/>
                    <a:gd name="connsiteY3" fmla="*/ 33436 h 2509502"/>
                    <a:gd name="connsiteX4" fmla="*/ 3427814 w 3469192"/>
                    <a:gd name="connsiteY4" fmla="*/ 509686 h 2509502"/>
                    <a:gd name="connsiteX5" fmla="*/ 3421464 w 3469192"/>
                    <a:gd name="connsiteY5" fmla="*/ 1265336 h 2509502"/>
                    <a:gd name="connsiteX6" fmla="*/ 3224614 w 3469192"/>
                    <a:gd name="connsiteY6" fmla="*/ 2008286 h 2509502"/>
                    <a:gd name="connsiteX7" fmla="*/ 2742014 w 3469192"/>
                    <a:gd name="connsiteY7" fmla="*/ 2433736 h 2509502"/>
                    <a:gd name="connsiteX8" fmla="*/ 817964 w 3469192"/>
                    <a:gd name="connsiteY8" fmla="*/ 2471836 h 2509502"/>
                    <a:gd name="connsiteX9" fmla="*/ 87714 w 3469192"/>
                    <a:gd name="connsiteY9" fmla="*/ 2033686 h 2509502"/>
                    <a:gd name="connsiteX10" fmla="*/ 43264 w 3469192"/>
                    <a:gd name="connsiteY10" fmla="*/ 770036 h 2509502"/>
                    <a:gd name="connsiteX0" fmla="*/ 43264 w 3469192"/>
                    <a:gd name="connsiteY0" fmla="*/ 770036 h 2509502"/>
                    <a:gd name="connsiteX1" fmla="*/ 354414 w 3469192"/>
                    <a:gd name="connsiteY1" fmla="*/ 96936 h 2509502"/>
                    <a:gd name="connsiteX2" fmla="*/ 1973664 w 3469192"/>
                    <a:gd name="connsiteY2" fmla="*/ 46136 h 2509502"/>
                    <a:gd name="connsiteX3" fmla="*/ 2951564 w 3469192"/>
                    <a:gd name="connsiteY3" fmla="*/ 33436 h 2509502"/>
                    <a:gd name="connsiteX4" fmla="*/ 3427814 w 3469192"/>
                    <a:gd name="connsiteY4" fmla="*/ 509686 h 2509502"/>
                    <a:gd name="connsiteX5" fmla="*/ 3421464 w 3469192"/>
                    <a:gd name="connsiteY5" fmla="*/ 1265336 h 2509502"/>
                    <a:gd name="connsiteX6" fmla="*/ 3224614 w 3469192"/>
                    <a:gd name="connsiteY6" fmla="*/ 2008286 h 2509502"/>
                    <a:gd name="connsiteX7" fmla="*/ 2742014 w 3469192"/>
                    <a:gd name="connsiteY7" fmla="*/ 2433736 h 2509502"/>
                    <a:gd name="connsiteX8" fmla="*/ 817964 w 3469192"/>
                    <a:gd name="connsiteY8" fmla="*/ 2471836 h 2509502"/>
                    <a:gd name="connsiteX9" fmla="*/ 87714 w 3469192"/>
                    <a:gd name="connsiteY9" fmla="*/ 2033686 h 2509502"/>
                    <a:gd name="connsiteX10" fmla="*/ 43264 w 3469192"/>
                    <a:gd name="connsiteY10" fmla="*/ 770036 h 2509502"/>
                    <a:gd name="connsiteX0" fmla="*/ 43264 w 3465197"/>
                    <a:gd name="connsiteY0" fmla="*/ 770036 h 2514659"/>
                    <a:gd name="connsiteX1" fmla="*/ 354414 w 3465197"/>
                    <a:gd name="connsiteY1" fmla="*/ 96936 h 2514659"/>
                    <a:gd name="connsiteX2" fmla="*/ 1973664 w 3465197"/>
                    <a:gd name="connsiteY2" fmla="*/ 46136 h 2514659"/>
                    <a:gd name="connsiteX3" fmla="*/ 2951564 w 3465197"/>
                    <a:gd name="connsiteY3" fmla="*/ 33436 h 2514659"/>
                    <a:gd name="connsiteX4" fmla="*/ 3427814 w 3465197"/>
                    <a:gd name="connsiteY4" fmla="*/ 509686 h 2514659"/>
                    <a:gd name="connsiteX5" fmla="*/ 3421464 w 3465197"/>
                    <a:gd name="connsiteY5" fmla="*/ 1265336 h 2514659"/>
                    <a:gd name="connsiteX6" fmla="*/ 3316689 w 3465197"/>
                    <a:gd name="connsiteY6" fmla="*/ 1903511 h 2514659"/>
                    <a:gd name="connsiteX7" fmla="*/ 2742014 w 3465197"/>
                    <a:gd name="connsiteY7" fmla="*/ 2433736 h 2514659"/>
                    <a:gd name="connsiteX8" fmla="*/ 817964 w 3465197"/>
                    <a:gd name="connsiteY8" fmla="*/ 2471836 h 2514659"/>
                    <a:gd name="connsiteX9" fmla="*/ 87714 w 3465197"/>
                    <a:gd name="connsiteY9" fmla="*/ 2033686 h 2514659"/>
                    <a:gd name="connsiteX10" fmla="*/ 43264 w 3465197"/>
                    <a:gd name="connsiteY10" fmla="*/ 770036 h 2514659"/>
                    <a:gd name="connsiteX0" fmla="*/ 43264 w 3465197"/>
                    <a:gd name="connsiteY0" fmla="*/ 785083 h 2529706"/>
                    <a:gd name="connsiteX1" fmla="*/ 354414 w 3465197"/>
                    <a:gd name="connsiteY1" fmla="*/ 111983 h 2529706"/>
                    <a:gd name="connsiteX2" fmla="*/ 1665689 w 3465197"/>
                    <a:gd name="connsiteY2" fmla="*/ 23083 h 2529706"/>
                    <a:gd name="connsiteX3" fmla="*/ 2951564 w 3465197"/>
                    <a:gd name="connsiteY3" fmla="*/ 48483 h 2529706"/>
                    <a:gd name="connsiteX4" fmla="*/ 3427814 w 3465197"/>
                    <a:gd name="connsiteY4" fmla="*/ 524733 h 2529706"/>
                    <a:gd name="connsiteX5" fmla="*/ 3421464 w 3465197"/>
                    <a:gd name="connsiteY5" fmla="*/ 1280383 h 2529706"/>
                    <a:gd name="connsiteX6" fmla="*/ 3316689 w 3465197"/>
                    <a:gd name="connsiteY6" fmla="*/ 1918558 h 2529706"/>
                    <a:gd name="connsiteX7" fmla="*/ 2742014 w 3465197"/>
                    <a:gd name="connsiteY7" fmla="*/ 2448783 h 2529706"/>
                    <a:gd name="connsiteX8" fmla="*/ 817964 w 3465197"/>
                    <a:gd name="connsiteY8" fmla="*/ 2486883 h 2529706"/>
                    <a:gd name="connsiteX9" fmla="*/ 87714 w 3465197"/>
                    <a:gd name="connsiteY9" fmla="*/ 2048733 h 2529706"/>
                    <a:gd name="connsiteX10" fmla="*/ 43264 w 3465197"/>
                    <a:gd name="connsiteY10" fmla="*/ 785083 h 2529706"/>
                    <a:gd name="connsiteX0" fmla="*/ 43264 w 3460275"/>
                    <a:gd name="connsiteY0" fmla="*/ 772497 h 2517120"/>
                    <a:gd name="connsiteX1" fmla="*/ 354414 w 3460275"/>
                    <a:gd name="connsiteY1" fmla="*/ 99397 h 2517120"/>
                    <a:gd name="connsiteX2" fmla="*/ 1665689 w 3460275"/>
                    <a:gd name="connsiteY2" fmla="*/ 10497 h 2517120"/>
                    <a:gd name="connsiteX3" fmla="*/ 3018239 w 3460275"/>
                    <a:gd name="connsiteY3" fmla="*/ 58122 h 2517120"/>
                    <a:gd name="connsiteX4" fmla="*/ 3427814 w 3460275"/>
                    <a:gd name="connsiteY4" fmla="*/ 512147 h 2517120"/>
                    <a:gd name="connsiteX5" fmla="*/ 3421464 w 3460275"/>
                    <a:gd name="connsiteY5" fmla="*/ 1267797 h 2517120"/>
                    <a:gd name="connsiteX6" fmla="*/ 3316689 w 3460275"/>
                    <a:gd name="connsiteY6" fmla="*/ 1905972 h 2517120"/>
                    <a:gd name="connsiteX7" fmla="*/ 2742014 w 3460275"/>
                    <a:gd name="connsiteY7" fmla="*/ 2436197 h 2517120"/>
                    <a:gd name="connsiteX8" fmla="*/ 817964 w 3460275"/>
                    <a:gd name="connsiteY8" fmla="*/ 2474297 h 2517120"/>
                    <a:gd name="connsiteX9" fmla="*/ 87714 w 3460275"/>
                    <a:gd name="connsiteY9" fmla="*/ 2036147 h 2517120"/>
                    <a:gd name="connsiteX10" fmla="*/ 43264 w 3460275"/>
                    <a:gd name="connsiteY10" fmla="*/ 772497 h 2517120"/>
                    <a:gd name="connsiteX0" fmla="*/ 43264 w 3425371"/>
                    <a:gd name="connsiteY0" fmla="*/ 774465 h 2519088"/>
                    <a:gd name="connsiteX1" fmla="*/ 354414 w 3425371"/>
                    <a:gd name="connsiteY1" fmla="*/ 101365 h 2519088"/>
                    <a:gd name="connsiteX2" fmla="*/ 1665689 w 3425371"/>
                    <a:gd name="connsiteY2" fmla="*/ 12465 h 2519088"/>
                    <a:gd name="connsiteX3" fmla="*/ 3018239 w 3425371"/>
                    <a:gd name="connsiteY3" fmla="*/ 60090 h 2519088"/>
                    <a:gd name="connsiteX4" fmla="*/ 3364314 w 3425371"/>
                    <a:gd name="connsiteY4" fmla="*/ 549040 h 2519088"/>
                    <a:gd name="connsiteX5" fmla="*/ 3421464 w 3425371"/>
                    <a:gd name="connsiteY5" fmla="*/ 1269765 h 2519088"/>
                    <a:gd name="connsiteX6" fmla="*/ 3316689 w 3425371"/>
                    <a:gd name="connsiteY6" fmla="*/ 1907940 h 2519088"/>
                    <a:gd name="connsiteX7" fmla="*/ 2742014 w 3425371"/>
                    <a:gd name="connsiteY7" fmla="*/ 2438165 h 2519088"/>
                    <a:gd name="connsiteX8" fmla="*/ 817964 w 3425371"/>
                    <a:gd name="connsiteY8" fmla="*/ 2476265 h 2519088"/>
                    <a:gd name="connsiteX9" fmla="*/ 87714 w 3425371"/>
                    <a:gd name="connsiteY9" fmla="*/ 2038115 h 2519088"/>
                    <a:gd name="connsiteX10" fmla="*/ 43264 w 3425371"/>
                    <a:gd name="connsiteY10" fmla="*/ 774465 h 2519088"/>
                    <a:gd name="connsiteX0" fmla="*/ 43264 w 3422762"/>
                    <a:gd name="connsiteY0" fmla="*/ 774465 h 2519088"/>
                    <a:gd name="connsiteX1" fmla="*/ 354414 w 3422762"/>
                    <a:gd name="connsiteY1" fmla="*/ 101365 h 2519088"/>
                    <a:gd name="connsiteX2" fmla="*/ 1665689 w 3422762"/>
                    <a:gd name="connsiteY2" fmla="*/ 12465 h 2519088"/>
                    <a:gd name="connsiteX3" fmla="*/ 3018239 w 3422762"/>
                    <a:gd name="connsiteY3" fmla="*/ 60090 h 2519088"/>
                    <a:gd name="connsiteX4" fmla="*/ 3364314 w 3422762"/>
                    <a:gd name="connsiteY4" fmla="*/ 549040 h 2519088"/>
                    <a:gd name="connsiteX5" fmla="*/ 3421464 w 3422762"/>
                    <a:gd name="connsiteY5" fmla="*/ 1269765 h 2519088"/>
                    <a:gd name="connsiteX6" fmla="*/ 3316689 w 3422762"/>
                    <a:gd name="connsiteY6" fmla="*/ 1907940 h 2519088"/>
                    <a:gd name="connsiteX7" fmla="*/ 2742014 w 3422762"/>
                    <a:gd name="connsiteY7" fmla="*/ 2438165 h 2519088"/>
                    <a:gd name="connsiteX8" fmla="*/ 817964 w 3422762"/>
                    <a:gd name="connsiteY8" fmla="*/ 2476265 h 2519088"/>
                    <a:gd name="connsiteX9" fmla="*/ 87714 w 3422762"/>
                    <a:gd name="connsiteY9" fmla="*/ 2038115 h 2519088"/>
                    <a:gd name="connsiteX10" fmla="*/ 43264 w 3422762"/>
                    <a:gd name="connsiteY10" fmla="*/ 774465 h 2519088"/>
                    <a:gd name="connsiteX0" fmla="*/ 43264 w 3392994"/>
                    <a:gd name="connsiteY0" fmla="*/ 774465 h 2519088"/>
                    <a:gd name="connsiteX1" fmla="*/ 354414 w 3392994"/>
                    <a:gd name="connsiteY1" fmla="*/ 101365 h 2519088"/>
                    <a:gd name="connsiteX2" fmla="*/ 1665689 w 3392994"/>
                    <a:gd name="connsiteY2" fmla="*/ 12465 h 2519088"/>
                    <a:gd name="connsiteX3" fmla="*/ 3018239 w 3392994"/>
                    <a:gd name="connsiteY3" fmla="*/ 60090 h 2519088"/>
                    <a:gd name="connsiteX4" fmla="*/ 3364314 w 3392994"/>
                    <a:gd name="connsiteY4" fmla="*/ 549040 h 2519088"/>
                    <a:gd name="connsiteX5" fmla="*/ 3367489 w 3392994"/>
                    <a:gd name="connsiteY5" fmla="*/ 1330090 h 2519088"/>
                    <a:gd name="connsiteX6" fmla="*/ 3316689 w 3392994"/>
                    <a:gd name="connsiteY6" fmla="*/ 1907940 h 2519088"/>
                    <a:gd name="connsiteX7" fmla="*/ 2742014 w 3392994"/>
                    <a:gd name="connsiteY7" fmla="*/ 2438165 h 2519088"/>
                    <a:gd name="connsiteX8" fmla="*/ 817964 w 3392994"/>
                    <a:gd name="connsiteY8" fmla="*/ 2476265 h 2519088"/>
                    <a:gd name="connsiteX9" fmla="*/ 87714 w 3392994"/>
                    <a:gd name="connsiteY9" fmla="*/ 2038115 h 2519088"/>
                    <a:gd name="connsiteX10" fmla="*/ 43264 w 3392994"/>
                    <a:gd name="connsiteY10" fmla="*/ 774465 h 2519088"/>
                    <a:gd name="connsiteX0" fmla="*/ 43264 w 3399110"/>
                    <a:gd name="connsiteY0" fmla="*/ 774465 h 2519088"/>
                    <a:gd name="connsiteX1" fmla="*/ 354414 w 3399110"/>
                    <a:gd name="connsiteY1" fmla="*/ 101365 h 2519088"/>
                    <a:gd name="connsiteX2" fmla="*/ 1665689 w 3399110"/>
                    <a:gd name="connsiteY2" fmla="*/ 12465 h 2519088"/>
                    <a:gd name="connsiteX3" fmla="*/ 3018239 w 3399110"/>
                    <a:gd name="connsiteY3" fmla="*/ 60090 h 2519088"/>
                    <a:gd name="connsiteX4" fmla="*/ 3364314 w 3399110"/>
                    <a:gd name="connsiteY4" fmla="*/ 549040 h 2519088"/>
                    <a:gd name="connsiteX5" fmla="*/ 3316689 w 3399110"/>
                    <a:gd name="connsiteY5" fmla="*/ 1907940 h 2519088"/>
                    <a:gd name="connsiteX6" fmla="*/ 2742014 w 3399110"/>
                    <a:gd name="connsiteY6" fmla="*/ 2438165 h 2519088"/>
                    <a:gd name="connsiteX7" fmla="*/ 817964 w 3399110"/>
                    <a:gd name="connsiteY7" fmla="*/ 2476265 h 2519088"/>
                    <a:gd name="connsiteX8" fmla="*/ 87714 w 3399110"/>
                    <a:gd name="connsiteY8" fmla="*/ 2038115 h 2519088"/>
                    <a:gd name="connsiteX9" fmla="*/ 43264 w 3399110"/>
                    <a:gd name="connsiteY9" fmla="*/ 774465 h 25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99110" h="2519088">
                      <a:moveTo>
                        <a:pt x="43264" y="774465"/>
                      </a:moveTo>
                      <a:cubicBezTo>
                        <a:pt x="87714" y="451674"/>
                        <a:pt x="84010" y="228365"/>
                        <a:pt x="354414" y="101365"/>
                      </a:cubicBezTo>
                      <a:cubicBezTo>
                        <a:pt x="624818" y="-25635"/>
                        <a:pt x="1221718" y="19344"/>
                        <a:pt x="1665689" y="12465"/>
                      </a:cubicBezTo>
                      <a:cubicBezTo>
                        <a:pt x="2109660" y="5586"/>
                        <a:pt x="2735135" y="-29339"/>
                        <a:pt x="3018239" y="60090"/>
                      </a:cubicBezTo>
                      <a:cubicBezTo>
                        <a:pt x="3301343" y="149519"/>
                        <a:pt x="3314572" y="241065"/>
                        <a:pt x="3364314" y="549040"/>
                      </a:cubicBezTo>
                      <a:cubicBezTo>
                        <a:pt x="3414056" y="857015"/>
                        <a:pt x="3420406" y="1593086"/>
                        <a:pt x="3316689" y="1907940"/>
                      </a:cubicBezTo>
                      <a:cubicBezTo>
                        <a:pt x="3212972" y="2222794"/>
                        <a:pt x="3158468" y="2343444"/>
                        <a:pt x="2742014" y="2438165"/>
                      </a:cubicBezTo>
                      <a:cubicBezTo>
                        <a:pt x="2325560" y="2532886"/>
                        <a:pt x="1260347" y="2542940"/>
                        <a:pt x="817964" y="2476265"/>
                      </a:cubicBezTo>
                      <a:cubicBezTo>
                        <a:pt x="375581" y="2409590"/>
                        <a:pt x="217889" y="2324923"/>
                        <a:pt x="87714" y="2038115"/>
                      </a:cubicBezTo>
                      <a:cubicBezTo>
                        <a:pt x="-42461" y="1751307"/>
                        <a:pt x="-1186" y="1097256"/>
                        <a:pt x="43264" y="774465"/>
                      </a:cubicBezTo>
                      <a:close/>
                    </a:path>
                  </a:pathLst>
                </a:custGeom>
                <a:solidFill>
                  <a:srgbClr val="BBE1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5" name="Graphic 54" descr="Gantt Chart with solid fill">
                  <a:extLst>
                    <a:ext uri="{FF2B5EF4-FFF2-40B4-BE49-F238E27FC236}">
                      <a16:creationId xmlns:a16="http://schemas.microsoft.com/office/drawing/2014/main" id="{593EFF85-A342-BBB4-9A95-DF5347217D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54884" y="17188712"/>
                  <a:ext cx="1541047" cy="1541047"/>
                </a:xfrm>
                <a:prstGeom prst="rect">
                  <a:avLst/>
                </a:prstGeom>
              </p:spPr>
            </p:pic>
          </p:grp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8B81EA5-A580-7623-6520-A15F22C703A8}"/>
                  </a:ext>
                </a:extLst>
              </p:cNvPr>
              <p:cNvSpPr/>
              <p:nvPr/>
            </p:nvSpPr>
            <p:spPr>
              <a:xfrm>
                <a:off x="12316150" y="11388015"/>
                <a:ext cx="1457344" cy="1766770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7" name="Graphic 56" descr="Clipboard Mixed with solid fill">
                <a:extLst>
                  <a:ext uri="{FF2B5EF4-FFF2-40B4-BE49-F238E27FC236}">
                    <a16:creationId xmlns:a16="http://schemas.microsoft.com/office/drawing/2014/main" id="{3E1C762B-2381-DF22-019B-2CE1EF1B5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2272423" y="11449678"/>
                <a:ext cx="1579732" cy="1579732"/>
              </a:xfrm>
              <a:prstGeom prst="rect">
                <a:avLst/>
              </a:prstGeom>
            </p:spPr>
          </p:pic>
        </p:grpSp>
      </p:grpSp>
      <p:pic>
        <p:nvPicPr>
          <p:cNvPr id="34" name="Graphic 33" descr="Board Of Directors with solid fill">
            <a:extLst>
              <a:ext uri="{FF2B5EF4-FFF2-40B4-BE49-F238E27FC236}">
                <a16:creationId xmlns:a16="http://schemas.microsoft.com/office/drawing/2014/main" id="{130E37E3-138F-F944-AD03-B64EB6BB9EC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2578425" y="20055114"/>
            <a:ext cx="914400" cy="914400"/>
          </a:xfrm>
          <a:prstGeom prst="rect">
            <a:avLst/>
          </a:prstGeom>
        </p:spPr>
      </p:pic>
      <p:pic>
        <p:nvPicPr>
          <p:cNvPr id="20" name="Graphic 19" descr="Boardroom with solid fill">
            <a:extLst>
              <a:ext uri="{FF2B5EF4-FFF2-40B4-BE49-F238E27FC236}">
                <a16:creationId xmlns:a16="http://schemas.microsoft.com/office/drawing/2014/main" id="{4216C96A-2A68-2694-8064-28E43E45371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453813" y="25716519"/>
            <a:ext cx="1193758" cy="11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5051-3BB5-5C28-343B-0E25CE6B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48DA2-A8A7-E3D1-3AB3-EEA25A2208DE}"/>
              </a:ext>
            </a:extLst>
          </p:cNvPr>
          <p:cNvSpPr>
            <a:spLocks/>
          </p:cNvSpPr>
          <p:nvPr/>
        </p:nvSpPr>
        <p:spPr>
          <a:xfrm>
            <a:off x="564126" y="3589285"/>
            <a:ext cx="20112583" cy="15418791"/>
          </a:xfrm>
          <a:prstGeom prst="roundRect">
            <a:avLst>
              <a:gd name="adj" fmla="val 7030"/>
            </a:avLst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C55819-E532-CC5C-1323-AEA660FCF06A}"/>
              </a:ext>
            </a:extLst>
          </p:cNvPr>
          <p:cNvSpPr>
            <a:spLocks/>
          </p:cNvSpPr>
          <p:nvPr/>
        </p:nvSpPr>
        <p:spPr>
          <a:xfrm>
            <a:off x="564126" y="19470746"/>
            <a:ext cx="20112583" cy="819248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51738-622E-3103-88DC-CF42996D9F25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99739-2642-4842-2DBB-FAD00EEB48DA}"/>
              </a:ext>
            </a:extLst>
          </p:cNvPr>
          <p:cNvSpPr txBox="1"/>
          <p:nvPr/>
        </p:nvSpPr>
        <p:spPr>
          <a:xfrm>
            <a:off x="-2" y="1194579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Headline Socio-economic Data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2DE146-B314-FFBF-4192-ABBDCAFD7E2E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6" name="Picture 2" descr="Logo: Shetland Islands Council">
              <a:extLst>
                <a:ext uri="{FF2B5EF4-FFF2-40B4-BE49-F238E27FC236}">
                  <a16:creationId xmlns:a16="http://schemas.microsoft.com/office/drawing/2014/main" id="{5DC67610-078D-15DB-5D6E-1A794D79A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E72C2D-DFB5-10B3-C772-14C31361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EDBC9D-F8D5-0B05-18FA-98F62770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93AE7B-B676-04D0-5C87-A3CA27B869D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E3FF0018-9011-0A6F-9D17-3CD2198C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3CB500-AACD-53EE-191D-D5A896532979}"/>
              </a:ext>
            </a:extLst>
          </p:cNvPr>
          <p:cNvSpPr txBox="1">
            <a:spLocks/>
          </p:cNvSpPr>
          <p:nvPr/>
        </p:nvSpPr>
        <p:spPr>
          <a:xfrm>
            <a:off x="1008664" y="4506304"/>
            <a:ext cx="7793801" cy="61171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 had a population of </a:t>
            </a:r>
            <a:r>
              <a:rPr lang="en-GB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897 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2022 Census</a:t>
            </a: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island’s population has however been on a long-term downward trend – the chart shows that: </a:t>
            </a: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Yell’s population has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by one quarter since 1981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this is a very stark reduction over a relatively short period in demographic terms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reduction contrasts with a picture of stability for the Shetland Islands overall, and modest growth in mainland Shetland, but reflects a wider issue population loss in the North Isles (Fetlar, Unst and Yell)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neighbouring Unst, where the population stabilised between the 2011 and 2022 Census periods, Yell’s population has continued on a downward trend, reducing by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7%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2011 and 2022.</a:t>
            </a:r>
          </a:p>
          <a:p>
            <a:pPr marL="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4F096B-1B72-7FA2-A41B-FE5AABAF286C}"/>
              </a:ext>
            </a:extLst>
          </p:cNvPr>
          <p:cNvSpPr txBox="1">
            <a:spLocks/>
          </p:cNvSpPr>
          <p:nvPr/>
        </p:nvSpPr>
        <p:spPr>
          <a:xfrm>
            <a:off x="9813484" y="19910993"/>
            <a:ext cx="11138843" cy="8816407"/>
          </a:xfrm>
          <a:prstGeom prst="round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Like many of Shetland’s island communities, Yell has an above average concentration of resident employment (i.e., jobs filled by island residents irrespective of whether they work in Yell) in </a:t>
            </a:r>
            <a:r>
              <a:rPr lang="en-GB" sz="2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‘Agriculture, Forestry and Fishing’ (17%)</a:t>
            </a:r>
            <a:r>
              <a:rPr lang="en-GB"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The island has a strong presence in the aquaculture and shellfish sectors in particular, as well as a fish processing plant at </a:t>
            </a:r>
            <a:r>
              <a:rPr lang="en-GB" sz="24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Cullivoe</a:t>
            </a:r>
            <a:r>
              <a:rPr lang="en-GB"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economy is otherwise relatively mixed with, for example, public sector employment at Mid Yell Junior High School and growing renewable energy production</a:t>
            </a: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There are several major opportunities for Yell at present, including further development of the renewable energy sector and commercial kelp production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GB" sz="2400">
                <a:latin typeface="Calibri"/>
                <a:ea typeface="Calibri"/>
                <a:cs typeface="Calibri"/>
              </a:rPr>
              <a:t>Commuting to jobs off-island is though essential: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2" indent="-257175">
              <a:buFont typeface="Arial" panose="020B0604020202020204" pitchFamily="34" charset="0"/>
              <a:buChar char="•"/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19%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all Yell adults in employment travel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20km to work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implies that they work off-island</a:t>
            </a:r>
          </a:p>
          <a:p>
            <a:pPr marL="600075" lvl="2" indent="-257175"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A further </a:t>
            </a:r>
            <a:r>
              <a:rPr lang="en-GB" sz="2400" b="1">
                <a:latin typeface="Calibri"/>
                <a:ea typeface="Calibri"/>
                <a:cs typeface="Calibri"/>
              </a:rPr>
              <a:t>15%</a:t>
            </a:r>
            <a:r>
              <a:rPr lang="en-GB" sz="2400">
                <a:latin typeface="Calibri"/>
                <a:ea typeface="Calibri"/>
                <a:cs typeface="Calibri"/>
              </a:rPr>
              <a:t> responded </a:t>
            </a:r>
            <a:r>
              <a:rPr lang="en-GB" sz="2400" b="1">
                <a:latin typeface="Calibri"/>
                <a:ea typeface="Calibri"/>
                <a:cs typeface="Calibri"/>
              </a:rPr>
              <a:t>‘Other’ </a:t>
            </a:r>
            <a:r>
              <a:rPr lang="en-GB" sz="2400">
                <a:latin typeface="Calibri"/>
                <a:ea typeface="Calibri"/>
                <a:cs typeface="Calibri"/>
              </a:rPr>
              <a:t>with respect to their distance travelled to work – this is likely to combine working at sea/offshore and potentially staying off-island for the week (e.g., staying Monday to Friday in Lerwick, although this will likely be less prominent than for Unst and Fetlar, which are more distant)</a:t>
            </a:r>
          </a:p>
          <a:p>
            <a:pPr marL="600075" lvl="2" indent="-257175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Levels of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ownership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not dissimilar to the Shetland average</a:t>
            </a: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F6496F-0287-C861-0A39-25079FF9C71F}"/>
              </a:ext>
            </a:extLst>
          </p:cNvPr>
          <p:cNvSpPr/>
          <p:nvPr/>
        </p:nvSpPr>
        <p:spPr>
          <a:xfrm>
            <a:off x="1152062" y="3147910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has population changed over time?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5C0DBCB-7A0C-7E90-F694-1825674DD639}"/>
              </a:ext>
            </a:extLst>
          </p:cNvPr>
          <p:cNvSpPr>
            <a:spLocks/>
          </p:cNvSpPr>
          <p:nvPr/>
        </p:nvSpPr>
        <p:spPr>
          <a:xfrm>
            <a:off x="10393430" y="19192803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economic structure of Yell?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E4EB6827-EFF1-5C17-C385-911A6F2D6BC0}"/>
              </a:ext>
            </a:extLst>
          </p:cNvPr>
          <p:cNvSpPr txBox="1">
            <a:spLocks/>
          </p:cNvSpPr>
          <p:nvPr/>
        </p:nvSpPr>
        <p:spPr>
          <a:xfrm>
            <a:off x="12824481" y="12675634"/>
            <a:ext cx="7495318" cy="61171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 has an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ageing population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to mainland Shetland, and indeed Shetland overall.  In 2022:</a:t>
            </a:r>
          </a:p>
          <a:p>
            <a:pPr marL="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proportion of the population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65+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only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mainland Shetland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proportion of under-16s in Yell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(14%)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relatively low compared to mainland Shetland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(19%)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Shetland Islands overall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(18%)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Yell’s ageing population has implications for service delivery on the island, the ability to fill island jobs and for resident travel demand.</a:t>
            </a: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5DEE381-11AE-4A99-F028-66D63DE88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651362"/>
              </p:ext>
            </p:extLst>
          </p:nvPr>
        </p:nvGraphicFramePr>
        <p:xfrm>
          <a:off x="9247003" y="4355809"/>
          <a:ext cx="10949203" cy="610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980ACCB-63F1-9DA9-469C-D14A92729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92173"/>
              </p:ext>
            </p:extLst>
          </p:nvPr>
        </p:nvGraphicFramePr>
        <p:xfrm>
          <a:off x="1152062" y="11131809"/>
          <a:ext cx="11315510" cy="75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FBD0F4F-CA26-DDB2-6833-5ECAC0DFA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004647"/>
              </p:ext>
            </p:extLst>
          </p:nvPr>
        </p:nvGraphicFramePr>
        <p:xfrm>
          <a:off x="220075" y="20398304"/>
          <a:ext cx="9170522" cy="69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283C06A-5236-DC8D-BDA1-99191024B39F}"/>
              </a:ext>
            </a:extLst>
          </p:cNvPr>
          <p:cNvSpPr txBox="1"/>
          <p:nvPr/>
        </p:nvSpPr>
        <p:spPr>
          <a:xfrm>
            <a:off x="1355965" y="20590352"/>
            <a:ext cx="262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Agriculture, Forestry, Fishing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F7BB7D1-452F-D0F5-4C08-D33A66FE7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605" y="20508351"/>
            <a:ext cx="771524" cy="536362"/>
          </a:xfrm>
          <a:prstGeom prst="rect">
            <a:avLst/>
          </a:prstGeom>
        </p:spPr>
      </p:pic>
      <p:pic>
        <p:nvPicPr>
          <p:cNvPr id="18" name="Graphic 17" descr="Medical with solid fill">
            <a:extLst>
              <a:ext uri="{FF2B5EF4-FFF2-40B4-BE49-F238E27FC236}">
                <a16:creationId xmlns:a16="http://schemas.microsoft.com/office/drawing/2014/main" id="{FA45FA8D-7F02-BF0D-7132-CAE09A45C5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41067" y="20997422"/>
            <a:ext cx="771524" cy="7715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9588A7-2D30-54C3-5A15-41C1B2445B54}"/>
              </a:ext>
            </a:extLst>
          </p:cNvPr>
          <p:cNvSpPr txBox="1"/>
          <p:nvPr/>
        </p:nvSpPr>
        <p:spPr>
          <a:xfrm>
            <a:off x="1371625" y="21234961"/>
            <a:ext cx="243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&amp; Social Work</a:t>
            </a:r>
          </a:p>
        </p:txBody>
      </p:sp>
      <p:pic>
        <p:nvPicPr>
          <p:cNvPr id="21" name="Graphic 20" descr="Captain male with solid fill">
            <a:extLst>
              <a:ext uri="{FF2B5EF4-FFF2-40B4-BE49-F238E27FC236}">
                <a16:creationId xmlns:a16="http://schemas.microsoft.com/office/drawing/2014/main" id="{3C53DB73-DA86-860F-A277-EDA4A72638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06004" y="21750142"/>
            <a:ext cx="544084" cy="54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662D4-DFF2-EB2D-4058-9AFD42EDD6E8}"/>
              </a:ext>
            </a:extLst>
          </p:cNvPr>
          <p:cNvSpPr txBox="1"/>
          <p:nvPr/>
        </p:nvSpPr>
        <p:spPr>
          <a:xfrm>
            <a:off x="1355965" y="21845557"/>
            <a:ext cx="204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&amp; Storage</a:t>
            </a:r>
          </a:p>
        </p:txBody>
      </p:sp>
      <p:pic>
        <p:nvPicPr>
          <p:cNvPr id="29" name="Graphic 28" descr="Mathematics with solid fill">
            <a:extLst>
              <a:ext uri="{FF2B5EF4-FFF2-40B4-BE49-F238E27FC236}">
                <a16:creationId xmlns:a16="http://schemas.microsoft.com/office/drawing/2014/main" id="{8238CFD5-6C6F-BFCD-3D9D-D5669DE046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29197" y="22307266"/>
            <a:ext cx="618697" cy="61869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3E9E5E7-D8F6-5499-057F-5458249C3E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73469" y="22957512"/>
            <a:ext cx="530151" cy="5105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22FB714-3677-1CD1-2206-07FE81C7711B}"/>
              </a:ext>
            </a:extLst>
          </p:cNvPr>
          <p:cNvSpPr txBox="1"/>
          <p:nvPr/>
        </p:nvSpPr>
        <p:spPr>
          <a:xfrm>
            <a:off x="1391768" y="22447338"/>
            <a:ext cx="1195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EC008E-AAC5-07C2-CC6B-42FDD16089AA}"/>
              </a:ext>
            </a:extLst>
          </p:cNvPr>
          <p:cNvSpPr txBox="1"/>
          <p:nvPr/>
        </p:nvSpPr>
        <p:spPr>
          <a:xfrm>
            <a:off x="1391768" y="23006919"/>
            <a:ext cx="157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666A6AA-46FD-8E97-4BCE-BB7DBC866C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61083" y="23566987"/>
            <a:ext cx="427478" cy="44871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D41071A-F41A-C70B-B9B5-D02562A866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65474" y="24188389"/>
            <a:ext cx="618697" cy="4124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14E005D-5B46-B2A9-B0F6-D1450CB38EFA}"/>
              </a:ext>
            </a:extLst>
          </p:cNvPr>
          <p:cNvSpPr txBox="1"/>
          <p:nvPr/>
        </p:nvSpPr>
        <p:spPr>
          <a:xfrm>
            <a:off x="1391768" y="23622065"/>
            <a:ext cx="241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Wholesale &amp; Retail Trade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9FBFF-B120-6C58-0477-BFE8B107D1DF}"/>
              </a:ext>
            </a:extLst>
          </p:cNvPr>
          <p:cNvSpPr txBox="1"/>
          <p:nvPr/>
        </p:nvSpPr>
        <p:spPr>
          <a:xfrm>
            <a:off x="1391768" y="24237014"/>
            <a:ext cx="241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Admin &amp; Defence</a:t>
            </a:r>
          </a:p>
        </p:txBody>
      </p:sp>
      <p:pic>
        <p:nvPicPr>
          <p:cNvPr id="37" name="Graphic 36" descr="Bulldozer with solid fill">
            <a:extLst>
              <a:ext uri="{FF2B5EF4-FFF2-40B4-BE49-F238E27FC236}">
                <a16:creationId xmlns:a16="http://schemas.microsoft.com/office/drawing/2014/main" id="{F25E4AB0-C896-373E-F579-E540FD33B1D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993538" y="24713500"/>
            <a:ext cx="654875" cy="6548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EB7267C-7A1B-CB02-6701-3D17DDF0BDAC}"/>
              </a:ext>
            </a:extLst>
          </p:cNvPr>
          <p:cNvSpPr txBox="1"/>
          <p:nvPr/>
        </p:nvSpPr>
        <p:spPr>
          <a:xfrm>
            <a:off x="1355965" y="24816513"/>
            <a:ext cx="157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F3DCEA-6663-8FCA-BC01-2B13AADC415C}"/>
              </a:ext>
            </a:extLst>
          </p:cNvPr>
          <p:cNvGrpSpPr/>
          <p:nvPr/>
        </p:nvGrpSpPr>
        <p:grpSpPr>
          <a:xfrm>
            <a:off x="2670862" y="25947136"/>
            <a:ext cx="597276" cy="542980"/>
            <a:chOff x="122059" y="638651"/>
            <a:chExt cx="597306" cy="542962"/>
          </a:xfrm>
        </p:grpSpPr>
        <p:pic>
          <p:nvPicPr>
            <p:cNvPr id="41" name="Graphic 2" descr="Palette with solid fill">
              <a:extLst>
                <a:ext uri="{FF2B5EF4-FFF2-40B4-BE49-F238E27FC236}">
                  <a16:creationId xmlns:a16="http://schemas.microsoft.com/office/drawing/2014/main" id="{B1AD4065-68AB-E759-5821-EA0B1DC9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22059" y="638651"/>
              <a:ext cx="337660" cy="337660"/>
            </a:xfrm>
            <a:prstGeom prst="rect">
              <a:avLst/>
            </a:prstGeom>
          </p:spPr>
        </p:pic>
        <p:pic>
          <p:nvPicPr>
            <p:cNvPr id="42" name="Graphic 3" descr="Drama with solid fill">
              <a:extLst>
                <a:ext uri="{FF2B5EF4-FFF2-40B4-BE49-F238E27FC236}">
                  <a16:creationId xmlns:a16="http://schemas.microsoft.com/office/drawing/2014/main" id="{65A23088-AB2B-1A4A-819D-3EFD0CBB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42630" y="704878"/>
              <a:ext cx="476735" cy="476735"/>
            </a:xfrm>
            <a:prstGeom prst="rect">
              <a:avLst/>
            </a:prstGeom>
          </p:spPr>
        </p:pic>
      </p:grpSp>
      <p:pic>
        <p:nvPicPr>
          <p:cNvPr id="40" name="Graphic 4" descr="Remote learning science with solid fill">
            <a:extLst>
              <a:ext uri="{FF2B5EF4-FFF2-40B4-BE49-F238E27FC236}">
                <a16:creationId xmlns:a16="http://schemas.microsoft.com/office/drawing/2014/main" id="{3265AE39-C47E-A1A7-0008-AD5046EF8C5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226871" y="26488029"/>
            <a:ext cx="654867" cy="6548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CDF01AC-9DFF-52F0-D328-7BE7C76559D5}"/>
              </a:ext>
            </a:extLst>
          </p:cNvPr>
          <p:cNvSpPr txBox="1"/>
          <p:nvPr/>
        </p:nvSpPr>
        <p:spPr>
          <a:xfrm>
            <a:off x="3245713" y="26064247"/>
            <a:ext cx="379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Arts, Entertainment &amp; Recreation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0BCF9E-8298-61AD-F9F8-1B54396FD98E}"/>
              </a:ext>
            </a:extLst>
          </p:cNvPr>
          <p:cNvSpPr txBox="1"/>
          <p:nvPr/>
        </p:nvSpPr>
        <p:spPr>
          <a:xfrm>
            <a:off x="2881738" y="26628061"/>
            <a:ext cx="483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Professional, Scientific &amp; Technical Services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70A5EF-B7EE-772B-532B-1B3730D27EF6}"/>
              </a:ext>
            </a:extLst>
          </p:cNvPr>
          <p:cNvSpPr txBox="1"/>
          <p:nvPr/>
        </p:nvSpPr>
        <p:spPr>
          <a:xfrm>
            <a:off x="3758215" y="25462909"/>
            <a:ext cx="379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and Support Service</a:t>
            </a:r>
          </a:p>
        </p:txBody>
      </p:sp>
      <p:pic>
        <p:nvPicPr>
          <p:cNvPr id="47" name="Graphic 46" descr="Keyboard with solid fill">
            <a:extLst>
              <a:ext uri="{FF2B5EF4-FFF2-40B4-BE49-F238E27FC236}">
                <a16:creationId xmlns:a16="http://schemas.microsoft.com/office/drawing/2014/main" id="{94E50E47-8C8B-0AE2-8C0D-4EAB2A42AB6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103340" y="25321931"/>
            <a:ext cx="654875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9ADF7-7D67-DDB4-CEDF-74AAAA5DDA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397" b="6639"/>
          <a:stretch/>
        </p:blipFill>
        <p:spPr>
          <a:xfrm>
            <a:off x="1892504" y="16228774"/>
            <a:ext cx="17214520" cy="12075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BAC094-0140-6860-89EB-257296C454C8}"/>
              </a:ext>
            </a:extLst>
          </p:cNvPr>
          <p:cNvSpPr txBox="1"/>
          <p:nvPr/>
        </p:nvSpPr>
        <p:spPr>
          <a:xfrm>
            <a:off x="4930856" y="26812708"/>
            <a:ext cx="846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E607A-663B-1083-0E9C-D75ABC39D5FE}"/>
              </a:ext>
            </a:extLst>
          </p:cNvPr>
          <p:cNvSpPr txBox="1"/>
          <p:nvPr/>
        </p:nvSpPr>
        <p:spPr>
          <a:xfrm>
            <a:off x="15359401" y="17617112"/>
            <a:ext cx="1052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endParaRPr lang="en-GB" sz="32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36DEAD-4F98-7200-AE59-603539252CC2}"/>
              </a:ext>
            </a:extLst>
          </p:cNvPr>
          <p:cNvSpPr txBox="1"/>
          <p:nvPr/>
        </p:nvSpPr>
        <p:spPr>
          <a:xfrm>
            <a:off x="15145958" y="18147003"/>
            <a:ext cx="3961066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indent="-1133033">
              <a:lnSpc>
                <a:spcPct val="90000"/>
              </a:lnSpc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Island port for the Yell Sound route. </a:t>
            </a:r>
          </a:p>
          <a:p>
            <a:pPr indent="-1133033">
              <a:lnSpc>
                <a:spcPct val="90000"/>
              </a:lnSpc>
            </a:pP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1133033">
              <a:lnSpc>
                <a:spcPct val="90000"/>
              </a:lnSpc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MV </a:t>
            </a:r>
            <a:r>
              <a:rPr lang="en-GB" sz="20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Dagalien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MV </a:t>
            </a:r>
            <a:r>
              <a:rPr lang="en-GB" sz="20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Daggri</a:t>
            </a:r>
            <a:r>
              <a:rPr lang="en-GB" sz="20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overnight at </a:t>
            </a:r>
            <a:r>
              <a:rPr lang="en-GB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the shift vessel overnighting on the linkspan berth and the day vessel on the layby berth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09CD6-EC3B-6B26-DF9F-1AFD1EE6952C}"/>
              </a:ext>
            </a:extLst>
          </p:cNvPr>
          <p:cNvSpPr txBox="1"/>
          <p:nvPr/>
        </p:nvSpPr>
        <p:spPr>
          <a:xfrm>
            <a:off x="3105276" y="27493555"/>
            <a:ext cx="2943099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1133033">
              <a:lnSpc>
                <a:spcPct val="90000"/>
              </a:lnSpc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Mainland Shetland port for the Yell Sound route.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00CAC-A815-C7B9-F4F8-A34B37047FBB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D1EC4-A310-D775-9EB1-C38CDF14D86C}"/>
              </a:ext>
            </a:extLst>
          </p:cNvPr>
          <p:cNvSpPr txBox="1"/>
          <p:nvPr/>
        </p:nvSpPr>
        <p:spPr>
          <a:xfrm>
            <a:off x="0" y="1224477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Vessel and Port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E53EF-F849-4F81-EC10-4436AE7BE216}"/>
              </a:ext>
            </a:extLst>
          </p:cNvPr>
          <p:cNvSpPr txBox="1"/>
          <p:nvPr/>
        </p:nvSpPr>
        <p:spPr>
          <a:xfrm>
            <a:off x="9343777" y="4172130"/>
            <a:ext cx="10183572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lang="en-GB" sz="2800" b="1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Dagalien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Entered service: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2004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 capacity (max):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capacity (Source: SIC):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Overnight berth: </a:t>
            </a:r>
            <a:r>
              <a:rPr kumimoji="0" lang="en-GB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points of note – MV </a:t>
            </a:r>
            <a:r>
              <a:rPr kumimoji="0" lang="en-GB" sz="280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Dagalien</a:t>
            </a:r>
            <a:r>
              <a:rPr kumimoji="0" lang="en-GB" sz="2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MV </a:t>
            </a:r>
            <a:r>
              <a:rPr kumimoji="0" lang="en-GB" sz="2800" i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Daggri</a:t>
            </a:r>
            <a:r>
              <a:rPr kumimoji="0" lang="en-GB" sz="2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sister ships b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uilt specifically for the Yell Sound route – they are the largest vessels in the fleet and therefore cannot routinely serve any other Shetland linkspans except Hamars Ness, Fetlar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DDDD2-5E43-BD2F-A9A1-09F387C1B0F3}"/>
              </a:ext>
            </a:extLst>
          </p:cNvPr>
          <p:cNvSpPr txBox="1"/>
          <p:nvPr/>
        </p:nvSpPr>
        <p:spPr>
          <a:xfrm>
            <a:off x="9343778" y="11070092"/>
            <a:ext cx="101835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lang="en-GB" sz="2800" b="1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Daggri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Entered service: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2004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 capacity (max):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capacity (Source: SIC):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Overnight berth: </a:t>
            </a:r>
            <a:r>
              <a:rPr kumimoji="0" lang="en-GB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EC63DE-E4E5-4F8F-9784-31F6D96D2528}"/>
              </a:ext>
            </a:extLst>
          </p:cNvPr>
          <p:cNvCxnSpPr>
            <a:cxnSpLocks/>
          </p:cNvCxnSpPr>
          <p:nvPr/>
        </p:nvCxnSpPr>
        <p:spPr>
          <a:xfrm flipH="1">
            <a:off x="646695" y="15639221"/>
            <a:ext cx="20090232" cy="1145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42FFAA-EFF8-490D-5187-36E34867FBF0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24" name="Picture 2" descr="Logo: Shetland Islands Council">
              <a:extLst>
                <a:ext uri="{FF2B5EF4-FFF2-40B4-BE49-F238E27FC236}">
                  <a16:creationId xmlns:a16="http://schemas.microsoft.com/office/drawing/2014/main" id="{E1A792B9-CE3C-DFAC-C221-0379E89D6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D197242-D4E3-2884-350C-83C79487D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6038EC6-18DE-B2B9-3CAF-615D7FFFB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2CDFC5-E2FB-D5E3-49CE-92E2EBD3E2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30" name="Picture 29" descr="Logo, company name&#10;&#10;Description automatically generated">
              <a:extLst>
                <a:ext uri="{FF2B5EF4-FFF2-40B4-BE49-F238E27FC236}">
                  <a16:creationId xmlns:a16="http://schemas.microsoft.com/office/drawing/2014/main" id="{EC346744-8FB7-8FB3-5033-F96D4A34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7461D-4289-4E01-4B19-0E1C78E419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92" y="3581115"/>
            <a:ext cx="7683134" cy="57575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5A8499-611A-E8B8-5C75-66DED378FC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9" y="9786321"/>
            <a:ext cx="7683134" cy="51220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79F5B8-EA60-677F-8E29-9215425EF74A}"/>
              </a:ext>
            </a:extLst>
          </p:cNvPr>
          <p:cNvSpPr/>
          <p:nvPr/>
        </p:nvSpPr>
        <p:spPr>
          <a:xfrm>
            <a:off x="7029450" y="18040350"/>
            <a:ext cx="8153400" cy="9810750"/>
          </a:xfrm>
          <a:custGeom>
            <a:avLst/>
            <a:gdLst>
              <a:gd name="connsiteX0" fmla="*/ 0 w 8153400"/>
              <a:gd name="connsiteY0" fmla="*/ 9467850 h 9810750"/>
              <a:gd name="connsiteX1" fmla="*/ 38100 w 8153400"/>
              <a:gd name="connsiteY1" fmla="*/ 9505950 h 9810750"/>
              <a:gd name="connsiteX2" fmla="*/ 76200 w 8153400"/>
              <a:gd name="connsiteY2" fmla="*/ 9810750 h 9810750"/>
              <a:gd name="connsiteX3" fmla="*/ 2724150 w 8153400"/>
              <a:gd name="connsiteY3" fmla="*/ 8972550 h 9810750"/>
              <a:gd name="connsiteX4" fmla="*/ 7696200 w 8153400"/>
              <a:gd name="connsiteY4" fmla="*/ 2647950 h 9810750"/>
              <a:gd name="connsiteX5" fmla="*/ 8153400 w 8153400"/>
              <a:gd name="connsiteY5" fmla="*/ 285750 h 9810750"/>
              <a:gd name="connsiteX6" fmla="*/ 8039100 w 8153400"/>
              <a:gd name="connsiteY6" fmla="*/ 0 h 9810750"/>
              <a:gd name="connsiteX7" fmla="*/ 7791450 w 8153400"/>
              <a:gd name="connsiteY7" fmla="*/ 304800 h 9810750"/>
              <a:gd name="connsiteX8" fmla="*/ 2171700 w 8153400"/>
              <a:gd name="connsiteY8" fmla="*/ 7886700 h 9810750"/>
              <a:gd name="connsiteX9" fmla="*/ 0 w 8153400"/>
              <a:gd name="connsiteY9" fmla="*/ 9467850 h 981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00" h="9810750">
                <a:moveTo>
                  <a:pt x="0" y="9467850"/>
                </a:moveTo>
                <a:lnTo>
                  <a:pt x="38100" y="9505950"/>
                </a:lnTo>
                <a:lnTo>
                  <a:pt x="76200" y="9810750"/>
                </a:lnTo>
                <a:lnTo>
                  <a:pt x="2724150" y="8972550"/>
                </a:lnTo>
                <a:lnTo>
                  <a:pt x="7696200" y="2647950"/>
                </a:lnTo>
                <a:lnTo>
                  <a:pt x="8153400" y="285750"/>
                </a:lnTo>
                <a:lnTo>
                  <a:pt x="8039100" y="0"/>
                </a:lnTo>
                <a:lnTo>
                  <a:pt x="7791450" y="304800"/>
                </a:lnTo>
                <a:lnTo>
                  <a:pt x="2171700" y="7886700"/>
                </a:lnTo>
                <a:lnTo>
                  <a:pt x="0" y="9467850"/>
                </a:lnTo>
                <a:close/>
              </a:path>
            </a:pathLst>
          </a:custGeom>
          <a:solidFill>
            <a:srgbClr val="DEEEF5"/>
          </a:solidFill>
          <a:ln>
            <a:solidFill>
              <a:srgbClr val="DEEE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073DD-67DF-C502-A4F7-C6D9982FE9AD}"/>
              </a:ext>
            </a:extLst>
          </p:cNvPr>
          <p:cNvSpPr/>
          <p:nvPr/>
        </p:nvSpPr>
        <p:spPr>
          <a:xfrm>
            <a:off x="14450029" y="17115182"/>
            <a:ext cx="781050" cy="458443"/>
          </a:xfrm>
          <a:prstGeom prst="rect">
            <a:avLst/>
          </a:prstGeom>
          <a:solidFill>
            <a:srgbClr val="F6FBFD"/>
          </a:solidFill>
          <a:ln>
            <a:solidFill>
              <a:srgbClr val="F6FB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2117DB-9FE0-9D6E-601A-61A644FE7C84}"/>
              </a:ext>
            </a:extLst>
          </p:cNvPr>
          <p:cNvSpPr/>
          <p:nvPr/>
        </p:nvSpPr>
        <p:spPr>
          <a:xfrm>
            <a:off x="7239000" y="18154650"/>
            <a:ext cx="7910851" cy="9582313"/>
          </a:xfrm>
          <a:custGeom>
            <a:avLst/>
            <a:gdLst>
              <a:gd name="connsiteX0" fmla="*/ 0 w 7910851"/>
              <a:gd name="connsiteY0" fmla="*/ 9582150 h 9582313"/>
              <a:gd name="connsiteX1" fmla="*/ 2171700 w 7910851"/>
              <a:gd name="connsiteY1" fmla="*/ 8991600 h 9582313"/>
              <a:gd name="connsiteX2" fmla="*/ 5810250 w 7910851"/>
              <a:gd name="connsiteY2" fmla="*/ 6019800 h 9582313"/>
              <a:gd name="connsiteX3" fmla="*/ 7639050 w 7910851"/>
              <a:gd name="connsiteY3" fmla="*/ 1028700 h 9582313"/>
              <a:gd name="connsiteX4" fmla="*/ 7867650 w 7910851"/>
              <a:gd name="connsiteY4" fmla="*/ 0 h 958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0851" h="9582313">
                <a:moveTo>
                  <a:pt x="0" y="9582150"/>
                </a:moveTo>
                <a:cubicBezTo>
                  <a:pt x="601662" y="9583737"/>
                  <a:pt x="1203325" y="9585325"/>
                  <a:pt x="2171700" y="8991600"/>
                </a:cubicBezTo>
                <a:cubicBezTo>
                  <a:pt x="3140075" y="8397875"/>
                  <a:pt x="4899025" y="7346950"/>
                  <a:pt x="5810250" y="6019800"/>
                </a:cubicBezTo>
                <a:cubicBezTo>
                  <a:pt x="6721475" y="4692650"/>
                  <a:pt x="7296150" y="2032000"/>
                  <a:pt x="7639050" y="1028700"/>
                </a:cubicBezTo>
                <a:cubicBezTo>
                  <a:pt x="7981950" y="25400"/>
                  <a:pt x="7924800" y="12700"/>
                  <a:pt x="7867650" y="0"/>
                </a:cubicBezTo>
              </a:path>
            </a:pathLst>
          </a:custGeom>
          <a:noFill/>
          <a:ln>
            <a:solidFill>
              <a:srgbClr val="02345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4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EC347-4931-1BE8-97D7-33A9388FF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BC3B944E-A048-4F60-C44F-9778ED5ED0B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832036891"/>
              </p:ext>
            </p:extLst>
          </p:nvPr>
        </p:nvGraphicFramePr>
        <p:xfrm>
          <a:off x="955499" y="10280461"/>
          <a:ext cx="19472625" cy="1090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875">
                  <a:extLst>
                    <a:ext uri="{9D8B030D-6E8A-4147-A177-3AD203B41FA5}">
                      <a16:colId xmlns:a16="http://schemas.microsoft.com/office/drawing/2014/main" val="2195591745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37023155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315668393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0102380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647276864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16808451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3293826521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87383981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307357603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891394529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3719908688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81907119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22615672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82849277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86468486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645266885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728148494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4289323653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882600086"/>
                    </a:ext>
                  </a:extLst>
                </a:gridCol>
              </a:tblGrid>
              <a:tr h="54515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311"/>
                  </a:ext>
                </a:extLst>
              </a:tr>
              <a:tr h="54515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32725"/>
                  </a:ext>
                </a:extLst>
              </a:tr>
            </a:tbl>
          </a:graphicData>
        </a:graphic>
      </p:graphicFrame>
      <p:sp>
        <p:nvSpPr>
          <p:cNvPr id="290" name="Rectangle 289">
            <a:extLst>
              <a:ext uri="{FF2B5EF4-FFF2-40B4-BE49-F238E27FC236}">
                <a16:creationId xmlns:a16="http://schemas.microsoft.com/office/drawing/2014/main" id="{B9D2701D-20EE-6975-C0D5-0E986DA65182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67876-F77C-E4B1-8434-BB0F3A41FC3D}"/>
              </a:ext>
            </a:extLst>
          </p:cNvPr>
          <p:cNvSpPr txBox="1"/>
          <p:nvPr/>
        </p:nvSpPr>
        <p:spPr>
          <a:xfrm>
            <a:off x="0" y="118257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Timetable and Connectivity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BEC03-2985-67FD-E733-E65D454B20D7}"/>
              </a:ext>
            </a:extLst>
          </p:cNvPr>
          <p:cNvSpPr txBox="1">
            <a:spLocks/>
          </p:cNvSpPr>
          <p:nvPr/>
        </p:nvSpPr>
        <p:spPr>
          <a:xfrm>
            <a:off x="1114749" y="3540362"/>
            <a:ext cx="9289031" cy="5404556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Timetable is delivered through: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sister vessels, MV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Dagalien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MV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Daggri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entirely interchangeable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vessel operates on a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‘shift’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basis, sailing from 06:15 through to 23:40 seven days a week. The last return sailing is on request only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vessel is the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‘day boat’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operating from 07:45 to 17:40 Monday to Friday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route is operated by a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vessel on a Saturday and Sunday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9AA919-E578-883A-B2AB-BED8900DE515}"/>
              </a:ext>
            </a:extLst>
          </p:cNvPr>
          <p:cNvSpPr txBox="1">
            <a:spLocks/>
          </p:cNvSpPr>
          <p:nvPr/>
        </p:nvSpPr>
        <p:spPr>
          <a:xfrm>
            <a:off x="1114749" y="22281403"/>
            <a:ext cx="18656664" cy="681123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lnSpc>
                <a:spcPct val="90000"/>
              </a:lnSpc>
              <a:spcAft>
                <a:spcPts val="600"/>
              </a:spcAft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No.23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 connects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Lerwick (Viking Bus Station)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Toft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weekday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there are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buses from Lerwick to Toft and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seven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Toft to Lerwick (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non-school days)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also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in each direction on a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Saturday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connecting buses on a Sunday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end-to-end journey time is around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hour</a:t>
            </a:r>
          </a:p>
          <a:p>
            <a:pPr marL="342900" lvl="1">
              <a:lnSpc>
                <a:spcPct val="90000"/>
              </a:lnSpc>
              <a:spcAft>
                <a:spcPts val="600"/>
              </a:spcAft>
            </a:pPr>
            <a:r>
              <a:rPr lang="en-GB" sz="2800">
                <a:latin typeface="Calibri"/>
                <a:ea typeface="Calibri"/>
                <a:cs typeface="Calibri"/>
              </a:rPr>
              <a:t>The </a:t>
            </a:r>
            <a:r>
              <a:rPr lang="en-GB" sz="2800" b="1">
                <a:latin typeface="Calibri"/>
                <a:ea typeface="Calibri"/>
                <a:cs typeface="Calibri"/>
              </a:rPr>
              <a:t>No.24 </a:t>
            </a:r>
            <a:r>
              <a:rPr lang="en-GB" sz="2800">
                <a:latin typeface="Calibri"/>
                <a:ea typeface="Calibri"/>
                <a:cs typeface="Calibri"/>
              </a:rPr>
              <a:t>bus provides a </a:t>
            </a:r>
            <a:r>
              <a:rPr lang="en-GB" sz="2800" b="1">
                <a:latin typeface="Calibri"/>
                <a:ea typeface="Calibri"/>
                <a:cs typeface="Calibri"/>
              </a:rPr>
              <a:t>through bus service from Gutcher </a:t>
            </a:r>
            <a:r>
              <a:rPr lang="en-GB" sz="2800">
                <a:latin typeface="Calibri"/>
                <a:ea typeface="Calibri"/>
                <a:cs typeface="Calibri"/>
              </a:rPr>
              <a:t>(the embarkation point for the ferry to </a:t>
            </a:r>
            <a:r>
              <a:rPr lang="en-GB" sz="2800" b="1">
                <a:latin typeface="Calibri"/>
                <a:ea typeface="Calibri"/>
                <a:cs typeface="Calibri"/>
              </a:rPr>
              <a:t>Fetlar </a:t>
            </a:r>
            <a:r>
              <a:rPr lang="en-GB" sz="2800">
                <a:latin typeface="Calibri"/>
                <a:ea typeface="Calibri"/>
                <a:cs typeface="Calibri"/>
              </a:rPr>
              <a:t>and </a:t>
            </a:r>
            <a:r>
              <a:rPr lang="en-GB" sz="2800" b="1">
                <a:latin typeface="Calibri"/>
                <a:ea typeface="Calibri"/>
                <a:cs typeface="Calibri"/>
              </a:rPr>
              <a:t>Unst</a:t>
            </a:r>
            <a:r>
              <a:rPr lang="en-GB" sz="2800">
                <a:latin typeface="Calibri"/>
                <a:ea typeface="Calibri"/>
                <a:cs typeface="Calibri"/>
              </a:rPr>
              <a:t>)</a:t>
            </a:r>
            <a:r>
              <a:rPr lang="en-GB" sz="2800" b="1">
                <a:latin typeface="Calibri"/>
                <a:ea typeface="Calibri"/>
                <a:cs typeface="Calibri"/>
              </a:rPr>
              <a:t> to Lerwick via the Yell Sound ferry</a:t>
            </a:r>
            <a:r>
              <a:rPr lang="en-GB" sz="2800">
                <a:latin typeface="Calibri"/>
                <a:ea typeface="Calibri"/>
                <a:cs typeface="Calibri"/>
              </a:rPr>
              <a:t>.  This is a single return service per day (Monday to Friday) which: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Calibri"/>
                <a:cs typeface="Calibri"/>
              </a:rPr>
              <a:t>Departs Gutcher at 08:40 (the bus actually starts at Greenbank at 08:20), travels on the </a:t>
            </a:r>
            <a:r>
              <a:rPr lang="en-GB" sz="2800" b="1">
                <a:latin typeface="Calibri"/>
                <a:ea typeface="Calibri"/>
                <a:cs typeface="Calibri"/>
              </a:rPr>
              <a:t>09:15 sailing from </a:t>
            </a:r>
            <a:r>
              <a:rPr lang="en-GB" sz="2800" b="1" err="1">
                <a:latin typeface="Calibri"/>
                <a:ea typeface="Calibri"/>
                <a:cs typeface="Calibri"/>
              </a:rPr>
              <a:t>Ulsta</a:t>
            </a:r>
            <a:r>
              <a:rPr lang="en-GB" sz="2800" b="1">
                <a:latin typeface="Calibri"/>
                <a:ea typeface="Calibri"/>
                <a:cs typeface="Calibri"/>
              </a:rPr>
              <a:t> </a:t>
            </a:r>
            <a:r>
              <a:rPr lang="en-GB" sz="2800">
                <a:latin typeface="Calibri"/>
                <a:ea typeface="Calibri"/>
                <a:cs typeface="Calibri"/>
              </a:rPr>
              <a:t>and arrives in Lerwick at 10:26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Calibri"/>
                <a:cs typeface="Calibri"/>
              </a:rPr>
              <a:t>In the reverse direction, the bus leaves Lerwick at 14:20, travels on the </a:t>
            </a:r>
            <a:r>
              <a:rPr lang="en-GB" sz="2800" b="1">
                <a:latin typeface="Calibri"/>
                <a:ea typeface="Calibri"/>
                <a:cs typeface="Calibri"/>
              </a:rPr>
              <a:t>15:25 sailing from Toft </a:t>
            </a:r>
            <a:r>
              <a:rPr lang="en-GB" sz="2800">
                <a:latin typeface="Calibri"/>
                <a:ea typeface="Calibri"/>
                <a:cs typeface="Calibri"/>
              </a:rPr>
              <a:t>and arrives in Gutcher at 16:12</a:t>
            </a:r>
          </a:p>
          <a:p>
            <a:pPr marL="342900" lvl="1">
              <a:lnSpc>
                <a:spcPct val="90000"/>
              </a:lnSpc>
              <a:spcAft>
                <a:spcPts val="600"/>
              </a:spcAft>
            </a:pPr>
            <a:r>
              <a:rPr lang="en-GB" sz="2800">
                <a:latin typeface="Calibri"/>
                <a:ea typeface="Calibri"/>
                <a:cs typeface="Calibri"/>
              </a:rPr>
              <a:t>On Yell, the </a:t>
            </a:r>
            <a:r>
              <a:rPr lang="en-GB" sz="2800" b="1">
                <a:latin typeface="Calibri"/>
                <a:ea typeface="Calibri"/>
                <a:cs typeface="Calibri"/>
              </a:rPr>
              <a:t>No.24Y</a:t>
            </a:r>
            <a:r>
              <a:rPr lang="en-GB" sz="2800">
                <a:latin typeface="Calibri"/>
                <a:ea typeface="Calibri"/>
                <a:cs typeface="Calibri"/>
              </a:rPr>
              <a:t> bus/dial-a-ride </a:t>
            </a:r>
            <a:r>
              <a:rPr lang="en-GB" sz="2800" b="1">
                <a:latin typeface="Calibri"/>
                <a:ea typeface="Calibri"/>
                <a:cs typeface="Calibri"/>
              </a:rPr>
              <a:t>(</a:t>
            </a:r>
            <a:r>
              <a:rPr lang="en-GB" sz="2800" b="1" err="1">
                <a:latin typeface="Calibri"/>
                <a:ea typeface="Calibri"/>
                <a:cs typeface="Calibri"/>
              </a:rPr>
              <a:t>Cullivoe</a:t>
            </a:r>
            <a:r>
              <a:rPr lang="en-GB" sz="2800" b="1">
                <a:latin typeface="Calibri"/>
                <a:ea typeface="Calibri"/>
                <a:cs typeface="Calibri"/>
              </a:rPr>
              <a:t> to </a:t>
            </a:r>
            <a:r>
              <a:rPr lang="en-GB" sz="2800" b="1" err="1">
                <a:latin typeface="Calibri"/>
                <a:ea typeface="Calibri"/>
                <a:cs typeface="Calibri"/>
              </a:rPr>
              <a:t>Ulsta</a:t>
            </a:r>
            <a:r>
              <a:rPr lang="en-GB" sz="2800" b="1">
                <a:latin typeface="Calibri"/>
                <a:ea typeface="Calibri"/>
                <a:cs typeface="Calibri"/>
              </a:rPr>
              <a:t>) </a:t>
            </a:r>
            <a:r>
              <a:rPr lang="en-GB" sz="2800">
                <a:latin typeface="Calibri"/>
                <a:ea typeface="Calibri"/>
                <a:cs typeface="Calibri"/>
              </a:rPr>
              <a:t>provides a public transport connection to the Yell Sound ferry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buses per day in each direction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 to Saturday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(there is an additional </a:t>
            </a:r>
            <a:r>
              <a:rPr lang="en-GB" sz="2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2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Cullivoe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 on a Friday, four in total)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no connecting buses on a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</a:t>
            </a:r>
          </a:p>
          <a:p>
            <a:pPr marL="8001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end-to-end journey time is just over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minutes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349414-6759-D31B-484E-2398D697B477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5" name="Picture 2" descr="Logo: Shetland Islands Council">
              <a:extLst>
                <a:ext uri="{FF2B5EF4-FFF2-40B4-BE49-F238E27FC236}">
                  <a16:creationId xmlns:a16="http://schemas.microsoft.com/office/drawing/2014/main" id="{B567A428-B4F4-BC9A-470D-5F4D13871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7608A6-576A-B466-E389-2BC622C45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6388B8-55EA-6D43-07D3-2A825E7E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3CB4B9-1028-AE37-C70C-B4FFB07E9B6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5EB86852-31C1-048D-FA7A-10D7835F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BC4A5-E512-8C79-FA88-DECC95F84515}"/>
              </a:ext>
            </a:extLst>
          </p:cNvPr>
          <p:cNvSpPr txBox="1"/>
          <p:nvPr/>
        </p:nvSpPr>
        <p:spPr>
          <a:xfrm>
            <a:off x="11316642" y="3344884"/>
            <a:ext cx="842493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Winter and summer timetables are broadly the same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recent refit period (2025) saw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to a single vessel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major reduction in weekday connectivity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reduces to a single vessel for a period on a Monday to allow for drills and maintenance</a:t>
            </a:r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 Sound operated with two vessels on a Saturday prior to the 2013 service reductions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switch to a single vessel service represented a significant reduction in connectivity for Yell residents (and also those of Fetlar and Unst)</a:t>
            </a:r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69A3B3-AE16-F5C4-C4C9-EDF36CDF1259}"/>
              </a:ext>
            </a:extLst>
          </p:cNvPr>
          <p:cNvSpPr txBox="1">
            <a:spLocks/>
          </p:cNvSpPr>
          <p:nvPr/>
        </p:nvSpPr>
        <p:spPr>
          <a:xfrm>
            <a:off x="359557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07:00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BB584F-4A9A-EA12-B54E-5C8C2C4D6D2A}"/>
              </a:ext>
            </a:extLst>
          </p:cNvPr>
          <p:cNvSpPr>
            <a:spLocks/>
          </p:cNvSpPr>
          <p:nvPr/>
        </p:nvSpPr>
        <p:spPr>
          <a:xfrm>
            <a:off x="1558952" y="9999353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Mon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8D8806-08FF-FA3C-4F72-CC60F7EA3F0B}"/>
              </a:ext>
            </a:extLst>
          </p:cNvPr>
          <p:cNvSpPr>
            <a:spLocks/>
          </p:cNvSpPr>
          <p:nvPr/>
        </p:nvSpPr>
        <p:spPr>
          <a:xfrm>
            <a:off x="1558951" y="10744746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Tue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F089D3-56B2-7ED5-7EC1-AB912731F0BC}"/>
              </a:ext>
            </a:extLst>
          </p:cNvPr>
          <p:cNvSpPr>
            <a:spLocks/>
          </p:cNvSpPr>
          <p:nvPr/>
        </p:nvSpPr>
        <p:spPr>
          <a:xfrm>
            <a:off x="1558950" y="11490139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Wed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A83E9F-B7DB-E84D-D462-BD2A4CA22FA6}"/>
              </a:ext>
            </a:extLst>
          </p:cNvPr>
          <p:cNvSpPr>
            <a:spLocks/>
          </p:cNvSpPr>
          <p:nvPr/>
        </p:nvSpPr>
        <p:spPr>
          <a:xfrm>
            <a:off x="1558949" y="12235532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Thu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69233F-6250-2408-F281-48C2A0B70953}"/>
              </a:ext>
            </a:extLst>
          </p:cNvPr>
          <p:cNvSpPr>
            <a:spLocks/>
          </p:cNvSpPr>
          <p:nvPr/>
        </p:nvSpPr>
        <p:spPr>
          <a:xfrm>
            <a:off x="1558948" y="12980925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Fri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2DF36E-63A2-3587-3C48-329C004A0BBB}"/>
              </a:ext>
            </a:extLst>
          </p:cNvPr>
          <p:cNvSpPr>
            <a:spLocks/>
          </p:cNvSpPr>
          <p:nvPr/>
        </p:nvSpPr>
        <p:spPr>
          <a:xfrm>
            <a:off x="1547617" y="13726318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Sat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4F05C4-7760-A46A-5270-95CAA6B0C518}"/>
              </a:ext>
            </a:extLst>
          </p:cNvPr>
          <p:cNvSpPr>
            <a:spLocks/>
          </p:cNvSpPr>
          <p:nvPr/>
        </p:nvSpPr>
        <p:spPr>
          <a:xfrm>
            <a:off x="1547616" y="14471712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Sun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7278AB-A8B1-EF92-39EA-164DEA87A6D1}"/>
              </a:ext>
            </a:extLst>
          </p:cNvPr>
          <p:cNvSpPr txBox="1">
            <a:spLocks/>
          </p:cNvSpPr>
          <p:nvPr/>
        </p:nvSpPr>
        <p:spPr>
          <a:xfrm>
            <a:off x="462063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08:00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77FE7D-7EF7-1A4D-CED9-F3E085C21289}"/>
              </a:ext>
            </a:extLst>
          </p:cNvPr>
          <p:cNvSpPr txBox="1">
            <a:spLocks/>
          </p:cNvSpPr>
          <p:nvPr/>
        </p:nvSpPr>
        <p:spPr>
          <a:xfrm>
            <a:off x="564568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0E711-2FF7-1A39-0A21-01EC9AA55EBC}"/>
              </a:ext>
            </a:extLst>
          </p:cNvPr>
          <p:cNvSpPr txBox="1">
            <a:spLocks/>
          </p:cNvSpPr>
          <p:nvPr/>
        </p:nvSpPr>
        <p:spPr>
          <a:xfrm>
            <a:off x="667074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89BE4A-6048-63C1-BEC9-3C3963162B5B}"/>
              </a:ext>
            </a:extLst>
          </p:cNvPr>
          <p:cNvSpPr txBox="1">
            <a:spLocks/>
          </p:cNvSpPr>
          <p:nvPr/>
        </p:nvSpPr>
        <p:spPr>
          <a:xfrm>
            <a:off x="769579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7E2FC8-918A-F67B-C299-204438E09D60}"/>
              </a:ext>
            </a:extLst>
          </p:cNvPr>
          <p:cNvSpPr txBox="1">
            <a:spLocks/>
          </p:cNvSpPr>
          <p:nvPr/>
        </p:nvSpPr>
        <p:spPr>
          <a:xfrm>
            <a:off x="872085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BCA9F0-37FF-EC28-C50D-11ECF8878E85}"/>
              </a:ext>
            </a:extLst>
          </p:cNvPr>
          <p:cNvSpPr txBox="1">
            <a:spLocks/>
          </p:cNvSpPr>
          <p:nvPr/>
        </p:nvSpPr>
        <p:spPr>
          <a:xfrm>
            <a:off x="974590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127708-CDBB-6FEE-474B-A0034C0412B8}"/>
              </a:ext>
            </a:extLst>
          </p:cNvPr>
          <p:cNvSpPr txBox="1">
            <a:spLocks/>
          </p:cNvSpPr>
          <p:nvPr/>
        </p:nvSpPr>
        <p:spPr>
          <a:xfrm>
            <a:off x="1077096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14:00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0512EE-75CB-5D51-7FCF-DF48B5C6BEBC}"/>
              </a:ext>
            </a:extLst>
          </p:cNvPr>
          <p:cNvSpPr txBox="1">
            <a:spLocks/>
          </p:cNvSpPr>
          <p:nvPr/>
        </p:nvSpPr>
        <p:spPr>
          <a:xfrm>
            <a:off x="1179601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15:00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1F4461-BF97-A09B-15B9-41600C5B5621}"/>
              </a:ext>
            </a:extLst>
          </p:cNvPr>
          <p:cNvSpPr txBox="1">
            <a:spLocks/>
          </p:cNvSpPr>
          <p:nvPr/>
        </p:nvSpPr>
        <p:spPr>
          <a:xfrm>
            <a:off x="1282107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F1E7A9-D3C7-2747-239B-0FAD43D67438}"/>
              </a:ext>
            </a:extLst>
          </p:cNvPr>
          <p:cNvSpPr txBox="1">
            <a:spLocks/>
          </p:cNvSpPr>
          <p:nvPr/>
        </p:nvSpPr>
        <p:spPr>
          <a:xfrm>
            <a:off x="1384612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5D130C-7D9E-E5C3-3FC7-73E8F1A261D5}"/>
              </a:ext>
            </a:extLst>
          </p:cNvPr>
          <p:cNvSpPr txBox="1">
            <a:spLocks/>
          </p:cNvSpPr>
          <p:nvPr/>
        </p:nvSpPr>
        <p:spPr>
          <a:xfrm>
            <a:off x="1487118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18:00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AF251F-028E-76CC-3C9F-F9AF638E847B}"/>
              </a:ext>
            </a:extLst>
          </p:cNvPr>
          <p:cNvSpPr txBox="1">
            <a:spLocks/>
          </p:cNvSpPr>
          <p:nvPr/>
        </p:nvSpPr>
        <p:spPr>
          <a:xfrm>
            <a:off x="1589623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19:00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D5387A-034C-AACD-092A-08C62F618DDE}"/>
              </a:ext>
            </a:extLst>
          </p:cNvPr>
          <p:cNvSpPr txBox="1">
            <a:spLocks/>
          </p:cNvSpPr>
          <p:nvPr/>
        </p:nvSpPr>
        <p:spPr>
          <a:xfrm>
            <a:off x="1692129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2996F6-DBE1-001B-0360-603CCF9995A2}"/>
              </a:ext>
            </a:extLst>
          </p:cNvPr>
          <p:cNvSpPr txBox="1">
            <a:spLocks/>
          </p:cNvSpPr>
          <p:nvPr/>
        </p:nvSpPr>
        <p:spPr>
          <a:xfrm>
            <a:off x="1794634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21:00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610969-8A46-D75F-D99D-C6EF026C4165}"/>
              </a:ext>
            </a:extLst>
          </p:cNvPr>
          <p:cNvSpPr txBox="1">
            <a:spLocks/>
          </p:cNvSpPr>
          <p:nvPr/>
        </p:nvSpPr>
        <p:spPr>
          <a:xfrm>
            <a:off x="19996456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23:00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B9F368-2EB3-18B2-022A-F0C595125AA7}"/>
              </a:ext>
            </a:extLst>
          </p:cNvPr>
          <p:cNvSpPr txBox="1">
            <a:spLocks/>
          </p:cNvSpPr>
          <p:nvPr/>
        </p:nvSpPr>
        <p:spPr>
          <a:xfrm>
            <a:off x="18971401" y="15541682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22:00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45D32F-8B47-036E-C48D-962A3D6CCEB7}"/>
              </a:ext>
            </a:extLst>
          </p:cNvPr>
          <p:cNvSpPr txBox="1">
            <a:spLocks/>
          </p:cNvSpPr>
          <p:nvPr/>
        </p:nvSpPr>
        <p:spPr>
          <a:xfrm rot="16200000">
            <a:off x="-1733593" y="11762944"/>
            <a:ext cx="590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Departing from </a:t>
            </a:r>
            <a:r>
              <a:rPr lang="en-GB" sz="3200" b="1" err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r>
              <a:rPr lang="en-GB" sz="32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Toft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1CFE3-DA59-A37A-2CE6-3C4A1CCA497D}"/>
              </a:ext>
            </a:extLst>
          </p:cNvPr>
          <p:cNvSpPr txBox="1">
            <a:spLocks/>
          </p:cNvSpPr>
          <p:nvPr/>
        </p:nvSpPr>
        <p:spPr>
          <a:xfrm rot="16200000">
            <a:off x="-1733592" y="17911764"/>
            <a:ext cx="590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Departing from Toft to </a:t>
            </a:r>
            <a:r>
              <a:rPr lang="en-GB" sz="3200" b="1" err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endParaRPr lang="en-GB" sz="3200" b="1">
              <a:solidFill>
                <a:srgbClr val="26398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829D503-40EF-9D4E-F5DB-59AF7C592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3568" r="10977"/>
          <a:stretch/>
        </p:blipFill>
        <p:spPr>
          <a:xfrm flipH="1">
            <a:off x="11333699" y="21635009"/>
            <a:ext cx="462317" cy="25065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84E1B7F-BD6E-8CE9-CDB9-8D882456B958}"/>
              </a:ext>
            </a:extLst>
          </p:cNvPr>
          <p:cNvSpPr txBox="1"/>
          <p:nvPr/>
        </p:nvSpPr>
        <p:spPr>
          <a:xfrm>
            <a:off x="11796016" y="21498726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connecting bus service from Toft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4E16B4E1-A255-DEA1-0472-FD0C872FAEC0}"/>
              </a:ext>
            </a:extLst>
          </p:cNvPr>
          <p:cNvSpPr txBox="1"/>
          <p:nvPr/>
        </p:nvSpPr>
        <p:spPr>
          <a:xfrm>
            <a:off x="1356632" y="8976085"/>
            <a:ext cx="16681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6398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graphic shows the departure times for scheduled ferry services from both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26398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Ulsta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6398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Toft</a:t>
            </a:r>
            <a:endParaRPr lang="en-GB" b="1">
              <a:solidFill>
                <a:srgbClr val="26398B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DACC174-697B-E51F-A424-46A45E2DAF65}"/>
              </a:ext>
            </a:extLst>
          </p:cNvPr>
          <p:cNvSpPr>
            <a:spLocks/>
          </p:cNvSpPr>
          <p:nvPr/>
        </p:nvSpPr>
        <p:spPr>
          <a:xfrm>
            <a:off x="1558952" y="16128051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Mon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A6EA24-CE0E-7ABC-78CD-751D3A1EA7CE}"/>
              </a:ext>
            </a:extLst>
          </p:cNvPr>
          <p:cNvSpPr>
            <a:spLocks/>
          </p:cNvSpPr>
          <p:nvPr/>
        </p:nvSpPr>
        <p:spPr>
          <a:xfrm>
            <a:off x="1558951" y="16873444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Tue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101705-651D-7A4A-0110-15332D1C87ED}"/>
              </a:ext>
            </a:extLst>
          </p:cNvPr>
          <p:cNvSpPr>
            <a:spLocks/>
          </p:cNvSpPr>
          <p:nvPr/>
        </p:nvSpPr>
        <p:spPr>
          <a:xfrm>
            <a:off x="1558950" y="17618837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Wed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A9DB237-C06C-523D-4813-F728A554E0A6}"/>
              </a:ext>
            </a:extLst>
          </p:cNvPr>
          <p:cNvSpPr>
            <a:spLocks/>
          </p:cNvSpPr>
          <p:nvPr/>
        </p:nvSpPr>
        <p:spPr>
          <a:xfrm>
            <a:off x="1558949" y="18364230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Thu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4CD379B-D277-7A19-67BC-02B11895835D}"/>
              </a:ext>
            </a:extLst>
          </p:cNvPr>
          <p:cNvSpPr>
            <a:spLocks/>
          </p:cNvSpPr>
          <p:nvPr/>
        </p:nvSpPr>
        <p:spPr>
          <a:xfrm>
            <a:off x="1558948" y="19109623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Fri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CC8BCBA0-BCCC-5279-164D-DC8F26417BEE}"/>
              </a:ext>
            </a:extLst>
          </p:cNvPr>
          <p:cNvSpPr>
            <a:spLocks/>
          </p:cNvSpPr>
          <p:nvPr/>
        </p:nvSpPr>
        <p:spPr>
          <a:xfrm>
            <a:off x="1547617" y="19855016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Sat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38092F25-AD25-B7EE-0AB8-35F3736D06FD}"/>
              </a:ext>
            </a:extLst>
          </p:cNvPr>
          <p:cNvSpPr>
            <a:spLocks/>
          </p:cNvSpPr>
          <p:nvPr/>
        </p:nvSpPr>
        <p:spPr>
          <a:xfrm>
            <a:off x="1547616" y="20600410"/>
            <a:ext cx="797805" cy="636206"/>
          </a:xfrm>
          <a:prstGeom prst="rect">
            <a:avLst/>
          </a:prstGeom>
          <a:solidFill>
            <a:schemeClr val="bg1"/>
          </a:solidFill>
          <a:ln w="19050">
            <a:solidFill>
              <a:srgbClr val="263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26398B"/>
                </a:solidFill>
              </a:rPr>
              <a:t>Sun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138EED8A-9937-8776-ECAE-CF3A5D83C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2960826" y="10109377"/>
            <a:ext cx="462317" cy="250655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BF500AA-34CC-49B9-F471-059C18C83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2960824" y="10840072"/>
            <a:ext cx="462317" cy="250655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83E8EA4-27DD-A87E-93AA-AA00B8CD6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2958840" y="11636929"/>
            <a:ext cx="462317" cy="250655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A35A84F-FF7F-2C4F-DFA3-C586DC468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2958838" y="12328466"/>
            <a:ext cx="462317" cy="250655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F93DF60-0D48-ED59-0886-2DFAC8779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2958838" y="13125323"/>
            <a:ext cx="462317" cy="250655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4079131E-B875-79F9-4D72-DF52C7ED3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958838" y="13871549"/>
            <a:ext cx="462317" cy="250655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A15159E1-129A-CCB9-B580-A07F6323EC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958838" y="14601118"/>
            <a:ext cx="462317" cy="250655"/>
          </a:xfrm>
          <a:prstGeom prst="rect">
            <a:avLst/>
          </a:prstGeom>
        </p:spPr>
      </p:pic>
      <p:sp>
        <p:nvSpPr>
          <p:cNvPr id="302" name="TextBox 301">
            <a:extLst>
              <a:ext uri="{FF2B5EF4-FFF2-40B4-BE49-F238E27FC236}">
                <a16:creationId xmlns:a16="http://schemas.microsoft.com/office/drawing/2014/main" id="{2EEBA4D8-6D29-DA47-64F5-66428264D7F9}"/>
              </a:ext>
            </a:extLst>
          </p:cNvPr>
          <p:cNvSpPr txBox="1">
            <a:spLocks/>
          </p:cNvSpPr>
          <p:nvPr/>
        </p:nvSpPr>
        <p:spPr>
          <a:xfrm>
            <a:off x="2555444" y="15533019"/>
            <a:ext cx="80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06:00</a:t>
            </a:r>
          </a:p>
        </p:txBody>
      </p:sp>
      <p:pic>
        <p:nvPicPr>
          <p:cNvPr id="303" name="Graphic 302">
            <a:extLst>
              <a:ext uri="{FF2B5EF4-FFF2-40B4-BE49-F238E27FC236}">
                <a16:creationId xmlns:a16="http://schemas.microsoft.com/office/drawing/2014/main" id="{503C2F06-8B7B-F1BE-A4D4-2EE5AA759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3805400" y="10109377"/>
            <a:ext cx="462317" cy="250655"/>
          </a:xfrm>
          <a:prstGeom prst="rect">
            <a:avLst/>
          </a:prstGeom>
        </p:spPr>
      </p:pic>
      <p:pic>
        <p:nvPicPr>
          <p:cNvPr id="304" name="Graphic 303">
            <a:extLst>
              <a:ext uri="{FF2B5EF4-FFF2-40B4-BE49-F238E27FC236}">
                <a16:creationId xmlns:a16="http://schemas.microsoft.com/office/drawing/2014/main" id="{67D2086A-B733-300A-0FCF-43975481A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3805398" y="10797074"/>
            <a:ext cx="462317" cy="250655"/>
          </a:xfrm>
          <a:prstGeom prst="rect">
            <a:avLst/>
          </a:prstGeom>
        </p:spPr>
      </p:pic>
      <p:pic>
        <p:nvPicPr>
          <p:cNvPr id="305" name="Graphic 304">
            <a:extLst>
              <a:ext uri="{FF2B5EF4-FFF2-40B4-BE49-F238E27FC236}">
                <a16:creationId xmlns:a16="http://schemas.microsoft.com/office/drawing/2014/main" id="{E82601EB-4BA9-6CFA-FD47-F7F7E0475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3803414" y="11593931"/>
            <a:ext cx="462317" cy="250655"/>
          </a:xfrm>
          <a:prstGeom prst="rect">
            <a:avLst/>
          </a:prstGeom>
        </p:spPr>
      </p:pic>
      <p:pic>
        <p:nvPicPr>
          <p:cNvPr id="306" name="Graphic 305">
            <a:extLst>
              <a:ext uri="{FF2B5EF4-FFF2-40B4-BE49-F238E27FC236}">
                <a16:creationId xmlns:a16="http://schemas.microsoft.com/office/drawing/2014/main" id="{9346C26C-356A-BFD4-DB78-C618963A8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3803412" y="12285468"/>
            <a:ext cx="462317" cy="250655"/>
          </a:xfrm>
          <a:prstGeom prst="rect">
            <a:avLst/>
          </a:prstGeom>
        </p:spPr>
      </p:pic>
      <p:pic>
        <p:nvPicPr>
          <p:cNvPr id="307" name="Graphic 306">
            <a:extLst>
              <a:ext uri="{FF2B5EF4-FFF2-40B4-BE49-F238E27FC236}">
                <a16:creationId xmlns:a16="http://schemas.microsoft.com/office/drawing/2014/main" id="{508195D6-E219-C996-2E31-1ED3BAF27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3803412" y="13082325"/>
            <a:ext cx="462317" cy="250655"/>
          </a:xfrm>
          <a:prstGeom prst="rect">
            <a:avLst/>
          </a:prstGeom>
        </p:spPr>
      </p:pic>
      <p:pic>
        <p:nvPicPr>
          <p:cNvPr id="308" name="Graphic 307">
            <a:extLst>
              <a:ext uri="{FF2B5EF4-FFF2-40B4-BE49-F238E27FC236}">
                <a16:creationId xmlns:a16="http://schemas.microsoft.com/office/drawing/2014/main" id="{C7CF2D2A-56D6-FEBE-D0A1-9B76D4BC37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803412" y="13853951"/>
            <a:ext cx="462317" cy="250655"/>
          </a:xfrm>
          <a:prstGeom prst="rect">
            <a:avLst/>
          </a:prstGeom>
        </p:spPr>
      </p:pic>
      <p:pic>
        <p:nvPicPr>
          <p:cNvPr id="309" name="Graphic 308">
            <a:extLst>
              <a:ext uri="{FF2B5EF4-FFF2-40B4-BE49-F238E27FC236}">
                <a16:creationId xmlns:a16="http://schemas.microsoft.com/office/drawing/2014/main" id="{55E92EA7-5451-A1C4-B3B3-B7F327F55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803412" y="14583520"/>
            <a:ext cx="462317" cy="250655"/>
          </a:xfrm>
          <a:prstGeom prst="rect">
            <a:avLst/>
          </a:prstGeom>
        </p:spPr>
      </p:pic>
      <p:pic>
        <p:nvPicPr>
          <p:cNvPr id="310" name="Graphic 309">
            <a:extLst>
              <a:ext uri="{FF2B5EF4-FFF2-40B4-BE49-F238E27FC236}">
                <a16:creationId xmlns:a16="http://schemas.microsoft.com/office/drawing/2014/main" id="{028A3CF4-9FCC-A829-54A6-DCA16BBEAC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55717" y="10109377"/>
            <a:ext cx="462317" cy="250655"/>
          </a:xfrm>
          <a:prstGeom prst="rect">
            <a:avLst/>
          </a:prstGeom>
        </p:spPr>
      </p:pic>
      <p:pic>
        <p:nvPicPr>
          <p:cNvPr id="311" name="Graphic 310">
            <a:extLst>
              <a:ext uri="{FF2B5EF4-FFF2-40B4-BE49-F238E27FC236}">
                <a16:creationId xmlns:a16="http://schemas.microsoft.com/office/drawing/2014/main" id="{5326EC75-434A-D4F9-F6D1-92AF1DE0C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55715" y="10779676"/>
            <a:ext cx="462317" cy="250655"/>
          </a:xfrm>
          <a:prstGeom prst="rect">
            <a:avLst/>
          </a:prstGeom>
        </p:spPr>
      </p:pic>
      <p:pic>
        <p:nvPicPr>
          <p:cNvPr id="312" name="Graphic 311">
            <a:extLst>
              <a:ext uri="{FF2B5EF4-FFF2-40B4-BE49-F238E27FC236}">
                <a16:creationId xmlns:a16="http://schemas.microsoft.com/office/drawing/2014/main" id="{8C10FF6B-6078-AB7F-9D50-482E573BF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53731" y="11576533"/>
            <a:ext cx="462317" cy="250655"/>
          </a:xfrm>
          <a:prstGeom prst="rect">
            <a:avLst/>
          </a:prstGeom>
        </p:spPr>
      </p:pic>
      <p:pic>
        <p:nvPicPr>
          <p:cNvPr id="313" name="Graphic 312">
            <a:extLst>
              <a:ext uri="{FF2B5EF4-FFF2-40B4-BE49-F238E27FC236}">
                <a16:creationId xmlns:a16="http://schemas.microsoft.com/office/drawing/2014/main" id="{50FCC61D-92FD-3253-A9A6-9567310EFA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53729" y="12268070"/>
            <a:ext cx="462317" cy="250655"/>
          </a:xfrm>
          <a:prstGeom prst="rect">
            <a:avLst/>
          </a:prstGeom>
        </p:spPr>
      </p:pic>
      <p:pic>
        <p:nvPicPr>
          <p:cNvPr id="314" name="Graphic 313">
            <a:extLst>
              <a:ext uri="{FF2B5EF4-FFF2-40B4-BE49-F238E27FC236}">
                <a16:creationId xmlns:a16="http://schemas.microsoft.com/office/drawing/2014/main" id="{C325C607-2646-C1E1-ACC3-F4117DD5B7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53729" y="13064927"/>
            <a:ext cx="462317" cy="250655"/>
          </a:xfrm>
          <a:prstGeom prst="rect">
            <a:avLst/>
          </a:prstGeom>
        </p:spPr>
      </p:pic>
      <p:pic>
        <p:nvPicPr>
          <p:cNvPr id="317" name="Graphic 316">
            <a:extLst>
              <a:ext uri="{FF2B5EF4-FFF2-40B4-BE49-F238E27FC236}">
                <a16:creationId xmlns:a16="http://schemas.microsoft.com/office/drawing/2014/main" id="{1AFF0DFE-B236-4DDE-4EB8-9F9B226C4A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3713" y="10109377"/>
            <a:ext cx="462317" cy="250655"/>
          </a:xfrm>
          <a:prstGeom prst="rect">
            <a:avLst/>
          </a:prstGeom>
        </p:spPr>
      </p:pic>
      <p:pic>
        <p:nvPicPr>
          <p:cNvPr id="318" name="Graphic 317">
            <a:extLst>
              <a:ext uri="{FF2B5EF4-FFF2-40B4-BE49-F238E27FC236}">
                <a16:creationId xmlns:a16="http://schemas.microsoft.com/office/drawing/2014/main" id="{1BFF678E-EEEB-C157-E61E-102180F19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3711" y="10762123"/>
            <a:ext cx="462317" cy="250655"/>
          </a:xfrm>
          <a:prstGeom prst="rect">
            <a:avLst/>
          </a:prstGeom>
        </p:spPr>
      </p:pic>
      <p:pic>
        <p:nvPicPr>
          <p:cNvPr id="319" name="Graphic 318">
            <a:extLst>
              <a:ext uri="{FF2B5EF4-FFF2-40B4-BE49-F238E27FC236}">
                <a16:creationId xmlns:a16="http://schemas.microsoft.com/office/drawing/2014/main" id="{FAF29A6B-5FB6-FB5D-8C5A-D1231252E2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1727" y="11558980"/>
            <a:ext cx="462317" cy="250655"/>
          </a:xfrm>
          <a:prstGeom prst="rect">
            <a:avLst/>
          </a:prstGeom>
        </p:spPr>
      </p:pic>
      <p:pic>
        <p:nvPicPr>
          <p:cNvPr id="320" name="Graphic 319">
            <a:extLst>
              <a:ext uri="{FF2B5EF4-FFF2-40B4-BE49-F238E27FC236}">
                <a16:creationId xmlns:a16="http://schemas.microsoft.com/office/drawing/2014/main" id="{85DFA8F5-BE97-4747-5C9E-B77C5C2E9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1725" y="12250517"/>
            <a:ext cx="462317" cy="250655"/>
          </a:xfrm>
          <a:prstGeom prst="rect">
            <a:avLst/>
          </a:prstGeom>
        </p:spPr>
      </p:pic>
      <p:pic>
        <p:nvPicPr>
          <p:cNvPr id="321" name="Graphic 320">
            <a:extLst>
              <a:ext uri="{FF2B5EF4-FFF2-40B4-BE49-F238E27FC236}">
                <a16:creationId xmlns:a16="http://schemas.microsoft.com/office/drawing/2014/main" id="{62C5D7BE-648B-16F0-6D4F-3F372D3A32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1725" y="13047374"/>
            <a:ext cx="462317" cy="250655"/>
          </a:xfrm>
          <a:prstGeom prst="rect">
            <a:avLst/>
          </a:prstGeom>
        </p:spPr>
      </p:pic>
      <p:pic>
        <p:nvPicPr>
          <p:cNvPr id="322" name="Graphic 321">
            <a:extLst>
              <a:ext uri="{FF2B5EF4-FFF2-40B4-BE49-F238E27FC236}">
                <a16:creationId xmlns:a16="http://schemas.microsoft.com/office/drawing/2014/main" id="{24413C56-43EE-0D63-8A52-76FA8221F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5590042" y="10109377"/>
            <a:ext cx="462317" cy="250655"/>
          </a:xfrm>
          <a:prstGeom prst="rect">
            <a:avLst/>
          </a:prstGeom>
        </p:spPr>
      </p:pic>
      <p:pic>
        <p:nvPicPr>
          <p:cNvPr id="323" name="Graphic 322">
            <a:extLst>
              <a:ext uri="{FF2B5EF4-FFF2-40B4-BE49-F238E27FC236}">
                <a16:creationId xmlns:a16="http://schemas.microsoft.com/office/drawing/2014/main" id="{8A4600CE-21CE-EDFB-0D65-3F8F1C108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5590040" y="10762123"/>
            <a:ext cx="462317" cy="250655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8F924F97-7F3E-FC0D-A015-5FC6F84B2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5588056" y="11558980"/>
            <a:ext cx="462317" cy="250655"/>
          </a:xfrm>
          <a:prstGeom prst="rect">
            <a:avLst/>
          </a:prstGeom>
        </p:spPr>
      </p:pic>
      <p:pic>
        <p:nvPicPr>
          <p:cNvPr id="325" name="Graphic 324">
            <a:extLst>
              <a:ext uri="{FF2B5EF4-FFF2-40B4-BE49-F238E27FC236}">
                <a16:creationId xmlns:a16="http://schemas.microsoft.com/office/drawing/2014/main" id="{94E32C6B-5D81-4859-63E7-559A1B1C1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5588054" y="12250517"/>
            <a:ext cx="462317" cy="250655"/>
          </a:xfrm>
          <a:prstGeom prst="rect">
            <a:avLst/>
          </a:prstGeom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433798BC-21A9-8BD8-5AC5-A2B9AA734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5588054" y="13047374"/>
            <a:ext cx="462317" cy="250655"/>
          </a:xfrm>
          <a:prstGeom prst="rect">
            <a:avLst/>
          </a:prstGeom>
        </p:spPr>
      </p:pic>
      <p:pic>
        <p:nvPicPr>
          <p:cNvPr id="327" name="Graphic 326">
            <a:extLst>
              <a:ext uri="{FF2B5EF4-FFF2-40B4-BE49-F238E27FC236}">
                <a16:creationId xmlns:a16="http://schemas.microsoft.com/office/drawing/2014/main" id="{E1933439-6125-1FFF-5EB5-AC49A17AF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93801" y="10109377"/>
            <a:ext cx="462317" cy="250655"/>
          </a:xfrm>
          <a:prstGeom prst="rect">
            <a:avLst/>
          </a:prstGeom>
        </p:spPr>
      </p:pic>
      <p:pic>
        <p:nvPicPr>
          <p:cNvPr id="328" name="Graphic 327">
            <a:extLst>
              <a:ext uri="{FF2B5EF4-FFF2-40B4-BE49-F238E27FC236}">
                <a16:creationId xmlns:a16="http://schemas.microsoft.com/office/drawing/2014/main" id="{09D01F49-4879-D7FA-8EF1-7F6466E2A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93799" y="10762123"/>
            <a:ext cx="462317" cy="250655"/>
          </a:xfrm>
          <a:prstGeom prst="rect">
            <a:avLst/>
          </a:prstGeom>
        </p:spPr>
      </p:pic>
      <p:pic>
        <p:nvPicPr>
          <p:cNvPr id="329" name="Graphic 328">
            <a:extLst>
              <a:ext uri="{FF2B5EF4-FFF2-40B4-BE49-F238E27FC236}">
                <a16:creationId xmlns:a16="http://schemas.microsoft.com/office/drawing/2014/main" id="{DCCF730E-DB69-EA90-06D4-ACC5324B39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91815" y="11558980"/>
            <a:ext cx="462317" cy="250655"/>
          </a:xfrm>
          <a:prstGeom prst="rect">
            <a:avLst/>
          </a:prstGeom>
        </p:spPr>
      </p:pic>
      <p:pic>
        <p:nvPicPr>
          <p:cNvPr id="330" name="Graphic 329">
            <a:extLst>
              <a:ext uri="{FF2B5EF4-FFF2-40B4-BE49-F238E27FC236}">
                <a16:creationId xmlns:a16="http://schemas.microsoft.com/office/drawing/2014/main" id="{B27F9A35-D10F-3525-6493-B994E3CFEB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91813" y="12250517"/>
            <a:ext cx="462317" cy="250655"/>
          </a:xfrm>
          <a:prstGeom prst="rect">
            <a:avLst/>
          </a:prstGeom>
        </p:spPr>
      </p:pic>
      <p:pic>
        <p:nvPicPr>
          <p:cNvPr id="331" name="Graphic 330">
            <a:extLst>
              <a:ext uri="{FF2B5EF4-FFF2-40B4-BE49-F238E27FC236}">
                <a16:creationId xmlns:a16="http://schemas.microsoft.com/office/drawing/2014/main" id="{8007AA1C-DD82-35BF-8FEF-580D945F8A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91813" y="13047374"/>
            <a:ext cx="462317" cy="250655"/>
          </a:xfrm>
          <a:prstGeom prst="rect">
            <a:avLst/>
          </a:prstGeom>
        </p:spPr>
      </p:pic>
      <p:pic>
        <p:nvPicPr>
          <p:cNvPr id="332" name="Graphic 331">
            <a:extLst>
              <a:ext uri="{FF2B5EF4-FFF2-40B4-BE49-F238E27FC236}">
                <a16:creationId xmlns:a16="http://schemas.microsoft.com/office/drawing/2014/main" id="{4989F980-B5D3-50F9-1019-8EDEF4A5BE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7770" y="10109377"/>
            <a:ext cx="462317" cy="250655"/>
          </a:xfrm>
          <a:prstGeom prst="rect">
            <a:avLst/>
          </a:prstGeom>
        </p:spPr>
      </p:pic>
      <p:pic>
        <p:nvPicPr>
          <p:cNvPr id="333" name="Graphic 332">
            <a:extLst>
              <a:ext uri="{FF2B5EF4-FFF2-40B4-BE49-F238E27FC236}">
                <a16:creationId xmlns:a16="http://schemas.microsoft.com/office/drawing/2014/main" id="{87573A16-233E-00E1-20A9-7B5D4A74A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7768" y="10762123"/>
            <a:ext cx="462317" cy="250655"/>
          </a:xfrm>
          <a:prstGeom prst="rect">
            <a:avLst/>
          </a:prstGeom>
        </p:spPr>
      </p:pic>
      <p:pic>
        <p:nvPicPr>
          <p:cNvPr id="334" name="Graphic 333">
            <a:extLst>
              <a:ext uri="{FF2B5EF4-FFF2-40B4-BE49-F238E27FC236}">
                <a16:creationId xmlns:a16="http://schemas.microsoft.com/office/drawing/2014/main" id="{DF32F580-A217-E322-8E8C-8370C9B8B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5784" y="11558980"/>
            <a:ext cx="462317" cy="250655"/>
          </a:xfrm>
          <a:prstGeom prst="rect">
            <a:avLst/>
          </a:prstGeom>
        </p:spPr>
      </p:pic>
      <p:pic>
        <p:nvPicPr>
          <p:cNvPr id="335" name="Graphic 334">
            <a:extLst>
              <a:ext uri="{FF2B5EF4-FFF2-40B4-BE49-F238E27FC236}">
                <a16:creationId xmlns:a16="http://schemas.microsoft.com/office/drawing/2014/main" id="{89CBCA22-BB17-1B64-4E36-FB7EC0CA3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5782" y="12250517"/>
            <a:ext cx="462317" cy="250655"/>
          </a:xfrm>
          <a:prstGeom prst="rect">
            <a:avLst/>
          </a:prstGeom>
        </p:spPr>
      </p:pic>
      <p:pic>
        <p:nvPicPr>
          <p:cNvPr id="336" name="Graphic 335">
            <a:extLst>
              <a:ext uri="{FF2B5EF4-FFF2-40B4-BE49-F238E27FC236}">
                <a16:creationId xmlns:a16="http://schemas.microsoft.com/office/drawing/2014/main" id="{D8C2D8E1-3923-E379-F3CD-D19817AD4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5782" y="13047374"/>
            <a:ext cx="462317" cy="250655"/>
          </a:xfrm>
          <a:prstGeom prst="rect">
            <a:avLst/>
          </a:prstGeom>
        </p:spPr>
      </p:pic>
      <p:pic>
        <p:nvPicPr>
          <p:cNvPr id="338" name="Graphic 337">
            <a:extLst>
              <a:ext uri="{FF2B5EF4-FFF2-40B4-BE49-F238E27FC236}">
                <a16:creationId xmlns:a16="http://schemas.microsoft.com/office/drawing/2014/main" id="{A2890504-DCE6-F230-6771-D2A2BBEAA6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668595" y="10762123"/>
            <a:ext cx="462317" cy="250655"/>
          </a:xfrm>
          <a:prstGeom prst="rect">
            <a:avLst/>
          </a:prstGeom>
        </p:spPr>
      </p:pic>
      <p:pic>
        <p:nvPicPr>
          <p:cNvPr id="339" name="Graphic 338">
            <a:extLst>
              <a:ext uri="{FF2B5EF4-FFF2-40B4-BE49-F238E27FC236}">
                <a16:creationId xmlns:a16="http://schemas.microsoft.com/office/drawing/2014/main" id="{E27B81B0-55C9-42E6-A349-93F51AC93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666611" y="11558980"/>
            <a:ext cx="462317" cy="250655"/>
          </a:xfrm>
          <a:prstGeom prst="rect">
            <a:avLst/>
          </a:prstGeom>
        </p:spPr>
      </p:pic>
      <p:pic>
        <p:nvPicPr>
          <p:cNvPr id="340" name="Graphic 339">
            <a:extLst>
              <a:ext uri="{FF2B5EF4-FFF2-40B4-BE49-F238E27FC236}">
                <a16:creationId xmlns:a16="http://schemas.microsoft.com/office/drawing/2014/main" id="{11261AD1-91FA-1A12-D631-978C5EE83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666609" y="12250517"/>
            <a:ext cx="462317" cy="250655"/>
          </a:xfrm>
          <a:prstGeom prst="rect">
            <a:avLst/>
          </a:prstGeom>
        </p:spPr>
      </p:pic>
      <p:pic>
        <p:nvPicPr>
          <p:cNvPr id="341" name="Graphic 340">
            <a:extLst>
              <a:ext uri="{FF2B5EF4-FFF2-40B4-BE49-F238E27FC236}">
                <a16:creationId xmlns:a16="http://schemas.microsoft.com/office/drawing/2014/main" id="{85F0713D-19C0-5CBA-F08E-0CDA61A56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666609" y="13047374"/>
            <a:ext cx="462317" cy="250655"/>
          </a:xfrm>
          <a:prstGeom prst="rect">
            <a:avLst/>
          </a:prstGeom>
        </p:spPr>
      </p:pic>
      <p:pic>
        <p:nvPicPr>
          <p:cNvPr id="345" name="Graphic 344">
            <a:extLst>
              <a:ext uri="{FF2B5EF4-FFF2-40B4-BE49-F238E27FC236}">
                <a16:creationId xmlns:a16="http://schemas.microsoft.com/office/drawing/2014/main" id="{8AA74888-F0C9-30CD-D57F-32D3834C69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28124" y="20066841"/>
            <a:ext cx="462317" cy="250655"/>
          </a:xfrm>
          <a:prstGeom prst="rect">
            <a:avLst/>
          </a:prstGeom>
        </p:spPr>
      </p:pic>
      <p:pic>
        <p:nvPicPr>
          <p:cNvPr id="346" name="Graphic 345">
            <a:extLst>
              <a:ext uri="{FF2B5EF4-FFF2-40B4-BE49-F238E27FC236}">
                <a16:creationId xmlns:a16="http://schemas.microsoft.com/office/drawing/2014/main" id="{0505388D-340E-64DC-2846-BF067B1D3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28124" y="20781683"/>
            <a:ext cx="462317" cy="250655"/>
          </a:xfrm>
          <a:prstGeom prst="rect">
            <a:avLst/>
          </a:prstGeom>
        </p:spPr>
      </p:pic>
      <p:pic>
        <p:nvPicPr>
          <p:cNvPr id="347" name="Graphic 346">
            <a:extLst>
              <a:ext uri="{FF2B5EF4-FFF2-40B4-BE49-F238E27FC236}">
                <a16:creationId xmlns:a16="http://schemas.microsoft.com/office/drawing/2014/main" id="{540F82A8-C7D6-9DDD-3DC4-C30D5059EA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754990" y="10109377"/>
            <a:ext cx="462317" cy="250655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22CCA7CC-FDC6-B381-5AB4-1ED101CF2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256363" y="10766747"/>
            <a:ext cx="462317" cy="250655"/>
          </a:xfrm>
          <a:prstGeom prst="rect">
            <a:avLst/>
          </a:prstGeom>
        </p:spPr>
      </p:pic>
      <p:pic>
        <p:nvPicPr>
          <p:cNvPr id="349" name="Graphic 348">
            <a:extLst>
              <a:ext uri="{FF2B5EF4-FFF2-40B4-BE49-F238E27FC236}">
                <a16:creationId xmlns:a16="http://schemas.microsoft.com/office/drawing/2014/main" id="{C295F972-F73B-9006-144B-988501EB4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256361" y="11572584"/>
            <a:ext cx="462317" cy="250655"/>
          </a:xfrm>
          <a:prstGeom prst="rect">
            <a:avLst/>
          </a:prstGeom>
        </p:spPr>
      </p:pic>
      <p:pic>
        <p:nvPicPr>
          <p:cNvPr id="350" name="Graphic 349">
            <a:extLst>
              <a:ext uri="{FF2B5EF4-FFF2-40B4-BE49-F238E27FC236}">
                <a16:creationId xmlns:a16="http://schemas.microsoft.com/office/drawing/2014/main" id="{9E97980E-017A-8F2D-1582-6231F794E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254377" y="12255141"/>
            <a:ext cx="462317" cy="250655"/>
          </a:xfrm>
          <a:prstGeom prst="rect">
            <a:avLst/>
          </a:prstGeom>
        </p:spPr>
      </p:pic>
      <p:pic>
        <p:nvPicPr>
          <p:cNvPr id="351" name="Graphic 350">
            <a:extLst>
              <a:ext uri="{FF2B5EF4-FFF2-40B4-BE49-F238E27FC236}">
                <a16:creationId xmlns:a16="http://schemas.microsoft.com/office/drawing/2014/main" id="{42008E89-F2CA-AD91-EE3E-578D88D76E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261900" y="13048975"/>
            <a:ext cx="462317" cy="250655"/>
          </a:xfrm>
          <a:prstGeom prst="rect">
            <a:avLst/>
          </a:prstGeom>
        </p:spPr>
      </p:pic>
      <p:pic>
        <p:nvPicPr>
          <p:cNvPr id="353" name="Graphic 352">
            <a:extLst>
              <a:ext uri="{FF2B5EF4-FFF2-40B4-BE49-F238E27FC236}">
                <a16:creationId xmlns:a16="http://schemas.microsoft.com/office/drawing/2014/main" id="{77551248-59F0-68E8-F56F-A22F37327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8756518" y="10109377"/>
            <a:ext cx="462317" cy="250655"/>
          </a:xfrm>
          <a:prstGeom prst="rect">
            <a:avLst/>
          </a:prstGeom>
        </p:spPr>
      </p:pic>
      <p:pic>
        <p:nvPicPr>
          <p:cNvPr id="354" name="Graphic 353">
            <a:extLst>
              <a:ext uri="{FF2B5EF4-FFF2-40B4-BE49-F238E27FC236}">
                <a16:creationId xmlns:a16="http://schemas.microsoft.com/office/drawing/2014/main" id="{73984F4E-2672-5163-9F9B-808355E77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8756516" y="10762123"/>
            <a:ext cx="462317" cy="250655"/>
          </a:xfrm>
          <a:prstGeom prst="rect">
            <a:avLst/>
          </a:prstGeom>
        </p:spPr>
      </p:pic>
      <p:pic>
        <p:nvPicPr>
          <p:cNvPr id="355" name="Graphic 354">
            <a:extLst>
              <a:ext uri="{FF2B5EF4-FFF2-40B4-BE49-F238E27FC236}">
                <a16:creationId xmlns:a16="http://schemas.microsoft.com/office/drawing/2014/main" id="{3EAF12DA-597D-FA14-9953-585877E31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8754532" y="11558980"/>
            <a:ext cx="462317" cy="250655"/>
          </a:xfrm>
          <a:prstGeom prst="rect">
            <a:avLst/>
          </a:prstGeom>
        </p:spPr>
      </p:pic>
      <p:pic>
        <p:nvPicPr>
          <p:cNvPr id="356" name="Graphic 355">
            <a:extLst>
              <a:ext uri="{FF2B5EF4-FFF2-40B4-BE49-F238E27FC236}">
                <a16:creationId xmlns:a16="http://schemas.microsoft.com/office/drawing/2014/main" id="{B2454C37-4118-CCCA-4239-ADD709664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8754530" y="12250517"/>
            <a:ext cx="462317" cy="250655"/>
          </a:xfrm>
          <a:prstGeom prst="rect">
            <a:avLst/>
          </a:prstGeom>
        </p:spPr>
      </p:pic>
      <p:pic>
        <p:nvPicPr>
          <p:cNvPr id="357" name="Graphic 356">
            <a:extLst>
              <a:ext uri="{FF2B5EF4-FFF2-40B4-BE49-F238E27FC236}">
                <a16:creationId xmlns:a16="http://schemas.microsoft.com/office/drawing/2014/main" id="{EA4413E8-5C8A-00E8-D42B-4A0DEB77E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8754530" y="13047374"/>
            <a:ext cx="462317" cy="250655"/>
          </a:xfrm>
          <a:prstGeom prst="rect">
            <a:avLst/>
          </a:prstGeom>
        </p:spPr>
      </p:pic>
      <p:pic>
        <p:nvPicPr>
          <p:cNvPr id="358" name="Graphic 357">
            <a:extLst>
              <a:ext uri="{FF2B5EF4-FFF2-40B4-BE49-F238E27FC236}">
                <a16:creationId xmlns:a16="http://schemas.microsoft.com/office/drawing/2014/main" id="{1EC8F3A8-90F7-B5A2-939D-6DD9547024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203216" y="10762123"/>
            <a:ext cx="462317" cy="250655"/>
          </a:xfrm>
          <a:prstGeom prst="rect">
            <a:avLst/>
          </a:prstGeom>
        </p:spPr>
      </p:pic>
      <p:pic>
        <p:nvPicPr>
          <p:cNvPr id="359" name="Graphic 358">
            <a:extLst>
              <a:ext uri="{FF2B5EF4-FFF2-40B4-BE49-F238E27FC236}">
                <a16:creationId xmlns:a16="http://schemas.microsoft.com/office/drawing/2014/main" id="{606CB91D-19EB-8586-A650-373C31A25A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201232" y="11558980"/>
            <a:ext cx="462317" cy="250655"/>
          </a:xfrm>
          <a:prstGeom prst="rect">
            <a:avLst/>
          </a:prstGeom>
        </p:spPr>
      </p:pic>
      <p:pic>
        <p:nvPicPr>
          <p:cNvPr id="360" name="Graphic 359">
            <a:extLst>
              <a:ext uri="{FF2B5EF4-FFF2-40B4-BE49-F238E27FC236}">
                <a16:creationId xmlns:a16="http://schemas.microsoft.com/office/drawing/2014/main" id="{E001EEAB-E1E6-D42B-5678-B6297FAFC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201230" y="12250517"/>
            <a:ext cx="462317" cy="250655"/>
          </a:xfrm>
          <a:prstGeom prst="rect">
            <a:avLst/>
          </a:prstGeom>
        </p:spPr>
      </p:pic>
      <p:pic>
        <p:nvPicPr>
          <p:cNvPr id="361" name="Graphic 360">
            <a:extLst>
              <a:ext uri="{FF2B5EF4-FFF2-40B4-BE49-F238E27FC236}">
                <a16:creationId xmlns:a16="http://schemas.microsoft.com/office/drawing/2014/main" id="{D566C982-2AE7-5784-A111-4FC33D91FA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201230" y="13047374"/>
            <a:ext cx="462317" cy="250655"/>
          </a:xfrm>
          <a:prstGeom prst="rect">
            <a:avLst/>
          </a:prstGeom>
        </p:spPr>
      </p:pic>
      <p:pic>
        <p:nvPicPr>
          <p:cNvPr id="362" name="Graphic 361">
            <a:extLst>
              <a:ext uri="{FF2B5EF4-FFF2-40B4-BE49-F238E27FC236}">
                <a16:creationId xmlns:a16="http://schemas.microsoft.com/office/drawing/2014/main" id="{79292349-D2B8-035D-DBFB-E17E54AE6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742487" y="10109377"/>
            <a:ext cx="462317" cy="250655"/>
          </a:xfrm>
          <a:prstGeom prst="rect">
            <a:avLst/>
          </a:prstGeom>
        </p:spPr>
      </p:pic>
      <p:pic>
        <p:nvPicPr>
          <p:cNvPr id="363" name="Graphic 362">
            <a:extLst>
              <a:ext uri="{FF2B5EF4-FFF2-40B4-BE49-F238E27FC236}">
                <a16:creationId xmlns:a16="http://schemas.microsoft.com/office/drawing/2014/main" id="{2124914B-DB12-E73A-D509-3EF48A5574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742485" y="10761755"/>
            <a:ext cx="462317" cy="250655"/>
          </a:xfrm>
          <a:prstGeom prst="rect">
            <a:avLst/>
          </a:prstGeom>
        </p:spPr>
      </p:pic>
      <p:pic>
        <p:nvPicPr>
          <p:cNvPr id="364" name="Graphic 363">
            <a:extLst>
              <a:ext uri="{FF2B5EF4-FFF2-40B4-BE49-F238E27FC236}">
                <a16:creationId xmlns:a16="http://schemas.microsoft.com/office/drawing/2014/main" id="{17B05704-03D9-8854-C261-F5A3D2FA7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740501" y="11558612"/>
            <a:ext cx="462317" cy="250655"/>
          </a:xfrm>
          <a:prstGeom prst="rect">
            <a:avLst/>
          </a:prstGeom>
        </p:spPr>
      </p:pic>
      <p:pic>
        <p:nvPicPr>
          <p:cNvPr id="365" name="Graphic 364">
            <a:extLst>
              <a:ext uri="{FF2B5EF4-FFF2-40B4-BE49-F238E27FC236}">
                <a16:creationId xmlns:a16="http://schemas.microsoft.com/office/drawing/2014/main" id="{457555A3-D993-365A-74DA-AC9C7E96A7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740499" y="12250149"/>
            <a:ext cx="462317" cy="250655"/>
          </a:xfrm>
          <a:prstGeom prst="rect">
            <a:avLst/>
          </a:prstGeom>
        </p:spPr>
      </p:pic>
      <p:pic>
        <p:nvPicPr>
          <p:cNvPr id="366" name="Graphic 365">
            <a:extLst>
              <a:ext uri="{FF2B5EF4-FFF2-40B4-BE49-F238E27FC236}">
                <a16:creationId xmlns:a16="http://schemas.microsoft.com/office/drawing/2014/main" id="{D9CFDDF5-B680-B355-4F9C-FC7F7B1E70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740499" y="13047006"/>
            <a:ext cx="462317" cy="250655"/>
          </a:xfrm>
          <a:prstGeom prst="rect">
            <a:avLst/>
          </a:prstGeom>
        </p:spPr>
      </p:pic>
      <p:pic>
        <p:nvPicPr>
          <p:cNvPr id="367" name="Graphic 366">
            <a:extLst>
              <a:ext uri="{FF2B5EF4-FFF2-40B4-BE49-F238E27FC236}">
                <a16:creationId xmlns:a16="http://schemas.microsoft.com/office/drawing/2014/main" id="{0AF8FB5F-7A1C-2449-27BD-9C328552B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856311" y="10762123"/>
            <a:ext cx="462317" cy="250655"/>
          </a:xfrm>
          <a:prstGeom prst="rect">
            <a:avLst/>
          </a:prstGeom>
        </p:spPr>
      </p:pic>
      <p:pic>
        <p:nvPicPr>
          <p:cNvPr id="368" name="Graphic 367">
            <a:extLst>
              <a:ext uri="{FF2B5EF4-FFF2-40B4-BE49-F238E27FC236}">
                <a16:creationId xmlns:a16="http://schemas.microsoft.com/office/drawing/2014/main" id="{9EEC9130-BC4A-866A-A20B-02CFCBA0A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854327" y="11558980"/>
            <a:ext cx="462317" cy="250655"/>
          </a:xfrm>
          <a:prstGeom prst="rect">
            <a:avLst/>
          </a:prstGeom>
        </p:spPr>
      </p:pic>
      <p:pic>
        <p:nvPicPr>
          <p:cNvPr id="369" name="Graphic 368">
            <a:extLst>
              <a:ext uri="{FF2B5EF4-FFF2-40B4-BE49-F238E27FC236}">
                <a16:creationId xmlns:a16="http://schemas.microsoft.com/office/drawing/2014/main" id="{AA77253C-5C0D-CCC8-1E48-3C88B78F3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854325" y="12250517"/>
            <a:ext cx="462317" cy="250655"/>
          </a:xfrm>
          <a:prstGeom prst="rect">
            <a:avLst/>
          </a:prstGeom>
        </p:spPr>
      </p:pic>
      <p:pic>
        <p:nvPicPr>
          <p:cNvPr id="370" name="Graphic 369">
            <a:extLst>
              <a:ext uri="{FF2B5EF4-FFF2-40B4-BE49-F238E27FC236}">
                <a16:creationId xmlns:a16="http://schemas.microsoft.com/office/drawing/2014/main" id="{4A013171-CB3B-E3D1-2BAD-5B2BA91FE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854325" y="13047374"/>
            <a:ext cx="462317" cy="250655"/>
          </a:xfrm>
          <a:prstGeom prst="rect">
            <a:avLst/>
          </a:prstGeom>
        </p:spPr>
      </p:pic>
      <p:pic>
        <p:nvPicPr>
          <p:cNvPr id="371" name="Graphic 370">
            <a:extLst>
              <a:ext uri="{FF2B5EF4-FFF2-40B4-BE49-F238E27FC236}">
                <a16:creationId xmlns:a16="http://schemas.microsoft.com/office/drawing/2014/main" id="{5B1DBAF1-3CA6-DD44-8891-F1CC0C948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161282" y="10109377"/>
            <a:ext cx="462317" cy="250655"/>
          </a:xfrm>
          <a:prstGeom prst="rect">
            <a:avLst/>
          </a:prstGeom>
        </p:spPr>
      </p:pic>
      <p:pic>
        <p:nvPicPr>
          <p:cNvPr id="372" name="Graphic 371">
            <a:extLst>
              <a:ext uri="{FF2B5EF4-FFF2-40B4-BE49-F238E27FC236}">
                <a16:creationId xmlns:a16="http://schemas.microsoft.com/office/drawing/2014/main" id="{9B9C1310-4307-8CC3-4C40-360B027373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104160" y="10109377"/>
            <a:ext cx="462317" cy="250655"/>
          </a:xfrm>
          <a:prstGeom prst="rect">
            <a:avLst/>
          </a:prstGeom>
        </p:spPr>
      </p:pic>
      <p:pic>
        <p:nvPicPr>
          <p:cNvPr id="373" name="Graphic 372">
            <a:extLst>
              <a:ext uri="{FF2B5EF4-FFF2-40B4-BE49-F238E27FC236}">
                <a16:creationId xmlns:a16="http://schemas.microsoft.com/office/drawing/2014/main" id="{B454F994-55AF-FC6C-1459-22FB81D69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009083" y="10109377"/>
            <a:ext cx="462317" cy="250655"/>
          </a:xfrm>
          <a:prstGeom prst="rect">
            <a:avLst/>
          </a:prstGeom>
        </p:spPr>
      </p:pic>
      <p:pic>
        <p:nvPicPr>
          <p:cNvPr id="374" name="Graphic 373">
            <a:extLst>
              <a:ext uri="{FF2B5EF4-FFF2-40B4-BE49-F238E27FC236}">
                <a16:creationId xmlns:a16="http://schemas.microsoft.com/office/drawing/2014/main" id="{3AD7B1B5-8AC3-50E3-7989-6A68422107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504383" y="10109377"/>
            <a:ext cx="462317" cy="250655"/>
          </a:xfrm>
          <a:prstGeom prst="rect">
            <a:avLst/>
          </a:prstGeom>
        </p:spPr>
      </p:pic>
      <p:pic>
        <p:nvPicPr>
          <p:cNvPr id="375" name="Graphic 374">
            <a:extLst>
              <a:ext uri="{FF2B5EF4-FFF2-40B4-BE49-F238E27FC236}">
                <a16:creationId xmlns:a16="http://schemas.microsoft.com/office/drawing/2014/main" id="{A1F8EC0E-E02B-16B3-E504-42F7A56CE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929461" y="10109377"/>
            <a:ext cx="462317" cy="250655"/>
          </a:xfrm>
          <a:prstGeom prst="rect">
            <a:avLst/>
          </a:prstGeom>
        </p:spPr>
      </p:pic>
      <p:pic>
        <p:nvPicPr>
          <p:cNvPr id="376" name="Graphic 375">
            <a:extLst>
              <a:ext uri="{FF2B5EF4-FFF2-40B4-BE49-F238E27FC236}">
                <a16:creationId xmlns:a16="http://schemas.microsoft.com/office/drawing/2014/main" id="{C507F7C0-041E-1554-0BA6-881E9D3EA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4614934" y="10109377"/>
            <a:ext cx="462317" cy="250655"/>
          </a:xfrm>
          <a:prstGeom prst="rect">
            <a:avLst/>
          </a:prstGeom>
        </p:spPr>
      </p:pic>
      <p:pic>
        <p:nvPicPr>
          <p:cNvPr id="377" name="Graphic 376">
            <a:extLst>
              <a:ext uri="{FF2B5EF4-FFF2-40B4-BE49-F238E27FC236}">
                <a16:creationId xmlns:a16="http://schemas.microsoft.com/office/drawing/2014/main" id="{09E28F73-176E-457B-ABC4-ED2EE7E33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29109" y="10109377"/>
            <a:ext cx="462317" cy="250655"/>
          </a:xfrm>
          <a:prstGeom prst="rect">
            <a:avLst/>
          </a:prstGeom>
        </p:spPr>
      </p:pic>
      <p:pic>
        <p:nvPicPr>
          <p:cNvPr id="378" name="Graphic 377">
            <a:extLst>
              <a:ext uri="{FF2B5EF4-FFF2-40B4-BE49-F238E27FC236}">
                <a16:creationId xmlns:a16="http://schemas.microsoft.com/office/drawing/2014/main" id="{773F7829-B5B2-9ACA-E240-832ADA5AC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86827" y="10109377"/>
            <a:ext cx="462317" cy="250655"/>
          </a:xfrm>
          <a:prstGeom prst="rect">
            <a:avLst/>
          </a:prstGeom>
        </p:spPr>
      </p:pic>
      <p:pic>
        <p:nvPicPr>
          <p:cNvPr id="379" name="Graphic 378">
            <a:extLst>
              <a:ext uri="{FF2B5EF4-FFF2-40B4-BE49-F238E27FC236}">
                <a16:creationId xmlns:a16="http://schemas.microsoft.com/office/drawing/2014/main" id="{AEC3A2B5-AD05-29C7-6463-7F9BD357EC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15187" y="10109377"/>
            <a:ext cx="462317" cy="250655"/>
          </a:xfrm>
          <a:prstGeom prst="rect">
            <a:avLst/>
          </a:prstGeom>
        </p:spPr>
      </p:pic>
      <p:pic>
        <p:nvPicPr>
          <p:cNvPr id="380" name="Graphic 379">
            <a:extLst>
              <a:ext uri="{FF2B5EF4-FFF2-40B4-BE49-F238E27FC236}">
                <a16:creationId xmlns:a16="http://schemas.microsoft.com/office/drawing/2014/main" id="{E3205979-9969-E9B7-C8BF-7459DE429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29587" y="10109377"/>
            <a:ext cx="462317" cy="250655"/>
          </a:xfrm>
          <a:prstGeom prst="rect">
            <a:avLst/>
          </a:prstGeom>
        </p:spPr>
      </p:pic>
      <p:pic>
        <p:nvPicPr>
          <p:cNvPr id="381" name="Graphic 380">
            <a:extLst>
              <a:ext uri="{FF2B5EF4-FFF2-40B4-BE49-F238E27FC236}">
                <a16:creationId xmlns:a16="http://schemas.microsoft.com/office/drawing/2014/main" id="{AE1271DC-7CF5-A1C8-7640-52723C054D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698171" y="10109377"/>
            <a:ext cx="462317" cy="250655"/>
          </a:xfrm>
          <a:prstGeom prst="rect">
            <a:avLst/>
          </a:prstGeom>
        </p:spPr>
      </p:pic>
      <p:pic>
        <p:nvPicPr>
          <p:cNvPr id="382" name="Graphic 381">
            <a:extLst>
              <a:ext uri="{FF2B5EF4-FFF2-40B4-BE49-F238E27FC236}">
                <a16:creationId xmlns:a16="http://schemas.microsoft.com/office/drawing/2014/main" id="{523B40E2-BAEB-BAE0-A92B-7978423F7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71611" y="10762123"/>
            <a:ext cx="462317" cy="250655"/>
          </a:xfrm>
          <a:prstGeom prst="rect">
            <a:avLst/>
          </a:prstGeom>
        </p:spPr>
      </p:pic>
      <p:pic>
        <p:nvPicPr>
          <p:cNvPr id="383" name="Graphic 382">
            <a:extLst>
              <a:ext uri="{FF2B5EF4-FFF2-40B4-BE49-F238E27FC236}">
                <a16:creationId xmlns:a16="http://schemas.microsoft.com/office/drawing/2014/main" id="{8EDA7EF0-9FC0-F4ED-9DC9-0F18DAF87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69627" y="11558980"/>
            <a:ext cx="462317" cy="250655"/>
          </a:xfrm>
          <a:prstGeom prst="rect">
            <a:avLst/>
          </a:prstGeom>
        </p:spPr>
      </p:pic>
      <p:pic>
        <p:nvPicPr>
          <p:cNvPr id="384" name="Graphic 383">
            <a:extLst>
              <a:ext uri="{FF2B5EF4-FFF2-40B4-BE49-F238E27FC236}">
                <a16:creationId xmlns:a16="http://schemas.microsoft.com/office/drawing/2014/main" id="{9B351E53-123E-C5CA-43F2-398126F713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69625" y="12250517"/>
            <a:ext cx="462317" cy="250655"/>
          </a:xfrm>
          <a:prstGeom prst="rect">
            <a:avLst/>
          </a:prstGeom>
        </p:spPr>
      </p:pic>
      <p:pic>
        <p:nvPicPr>
          <p:cNvPr id="385" name="Graphic 384">
            <a:extLst>
              <a:ext uri="{FF2B5EF4-FFF2-40B4-BE49-F238E27FC236}">
                <a16:creationId xmlns:a16="http://schemas.microsoft.com/office/drawing/2014/main" id="{BFDCFCB8-E0A8-56EF-A4CB-3EB6B0E478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69625" y="13047374"/>
            <a:ext cx="462317" cy="250655"/>
          </a:xfrm>
          <a:prstGeom prst="rect">
            <a:avLst/>
          </a:prstGeom>
        </p:spPr>
      </p:pic>
      <p:pic>
        <p:nvPicPr>
          <p:cNvPr id="386" name="Graphic 385">
            <a:extLst>
              <a:ext uri="{FF2B5EF4-FFF2-40B4-BE49-F238E27FC236}">
                <a16:creationId xmlns:a16="http://schemas.microsoft.com/office/drawing/2014/main" id="{A01A429B-920A-470E-4DF2-634873392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73539" y="10758585"/>
            <a:ext cx="462317" cy="250655"/>
          </a:xfrm>
          <a:prstGeom prst="rect">
            <a:avLst/>
          </a:prstGeom>
        </p:spPr>
      </p:pic>
      <p:pic>
        <p:nvPicPr>
          <p:cNvPr id="387" name="Graphic 386">
            <a:extLst>
              <a:ext uri="{FF2B5EF4-FFF2-40B4-BE49-F238E27FC236}">
                <a16:creationId xmlns:a16="http://schemas.microsoft.com/office/drawing/2014/main" id="{B748D608-056E-46C8-3FD0-11EC812B6B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71555" y="11555442"/>
            <a:ext cx="462317" cy="250655"/>
          </a:xfrm>
          <a:prstGeom prst="rect">
            <a:avLst/>
          </a:prstGeom>
        </p:spPr>
      </p:pic>
      <p:pic>
        <p:nvPicPr>
          <p:cNvPr id="388" name="Graphic 387">
            <a:extLst>
              <a:ext uri="{FF2B5EF4-FFF2-40B4-BE49-F238E27FC236}">
                <a16:creationId xmlns:a16="http://schemas.microsoft.com/office/drawing/2014/main" id="{E218B6BC-5F01-A24E-366C-9235EC9F88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71553" y="12246979"/>
            <a:ext cx="462317" cy="250655"/>
          </a:xfrm>
          <a:prstGeom prst="rect">
            <a:avLst/>
          </a:prstGeom>
        </p:spPr>
      </p:pic>
      <p:pic>
        <p:nvPicPr>
          <p:cNvPr id="389" name="Graphic 388">
            <a:extLst>
              <a:ext uri="{FF2B5EF4-FFF2-40B4-BE49-F238E27FC236}">
                <a16:creationId xmlns:a16="http://schemas.microsoft.com/office/drawing/2014/main" id="{BD9D4EBD-DAD9-2207-2751-C2109E9E9F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71553" y="13043836"/>
            <a:ext cx="462317" cy="250655"/>
          </a:xfrm>
          <a:prstGeom prst="rect">
            <a:avLst/>
          </a:prstGeom>
        </p:spPr>
      </p:pic>
      <p:pic>
        <p:nvPicPr>
          <p:cNvPr id="390" name="Graphic 389">
            <a:extLst>
              <a:ext uri="{FF2B5EF4-FFF2-40B4-BE49-F238E27FC236}">
                <a16:creationId xmlns:a16="http://schemas.microsoft.com/office/drawing/2014/main" id="{A77383B8-7DDC-E084-8416-D2A414F06A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532859" y="10762123"/>
            <a:ext cx="462317" cy="250655"/>
          </a:xfrm>
          <a:prstGeom prst="rect">
            <a:avLst/>
          </a:prstGeom>
        </p:spPr>
      </p:pic>
      <p:pic>
        <p:nvPicPr>
          <p:cNvPr id="391" name="Graphic 390">
            <a:extLst>
              <a:ext uri="{FF2B5EF4-FFF2-40B4-BE49-F238E27FC236}">
                <a16:creationId xmlns:a16="http://schemas.microsoft.com/office/drawing/2014/main" id="{FA09CCC0-9D40-0414-9C7A-61A0E80AA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530875" y="11558980"/>
            <a:ext cx="462317" cy="250655"/>
          </a:xfrm>
          <a:prstGeom prst="rect">
            <a:avLst/>
          </a:prstGeom>
        </p:spPr>
      </p:pic>
      <p:pic>
        <p:nvPicPr>
          <p:cNvPr id="392" name="Graphic 391">
            <a:extLst>
              <a:ext uri="{FF2B5EF4-FFF2-40B4-BE49-F238E27FC236}">
                <a16:creationId xmlns:a16="http://schemas.microsoft.com/office/drawing/2014/main" id="{1F0BA5C1-FF78-20D3-0872-D1DC12D4C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530873" y="12250517"/>
            <a:ext cx="462317" cy="250655"/>
          </a:xfrm>
          <a:prstGeom prst="rect">
            <a:avLst/>
          </a:prstGeom>
        </p:spPr>
      </p:pic>
      <p:pic>
        <p:nvPicPr>
          <p:cNvPr id="393" name="Graphic 392">
            <a:extLst>
              <a:ext uri="{FF2B5EF4-FFF2-40B4-BE49-F238E27FC236}">
                <a16:creationId xmlns:a16="http://schemas.microsoft.com/office/drawing/2014/main" id="{028DE9C9-AEC5-D034-F6C6-3D7D6006E0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530873" y="13047374"/>
            <a:ext cx="462317" cy="250655"/>
          </a:xfrm>
          <a:prstGeom prst="rect">
            <a:avLst/>
          </a:prstGeom>
        </p:spPr>
      </p:pic>
      <p:pic>
        <p:nvPicPr>
          <p:cNvPr id="394" name="Graphic 393">
            <a:extLst>
              <a:ext uri="{FF2B5EF4-FFF2-40B4-BE49-F238E27FC236}">
                <a16:creationId xmlns:a16="http://schemas.microsoft.com/office/drawing/2014/main" id="{0C47B612-BF32-40D1-26F8-7591514C7B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028159" y="10762123"/>
            <a:ext cx="462317" cy="250655"/>
          </a:xfrm>
          <a:prstGeom prst="rect">
            <a:avLst/>
          </a:prstGeom>
        </p:spPr>
      </p:pic>
      <p:pic>
        <p:nvPicPr>
          <p:cNvPr id="395" name="Graphic 394">
            <a:extLst>
              <a:ext uri="{FF2B5EF4-FFF2-40B4-BE49-F238E27FC236}">
                <a16:creationId xmlns:a16="http://schemas.microsoft.com/office/drawing/2014/main" id="{446C1A04-D97A-1CD3-EDD0-6191663B0A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026175" y="11558980"/>
            <a:ext cx="462317" cy="250655"/>
          </a:xfrm>
          <a:prstGeom prst="rect">
            <a:avLst/>
          </a:prstGeom>
        </p:spPr>
      </p:pic>
      <p:pic>
        <p:nvPicPr>
          <p:cNvPr id="396" name="Graphic 395">
            <a:extLst>
              <a:ext uri="{FF2B5EF4-FFF2-40B4-BE49-F238E27FC236}">
                <a16:creationId xmlns:a16="http://schemas.microsoft.com/office/drawing/2014/main" id="{68C9DBE3-EFF8-3310-AE11-59FD19D30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026173" y="12250517"/>
            <a:ext cx="462317" cy="250655"/>
          </a:xfrm>
          <a:prstGeom prst="rect">
            <a:avLst/>
          </a:prstGeom>
        </p:spPr>
      </p:pic>
      <p:pic>
        <p:nvPicPr>
          <p:cNvPr id="397" name="Graphic 396">
            <a:extLst>
              <a:ext uri="{FF2B5EF4-FFF2-40B4-BE49-F238E27FC236}">
                <a16:creationId xmlns:a16="http://schemas.microsoft.com/office/drawing/2014/main" id="{C6C853CC-F5B0-0B24-A3C3-143BC17FB2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026173" y="13047374"/>
            <a:ext cx="462317" cy="250655"/>
          </a:xfrm>
          <a:prstGeom prst="rect">
            <a:avLst/>
          </a:prstGeom>
        </p:spPr>
      </p:pic>
      <p:pic>
        <p:nvPicPr>
          <p:cNvPr id="398" name="Graphic 397">
            <a:extLst>
              <a:ext uri="{FF2B5EF4-FFF2-40B4-BE49-F238E27FC236}">
                <a16:creationId xmlns:a16="http://schemas.microsoft.com/office/drawing/2014/main" id="{9982EEFD-B0D2-5716-022F-FC0E601BE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510759" y="10762123"/>
            <a:ext cx="462317" cy="250655"/>
          </a:xfrm>
          <a:prstGeom prst="rect">
            <a:avLst/>
          </a:prstGeom>
        </p:spPr>
      </p:pic>
      <p:pic>
        <p:nvPicPr>
          <p:cNvPr id="399" name="Graphic 398">
            <a:extLst>
              <a:ext uri="{FF2B5EF4-FFF2-40B4-BE49-F238E27FC236}">
                <a16:creationId xmlns:a16="http://schemas.microsoft.com/office/drawing/2014/main" id="{E6E025A1-8F57-0155-0228-AB3CA0B3F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508775" y="11558980"/>
            <a:ext cx="462317" cy="250655"/>
          </a:xfrm>
          <a:prstGeom prst="rect">
            <a:avLst/>
          </a:prstGeom>
        </p:spPr>
      </p:pic>
      <p:pic>
        <p:nvPicPr>
          <p:cNvPr id="400" name="Graphic 399">
            <a:extLst>
              <a:ext uri="{FF2B5EF4-FFF2-40B4-BE49-F238E27FC236}">
                <a16:creationId xmlns:a16="http://schemas.microsoft.com/office/drawing/2014/main" id="{0E8029C7-FA10-C6A5-D986-3A2B4AEC6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508773" y="12250517"/>
            <a:ext cx="462317" cy="250655"/>
          </a:xfrm>
          <a:prstGeom prst="rect">
            <a:avLst/>
          </a:prstGeom>
        </p:spPr>
      </p:pic>
      <p:pic>
        <p:nvPicPr>
          <p:cNvPr id="401" name="Graphic 400">
            <a:extLst>
              <a:ext uri="{FF2B5EF4-FFF2-40B4-BE49-F238E27FC236}">
                <a16:creationId xmlns:a16="http://schemas.microsoft.com/office/drawing/2014/main" id="{9E1EF702-05EB-5403-7B72-7612162E3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508773" y="13047374"/>
            <a:ext cx="462317" cy="250655"/>
          </a:xfrm>
          <a:prstGeom prst="rect">
            <a:avLst/>
          </a:prstGeom>
        </p:spPr>
      </p:pic>
      <p:pic>
        <p:nvPicPr>
          <p:cNvPr id="402" name="Graphic 401">
            <a:extLst>
              <a:ext uri="{FF2B5EF4-FFF2-40B4-BE49-F238E27FC236}">
                <a16:creationId xmlns:a16="http://schemas.microsoft.com/office/drawing/2014/main" id="{F52F9425-C4D1-4F3E-2399-07938A0EF9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955259" y="10762123"/>
            <a:ext cx="462317" cy="250655"/>
          </a:xfrm>
          <a:prstGeom prst="rect">
            <a:avLst/>
          </a:prstGeom>
        </p:spPr>
      </p:pic>
      <p:pic>
        <p:nvPicPr>
          <p:cNvPr id="403" name="Graphic 402">
            <a:extLst>
              <a:ext uri="{FF2B5EF4-FFF2-40B4-BE49-F238E27FC236}">
                <a16:creationId xmlns:a16="http://schemas.microsoft.com/office/drawing/2014/main" id="{5A78F12E-DC7E-B183-41F4-19008FD795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953275" y="11558980"/>
            <a:ext cx="462317" cy="250655"/>
          </a:xfrm>
          <a:prstGeom prst="rect">
            <a:avLst/>
          </a:prstGeom>
        </p:spPr>
      </p:pic>
      <p:pic>
        <p:nvPicPr>
          <p:cNvPr id="404" name="Graphic 403">
            <a:extLst>
              <a:ext uri="{FF2B5EF4-FFF2-40B4-BE49-F238E27FC236}">
                <a16:creationId xmlns:a16="http://schemas.microsoft.com/office/drawing/2014/main" id="{51E6F07D-6373-9876-9987-141F8BC77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953273" y="12250517"/>
            <a:ext cx="462317" cy="250655"/>
          </a:xfrm>
          <a:prstGeom prst="rect">
            <a:avLst/>
          </a:prstGeom>
        </p:spPr>
      </p:pic>
      <p:pic>
        <p:nvPicPr>
          <p:cNvPr id="405" name="Graphic 404">
            <a:extLst>
              <a:ext uri="{FF2B5EF4-FFF2-40B4-BE49-F238E27FC236}">
                <a16:creationId xmlns:a16="http://schemas.microsoft.com/office/drawing/2014/main" id="{25CD3C71-62E1-D95C-5E08-D88D7FF46A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953273" y="13047374"/>
            <a:ext cx="462317" cy="250655"/>
          </a:xfrm>
          <a:prstGeom prst="rect">
            <a:avLst/>
          </a:prstGeom>
        </p:spPr>
      </p:pic>
      <p:pic>
        <p:nvPicPr>
          <p:cNvPr id="406" name="Graphic 405">
            <a:extLst>
              <a:ext uri="{FF2B5EF4-FFF2-40B4-BE49-F238E27FC236}">
                <a16:creationId xmlns:a16="http://schemas.microsoft.com/office/drawing/2014/main" id="{22489E2B-C0EA-3AF1-76AE-F3D33E19D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4579167" y="10757165"/>
            <a:ext cx="462317" cy="250655"/>
          </a:xfrm>
          <a:prstGeom prst="rect">
            <a:avLst/>
          </a:prstGeom>
        </p:spPr>
      </p:pic>
      <p:pic>
        <p:nvPicPr>
          <p:cNvPr id="407" name="Graphic 406">
            <a:extLst>
              <a:ext uri="{FF2B5EF4-FFF2-40B4-BE49-F238E27FC236}">
                <a16:creationId xmlns:a16="http://schemas.microsoft.com/office/drawing/2014/main" id="{7F4AD91E-8107-FE74-85DD-AE63BBD8C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4577183" y="11554022"/>
            <a:ext cx="462317" cy="250655"/>
          </a:xfrm>
          <a:prstGeom prst="rect">
            <a:avLst/>
          </a:prstGeom>
        </p:spPr>
      </p:pic>
      <p:pic>
        <p:nvPicPr>
          <p:cNvPr id="408" name="Graphic 407">
            <a:extLst>
              <a:ext uri="{FF2B5EF4-FFF2-40B4-BE49-F238E27FC236}">
                <a16:creationId xmlns:a16="http://schemas.microsoft.com/office/drawing/2014/main" id="{5291AE63-A3EE-F5C4-4944-B57257BE6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4577181" y="12245559"/>
            <a:ext cx="462317" cy="250655"/>
          </a:xfrm>
          <a:prstGeom prst="rect">
            <a:avLst/>
          </a:prstGeom>
        </p:spPr>
      </p:pic>
      <p:pic>
        <p:nvPicPr>
          <p:cNvPr id="409" name="Graphic 408">
            <a:extLst>
              <a:ext uri="{FF2B5EF4-FFF2-40B4-BE49-F238E27FC236}">
                <a16:creationId xmlns:a16="http://schemas.microsoft.com/office/drawing/2014/main" id="{71A372BC-27CE-DB5A-8D0A-9C57E526A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4577181" y="13042416"/>
            <a:ext cx="462317" cy="250655"/>
          </a:xfrm>
          <a:prstGeom prst="rect">
            <a:avLst/>
          </a:prstGeom>
        </p:spPr>
      </p:pic>
      <p:pic>
        <p:nvPicPr>
          <p:cNvPr id="410" name="Graphic 409">
            <a:extLst>
              <a:ext uri="{FF2B5EF4-FFF2-40B4-BE49-F238E27FC236}">
                <a16:creationId xmlns:a16="http://schemas.microsoft.com/office/drawing/2014/main" id="{73BD0807-9F21-3A6E-2AE0-89CF5B34A1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98425" y="10762123"/>
            <a:ext cx="462317" cy="250655"/>
          </a:xfrm>
          <a:prstGeom prst="rect">
            <a:avLst/>
          </a:prstGeom>
        </p:spPr>
      </p:pic>
      <p:pic>
        <p:nvPicPr>
          <p:cNvPr id="411" name="Graphic 410">
            <a:extLst>
              <a:ext uri="{FF2B5EF4-FFF2-40B4-BE49-F238E27FC236}">
                <a16:creationId xmlns:a16="http://schemas.microsoft.com/office/drawing/2014/main" id="{E1F1AE88-2CC0-21A4-7CFC-D55F8ACEC2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96441" y="11558980"/>
            <a:ext cx="462317" cy="250655"/>
          </a:xfrm>
          <a:prstGeom prst="rect">
            <a:avLst/>
          </a:prstGeom>
        </p:spPr>
      </p:pic>
      <p:pic>
        <p:nvPicPr>
          <p:cNvPr id="412" name="Graphic 411">
            <a:extLst>
              <a:ext uri="{FF2B5EF4-FFF2-40B4-BE49-F238E27FC236}">
                <a16:creationId xmlns:a16="http://schemas.microsoft.com/office/drawing/2014/main" id="{E758E628-6885-AC67-D590-D720A38CCA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96439" y="12250517"/>
            <a:ext cx="462317" cy="250655"/>
          </a:xfrm>
          <a:prstGeom prst="rect">
            <a:avLst/>
          </a:prstGeom>
        </p:spPr>
      </p:pic>
      <p:pic>
        <p:nvPicPr>
          <p:cNvPr id="413" name="Graphic 412">
            <a:extLst>
              <a:ext uri="{FF2B5EF4-FFF2-40B4-BE49-F238E27FC236}">
                <a16:creationId xmlns:a16="http://schemas.microsoft.com/office/drawing/2014/main" id="{6B074980-CA83-5F09-EF26-806C8C81AB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96439" y="13047374"/>
            <a:ext cx="462317" cy="250655"/>
          </a:xfrm>
          <a:prstGeom prst="rect">
            <a:avLst/>
          </a:prstGeom>
        </p:spPr>
      </p:pic>
      <p:pic>
        <p:nvPicPr>
          <p:cNvPr id="414" name="Graphic 413">
            <a:extLst>
              <a:ext uri="{FF2B5EF4-FFF2-40B4-BE49-F238E27FC236}">
                <a16:creationId xmlns:a16="http://schemas.microsoft.com/office/drawing/2014/main" id="{794B9E6D-96BD-A832-0875-54FBC73E4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65910" y="10762123"/>
            <a:ext cx="462317" cy="250655"/>
          </a:xfrm>
          <a:prstGeom prst="rect">
            <a:avLst/>
          </a:prstGeom>
        </p:spPr>
      </p:pic>
      <p:pic>
        <p:nvPicPr>
          <p:cNvPr id="415" name="Graphic 414">
            <a:extLst>
              <a:ext uri="{FF2B5EF4-FFF2-40B4-BE49-F238E27FC236}">
                <a16:creationId xmlns:a16="http://schemas.microsoft.com/office/drawing/2014/main" id="{EB9B4377-D205-968C-6C9B-6AB8C6A2B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63926" y="11558980"/>
            <a:ext cx="462317" cy="250655"/>
          </a:xfrm>
          <a:prstGeom prst="rect">
            <a:avLst/>
          </a:prstGeom>
        </p:spPr>
      </p:pic>
      <p:pic>
        <p:nvPicPr>
          <p:cNvPr id="416" name="Graphic 415">
            <a:extLst>
              <a:ext uri="{FF2B5EF4-FFF2-40B4-BE49-F238E27FC236}">
                <a16:creationId xmlns:a16="http://schemas.microsoft.com/office/drawing/2014/main" id="{40857F12-5615-97BE-AE2B-ADF7C3A68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63924" y="12250517"/>
            <a:ext cx="462317" cy="250655"/>
          </a:xfrm>
          <a:prstGeom prst="rect">
            <a:avLst/>
          </a:prstGeom>
        </p:spPr>
      </p:pic>
      <p:pic>
        <p:nvPicPr>
          <p:cNvPr id="417" name="Graphic 416">
            <a:extLst>
              <a:ext uri="{FF2B5EF4-FFF2-40B4-BE49-F238E27FC236}">
                <a16:creationId xmlns:a16="http://schemas.microsoft.com/office/drawing/2014/main" id="{EC56112B-3243-82B4-061C-4730065EA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63924" y="13047374"/>
            <a:ext cx="462317" cy="250655"/>
          </a:xfrm>
          <a:prstGeom prst="rect">
            <a:avLst/>
          </a:prstGeom>
        </p:spPr>
      </p:pic>
      <p:pic>
        <p:nvPicPr>
          <p:cNvPr id="418" name="Graphic 417">
            <a:extLst>
              <a:ext uri="{FF2B5EF4-FFF2-40B4-BE49-F238E27FC236}">
                <a16:creationId xmlns:a16="http://schemas.microsoft.com/office/drawing/2014/main" id="{10FF61DA-8148-1C65-FE10-841529358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07189" y="10779676"/>
            <a:ext cx="462317" cy="250655"/>
          </a:xfrm>
          <a:prstGeom prst="rect">
            <a:avLst/>
          </a:prstGeom>
        </p:spPr>
      </p:pic>
      <p:pic>
        <p:nvPicPr>
          <p:cNvPr id="419" name="Graphic 418">
            <a:extLst>
              <a:ext uri="{FF2B5EF4-FFF2-40B4-BE49-F238E27FC236}">
                <a16:creationId xmlns:a16="http://schemas.microsoft.com/office/drawing/2014/main" id="{2C3F749E-8450-2E83-EE57-6802A6972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05205" y="11576533"/>
            <a:ext cx="462317" cy="250655"/>
          </a:xfrm>
          <a:prstGeom prst="rect">
            <a:avLst/>
          </a:prstGeom>
        </p:spPr>
      </p:pic>
      <p:pic>
        <p:nvPicPr>
          <p:cNvPr id="420" name="Graphic 419">
            <a:extLst>
              <a:ext uri="{FF2B5EF4-FFF2-40B4-BE49-F238E27FC236}">
                <a16:creationId xmlns:a16="http://schemas.microsoft.com/office/drawing/2014/main" id="{AA789B35-4250-3581-855C-010D51C483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05203" y="12268070"/>
            <a:ext cx="462317" cy="250655"/>
          </a:xfrm>
          <a:prstGeom prst="rect">
            <a:avLst/>
          </a:prstGeom>
        </p:spPr>
      </p:pic>
      <p:pic>
        <p:nvPicPr>
          <p:cNvPr id="421" name="Graphic 420">
            <a:extLst>
              <a:ext uri="{FF2B5EF4-FFF2-40B4-BE49-F238E27FC236}">
                <a16:creationId xmlns:a16="http://schemas.microsoft.com/office/drawing/2014/main" id="{F8396DE2-6CAB-24B0-DE3F-156A7937F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05203" y="13064927"/>
            <a:ext cx="462317" cy="250655"/>
          </a:xfrm>
          <a:prstGeom prst="rect">
            <a:avLst/>
          </a:prstGeom>
        </p:spPr>
      </p:pic>
      <p:pic>
        <p:nvPicPr>
          <p:cNvPr id="422" name="Graphic 421">
            <a:extLst>
              <a:ext uri="{FF2B5EF4-FFF2-40B4-BE49-F238E27FC236}">
                <a16:creationId xmlns:a16="http://schemas.microsoft.com/office/drawing/2014/main" id="{B2154A71-B4D4-06E1-207E-CDA0AF346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38261" y="10762123"/>
            <a:ext cx="462317" cy="250655"/>
          </a:xfrm>
          <a:prstGeom prst="rect">
            <a:avLst/>
          </a:prstGeom>
        </p:spPr>
      </p:pic>
      <p:pic>
        <p:nvPicPr>
          <p:cNvPr id="423" name="Graphic 422">
            <a:extLst>
              <a:ext uri="{FF2B5EF4-FFF2-40B4-BE49-F238E27FC236}">
                <a16:creationId xmlns:a16="http://schemas.microsoft.com/office/drawing/2014/main" id="{D60218DB-F55B-DF7F-1FE8-3684211FD2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36277" y="11558980"/>
            <a:ext cx="462317" cy="250655"/>
          </a:xfrm>
          <a:prstGeom prst="rect">
            <a:avLst/>
          </a:prstGeom>
        </p:spPr>
      </p:pic>
      <p:pic>
        <p:nvPicPr>
          <p:cNvPr id="424" name="Graphic 423">
            <a:extLst>
              <a:ext uri="{FF2B5EF4-FFF2-40B4-BE49-F238E27FC236}">
                <a16:creationId xmlns:a16="http://schemas.microsoft.com/office/drawing/2014/main" id="{2E035F82-5EFF-BEE2-2614-073D252D4F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36275" y="12250517"/>
            <a:ext cx="462317" cy="250655"/>
          </a:xfrm>
          <a:prstGeom prst="rect">
            <a:avLst/>
          </a:prstGeom>
        </p:spPr>
      </p:pic>
      <p:pic>
        <p:nvPicPr>
          <p:cNvPr id="425" name="Graphic 424">
            <a:extLst>
              <a:ext uri="{FF2B5EF4-FFF2-40B4-BE49-F238E27FC236}">
                <a16:creationId xmlns:a16="http://schemas.microsoft.com/office/drawing/2014/main" id="{55040153-AF61-1FD9-9E01-A2F9FC2EE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36275" y="13047374"/>
            <a:ext cx="462317" cy="250655"/>
          </a:xfrm>
          <a:prstGeom prst="rect">
            <a:avLst/>
          </a:prstGeom>
        </p:spPr>
      </p:pic>
      <p:pic>
        <p:nvPicPr>
          <p:cNvPr id="426" name="Graphic 425">
            <a:extLst>
              <a:ext uri="{FF2B5EF4-FFF2-40B4-BE49-F238E27FC236}">
                <a16:creationId xmlns:a16="http://schemas.microsoft.com/office/drawing/2014/main" id="{4352A7B9-E736-9D5F-3F77-33538C46F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698171" y="10756530"/>
            <a:ext cx="462317" cy="250655"/>
          </a:xfrm>
          <a:prstGeom prst="rect">
            <a:avLst/>
          </a:prstGeom>
        </p:spPr>
      </p:pic>
      <p:pic>
        <p:nvPicPr>
          <p:cNvPr id="427" name="Graphic 426">
            <a:extLst>
              <a:ext uri="{FF2B5EF4-FFF2-40B4-BE49-F238E27FC236}">
                <a16:creationId xmlns:a16="http://schemas.microsoft.com/office/drawing/2014/main" id="{61398E18-956C-C1CB-3E84-0653A04937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698171" y="11553387"/>
            <a:ext cx="462317" cy="250655"/>
          </a:xfrm>
          <a:prstGeom prst="rect">
            <a:avLst/>
          </a:prstGeom>
        </p:spPr>
      </p:pic>
      <p:pic>
        <p:nvPicPr>
          <p:cNvPr id="428" name="Graphic 427">
            <a:extLst>
              <a:ext uri="{FF2B5EF4-FFF2-40B4-BE49-F238E27FC236}">
                <a16:creationId xmlns:a16="http://schemas.microsoft.com/office/drawing/2014/main" id="{9311CB66-0492-6F8C-E17B-D2229D770C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698171" y="12244924"/>
            <a:ext cx="462317" cy="250655"/>
          </a:xfrm>
          <a:prstGeom prst="rect">
            <a:avLst/>
          </a:prstGeom>
        </p:spPr>
      </p:pic>
      <p:pic>
        <p:nvPicPr>
          <p:cNvPr id="429" name="Graphic 428">
            <a:extLst>
              <a:ext uri="{FF2B5EF4-FFF2-40B4-BE49-F238E27FC236}">
                <a16:creationId xmlns:a16="http://schemas.microsoft.com/office/drawing/2014/main" id="{E714C5F9-352F-B138-7C85-164C794CE7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698171" y="13041781"/>
            <a:ext cx="462317" cy="250655"/>
          </a:xfrm>
          <a:prstGeom prst="rect">
            <a:avLst/>
          </a:prstGeom>
        </p:spPr>
      </p:pic>
      <p:pic>
        <p:nvPicPr>
          <p:cNvPr id="430" name="Graphic 429">
            <a:extLst>
              <a:ext uri="{FF2B5EF4-FFF2-40B4-BE49-F238E27FC236}">
                <a16:creationId xmlns:a16="http://schemas.microsoft.com/office/drawing/2014/main" id="{4E0CE8E8-33B0-094E-B2AF-8BAF68F7FE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48494" y="13871548"/>
            <a:ext cx="462317" cy="250655"/>
          </a:xfrm>
          <a:prstGeom prst="rect">
            <a:avLst/>
          </a:prstGeom>
        </p:spPr>
      </p:pic>
      <p:pic>
        <p:nvPicPr>
          <p:cNvPr id="431" name="Graphic 430">
            <a:extLst>
              <a:ext uri="{FF2B5EF4-FFF2-40B4-BE49-F238E27FC236}">
                <a16:creationId xmlns:a16="http://schemas.microsoft.com/office/drawing/2014/main" id="{C51BDC46-E698-03B6-FE46-BBD868C5B5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52960" y="13871548"/>
            <a:ext cx="462317" cy="250655"/>
          </a:xfrm>
          <a:prstGeom prst="rect">
            <a:avLst/>
          </a:prstGeom>
        </p:spPr>
      </p:pic>
      <p:pic>
        <p:nvPicPr>
          <p:cNvPr id="434" name="Graphic 433">
            <a:extLst>
              <a:ext uri="{FF2B5EF4-FFF2-40B4-BE49-F238E27FC236}">
                <a16:creationId xmlns:a16="http://schemas.microsoft.com/office/drawing/2014/main" id="{97FFC926-5559-19E5-BEE0-BBAF073BE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348360" y="13871548"/>
            <a:ext cx="462317" cy="250655"/>
          </a:xfrm>
          <a:prstGeom prst="rect">
            <a:avLst/>
          </a:prstGeom>
        </p:spPr>
      </p:pic>
      <p:pic>
        <p:nvPicPr>
          <p:cNvPr id="435" name="Graphic 434">
            <a:extLst>
              <a:ext uri="{FF2B5EF4-FFF2-40B4-BE49-F238E27FC236}">
                <a16:creationId xmlns:a16="http://schemas.microsoft.com/office/drawing/2014/main" id="{492A9987-3FE1-0B7F-1556-54277C8318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389760" y="13853951"/>
            <a:ext cx="462317" cy="250655"/>
          </a:xfrm>
          <a:prstGeom prst="rect">
            <a:avLst/>
          </a:prstGeom>
        </p:spPr>
      </p:pic>
      <p:pic>
        <p:nvPicPr>
          <p:cNvPr id="436" name="Graphic 435">
            <a:extLst>
              <a:ext uri="{FF2B5EF4-FFF2-40B4-BE49-F238E27FC236}">
                <a16:creationId xmlns:a16="http://schemas.microsoft.com/office/drawing/2014/main" id="{E9914389-58D0-A0C0-8ACA-60EE9C4F0E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662519" y="13871548"/>
            <a:ext cx="462317" cy="250655"/>
          </a:xfrm>
          <a:prstGeom prst="rect">
            <a:avLst/>
          </a:prstGeom>
        </p:spPr>
      </p:pic>
      <p:pic>
        <p:nvPicPr>
          <p:cNvPr id="437" name="Graphic 436">
            <a:extLst>
              <a:ext uri="{FF2B5EF4-FFF2-40B4-BE49-F238E27FC236}">
                <a16:creationId xmlns:a16="http://schemas.microsoft.com/office/drawing/2014/main" id="{3E15EAD2-E3B5-C72C-201A-A24D7AEA44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62322" y="13853950"/>
            <a:ext cx="462317" cy="250655"/>
          </a:xfrm>
          <a:prstGeom prst="rect">
            <a:avLst/>
          </a:prstGeom>
        </p:spPr>
      </p:pic>
      <p:pic>
        <p:nvPicPr>
          <p:cNvPr id="438" name="Graphic 437">
            <a:extLst>
              <a:ext uri="{FF2B5EF4-FFF2-40B4-BE49-F238E27FC236}">
                <a16:creationId xmlns:a16="http://schemas.microsoft.com/office/drawing/2014/main" id="{B7E31872-FE4D-6C35-8936-1C11CFCB13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79160" y="13857077"/>
            <a:ext cx="462317" cy="250655"/>
          </a:xfrm>
          <a:prstGeom prst="rect">
            <a:avLst/>
          </a:prstGeom>
        </p:spPr>
      </p:pic>
      <p:pic>
        <p:nvPicPr>
          <p:cNvPr id="439" name="Graphic 438">
            <a:extLst>
              <a:ext uri="{FF2B5EF4-FFF2-40B4-BE49-F238E27FC236}">
                <a16:creationId xmlns:a16="http://schemas.microsoft.com/office/drawing/2014/main" id="{B3DC7052-0D82-A0D6-7362-67BA65C190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520560" y="13853950"/>
            <a:ext cx="462317" cy="250655"/>
          </a:xfrm>
          <a:prstGeom prst="rect">
            <a:avLst/>
          </a:prstGeom>
        </p:spPr>
      </p:pic>
      <p:pic>
        <p:nvPicPr>
          <p:cNvPr id="440" name="Graphic 439">
            <a:extLst>
              <a:ext uri="{FF2B5EF4-FFF2-40B4-BE49-F238E27FC236}">
                <a16:creationId xmlns:a16="http://schemas.microsoft.com/office/drawing/2014/main" id="{99577F4D-B346-5033-7672-6F59C46095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640022" y="13860379"/>
            <a:ext cx="462317" cy="250655"/>
          </a:xfrm>
          <a:prstGeom prst="rect">
            <a:avLst/>
          </a:prstGeom>
        </p:spPr>
      </p:pic>
      <p:pic>
        <p:nvPicPr>
          <p:cNvPr id="441" name="Graphic 440">
            <a:extLst>
              <a:ext uri="{FF2B5EF4-FFF2-40B4-BE49-F238E27FC236}">
                <a16:creationId xmlns:a16="http://schemas.microsoft.com/office/drawing/2014/main" id="{ECDD7F49-F6AD-935E-7AD6-BC7B748AC6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55383" y="13857077"/>
            <a:ext cx="462317" cy="250655"/>
          </a:xfrm>
          <a:prstGeom prst="rect">
            <a:avLst/>
          </a:prstGeom>
        </p:spPr>
      </p:pic>
      <p:pic>
        <p:nvPicPr>
          <p:cNvPr id="442" name="Graphic 441">
            <a:extLst>
              <a:ext uri="{FF2B5EF4-FFF2-40B4-BE49-F238E27FC236}">
                <a16:creationId xmlns:a16="http://schemas.microsoft.com/office/drawing/2014/main" id="{A5625007-1161-3B15-D228-712AC7643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78610" y="13857077"/>
            <a:ext cx="462317" cy="250655"/>
          </a:xfrm>
          <a:prstGeom prst="rect">
            <a:avLst/>
          </a:prstGeom>
        </p:spPr>
      </p:pic>
      <p:pic>
        <p:nvPicPr>
          <p:cNvPr id="443" name="Graphic 442">
            <a:extLst>
              <a:ext uri="{FF2B5EF4-FFF2-40B4-BE49-F238E27FC236}">
                <a16:creationId xmlns:a16="http://schemas.microsoft.com/office/drawing/2014/main" id="{263379B2-5223-6CCE-0242-7B0319A7E7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28079" y="13888084"/>
            <a:ext cx="462317" cy="250655"/>
          </a:xfrm>
          <a:prstGeom prst="rect">
            <a:avLst/>
          </a:prstGeom>
        </p:spPr>
      </p:pic>
      <p:pic>
        <p:nvPicPr>
          <p:cNvPr id="444" name="Graphic 443">
            <a:extLst>
              <a:ext uri="{FF2B5EF4-FFF2-40B4-BE49-F238E27FC236}">
                <a16:creationId xmlns:a16="http://schemas.microsoft.com/office/drawing/2014/main" id="{091E21D1-84E2-DB9E-E7E8-394E52A3D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28783" y="13871548"/>
            <a:ext cx="462317" cy="250655"/>
          </a:xfrm>
          <a:prstGeom prst="rect">
            <a:avLst/>
          </a:prstGeom>
        </p:spPr>
      </p:pic>
      <p:pic>
        <p:nvPicPr>
          <p:cNvPr id="445" name="Graphic 444">
            <a:extLst>
              <a:ext uri="{FF2B5EF4-FFF2-40B4-BE49-F238E27FC236}">
                <a16:creationId xmlns:a16="http://schemas.microsoft.com/office/drawing/2014/main" id="{639DC022-A1C8-900D-30CA-3F3F9828B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698171" y="13857077"/>
            <a:ext cx="462317" cy="250655"/>
          </a:xfrm>
          <a:prstGeom prst="rect">
            <a:avLst/>
          </a:prstGeom>
        </p:spPr>
      </p:pic>
      <p:pic>
        <p:nvPicPr>
          <p:cNvPr id="446" name="Graphic 445">
            <a:extLst>
              <a:ext uri="{FF2B5EF4-FFF2-40B4-BE49-F238E27FC236}">
                <a16:creationId xmlns:a16="http://schemas.microsoft.com/office/drawing/2014/main" id="{A0DFC03A-0840-5AD4-44B8-5AB975ADF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049080" y="14539160"/>
            <a:ext cx="462317" cy="250655"/>
          </a:xfrm>
          <a:prstGeom prst="rect">
            <a:avLst/>
          </a:prstGeom>
        </p:spPr>
      </p:pic>
      <p:pic>
        <p:nvPicPr>
          <p:cNvPr id="447" name="Graphic 446">
            <a:extLst>
              <a:ext uri="{FF2B5EF4-FFF2-40B4-BE49-F238E27FC236}">
                <a16:creationId xmlns:a16="http://schemas.microsoft.com/office/drawing/2014/main" id="{B9632BC4-1794-0D64-A960-05F87637BF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348524" y="14558502"/>
            <a:ext cx="462317" cy="250655"/>
          </a:xfrm>
          <a:prstGeom prst="rect">
            <a:avLst/>
          </a:prstGeom>
        </p:spPr>
      </p:pic>
      <p:pic>
        <p:nvPicPr>
          <p:cNvPr id="448" name="Graphic 447">
            <a:extLst>
              <a:ext uri="{FF2B5EF4-FFF2-40B4-BE49-F238E27FC236}">
                <a16:creationId xmlns:a16="http://schemas.microsoft.com/office/drawing/2014/main" id="{B6E66EDB-BA8D-81D1-AC9B-7BB9999953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404209" y="14556408"/>
            <a:ext cx="462317" cy="250655"/>
          </a:xfrm>
          <a:prstGeom prst="rect">
            <a:avLst/>
          </a:prstGeom>
        </p:spPr>
      </p:pic>
      <p:pic>
        <p:nvPicPr>
          <p:cNvPr id="449" name="Graphic 448">
            <a:extLst>
              <a:ext uri="{FF2B5EF4-FFF2-40B4-BE49-F238E27FC236}">
                <a16:creationId xmlns:a16="http://schemas.microsoft.com/office/drawing/2014/main" id="{81008C23-BB95-F68D-432A-396EFD477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656586" y="14539160"/>
            <a:ext cx="462317" cy="250655"/>
          </a:xfrm>
          <a:prstGeom prst="rect">
            <a:avLst/>
          </a:prstGeom>
        </p:spPr>
      </p:pic>
      <p:pic>
        <p:nvPicPr>
          <p:cNvPr id="450" name="Graphic 449">
            <a:extLst>
              <a:ext uri="{FF2B5EF4-FFF2-40B4-BE49-F238E27FC236}">
                <a16:creationId xmlns:a16="http://schemas.microsoft.com/office/drawing/2014/main" id="{8878259B-E60A-0435-DA6D-3B9E8C68A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62322" y="14541060"/>
            <a:ext cx="462317" cy="250655"/>
          </a:xfrm>
          <a:prstGeom prst="rect">
            <a:avLst/>
          </a:prstGeom>
        </p:spPr>
      </p:pic>
      <p:pic>
        <p:nvPicPr>
          <p:cNvPr id="451" name="Graphic 450">
            <a:extLst>
              <a:ext uri="{FF2B5EF4-FFF2-40B4-BE49-F238E27FC236}">
                <a16:creationId xmlns:a16="http://schemas.microsoft.com/office/drawing/2014/main" id="{3D893E9B-61F4-A916-4452-FB57552FD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85579" y="14539160"/>
            <a:ext cx="462317" cy="250655"/>
          </a:xfrm>
          <a:prstGeom prst="rect">
            <a:avLst/>
          </a:prstGeom>
        </p:spPr>
      </p:pic>
      <p:pic>
        <p:nvPicPr>
          <p:cNvPr id="452" name="Graphic 451">
            <a:extLst>
              <a:ext uri="{FF2B5EF4-FFF2-40B4-BE49-F238E27FC236}">
                <a16:creationId xmlns:a16="http://schemas.microsoft.com/office/drawing/2014/main" id="{205180E2-3724-94DD-600E-025BF68BD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531217" y="14511771"/>
            <a:ext cx="462317" cy="250655"/>
          </a:xfrm>
          <a:prstGeom prst="rect">
            <a:avLst/>
          </a:prstGeom>
        </p:spPr>
      </p:pic>
      <p:pic>
        <p:nvPicPr>
          <p:cNvPr id="453" name="Graphic 452">
            <a:extLst>
              <a:ext uri="{FF2B5EF4-FFF2-40B4-BE49-F238E27FC236}">
                <a16:creationId xmlns:a16="http://schemas.microsoft.com/office/drawing/2014/main" id="{446D398E-FB29-939B-F289-ED6AF1667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640022" y="14539160"/>
            <a:ext cx="462317" cy="250655"/>
          </a:xfrm>
          <a:prstGeom prst="rect">
            <a:avLst/>
          </a:prstGeom>
        </p:spPr>
      </p:pic>
      <p:pic>
        <p:nvPicPr>
          <p:cNvPr id="454" name="Graphic 453">
            <a:extLst>
              <a:ext uri="{FF2B5EF4-FFF2-40B4-BE49-F238E27FC236}">
                <a16:creationId xmlns:a16="http://schemas.microsoft.com/office/drawing/2014/main" id="{675FD3CD-7040-C919-3275-D9A7CAFE3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529109" y="14539160"/>
            <a:ext cx="462317" cy="250655"/>
          </a:xfrm>
          <a:prstGeom prst="rect">
            <a:avLst/>
          </a:prstGeom>
        </p:spPr>
      </p:pic>
      <p:pic>
        <p:nvPicPr>
          <p:cNvPr id="455" name="Graphic 454">
            <a:extLst>
              <a:ext uri="{FF2B5EF4-FFF2-40B4-BE49-F238E27FC236}">
                <a16:creationId xmlns:a16="http://schemas.microsoft.com/office/drawing/2014/main" id="{2B40E506-FBAD-2961-5CF9-75EE3AB76C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6360780" y="14533380"/>
            <a:ext cx="462317" cy="250655"/>
          </a:xfrm>
          <a:prstGeom prst="rect">
            <a:avLst/>
          </a:prstGeom>
        </p:spPr>
      </p:pic>
      <p:pic>
        <p:nvPicPr>
          <p:cNvPr id="456" name="Graphic 455">
            <a:extLst>
              <a:ext uri="{FF2B5EF4-FFF2-40B4-BE49-F238E27FC236}">
                <a16:creationId xmlns:a16="http://schemas.microsoft.com/office/drawing/2014/main" id="{411E4FA5-2983-7513-7242-0B49CBEFD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728079" y="14539160"/>
            <a:ext cx="462317" cy="250655"/>
          </a:xfrm>
          <a:prstGeom prst="rect">
            <a:avLst/>
          </a:prstGeom>
        </p:spPr>
      </p:pic>
      <p:pic>
        <p:nvPicPr>
          <p:cNvPr id="457" name="Graphic 456">
            <a:extLst>
              <a:ext uri="{FF2B5EF4-FFF2-40B4-BE49-F238E27FC236}">
                <a16:creationId xmlns:a16="http://schemas.microsoft.com/office/drawing/2014/main" id="{07D4E5D7-C119-D97D-DC05-FABAF726B3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639405" y="14502705"/>
            <a:ext cx="462317" cy="250655"/>
          </a:xfrm>
          <a:prstGeom prst="rect">
            <a:avLst/>
          </a:prstGeom>
        </p:spPr>
      </p:pic>
      <p:pic>
        <p:nvPicPr>
          <p:cNvPr id="458" name="Graphic 457">
            <a:extLst>
              <a:ext uri="{FF2B5EF4-FFF2-40B4-BE49-F238E27FC236}">
                <a16:creationId xmlns:a16="http://schemas.microsoft.com/office/drawing/2014/main" id="{899DF024-4D2A-0152-D59C-6C5116F4A0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708793" y="14488234"/>
            <a:ext cx="462317" cy="250655"/>
          </a:xfrm>
          <a:prstGeom prst="rect">
            <a:avLst/>
          </a:prstGeom>
        </p:spPr>
      </p:pic>
      <p:pic>
        <p:nvPicPr>
          <p:cNvPr id="459" name="Graphic 458">
            <a:extLst>
              <a:ext uri="{FF2B5EF4-FFF2-40B4-BE49-F238E27FC236}">
                <a16:creationId xmlns:a16="http://schemas.microsoft.com/office/drawing/2014/main" id="{AEE0712B-F886-BBF1-F63F-3DB7789C6F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407404" y="16315313"/>
            <a:ext cx="462317" cy="250655"/>
          </a:xfrm>
          <a:prstGeom prst="rect">
            <a:avLst/>
          </a:prstGeom>
        </p:spPr>
      </p:pic>
      <p:pic>
        <p:nvPicPr>
          <p:cNvPr id="460" name="Graphic 459">
            <a:extLst>
              <a:ext uri="{FF2B5EF4-FFF2-40B4-BE49-F238E27FC236}">
                <a16:creationId xmlns:a16="http://schemas.microsoft.com/office/drawing/2014/main" id="{25A66F81-C2F6-2917-F7BC-FD595EE54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12467" y="16315313"/>
            <a:ext cx="462317" cy="250655"/>
          </a:xfrm>
          <a:prstGeom prst="rect">
            <a:avLst/>
          </a:prstGeom>
        </p:spPr>
      </p:pic>
      <p:pic>
        <p:nvPicPr>
          <p:cNvPr id="461" name="Graphic 460">
            <a:extLst>
              <a:ext uri="{FF2B5EF4-FFF2-40B4-BE49-F238E27FC236}">
                <a16:creationId xmlns:a16="http://schemas.microsoft.com/office/drawing/2014/main" id="{493D75B5-F3F2-24C1-0C80-3FD2195120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2480" y="16315313"/>
            <a:ext cx="462317" cy="250655"/>
          </a:xfrm>
          <a:prstGeom prst="rect">
            <a:avLst/>
          </a:prstGeom>
        </p:spPr>
      </p:pic>
      <p:pic>
        <p:nvPicPr>
          <p:cNvPr id="462" name="Graphic 461">
            <a:extLst>
              <a:ext uri="{FF2B5EF4-FFF2-40B4-BE49-F238E27FC236}">
                <a16:creationId xmlns:a16="http://schemas.microsoft.com/office/drawing/2014/main" id="{0D7B1646-7837-73A0-42C6-4B13BFF887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590042" y="16315313"/>
            <a:ext cx="462317" cy="250655"/>
          </a:xfrm>
          <a:prstGeom prst="rect">
            <a:avLst/>
          </a:prstGeom>
        </p:spPr>
      </p:pic>
      <p:pic>
        <p:nvPicPr>
          <p:cNvPr id="463" name="Graphic 462">
            <a:extLst>
              <a:ext uri="{FF2B5EF4-FFF2-40B4-BE49-F238E27FC236}">
                <a16:creationId xmlns:a16="http://schemas.microsoft.com/office/drawing/2014/main" id="{95546F69-055E-6912-B0C2-64880A969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6049080" y="16315313"/>
            <a:ext cx="462317" cy="250655"/>
          </a:xfrm>
          <a:prstGeom prst="rect">
            <a:avLst/>
          </a:prstGeom>
        </p:spPr>
      </p:pic>
      <p:pic>
        <p:nvPicPr>
          <p:cNvPr id="464" name="Graphic 463">
            <a:extLst>
              <a:ext uri="{FF2B5EF4-FFF2-40B4-BE49-F238E27FC236}">
                <a16:creationId xmlns:a16="http://schemas.microsoft.com/office/drawing/2014/main" id="{04AFBB59-82FE-1AB8-088E-87470ADDBE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70741" y="16315313"/>
            <a:ext cx="462317" cy="250655"/>
          </a:xfrm>
          <a:prstGeom prst="rect">
            <a:avLst/>
          </a:prstGeom>
        </p:spPr>
      </p:pic>
      <p:pic>
        <p:nvPicPr>
          <p:cNvPr id="465" name="Graphic 464">
            <a:extLst>
              <a:ext uri="{FF2B5EF4-FFF2-40B4-BE49-F238E27FC236}">
                <a16:creationId xmlns:a16="http://schemas.microsoft.com/office/drawing/2014/main" id="{F1B9512C-CAFE-8640-8A82-12C44438F2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336220" y="16315313"/>
            <a:ext cx="462317" cy="250655"/>
          </a:xfrm>
          <a:prstGeom prst="rect">
            <a:avLst/>
          </a:prstGeom>
        </p:spPr>
      </p:pic>
      <p:pic>
        <p:nvPicPr>
          <p:cNvPr id="466" name="Graphic 465">
            <a:extLst>
              <a:ext uri="{FF2B5EF4-FFF2-40B4-BE49-F238E27FC236}">
                <a16:creationId xmlns:a16="http://schemas.microsoft.com/office/drawing/2014/main" id="{DBB0DDB9-39CE-95B6-A8D5-DED839ED7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271425" y="16315313"/>
            <a:ext cx="462317" cy="250655"/>
          </a:xfrm>
          <a:prstGeom prst="rect">
            <a:avLst/>
          </a:prstGeom>
        </p:spPr>
      </p:pic>
      <p:pic>
        <p:nvPicPr>
          <p:cNvPr id="467" name="Graphic 466">
            <a:extLst>
              <a:ext uri="{FF2B5EF4-FFF2-40B4-BE49-F238E27FC236}">
                <a16:creationId xmlns:a16="http://schemas.microsoft.com/office/drawing/2014/main" id="{A598A811-2C40-FE73-1620-8D15DCB44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9146008" y="16315313"/>
            <a:ext cx="462317" cy="250655"/>
          </a:xfrm>
          <a:prstGeom prst="rect">
            <a:avLst/>
          </a:prstGeom>
        </p:spPr>
      </p:pic>
      <p:pic>
        <p:nvPicPr>
          <p:cNvPr id="468" name="Graphic 467">
            <a:extLst>
              <a:ext uri="{FF2B5EF4-FFF2-40B4-BE49-F238E27FC236}">
                <a16:creationId xmlns:a16="http://schemas.microsoft.com/office/drawing/2014/main" id="{8757F329-9D8B-9682-C7F3-974EB248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761651" y="16315313"/>
            <a:ext cx="462317" cy="250655"/>
          </a:xfrm>
          <a:prstGeom prst="rect">
            <a:avLst/>
          </a:prstGeom>
        </p:spPr>
      </p:pic>
      <p:pic>
        <p:nvPicPr>
          <p:cNvPr id="469" name="Graphic 468">
            <a:extLst>
              <a:ext uri="{FF2B5EF4-FFF2-40B4-BE49-F238E27FC236}">
                <a16:creationId xmlns:a16="http://schemas.microsoft.com/office/drawing/2014/main" id="{FF9F6C94-ADD8-167A-E220-FFBACF618A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564857" y="16315313"/>
            <a:ext cx="462317" cy="250655"/>
          </a:xfrm>
          <a:prstGeom prst="rect">
            <a:avLst/>
          </a:prstGeom>
        </p:spPr>
      </p:pic>
      <p:pic>
        <p:nvPicPr>
          <p:cNvPr id="470" name="Graphic 469">
            <a:extLst>
              <a:ext uri="{FF2B5EF4-FFF2-40B4-BE49-F238E27FC236}">
                <a16:creationId xmlns:a16="http://schemas.microsoft.com/office/drawing/2014/main" id="{8A8B711F-AC33-3CDC-9543-EA875457CC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64403" y="16315313"/>
            <a:ext cx="462317" cy="250655"/>
          </a:xfrm>
          <a:prstGeom prst="rect">
            <a:avLst/>
          </a:prstGeom>
        </p:spPr>
      </p:pic>
      <p:pic>
        <p:nvPicPr>
          <p:cNvPr id="471" name="Graphic 470">
            <a:extLst>
              <a:ext uri="{FF2B5EF4-FFF2-40B4-BE49-F238E27FC236}">
                <a16:creationId xmlns:a16="http://schemas.microsoft.com/office/drawing/2014/main" id="{32100AF2-25ED-A499-486C-801FA4FCFF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568" r="10977"/>
          <a:stretch/>
        </p:blipFill>
        <p:spPr>
          <a:xfrm flipH="1">
            <a:off x="13536400" y="16315313"/>
            <a:ext cx="462317" cy="250655"/>
          </a:xfrm>
          <a:prstGeom prst="rect">
            <a:avLst/>
          </a:prstGeom>
        </p:spPr>
      </p:pic>
      <p:pic>
        <p:nvPicPr>
          <p:cNvPr id="472" name="Graphic 471">
            <a:extLst>
              <a:ext uri="{FF2B5EF4-FFF2-40B4-BE49-F238E27FC236}">
                <a16:creationId xmlns:a16="http://schemas.microsoft.com/office/drawing/2014/main" id="{5F2ADF01-D099-0BFD-2962-877AF7020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497757" y="16315313"/>
            <a:ext cx="462317" cy="250655"/>
          </a:xfrm>
          <a:prstGeom prst="rect">
            <a:avLst/>
          </a:prstGeom>
        </p:spPr>
      </p:pic>
      <p:pic>
        <p:nvPicPr>
          <p:cNvPr id="473" name="Graphic 472">
            <a:extLst>
              <a:ext uri="{FF2B5EF4-FFF2-40B4-BE49-F238E27FC236}">
                <a16:creationId xmlns:a16="http://schemas.microsoft.com/office/drawing/2014/main" id="{B3CFF7DA-7294-30CC-A414-59FBCD051E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297950" y="16315313"/>
            <a:ext cx="462317" cy="250655"/>
          </a:xfrm>
          <a:prstGeom prst="rect">
            <a:avLst/>
          </a:prstGeom>
        </p:spPr>
      </p:pic>
      <p:pic>
        <p:nvPicPr>
          <p:cNvPr id="474" name="Graphic 473">
            <a:extLst>
              <a:ext uri="{FF2B5EF4-FFF2-40B4-BE49-F238E27FC236}">
                <a16:creationId xmlns:a16="http://schemas.microsoft.com/office/drawing/2014/main" id="{D8AB1634-A3CF-508B-7313-A07358A85A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96236" y="16315313"/>
            <a:ext cx="462317" cy="250655"/>
          </a:xfrm>
          <a:prstGeom prst="rect">
            <a:avLst/>
          </a:prstGeom>
        </p:spPr>
      </p:pic>
      <p:pic>
        <p:nvPicPr>
          <p:cNvPr id="475" name="Graphic 474">
            <a:extLst>
              <a:ext uri="{FF2B5EF4-FFF2-40B4-BE49-F238E27FC236}">
                <a16:creationId xmlns:a16="http://schemas.microsoft.com/office/drawing/2014/main" id="{6B1D72E6-FE1C-3A17-B41C-917DBE20E1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324685" y="16315313"/>
            <a:ext cx="462317" cy="250655"/>
          </a:xfrm>
          <a:prstGeom prst="rect">
            <a:avLst/>
          </a:prstGeom>
        </p:spPr>
      </p:pic>
      <p:pic>
        <p:nvPicPr>
          <p:cNvPr id="476" name="Graphic 475">
            <a:extLst>
              <a:ext uri="{FF2B5EF4-FFF2-40B4-BE49-F238E27FC236}">
                <a16:creationId xmlns:a16="http://schemas.microsoft.com/office/drawing/2014/main" id="{845FE735-BD4C-18CC-76A3-47EE0EAB6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74278" y="16315313"/>
            <a:ext cx="462317" cy="250655"/>
          </a:xfrm>
          <a:prstGeom prst="rect">
            <a:avLst/>
          </a:prstGeom>
        </p:spPr>
      </p:pic>
      <p:pic>
        <p:nvPicPr>
          <p:cNvPr id="477" name="Graphic 476">
            <a:extLst>
              <a:ext uri="{FF2B5EF4-FFF2-40B4-BE49-F238E27FC236}">
                <a16:creationId xmlns:a16="http://schemas.microsoft.com/office/drawing/2014/main" id="{7E8F2CBF-1601-CA87-1332-14C103C20B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90817" y="16315313"/>
            <a:ext cx="462317" cy="250655"/>
          </a:xfrm>
          <a:prstGeom prst="rect">
            <a:avLst/>
          </a:prstGeom>
        </p:spPr>
      </p:pic>
      <p:pic>
        <p:nvPicPr>
          <p:cNvPr id="478" name="Graphic 477">
            <a:extLst>
              <a:ext uri="{FF2B5EF4-FFF2-40B4-BE49-F238E27FC236}">
                <a16:creationId xmlns:a16="http://schemas.microsoft.com/office/drawing/2014/main" id="{3B0540E0-52A4-738E-DF07-4DFC5C6404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143636" y="16315313"/>
            <a:ext cx="462317" cy="250655"/>
          </a:xfrm>
          <a:prstGeom prst="rect">
            <a:avLst/>
          </a:prstGeom>
        </p:spPr>
      </p:pic>
      <p:pic>
        <p:nvPicPr>
          <p:cNvPr id="486" name="Graphic 485">
            <a:extLst>
              <a:ext uri="{FF2B5EF4-FFF2-40B4-BE49-F238E27FC236}">
                <a16:creationId xmlns:a16="http://schemas.microsoft.com/office/drawing/2014/main" id="{6BAAF928-7628-CB06-8BD8-EB7EDFA51B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407404" y="17098682"/>
            <a:ext cx="462317" cy="250655"/>
          </a:xfrm>
          <a:prstGeom prst="rect">
            <a:avLst/>
          </a:prstGeom>
        </p:spPr>
      </p:pic>
      <p:pic>
        <p:nvPicPr>
          <p:cNvPr id="487" name="Graphic 486">
            <a:extLst>
              <a:ext uri="{FF2B5EF4-FFF2-40B4-BE49-F238E27FC236}">
                <a16:creationId xmlns:a16="http://schemas.microsoft.com/office/drawing/2014/main" id="{5ADA25A7-2477-32F1-094D-77370E9C74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512467" y="17098682"/>
            <a:ext cx="462317" cy="250655"/>
          </a:xfrm>
          <a:prstGeom prst="rect">
            <a:avLst/>
          </a:prstGeom>
        </p:spPr>
      </p:pic>
      <p:pic>
        <p:nvPicPr>
          <p:cNvPr id="488" name="Graphic 487">
            <a:extLst>
              <a:ext uri="{FF2B5EF4-FFF2-40B4-BE49-F238E27FC236}">
                <a16:creationId xmlns:a16="http://schemas.microsoft.com/office/drawing/2014/main" id="{314781C4-1F10-7602-F79E-AC89CEFD3E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92480" y="17098682"/>
            <a:ext cx="462317" cy="250655"/>
          </a:xfrm>
          <a:prstGeom prst="rect">
            <a:avLst/>
          </a:prstGeom>
        </p:spPr>
      </p:pic>
      <p:pic>
        <p:nvPicPr>
          <p:cNvPr id="489" name="Graphic 488">
            <a:extLst>
              <a:ext uri="{FF2B5EF4-FFF2-40B4-BE49-F238E27FC236}">
                <a16:creationId xmlns:a16="http://schemas.microsoft.com/office/drawing/2014/main" id="{D1D596E4-114A-A16D-0838-C98208B811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590042" y="17098682"/>
            <a:ext cx="462317" cy="250655"/>
          </a:xfrm>
          <a:prstGeom prst="rect">
            <a:avLst/>
          </a:prstGeom>
        </p:spPr>
      </p:pic>
      <p:pic>
        <p:nvPicPr>
          <p:cNvPr id="490" name="Graphic 489">
            <a:extLst>
              <a:ext uri="{FF2B5EF4-FFF2-40B4-BE49-F238E27FC236}">
                <a16:creationId xmlns:a16="http://schemas.microsoft.com/office/drawing/2014/main" id="{1EB42653-DB69-AA62-44F4-B0B664C19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6049080" y="17098682"/>
            <a:ext cx="462317" cy="250655"/>
          </a:xfrm>
          <a:prstGeom prst="rect">
            <a:avLst/>
          </a:prstGeom>
        </p:spPr>
      </p:pic>
      <p:pic>
        <p:nvPicPr>
          <p:cNvPr id="491" name="Graphic 490">
            <a:extLst>
              <a:ext uri="{FF2B5EF4-FFF2-40B4-BE49-F238E27FC236}">
                <a16:creationId xmlns:a16="http://schemas.microsoft.com/office/drawing/2014/main" id="{70DA8667-BC07-42BD-AA18-07F1204B94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70741" y="17098682"/>
            <a:ext cx="462317" cy="250655"/>
          </a:xfrm>
          <a:prstGeom prst="rect">
            <a:avLst/>
          </a:prstGeom>
        </p:spPr>
      </p:pic>
      <p:pic>
        <p:nvPicPr>
          <p:cNvPr id="492" name="Graphic 491">
            <a:extLst>
              <a:ext uri="{FF2B5EF4-FFF2-40B4-BE49-F238E27FC236}">
                <a16:creationId xmlns:a16="http://schemas.microsoft.com/office/drawing/2014/main" id="{948A196A-9223-B5EB-1424-0EBB7BF6DE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636873" y="17098682"/>
            <a:ext cx="462317" cy="250655"/>
          </a:xfrm>
          <a:prstGeom prst="rect">
            <a:avLst/>
          </a:prstGeom>
        </p:spPr>
      </p:pic>
      <p:pic>
        <p:nvPicPr>
          <p:cNvPr id="493" name="Graphic 492">
            <a:extLst>
              <a:ext uri="{FF2B5EF4-FFF2-40B4-BE49-F238E27FC236}">
                <a16:creationId xmlns:a16="http://schemas.microsoft.com/office/drawing/2014/main" id="{B53914B8-B7CD-6097-7A55-1936BDC8B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154271" y="17098682"/>
            <a:ext cx="462317" cy="250655"/>
          </a:xfrm>
          <a:prstGeom prst="rect">
            <a:avLst/>
          </a:prstGeom>
        </p:spPr>
      </p:pic>
      <p:pic>
        <p:nvPicPr>
          <p:cNvPr id="494" name="Graphic 493">
            <a:extLst>
              <a:ext uri="{FF2B5EF4-FFF2-40B4-BE49-F238E27FC236}">
                <a16:creationId xmlns:a16="http://schemas.microsoft.com/office/drawing/2014/main" id="{CE8465E5-8D03-5271-A445-298734FF1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668212" y="17098682"/>
            <a:ext cx="462317" cy="250655"/>
          </a:xfrm>
          <a:prstGeom prst="rect">
            <a:avLst/>
          </a:prstGeom>
        </p:spPr>
      </p:pic>
      <p:pic>
        <p:nvPicPr>
          <p:cNvPr id="495" name="Graphic 494">
            <a:extLst>
              <a:ext uri="{FF2B5EF4-FFF2-40B4-BE49-F238E27FC236}">
                <a16:creationId xmlns:a16="http://schemas.microsoft.com/office/drawing/2014/main" id="{EF581178-1C92-B946-5148-DD0638879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9137581" y="17098682"/>
            <a:ext cx="462317" cy="250655"/>
          </a:xfrm>
          <a:prstGeom prst="rect">
            <a:avLst/>
          </a:prstGeom>
        </p:spPr>
      </p:pic>
      <p:pic>
        <p:nvPicPr>
          <p:cNvPr id="496" name="Graphic 495">
            <a:extLst>
              <a:ext uri="{FF2B5EF4-FFF2-40B4-BE49-F238E27FC236}">
                <a16:creationId xmlns:a16="http://schemas.microsoft.com/office/drawing/2014/main" id="{02E93058-9F02-9B73-0CCF-D7DE1B66B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699930" y="17098682"/>
            <a:ext cx="462317" cy="250655"/>
          </a:xfrm>
          <a:prstGeom prst="rect">
            <a:avLst/>
          </a:prstGeom>
        </p:spPr>
      </p:pic>
      <p:pic>
        <p:nvPicPr>
          <p:cNvPr id="497" name="Graphic 496">
            <a:extLst>
              <a:ext uri="{FF2B5EF4-FFF2-40B4-BE49-F238E27FC236}">
                <a16:creationId xmlns:a16="http://schemas.microsoft.com/office/drawing/2014/main" id="{FD483B8E-5DA3-D333-70F8-73A1112C6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770961" y="17112467"/>
            <a:ext cx="462317" cy="250655"/>
          </a:xfrm>
          <a:prstGeom prst="rect">
            <a:avLst/>
          </a:prstGeom>
        </p:spPr>
      </p:pic>
      <p:pic>
        <p:nvPicPr>
          <p:cNvPr id="498" name="Graphic 497">
            <a:extLst>
              <a:ext uri="{FF2B5EF4-FFF2-40B4-BE49-F238E27FC236}">
                <a16:creationId xmlns:a16="http://schemas.microsoft.com/office/drawing/2014/main" id="{94904E5D-40EB-8AFF-CC04-ECCC530F5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68251" y="17098682"/>
            <a:ext cx="462317" cy="250655"/>
          </a:xfrm>
          <a:prstGeom prst="rect">
            <a:avLst/>
          </a:prstGeom>
        </p:spPr>
      </p:pic>
      <p:pic>
        <p:nvPicPr>
          <p:cNvPr id="499" name="Graphic 498">
            <a:extLst>
              <a:ext uri="{FF2B5EF4-FFF2-40B4-BE49-F238E27FC236}">
                <a16:creationId xmlns:a16="http://schemas.microsoft.com/office/drawing/2014/main" id="{B3A5EBE8-7383-6265-8FE6-318CF6AAC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76864" y="17098682"/>
            <a:ext cx="462317" cy="250655"/>
          </a:xfrm>
          <a:prstGeom prst="rect">
            <a:avLst/>
          </a:prstGeom>
        </p:spPr>
      </p:pic>
      <p:pic>
        <p:nvPicPr>
          <p:cNvPr id="500" name="Graphic 499">
            <a:extLst>
              <a:ext uri="{FF2B5EF4-FFF2-40B4-BE49-F238E27FC236}">
                <a16:creationId xmlns:a16="http://schemas.microsoft.com/office/drawing/2014/main" id="{29651910-600E-70FC-985C-A345651A2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993306" y="17098682"/>
            <a:ext cx="462317" cy="250655"/>
          </a:xfrm>
          <a:prstGeom prst="rect">
            <a:avLst/>
          </a:prstGeom>
        </p:spPr>
      </p:pic>
      <p:pic>
        <p:nvPicPr>
          <p:cNvPr id="501" name="Graphic 500">
            <a:extLst>
              <a:ext uri="{FF2B5EF4-FFF2-40B4-BE49-F238E27FC236}">
                <a16:creationId xmlns:a16="http://schemas.microsoft.com/office/drawing/2014/main" id="{596B16E4-D8FC-DFF3-A3CE-72A581861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568" r="10977"/>
          <a:stretch/>
        </p:blipFill>
        <p:spPr>
          <a:xfrm flipH="1">
            <a:off x="13593524" y="17098682"/>
            <a:ext cx="462317" cy="250655"/>
          </a:xfrm>
          <a:prstGeom prst="rect">
            <a:avLst/>
          </a:prstGeom>
        </p:spPr>
      </p:pic>
      <p:pic>
        <p:nvPicPr>
          <p:cNvPr id="502" name="Graphic 501">
            <a:extLst>
              <a:ext uri="{FF2B5EF4-FFF2-40B4-BE49-F238E27FC236}">
                <a16:creationId xmlns:a16="http://schemas.microsoft.com/office/drawing/2014/main" id="{4D94162E-2E2F-1FB0-F8FD-586BC5FF4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846126" y="17098682"/>
            <a:ext cx="462317" cy="250655"/>
          </a:xfrm>
          <a:prstGeom prst="rect">
            <a:avLst/>
          </a:prstGeom>
        </p:spPr>
      </p:pic>
      <p:pic>
        <p:nvPicPr>
          <p:cNvPr id="503" name="Graphic 502">
            <a:extLst>
              <a:ext uri="{FF2B5EF4-FFF2-40B4-BE49-F238E27FC236}">
                <a16:creationId xmlns:a16="http://schemas.microsoft.com/office/drawing/2014/main" id="{1413200A-80F1-B7C5-09EA-DD5381654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558251" y="17098682"/>
            <a:ext cx="462317" cy="250655"/>
          </a:xfrm>
          <a:prstGeom prst="rect">
            <a:avLst/>
          </a:prstGeom>
        </p:spPr>
      </p:pic>
      <p:pic>
        <p:nvPicPr>
          <p:cNvPr id="504" name="Graphic 503">
            <a:extLst>
              <a:ext uri="{FF2B5EF4-FFF2-40B4-BE49-F238E27FC236}">
                <a16:creationId xmlns:a16="http://schemas.microsoft.com/office/drawing/2014/main" id="{0049B37A-FB09-CA70-303F-2EA53BE90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5208783" y="17098682"/>
            <a:ext cx="462317" cy="250655"/>
          </a:xfrm>
          <a:prstGeom prst="rect">
            <a:avLst/>
          </a:prstGeom>
        </p:spPr>
      </p:pic>
      <p:pic>
        <p:nvPicPr>
          <p:cNvPr id="505" name="Graphic 504">
            <a:extLst>
              <a:ext uri="{FF2B5EF4-FFF2-40B4-BE49-F238E27FC236}">
                <a16:creationId xmlns:a16="http://schemas.microsoft.com/office/drawing/2014/main" id="{6B4788D7-76E5-93A2-E7D6-82B7ABC541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96236" y="17098682"/>
            <a:ext cx="462317" cy="250655"/>
          </a:xfrm>
          <a:prstGeom prst="rect">
            <a:avLst/>
          </a:prstGeom>
        </p:spPr>
      </p:pic>
      <p:pic>
        <p:nvPicPr>
          <p:cNvPr id="506" name="Graphic 505">
            <a:extLst>
              <a:ext uri="{FF2B5EF4-FFF2-40B4-BE49-F238E27FC236}">
                <a16:creationId xmlns:a16="http://schemas.microsoft.com/office/drawing/2014/main" id="{5135B8F4-24A8-4560-81F9-F6C835CBD3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324685" y="17098682"/>
            <a:ext cx="462317" cy="250655"/>
          </a:xfrm>
          <a:prstGeom prst="rect">
            <a:avLst/>
          </a:prstGeom>
        </p:spPr>
      </p:pic>
      <p:pic>
        <p:nvPicPr>
          <p:cNvPr id="507" name="Graphic 506">
            <a:extLst>
              <a:ext uri="{FF2B5EF4-FFF2-40B4-BE49-F238E27FC236}">
                <a16:creationId xmlns:a16="http://schemas.microsoft.com/office/drawing/2014/main" id="{CA978972-A7F4-899B-1950-5BB453FEA0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90817" y="17098682"/>
            <a:ext cx="462317" cy="250655"/>
          </a:xfrm>
          <a:prstGeom prst="rect">
            <a:avLst/>
          </a:prstGeom>
        </p:spPr>
      </p:pic>
      <p:pic>
        <p:nvPicPr>
          <p:cNvPr id="508" name="Graphic 507">
            <a:extLst>
              <a:ext uri="{FF2B5EF4-FFF2-40B4-BE49-F238E27FC236}">
                <a16:creationId xmlns:a16="http://schemas.microsoft.com/office/drawing/2014/main" id="{A63F08FC-D8A1-ED57-1E82-E8873E45BC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143636" y="17098682"/>
            <a:ext cx="462317" cy="250655"/>
          </a:xfrm>
          <a:prstGeom prst="rect">
            <a:avLst/>
          </a:prstGeom>
        </p:spPr>
      </p:pic>
      <p:pic>
        <p:nvPicPr>
          <p:cNvPr id="509" name="Graphic 508">
            <a:extLst>
              <a:ext uri="{FF2B5EF4-FFF2-40B4-BE49-F238E27FC236}">
                <a16:creationId xmlns:a16="http://schemas.microsoft.com/office/drawing/2014/main" id="{282D1350-D973-F2DC-522B-7C03074C1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74277" y="17098682"/>
            <a:ext cx="462317" cy="250655"/>
          </a:xfrm>
          <a:prstGeom prst="rect">
            <a:avLst/>
          </a:prstGeom>
        </p:spPr>
      </p:pic>
      <p:pic>
        <p:nvPicPr>
          <p:cNvPr id="510" name="Graphic 509">
            <a:extLst>
              <a:ext uri="{FF2B5EF4-FFF2-40B4-BE49-F238E27FC236}">
                <a16:creationId xmlns:a16="http://schemas.microsoft.com/office/drawing/2014/main" id="{AFE3B3CB-185A-FF11-C303-75D30D916F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388728" y="17860398"/>
            <a:ext cx="462317" cy="250655"/>
          </a:xfrm>
          <a:prstGeom prst="rect">
            <a:avLst/>
          </a:prstGeom>
        </p:spPr>
      </p:pic>
      <p:pic>
        <p:nvPicPr>
          <p:cNvPr id="511" name="Graphic 510">
            <a:extLst>
              <a:ext uri="{FF2B5EF4-FFF2-40B4-BE49-F238E27FC236}">
                <a16:creationId xmlns:a16="http://schemas.microsoft.com/office/drawing/2014/main" id="{BA2459DC-74B1-55C6-9D55-D9FEC6F3E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493791" y="17860398"/>
            <a:ext cx="462317" cy="250655"/>
          </a:xfrm>
          <a:prstGeom prst="rect">
            <a:avLst/>
          </a:prstGeom>
        </p:spPr>
      </p:pic>
      <p:pic>
        <p:nvPicPr>
          <p:cNvPr id="512" name="Graphic 511">
            <a:extLst>
              <a:ext uri="{FF2B5EF4-FFF2-40B4-BE49-F238E27FC236}">
                <a16:creationId xmlns:a16="http://schemas.microsoft.com/office/drawing/2014/main" id="{AB887E85-C54F-470A-8DDE-7ABB38DFDB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73804" y="17860398"/>
            <a:ext cx="462317" cy="250655"/>
          </a:xfrm>
          <a:prstGeom prst="rect">
            <a:avLst/>
          </a:prstGeom>
        </p:spPr>
      </p:pic>
      <p:pic>
        <p:nvPicPr>
          <p:cNvPr id="513" name="Graphic 512">
            <a:extLst>
              <a:ext uri="{FF2B5EF4-FFF2-40B4-BE49-F238E27FC236}">
                <a16:creationId xmlns:a16="http://schemas.microsoft.com/office/drawing/2014/main" id="{361C3C57-0D83-A1A2-33A0-A8AB8D9258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571366" y="17860398"/>
            <a:ext cx="462317" cy="250655"/>
          </a:xfrm>
          <a:prstGeom prst="rect">
            <a:avLst/>
          </a:prstGeom>
        </p:spPr>
      </p:pic>
      <p:pic>
        <p:nvPicPr>
          <p:cNvPr id="514" name="Graphic 513">
            <a:extLst>
              <a:ext uri="{FF2B5EF4-FFF2-40B4-BE49-F238E27FC236}">
                <a16:creationId xmlns:a16="http://schemas.microsoft.com/office/drawing/2014/main" id="{EAFA7B03-D0A6-EEE4-A51D-A5E29E30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6030404" y="17860398"/>
            <a:ext cx="462317" cy="250655"/>
          </a:xfrm>
          <a:prstGeom prst="rect">
            <a:avLst/>
          </a:prstGeom>
        </p:spPr>
      </p:pic>
      <p:pic>
        <p:nvPicPr>
          <p:cNvPr id="515" name="Graphic 514">
            <a:extLst>
              <a:ext uri="{FF2B5EF4-FFF2-40B4-BE49-F238E27FC236}">
                <a16:creationId xmlns:a16="http://schemas.microsoft.com/office/drawing/2014/main" id="{6183B668-9BBD-AE70-3131-5D9AC1438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52065" y="17860398"/>
            <a:ext cx="462317" cy="250655"/>
          </a:xfrm>
          <a:prstGeom prst="rect">
            <a:avLst/>
          </a:prstGeom>
        </p:spPr>
      </p:pic>
      <p:pic>
        <p:nvPicPr>
          <p:cNvPr id="516" name="Graphic 515">
            <a:extLst>
              <a:ext uri="{FF2B5EF4-FFF2-40B4-BE49-F238E27FC236}">
                <a16:creationId xmlns:a16="http://schemas.microsoft.com/office/drawing/2014/main" id="{9DA807D1-F391-C065-8EB3-88EF44CEB2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618197" y="17860398"/>
            <a:ext cx="462317" cy="250655"/>
          </a:xfrm>
          <a:prstGeom prst="rect">
            <a:avLst/>
          </a:prstGeom>
        </p:spPr>
      </p:pic>
      <p:pic>
        <p:nvPicPr>
          <p:cNvPr id="517" name="Graphic 516">
            <a:extLst>
              <a:ext uri="{FF2B5EF4-FFF2-40B4-BE49-F238E27FC236}">
                <a16:creationId xmlns:a16="http://schemas.microsoft.com/office/drawing/2014/main" id="{DAABE01D-935B-FD0D-DE24-8670408114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135595" y="17860398"/>
            <a:ext cx="462317" cy="250655"/>
          </a:xfrm>
          <a:prstGeom prst="rect">
            <a:avLst/>
          </a:prstGeom>
        </p:spPr>
      </p:pic>
      <p:pic>
        <p:nvPicPr>
          <p:cNvPr id="518" name="Graphic 517">
            <a:extLst>
              <a:ext uri="{FF2B5EF4-FFF2-40B4-BE49-F238E27FC236}">
                <a16:creationId xmlns:a16="http://schemas.microsoft.com/office/drawing/2014/main" id="{1D32A1CB-60D8-36B3-B6C8-FCC204F668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649536" y="17860398"/>
            <a:ext cx="462317" cy="250655"/>
          </a:xfrm>
          <a:prstGeom prst="rect">
            <a:avLst/>
          </a:prstGeom>
        </p:spPr>
      </p:pic>
      <p:pic>
        <p:nvPicPr>
          <p:cNvPr id="519" name="Graphic 518">
            <a:extLst>
              <a:ext uri="{FF2B5EF4-FFF2-40B4-BE49-F238E27FC236}">
                <a16:creationId xmlns:a16="http://schemas.microsoft.com/office/drawing/2014/main" id="{55ADC83A-CC2C-6043-7F77-7534FB1AC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9118905" y="17860398"/>
            <a:ext cx="462317" cy="250655"/>
          </a:xfrm>
          <a:prstGeom prst="rect">
            <a:avLst/>
          </a:prstGeom>
        </p:spPr>
      </p:pic>
      <p:pic>
        <p:nvPicPr>
          <p:cNvPr id="520" name="Graphic 519">
            <a:extLst>
              <a:ext uri="{FF2B5EF4-FFF2-40B4-BE49-F238E27FC236}">
                <a16:creationId xmlns:a16="http://schemas.microsoft.com/office/drawing/2014/main" id="{A0AA29F1-2F19-2BD7-0F60-DAE92751A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681254" y="17860398"/>
            <a:ext cx="462317" cy="250655"/>
          </a:xfrm>
          <a:prstGeom prst="rect">
            <a:avLst/>
          </a:prstGeom>
        </p:spPr>
      </p:pic>
      <p:pic>
        <p:nvPicPr>
          <p:cNvPr id="521" name="Graphic 520">
            <a:extLst>
              <a:ext uri="{FF2B5EF4-FFF2-40B4-BE49-F238E27FC236}">
                <a16:creationId xmlns:a16="http://schemas.microsoft.com/office/drawing/2014/main" id="{964405A3-B7B6-8FB7-9780-98D7BCD0C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770961" y="17874183"/>
            <a:ext cx="462317" cy="250655"/>
          </a:xfrm>
          <a:prstGeom prst="rect">
            <a:avLst/>
          </a:prstGeom>
        </p:spPr>
      </p:pic>
      <p:pic>
        <p:nvPicPr>
          <p:cNvPr id="522" name="Graphic 521">
            <a:extLst>
              <a:ext uri="{FF2B5EF4-FFF2-40B4-BE49-F238E27FC236}">
                <a16:creationId xmlns:a16="http://schemas.microsoft.com/office/drawing/2014/main" id="{AA3DF7BE-C4CD-3DCB-EE0C-AEA4AFF83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49575" y="17860398"/>
            <a:ext cx="462317" cy="250655"/>
          </a:xfrm>
          <a:prstGeom prst="rect">
            <a:avLst/>
          </a:prstGeom>
        </p:spPr>
      </p:pic>
      <p:pic>
        <p:nvPicPr>
          <p:cNvPr id="523" name="Graphic 522">
            <a:extLst>
              <a:ext uri="{FF2B5EF4-FFF2-40B4-BE49-F238E27FC236}">
                <a16:creationId xmlns:a16="http://schemas.microsoft.com/office/drawing/2014/main" id="{33C67893-DE15-9179-868A-0767EF627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58188" y="17860398"/>
            <a:ext cx="462317" cy="250655"/>
          </a:xfrm>
          <a:prstGeom prst="rect">
            <a:avLst/>
          </a:prstGeom>
        </p:spPr>
      </p:pic>
      <p:pic>
        <p:nvPicPr>
          <p:cNvPr id="524" name="Graphic 523">
            <a:extLst>
              <a:ext uri="{FF2B5EF4-FFF2-40B4-BE49-F238E27FC236}">
                <a16:creationId xmlns:a16="http://schemas.microsoft.com/office/drawing/2014/main" id="{343EA0C1-61A8-FCC6-9969-E4F0AC7417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974630" y="17860398"/>
            <a:ext cx="462317" cy="250655"/>
          </a:xfrm>
          <a:prstGeom prst="rect">
            <a:avLst/>
          </a:prstGeom>
        </p:spPr>
      </p:pic>
      <p:pic>
        <p:nvPicPr>
          <p:cNvPr id="525" name="Graphic 524">
            <a:extLst>
              <a:ext uri="{FF2B5EF4-FFF2-40B4-BE49-F238E27FC236}">
                <a16:creationId xmlns:a16="http://schemas.microsoft.com/office/drawing/2014/main" id="{CB66CB95-3F9F-9777-CC76-161F0ABEE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568" r="10977"/>
          <a:stretch/>
        </p:blipFill>
        <p:spPr>
          <a:xfrm flipH="1">
            <a:off x="13574848" y="17860398"/>
            <a:ext cx="462317" cy="250655"/>
          </a:xfrm>
          <a:prstGeom prst="rect">
            <a:avLst/>
          </a:prstGeom>
        </p:spPr>
      </p:pic>
      <p:pic>
        <p:nvPicPr>
          <p:cNvPr id="526" name="Graphic 525">
            <a:extLst>
              <a:ext uri="{FF2B5EF4-FFF2-40B4-BE49-F238E27FC236}">
                <a16:creationId xmlns:a16="http://schemas.microsoft.com/office/drawing/2014/main" id="{CCF2FAAE-E197-1588-04F1-52E8073D5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827450" y="17860398"/>
            <a:ext cx="462317" cy="250655"/>
          </a:xfrm>
          <a:prstGeom prst="rect">
            <a:avLst/>
          </a:prstGeom>
        </p:spPr>
      </p:pic>
      <p:pic>
        <p:nvPicPr>
          <p:cNvPr id="527" name="Graphic 526">
            <a:extLst>
              <a:ext uri="{FF2B5EF4-FFF2-40B4-BE49-F238E27FC236}">
                <a16:creationId xmlns:a16="http://schemas.microsoft.com/office/drawing/2014/main" id="{62EFDB79-EC97-FD1D-6967-EEFF0C812F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539575" y="17860398"/>
            <a:ext cx="462317" cy="250655"/>
          </a:xfrm>
          <a:prstGeom prst="rect">
            <a:avLst/>
          </a:prstGeom>
        </p:spPr>
      </p:pic>
      <p:pic>
        <p:nvPicPr>
          <p:cNvPr id="528" name="Graphic 527">
            <a:extLst>
              <a:ext uri="{FF2B5EF4-FFF2-40B4-BE49-F238E27FC236}">
                <a16:creationId xmlns:a16="http://schemas.microsoft.com/office/drawing/2014/main" id="{8828E7CF-0703-6858-1048-B0C0A326FA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5190107" y="17860398"/>
            <a:ext cx="462317" cy="250655"/>
          </a:xfrm>
          <a:prstGeom prst="rect">
            <a:avLst/>
          </a:prstGeom>
        </p:spPr>
      </p:pic>
      <p:pic>
        <p:nvPicPr>
          <p:cNvPr id="529" name="Graphic 528">
            <a:extLst>
              <a:ext uri="{FF2B5EF4-FFF2-40B4-BE49-F238E27FC236}">
                <a16:creationId xmlns:a16="http://schemas.microsoft.com/office/drawing/2014/main" id="{3FF18AF9-5D1A-0A30-5B84-0671E24555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77560" y="17860398"/>
            <a:ext cx="462317" cy="250655"/>
          </a:xfrm>
          <a:prstGeom prst="rect">
            <a:avLst/>
          </a:prstGeom>
        </p:spPr>
      </p:pic>
      <p:pic>
        <p:nvPicPr>
          <p:cNvPr id="530" name="Graphic 529">
            <a:extLst>
              <a:ext uri="{FF2B5EF4-FFF2-40B4-BE49-F238E27FC236}">
                <a16:creationId xmlns:a16="http://schemas.microsoft.com/office/drawing/2014/main" id="{74146090-6DCD-B1F6-7C3B-157F837183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306009" y="17860398"/>
            <a:ext cx="462317" cy="250655"/>
          </a:xfrm>
          <a:prstGeom prst="rect">
            <a:avLst/>
          </a:prstGeom>
        </p:spPr>
      </p:pic>
      <p:pic>
        <p:nvPicPr>
          <p:cNvPr id="531" name="Graphic 530">
            <a:extLst>
              <a:ext uri="{FF2B5EF4-FFF2-40B4-BE49-F238E27FC236}">
                <a16:creationId xmlns:a16="http://schemas.microsoft.com/office/drawing/2014/main" id="{7D09CBDE-A4D9-3164-3D83-07DEE42C2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72141" y="17860398"/>
            <a:ext cx="462317" cy="250655"/>
          </a:xfrm>
          <a:prstGeom prst="rect">
            <a:avLst/>
          </a:prstGeom>
        </p:spPr>
      </p:pic>
      <p:pic>
        <p:nvPicPr>
          <p:cNvPr id="532" name="Graphic 531">
            <a:extLst>
              <a:ext uri="{FF2B5EF4-FFF2-40B4-BE49-F238E27FC236}">
                <a16:creationId xmlns:a16="http://schemas.microsoft.com/office/drawing/2014/main" id="{7FBE1D2D-00A3-6C9B-C6FB-DD30D5659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124960" y="17860398"/>
            <a:ext cx="462317" cy="250655"/>
          </a:xfrm>
          <a:prstGeom prst="rect">
            <a:avLst/>
          </a:prstGeom>
        </p:spPr>
      </p:pic>
      <p:pic>
        <p:nvPicPr>
          <p:cNvPr id="533" name="Graphic 532">
            <a:extLst>
              <a:ext uri="{FF2B5EF4-FFF2-40B4-BE49-F238E27FC236}">
                <a16:creationId xmlns:a16="http://schemas.microsoft.com/office/drawing/2014/main" id="{8552CADA-C64B-9C10-EF15-51ACDC81D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55601" y="17860398"/>
            <a:ext cx="462317" cy="250655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72142985-C186-006A-5DFC-F31A37947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369304" y="18604111"/>
            <a:ext cx="462317" cy="250655"/>
          </a:xfrm>
          <a:prstGeom prst="rect">
            <a:avLst/>
          </a:prstGeom>
        </p:spPr>
      </p:pic>
      <p:pic>
        <p:nvPicPr>
          <p:cNvPr id="535" name="Graphic 534">
            <a:extLst>
              <a:ext uri="{FF2B5EF4-FFF2-40B4-BE49-F238E27FC236}">
                <a16:creationId xmlns:a16="http://schemas.microsoft.com/office/drawing/2014/main" id="{06BD3CA6-07B8-2DC9-C20D-EE9399E3B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474367" y="18604111"/>
            <a:ext cx="462317" cy="250655"/>
          </a:xfrm>
          <a:prstGeom prst="rect">
            <a:avLst/>
          </a:prstGeom>
        </p:spPr>
      </p:pic>
      <p:pic>
        <p:nvPicPr>
          <p:cNvPr id="536" name="Graphic 535">
            <a:extLst>
              <a:ext uri="{FF2B5EF4-FFF2-40B4-BE49-F238E27FC236}">
                <a16:creationId xmlns:a16="http://schemas.microsoft.com/office/drawing/2014/main" id="{FD1B6E04-70B9-7A55-6104-674A20FA8D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54380" y="18604111"/>
            <a:ext cx="462317" cy="250655"/>
          </a:xfrm>
          <a:prstGeom prst="rect">
            <a:avLst/>
          </a:prstGeom>
        </p:spPr>
      </p:pic>
      <p:pic>
        <p:nvPicPr>
          <p:cNvPr id="537" name="Graphic 536">
            <a:extLst>
              <a:ext uri="{FF2B5EF4-FFF2-40B4-BE49-F238E27FC236}">
                <a16:creationId xmlns:a16="http://schemas.microsoft.com/office/drawing/2014/main" id="{4195D732-2EBD-59A8-DB93-75C7503F9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551942" y="18604111"/>
            <a:ext cx="462317" cy="250655"/>
          </a:xfrm>
          <a:prstGeom prst="rect">
            <a:avLst/>
          </a:prstGeom>
        </p:spPr>
      </p:pic>
      <p:pic>
        <p:nvPicPr>
          <p:cNvPr id="538" name="Graphic 537">
            <a:extLst>
              <a:ext uri="{FF2B5EF4-FFF2-40B4-BE49-F238E27FC236}">
                <a16:creationId xmlns:a16="http://schemas.microsoft.com/office/drawing/2014/main" id="{1484936B-288F-E459-739A-5D61A369F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6010980" y="18604111"/>
            <a:ext cx="462317" cy="250655"/>
          </a:xfrm>
          <a:prstGeom prst="rect">
            <a:avLst/>
          </a:prstGeom>
        </p:spPr>
      </p:pic>
      <p:pic>
        <p:nvPicPr>
          <p:cNvPr id="539" name="Graphic 538">
            <a:extLst>
              <a:ext uri="{FF2B5EF4-FFF2-40B4-BE49-F238E27FC236}">
                <a16:creationId xmlns:a16="http://schemas.microsoft.com/office/drawing/2014/main" id="{B61E468F-78AC-924F-6E33-60E9F1394D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2641" y="18604111"/>
            <a:ext cx="462317" cy="250655"/>
          </a:xfrm>
          <a:prstGeom prst="rect">
            <a:avLst/>
          </a:prstGeom>
        </p:spPr>
      </p:pic>
      <p:pic>
        <p:nvPicPr>
          <p:cNvPr id="540" name="Graphic 539">
            <a:extLst>
              <a:ext uri="{FF2B5EF4-FFF2-40B4-BE49-F238E27FC236}">
                <a16:creationId xmlns:a16="http://schemas.microsoft.com/office/drawing/2014/main" id="{9DEC0ADC-054B-1E07-9401-F4754A9F5F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598773" y="18604111"/>
            <a:ext cx="462317" cy="250655"/>
          </a:xfrm>
          <a:prstGeom prst="rect">
            <a:avLst/>
          </a:prstGeom>
        </p:spPr>
      </p:pic>
      <p:pic>
        <p:nvPicPr>
          <p:cNvPr id="541" name="Graphic 540">
            <a:extLst>
              <a:ext uri="{FF2B5EF4-FFF2-40B4-BE49-F238E27FC236}">
                <a16:creationId xmlns:a16="http://schemas.microsoft.com/office/drawing/2014/main" id="{D95B1AA8-8835-12A8-C78B-2FCAA6C74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116171" y="18604111"/>
            <a:ext cx="462317" cy="250655"/>
          </a:xfrm>
          <a:prstGeom prst="rect">
            <a:avLst/>
          </a:prstGeom>
        </p:spPr>
      </p:pic>
      <p:pic>
        <p:nvPicPr>
          <p:cNvPr id="542" name="Graphic 541">
            <a:extLst>
              <a:ext uri="{FF2B5EF4-FFF2-40B4-BE49-F238E27FC236}">
                <a16:creationId xmlns:a16="http://schemas.microsoft.com/office/drawing/2014/main" id="{93E7568B-FE1A-D6F5-AF22-B00E89FDCA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630112" y="18604111"/>
            <a:ext cx="462317" cy="250655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A2C96AF1-C3F3-8CCF-AD49-8A1470EC8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9099481" y="18604111"/>
            <a:ext cx="462317" cy="250655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80A294-79D7-01C0-0A52-8D4B0AAA9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661830" y="18604111"/>
            <a:ext cx="462317" cy="250655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E097CDDE-539B-E53E-0775-8714BA116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770961" y="18617896"/>
            <a:ext cx="462317" cy="250655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BA85D3FF-04D9-49F8-C215-1DE4E1EAB5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30151" y="18604111"/>
            <a:ext cx="462317" cy="250655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363726A-586E-E683-7C37-F27E0097C9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38764" y="18604111"/>
            <a:ext cx="462317" cy="250655"/>
          </a:xfrm>
          <a:prstGeom prst="rect">
            <a:avLst/>
          </a:prstGeom>
        </p:spPr>
      </p:pic>
      <p:pic>
        <p:nvPicPr>
          <p:cNvPr id="548" name="Graphic 547">
            <a:extLst>
              <a:ext uri="{FF2B5EF4-FFF2-40B4-BE49-F238E27FC236}">
                <a16:creationId xmlns:a16="http://schemas.microsoft.com/office/drawing/2014/main" id="{F0F224B8-3229-72F1-9A3E-159A7607D7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955206" y="18604111"/>
            <a:ext cx="462317" cy="250655"/>
          </a:xfrm>
          <a:prstGeom prst="rect">
            <a:avLst/>
          </a:prstGeom>
        </p:spPr>
      </p:pic>
      <p:pic>
        <p:nvPicPr>
          <p:cNvPr id="549" name="Graphic 548">
            <a:extLst>
              <a:ext uri="{FF2B5EF4-FFF2-40B4-BE49-F238E27FC236}">
                <a16:creationId xmlns:a16="http://schemas.microsoft.com/office/drawing/2014/main" id="{99D5574D-A777-C5BA-3601-7FD99B65D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568" r="10977"/>
          <a:stretch/>
        </p:blipFill>
        <p:spPr>
          <a:xfrm flipH="1">
            <a:off x="13555424" y="18604111"/>
            <a:ext cx="462317" cy="250655"/>
          </a:xfrm>
          <a:prstGeom prst="rect">
            <a:avLst/>
          </a:prstGeom>
        </p:spPr>
      </p:pic>
      <p:pic>
        <p:nvPicPr>
          <p:cNvPr id="550" name="Graphic 549">
            <a:extLst>
              <a:ext uri="{FF2B5EF4-FFF2-40B4-BE49-F238E27FC236}">
                <a16:creationId xmlns:a16="http://schemas.microsoft.com/office/drawing/2014/main" id="{9BAE6865-6C18-83E5-3A86-85DCAE7C9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808026" y="18604111"/>
            <a:ext cx="462317" cy="250655"/>
          </a:xfrm>
          <a:prstGeom prst="rect">
            <a:avLst/>
          </a:prstGeom>
        </p:spPr>
      </p:pic>
      <p:pic>
        <p:nvPicPr>
          <p:cNvPr id="551" name="Graphic 550">
            <a:extLst>
              <a:ext uri="{FF2B5EF4-FFF2-40B4-BE49-F238E27FC236}">
                <a16:creationId xmlns:a16="http://schemas.microsoft.com/office/drawing/2014/main" id="{8980A607-BA06-FB6A-72DD-BE0DA2659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520151" y="18604111"/>
            <a:ext cx="462317" cy="250655"/>
          </a:xfrm>
          <a:prstGeom prst="rect">
            <a:avLst/>
          </a:prstGeom>
        </p:spPr>
      </p:pic>
      <p:pic>
        <p:nvPicPr>
          <p:cNvPr id="552" name="Graphic 551">
            <a:extLst>
              <a:ext uri="{FF2B5EF4-FFF2-40B4-BE49-F238E27FC236}">
                <a16:creationId xmlns:a16="http://schemas.microsoft.com/office/drawing/2014/main" id="{700D92CE-3AD4-4DC0-15C7-3FF46DF04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5170683" y="18604111"/>
            <a:ext cx="462317" cy="250655"/>
          </a:xfrm>
          <a:prstGeom prst="rect">
            <a:avLst/>
          </a:prstGeom>
        </p:spPr>
      </p:pic>
      <p:pic>
        <p:nvPicPr>
          <p:cNvPr id="553" name="Graphic 552">
            <a:extLst>
              <a:ext uri="{FF2B5EF4-FFF2-40B4-BE49-F238E27FC236}">
                <a16:creationId xmlns:a16="http://schemas.microsoft.com/office/drawing/2014/main" id="{4FC3A3DE-8F83-3E1F-DCCE-0A9E2F385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58136" y="18604111"/>
            <a:ext cx="462317" cy="250655"/>
          </a:xfrm>
          <a:prstGeom prst="rect">
            <a:avLst/>
          </a:prstGeom>
        </p:spPr>
      </p:pic>
      <p:pic>
        <p:nvPicPr>
          <p:cNvPr id="554" name="Graphic 553">
            <a:extLst>
              <a:ext uri="{FF2B5EF4-FFF2-40B4-BE49-F238E27FC236}">
                <a16:creationId xmlns:a16="http://schemas.microsoft.com/office/drawing/2014/main" id="{373395D7-453C-1452-5AED-5C03518DC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286585" y="18604111"/>
            <a:ext cx="462317" cy="250655"/>
          </a:xfrm>
          <a:prstGeom prst="rect">
            <a:avLst/>
          </a:prstGeom>
        </p:spPr>
      </p:pic>
      <p:pic>
        <p:nvPicPr>
          <p:cNvPr id="555" name="Graphic 554">
            <a:extLst>
              <a:ext uri="{FF2B5EF4-FFF2-40B4-BE49-F238E27FC236}">
                <a16:creationId xmlns:a16="http://schemas.microsoft.com/office/drawing/2014/main" id="{591BB197-2CFA-A7BF-6A5C-F4765C2968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52717" y="18604111"/>
            <a:ext cx="462317" cy="250655"/>
          </a:xfrm>
          <a:prstGeom prst="rect">
            <a:avLst/>
          </a:prstGeom>
        </p:spPr>
      </p:pic>
      <p:pic>
        <p:nvPicPr>
          <p:cNvPr id="556" name="Graphic 555">
            <a:extLst>
              <a:ext uri="{FF2B5EF4-FFF2-40B4-BE49-F238E27FC236}">
                <a16:creationId xmlns:a16="http://schemas.microsoft.com/office/drawing/2014/main" id="{6B6A263A-1701-C5D5-4A6A-2198DD09CB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105536" y="18604111"/>
            <a:ext cx="462317" cy="250655"/>
          </a:xfrm>
          <a:prstGeom prst="rect">
            <a:avLst/>
          </a:prstGeom>
        </p:spPr>
      </p:pic>
      <p:pic>
        <p:nvPicPr>
          <p:cNvPr id="557" name="Graphic 556">
            <a:extLst>
              <a:ext uri="{FF2B5EF4-FFF2-40B4-BE49-F238E27FC236}">
                <a16:creationId xmlns:a16="http://schemas.microsoft.com/office/drawing/2014/main" id="{E67FBDAA-A0D7-D9F7-F360-8CA48E98F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36177" y="18604111"/>
            <a:ext cx="462317" cy="250655"/>
          </a:xfrm>
          <a:prstGeom prst="rect">
            <a:avLst/>
          </a:prstGeom>
        </p:spPr>
      </p:pic>
      <p:pic>
        <p:nvPicPr>
          <p:cNvPr id="558" name="Graphic 557">
            <a:extLst>
              <a:ext uri="{FF2B5EF4-FFF2-40B4-BE49-F238E27FC236}">
                <a16:creationId xmlns:a16="http://schemas.microsoft.com/office/drawing/2014/main" id="{309FBE44-E016-2E73-DB05-E49A8DE3A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350628" y="19365827"/>
            <a:ext cx="462317" cy="250655"/>
          </a:xfrm>
          <a:prstGeom prst="rect">
            <a:avLst/>
          </a:prstGeom>
        </p:spPr>
      </p:pic>
      <p:pic>
        <p:nvPicPr>
          <p:cNvPr id="559" name="Graphic 558">
            <a:extLst>
              <a:ext uri="{FF2B5EF4-FFF2-40B4-BE49-F238E27FC236}">
                <a16:creationId xmlns:a16="http://schemas.microsoft.com/office/drawing/2014/main" id="{4552BF74-B99A-58DF-6A05-4E11AAA844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455691" y="19365827"/>
            <a:ext cx="462317" cy="250655"/>
          </a:xfrm>
          <a:prstGeom prst="rect">
            <a:avLst/>
          </a:prstGeom>
        </p:spPr>
      </p:pic>
      <p:pic>
        <p:nvPicPr>
          <p:cNvPr id="560" name="Graphic 559">
            <a:extLst>
              <a:ext uri="{FF2B5EF4-FFF2-40B4-BE49-F238E27FC236}">
                <a16:creationId xmlns:a16="http://schemas.microsoft.com/office/drawing/2014/main" id="{43B253CA-DF93-A923-3743-6AA79E102C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35704" y="19365827"/>
            <a:ext cx="462317" cy="250655"/>
          </a:xfrm>
          <a:prstGeom prst="rect">
            <a:avLst/>
          </a:prstGeom>
        </p:spPr>
      </p:pic>
      <p:pic>
        <p:nvPicPr>
          <p:cNvPr id="561" name="Graphic 560">
            <a:extLst>
              <a:ext uri="{FF2B5EF4-FFF2-40B4-BE49-F238E27FC236}">
                <a16:creationId xmlns:a16="http://schemas.microsoft.com/office/drawing/2014/main" id="{F489D865-1315-E33B-B314-6B23EC996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533266" y="19365827"/>
            <a:ext cx="462317" cy="250655"/>
          </a:xfrm>
          <a:prstGeom prst="rect">
            <a:avLst/>
          </a:prstGeom>
        </p:spPr>
      </p:pic>
      <p:pic>
        <p:nvPicPr>
          <p:cNvPr id="562" name="Graphic 561">
            <a:extLst>
              <a:ext uri="{FF2B5EF4-FFF2-40B4-BE49-F238E27FC236}">
                <a16:creationId xmlns:a16="http://schemas.microsoft.com/office/drawing/2014/main" id="{49FFD10D-15E5-1B20-FDB0-7D3182C69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5992304" y="19365827"/>
            <a:ext cx="462317" cy="250655"/>
          </a:xfrm>
          <a:prstGeom prst="rect">
            <a:avLst/>
          </a:prstGeom>
        </p:spPr>
      </p:pic>
      <p:pic>
        <p:nvPicPr>
          <p:cNvPr id="563" name="Graphic 562">
            <a:extLst>
              <a:ext uri="{FF2B5EF4-FFF2-40B4-BE49-F238E27FC236}">
                <a16:creationId xmlns:a16="http://schemas.microsoft.com/office/drawing/2014/main" id="{EDFB1F76-6FAE-8224-3995-BB96B142F9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13965" y="19365827"/>
            <a:ext cx="462317" cy="250655"/>
          </a:xfrm>
          <a:prstGeom prst="rect">
            <a:avLst/>
          </a:prstGeom>
        </p:spPr>
      </p:pic>
      <p:pic>
        <p:nvPicPr>
          <p:cNvPr id="564" name="Graphic 563">
            <a:extLst>
              <a:ext uri="{FF2B5EF4-FFF2-40B4-BE49-F238E27FC236}">
                <a16:creationId xmlns:a16="http://schemas.microsoft.com/office/drawing/2014/main" id="{C263CDF9-5F56-31B0-FE60-E9F431544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580097" y="19365827"/>
            <a:ext cx="462317" cy="250655"/>
          </a:xfrm>
          <a:prstGeom prst="rect">
            <a:avLst/>
          </a:prstGeom>
        </p:spPr>
      </p:pic>
      <p:pic>
        <p:nvPicPr>
          <p:cNvPr id="565" name="Graphic 564">
            <a:extLst>
              <a:ext uri="{FF2B5EF4-FFF2-40B4-BE49-F238E27FC236}">
                <a16:creationId xmlns:a16="http://schemas.microsoft.com/office/drawing/2014/main" id="{5C3C7794-8FD3-BA20-A2AC-0F68E2EFB9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097495" y="19365827"/>
            <a:ext cx="462317" cy="250655"/>
          </a:xfrm>
          <a:prstGeom prst="rect">
            <a:avLst/>
          </a:prstGeom>
        </p:spPr>
      </p:pic>
      <p:pic>
        <p:nvPicPr>
          <p:cNvPr id="566" name="Graphic 565">
            <a:extLst>
              <a:ext uri="{FF2B5EF4-FFF2-40B4-BE49-F238E27FC236}">
                <a16:creationId xmlns:a16="http://schemas.microsoft.com/office/drawing/2014/main" id="{57E75599-74EB-8801-4AF0-76880B1A4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611436" y="19365827"/>
            <a:ext cx="462317" cy="250655"/>
          </a:xfrm>
          <a:prstGeom prst="rect">
            <a:avLst/>
          </a:prstGeom>
        </p:spPr>
      </p:pic>
      <p:pic>
        <p:nvPicPr>
          <p:cNvPr id="567" name="Graphic 566">
            <a:extLst>
              <a:ext uri="{FF2B5EF4-FFF2-40B4-BE49-F238E27FC236}">
                <a16:creationId xmlns:a16="http://schemas.microsoft.com/office/drawing/2014/main" id="{6F6AD4B5-DD90-18E9-236A-998309225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9080805" y="19365827"/>
            <a:ext cx="462317" cy="250655"/>
          </a:xfrm>
          <a:prstGeom prst="rect">
            <a:avLst/>
          </a:prstGeom>
        </p:spPr>
      </p:pic>
      <p:pic>
        <p:nvPicPr>
          <p:cNvPr id="568" name="Graphic 567">
            <a:extLst>
              <a:ext uri="{FF2B5EF4-FFF2-40B4-BE49-F238E27FC236}">
                <a16:creationId xmlns:a16="http://schemas.microsoft.com/office/drawing/2014/main" id="{D7074169-C6E0-631F-2776-F71FD6997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9643154" y="19365827"/>
            <a:ext cx="462317" cy="250655"/>
          </a:xfrm>
          <a:prstGeom prst="rect">
            <a:avLst/>
          </a:prstGeom>
        </p:spPr>
      </p:pic>
      <p:pic>
        <p:nvPicPr>
          <p:cNvPr id="569" name="Graphic 568">
            <a:extLst>
              <a:ext uri="{FF2B5EF4-FFF2-40B4-BE49-F238E27FC236}">
                <a16:creationId xmlns:a16="http://schemas.microsoft.com/office/drawing/2014/main" id="{689A0276-DDA5-B288-B233-96B46663F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0770961" y="19379612"/>
            <a:ext cx="462317" cy="250655"/>
          </a:xfrm>
          <a:prstGeom prst="rect">
            <a:avLst/>
          </a:prstGeom>
        </p:spPr>
      </p:pic>
      <p:pic>
        <p:nvPicPr>
          <p:cNvPr id="570" name="Graphic 569">
            <a:extLst>
              <a:ext uri="{FF2B5EF4-FFF2-40B4-BE49-F238E27FC236}">
                <a16:creationId xmlns:a16="http://schemas.microsoft.com/office/drawing/2014/main" id="{699BFC83-0C5C-29C9-F353-E10B33ADF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11475" y="19365827"/>
            <a:ext cx="462317" cy="250655"/>
          </a:xfrm>
          <a:prstGeom prst="rect">
            <a:avLst/>
          </a:prstGeom>
        </p:spPr>
      </p:pic>
      <p:pic>
        <p:nvPicPr>
          <p:cNvPr id="571" name="Graphic 570">
            <a:extLst>
              <a:ext uri="{FF2B5EF4-FFF2-40B4-BE49-F238E27FC236}">
                <a16:creationId xmlns:a16="http://schemas.microsoft.com/office/drawing/2014/main" id="{06667D06-5F99-078C-EA8E-D7B17CA3C5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420088" y="19365827"/>
            <a:ext cx="462317" cy="250655"/>
          </a:xfrm>
          <a:prstGeom prst="rect">
            <a:avLst/>
          </a:prstGeom>
        </p:spPr>
      </p:pic>
      <p:pic>
        <p:nvPicPr>
          <p:cNvPr id="572" name="Graphic 571">
            <a:extLst>
              <a:ext uri="{FF2B5EF4-FFF2-40B4-BE49-F238E27FC236}">
                <a16:creationId xmlns:a16="http://schemas.microsoft.com/office/drawing/2014/main" id="{1889A628-056C-5B4E-C003-FC4E74902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936530" y="19365827"/>
            <a:ext cx="462317" cy="250655"/>
          </a:xfrm>
          <a:prstGeom prst="rect">
            <a:avLst/>
          </a:prstGeom>
        </p:spPr>
      </p:pic>
      <p:pic>
        <p:nvPicPr>
          <p:cNvPr id="573" name="Graphic 572">
            <a:extLst>
              <a:ext uri="{FF2B5EF4-FFF2-40B4-BE49-F238E27FC236}">
                <a16:creationId xmlns:a16="http://schemas.microsoft.com/office/drawing/2014/main" id="{BCC121ED-51C1-EBB0-EEDC-91A771B03C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568" r="10977"/>
          <a:stretch/>
        </p:blipFill>
        <p:spPr>
          <a:xfrm flipH="1">
            <a:off x="13536748" y="19365827"/>
            <a:ext cx="462317" cy="250655"/>
          </a:xfrm>
          <a:prstGeom prst="rect">
            <a:avLst/>
          </a:prstGeom>
        </p:spPr>
      </p:pic>
      <p:pic>
        <p:nvPicPr>
          <p:cNvPr id="574" name="Graphic 573">
            <a:extLst>
              <a:ext uri="{FF2B5EF4-FFF2-40B4-BE49-F238E27FC236}">
                <a16:creationId xmlns:a16="http://schemas.microsoft.com/office/drawing/2014/main" id="{46BCFC73-E559-9611-B456-3652A5012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789350" y="19365827"/>
            <a:ext cx="462317" cy="250655"/>
          </a:xfrm>
          <a:prstGeom prst="rect">
            <a:avLst/>
          </a:prstGeom>
        </p:spPr>
      </p:pic>
      <p:pic>
        <p:nvPicPr>
          <p:cNvPr id="575" name="Graphic 574">
            <a:extLst>
              <a:ext uri="{FF2B5EF4-FFF2-40B4-BE49-F238E27FC236}">
                <a16:creationId xmlns:a16="http://schemas.microsoft.com/office/drawing/2014/main" id="{2271B4CB-6239-BDFE-C3E7-1B08EB6EBE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4501475" y="19365827"/>
            <a:ext cx="462317" cy="250655"/>
          </a:xfrm>
          <a:prstGeom prst="rect">
            <a:avLst/>
          </a:prstGeom>
        </p:spPr>
      </p:pic>
      <p:pic>
        <p:nvPicPr>
          <p:cNvPr id="576" name="Graphic 575">
            <a:extLst>
              <a:ext uri="{FF2B5EF4-FFF2-40B4-BE49-F238E27FC236}">
                <a16:creationId xmlns:a16="http://schemas.microsoft.com/office/drawing/2014/main" id="{92D2E5A3-D156-C351-6232-53350BBA4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5152007" y="19365827"/>
            <a:ext cx="462317" cy="250655"/>
          </a:xfrm>
          <a:prstGeom prst="rect">
            <a:avLst/>
          </a:prstGeom>
        </p:spPr>
      </p:pic>
      <p:pic>
        <p:nvPicPr>
          <p:cNvPr id="577" name="Graphic 576">
            <a:extLst>
              <a:ext uri="{FF2B5EF4-FFF2-40B4-BE49-F238E27FC236}">
                <a16:creationId xmlns:a16="http://schemas.microsoft.com/office/drawing/2014/main" id="{13F2734F-EC16-A341-FBBF-245F00E718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39460" y="19365827"/>
            <a:ext cx="462317" cy="250655"/>
          </a:xfrm>
          <a:prstGeom prst="rect">
            <a:avLst/>
          </a:prstGeom>
        </p:spPr>
      </p:pic>
      <p:pic>
        <p:nvPicPr>
          <p:cNvPr id="578" name="Graphic 577">
            <a:extLst>
              <a:ext uri="{FF2B5EF4-FFF2-40B4-BE49-F238E27FC236}">
                <a16:creationId xmlns:a16="http://schemas.microsoft.com/office/drawing/2014/main" id="{29196A51-D85B-A930-C77E-EB4942005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267909" y="19365827"/>
            <a:ext cx="462317" cy="250655"/>
          </a:xfrm>
          <a:prstGeom prst="rect">
            <a:avLst/>
          </a:prstGeom>
        </p:spPr>
      </p:pic>
      <p:pic>
        <p:nvPicPr>
          <p:cNvPr id="579" name="Graphic 578">
            <a:extLst>
              <a:ext uri="{FF2B5EF4-FFF2-40B4-BE49-F238E27FC236}">
                <a16:creationId xmlns:a16="http://schemas.microsoft.com/office/drawing/2014/main" id="{3571852A-7514-3CA8-5B46-791DF26622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34041" y="19365827"/>
            <a:ext cx="462317" cy="250655"/>
          </a:xfrm>
          <a:prstGeom prst="rect">
            <a:avLst/>
          </a:prstGeom>
        </p:spPr>
      </p:pic>
      <p:pic>
        <p:nvPicPr>
          <p:cNvPr id="580" name="Graphic 579">
            <a:extLst>
              <a:ext uri="{FF2B5EF4-FFF2-40B4-BE49-F238E27FC236}">
                <a16:creationId xmlns:a16="http://schemas.microsoft.com/office/drawing/2014/main" id="{4255E4BF-B7E0-E8E0-478C-3B8958D87E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086860" y="19365827"/>
            <a:ext cx="462317" cy="250655"/>
          </a:xfrm>
          <a:prstGeom prst="rect">
            <a:avLst/>
          </a:prstGeom>
        </p:spPr>
      </p:pic>
      <p:pic>
        <p:nvPicPr>
          <p:cNvPr id="581" name="Graphic 580">
            <a:extLst>
              <a:ext uri="{FF2B5EF4-FFF2-40B4-BE49-F238E27FC236}">
                <a16:creationId xmlns:a16="http://schemas.microsoft.com/office/drawing/2014/main" id="{AB598AA0-9D9D-3B5D-EB69-939AB2F33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20417501" y="19365827"/>
            <a:ext cx="462317" cy="250655"/>
          </a:xfrm>
          <a:prstGeom prst="rect">
            <a:avLst/>
          </a:prstGeom>
        </p:spPr>
      </p:pic>
      <p:pic>
        <p:nvPicPr>
          <p:cNvPr id="582" name="Graphic 581">
            <a:extLst>
              <a:ext uri="{FF2B5EF4-FFF2-40B4-BE49-F238E27FC236}">
                <a16:creationId xmlns:a16="http://schemas.microsoft.com/office/drawing/2014/main" id="{E14F99D8-C5A3-F8D7-1B30-9E1A9FC132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369304" y="20082850"/>
            <a:ext cx="462317" cy="250655"/>
          </a:xfrm>
          <a:prstGeom prst="rect">
            <a:avLst/>
          </a:prstGeom>
        </p:spPr>
      </p:pic>
      <p:pic>
        <p:nvPicPr>
          <p:cNvPr id="583" name="Graphic 582">
            <a:extLst>
              <a:ext uri="{FF2B5EF4-FFF2-40B4-BE49-F238E27FC236}">
                <a16:creationId xmlns:a16="http://schemas.microsoft.com/office/drawing/2014/main" id="{F577FF99-72E5-A729-ADE6-4F64C93F52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4474367" y="20082850"/>
            <a:ext cx="462317" cy="250655"/>
          </a:xfrm>
          <a:prstGeom prst="rect">
            <a:avLst/>
          </a:prstGeom>
        </p:spPr>
      </p:pic>
      <p:pic>
        <p:nvPicPr>
          <p:cNvPr id="584" name="Graphic 583">
            <a:extLst>
              <a:ext uri="{FF2B5EF4-FFF2-40B4-BE49-F238E27FC236}">
                <a16:creationId xmlns:a16="http://schemas.microsoft.com/office/drawing/2014/main" id="{5004EA9B-CBE4-6024-ED21-774E9BDFE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551942" y="20082850"/>
            <a:ext cx="462317" cy="250655"/>
          </a:xfrm>
          <a:prstGeom prst="rect">
            <a:avLst/>
          </a:prstGeom>
        </p:spPr>
      </p:pic>
      <p:pic>
        <p:nvPicPr>
          <p:cNvPr id="585" name="Graphic 584">
            <a:extLst>
              <a:ext uri="{FF2B5EF4-FFF2-40B4-BE49-F238E27FC236}">
                <a16:creationId xmlns:a16="http://schemas.microsoft.com/office/drawing/2014/main" id="{3FA4B899-5EA4-C47F-EB60-C84B111EC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2641" y="20082850"/>
            <a:ext cx="462317" cy="250655"/>
          </a:xfrm>
          <a:prstGeom prst="rect">
            <a:avLst/>
          </a:prstGeom>
        </p:spPr>
      </p:pic>
      <p:pic>
        <p:nvPicPr>
          <p:cNvPr id="586" name="Graphic 585">
            <a:extLst>
              <a:ext uri="{FF2B5EF4-FFF2-40B4-BE49-F238E27FC236}">
                <a16:creationId xmlns:a16="http://schemas.microsoft.com/office/drawing/2014/main" id="{13F61CF2-9723-6349-1876-FBADCB1AFB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868031" y="20082850"/>
            <a:ext cx="462317" cy="250655"/>
          </a:xfrm>
          <a:prstGeom prst="rect">
            <a:avLst/>
          </a:prstGeom>
        </p:spPr>
      </p:pic>
      <p:pic>
        <p:nvPicPr>
          <p:cNvPr id="587" name="Graphic 586">
            <a:extLst>
              <a:ext uri="{FF2B5EF4-FFF2-40B4-BE49-F238E27FC236}">
                <a16:creationId xmlns:a16="http://schemas.microsoft.com/office/drawing/2014/main" id="{ED9E6439-3B52-5A22-0A97-F38ADB60B9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893086" y="20082850"/>
            <a:ext cx="462317" cy="250655"/>
          </a:xfrm>
          <a:prstGeom prst="rect">
            <a:avLst/>
          </a:prstGeom>
        </p:spPr>
      </p:pic>
      <p:pic>
        <p:nvPicPr>
          <p:cNvPr id="588" name="Graphic 587">
            <a:extLst>
              <a:ext uri="{FF2B5EF4-FFF2-40B4-BE49-F238E27FC236}">
                <a16:creationId xmlns:a16="http://schemas.microsoft.com/office/drawing/2014/main" id="{E6C7734B-71A0-6849-3113-F155DA088C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0770961" y="20082850"/>
            <a:ext cx="462317" cy="250655"/>
          </a:xfrm>
          <a:prstGeom prst="rect">
            <a:avLst/>
          </a:prstGeom>
        </p:spPr>
      </p:pic>
      <p:pic>
        <p:nvPicPr>
          <p:cNvPr id="589" name="Graphic 588">
            <a:extLst>
              <a:ext uri="{FF2B5EF4-FFF2-40B4-BE49-F238E27FC236}">
                <a16:creationId xmlns:a16="http://schemas.microsoft.com/office/drawing/2014/main" id="{4AB52286-1172-D934-01CC-E2D7ACF71C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30151" y="20082850"/>
            <a:ext cx="462317" cy="250655"/>
          </a:xfrm>
          <a:prstGeom prst="rect">
            <a:avLst/>
          </a:prstGeom>
        </p:spPr>
      </p:pic>
      <p:pic>
        <p:nvPicPr>
          <p:cNvPr id="590" name="Graphic 589">
            <a:extLst>
              <a:ext uri="{FF2B5EF4-FFF2-40B4-BE49-F238E27FC236}">
                <a16:creationId xmlns:a16="http://schemas.microsoft.com/office/drawing/2014/main" id="{DFFE8527-0804-9FCE-E8D6-939DBC7DA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955206" y="20082850"/>
            <a:ext cx="462317" cy="250655"/>
          </a:xfrm>
          <a:prstGeom prst="rect">
            <a:avLst/>
          </a:prstGeom>
        </p:spPr>
      </p:pic>
      <p:pic>
        <p:nvPicPr>
          <p:cNvPr id="591" name="Graphic 590">
            <a:extLst>
              <a:ext uri="{FF2B5EF4-FFF2-40B4-BE49-F238E27FC236}">
                <a16:creationId xmlns:a16="http://schemas.microsoft.com/office/drawing/2014/main" id="{C5B05AE0-C31E-D314-4E2F-A58F625FF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808026" y="20082850"/>
            <a:ext cx="462317" cy="250655"/>
          </a:xfrm>
          <a:prstGeom prst="rect">
            <a:avLst/>
          </a:prstGeom>
        </p:spPr>
      </p:pic>
      <p:pic>
        <p:nvPicPr>
          <p:cNvPr id="592" name="Graphic 591">
            <a:extLst>
              <a:ext uri="{FF2B5EF4-FFF2-40B4-BE49-F238E27FC236}">
                <a16:creationId xmlns:a16="http://schemas.microsoft.com/office/drawing/2014/main" id="{4ACE722E-788E-B37F-9368-AC293F3E0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156357" y="20082850"/>
            <a:ext cx="462317" cy="250655"/>
          </a:xfrm>
          <a:prstGeom prst="rect">
            <a:avLst/>
          </a:prstGeom>
        </p:spPr>
      </p:pic>
      <p:pic>
        <p:nvPicPr>
          <p:cNvPr id="593" name="Graphic 592">
            <a:extLst>
              <a:ext uri="{FF2B5EF4-FFF2-40B4-BE49-F238E27FC236}">
                <a16:creationId xmlns:a16="http://schemas.microsoft.com/office/drawing/2014/main" id="{5B80300A-FF31-3DCE-CCAB-880E28766C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37313" y="20082850"/>
            <a:ext cx="462317" cy="250655"/>
          </a:xfrm>
          <a:prstGeom prst="rect">
            <a:avLst/>
          </a:prstGeom>
        </p:spPr>
      </p:pic>
      <p:pic>
        <p:nvPicPr>
          <p:cNvPr id="595" name="Graphic 594">
            <a:extLst>
              <a:ext uri="{FF2B5EF4-FFF2-40B4-BE49-F238E27FC236}">
                <a16:creationId xmlns:a16="http://schemas.microsoft.com/office/drawing/2014/main" id="{05108CB6-B183-60AD-AFFA-F096D6D6E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285800" y="20082850"/>
            <a:ext cx="462317" cy="250655"/>
          </a:xfrm>
          <a:prstGeom prst="rect">
            <a:avLst/>
          </a:prstGeom>
        </p:spPr>
      </p:pic>
      <p:pic>
        <p:nvPicPr>
          <p:cNvPr id="596" name="Graphic 595">
            <a:extLst>
              <a:ext uri="{FF2B5EF4-FFF2-40B4-BE49-F238E27FC236}">
                <a16:creationId xmlns:a16="http://schemas.microsoft.com/office/drawing/2014/main" id="{D005B096-DD79-B654-96CB-71B27E9E8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51932" y="20082850"/>
            <a:ext cx="462317" cy="250655"/>
          </a:xfrm>
          <a:prstGeom prst="rect">
            <a:avLst/>
          </a:prstGeom>
        </p:spPr>
      </p:pic>
      <p:pic>
        <p:nvPicPr>
          <p:cNvPr id="597" name="Graphic 596">
            <a:extLst>
              <a:ext uri="{FF2B5EF4-FFF2-40B4-BE49-F238E27FC236}">
                <a16:creationId xmlns:a16="http://schemas.microsoft.com/office/drawing/2014/main" id="{E41C2A5A-2D23-470C-61F1-8E201B25E7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104751" y="20082850"/>
            <a:ext cx="462317" cy="250655"/>
          </a:xfrm>
          <a:prstGeom prst="rect">
            <a:avLst/>
          </a:prstGeom>
        </p:spPr>
      </p:pic>
      <p:pic>
        <p:nvPicPr>
          <p:cNvPr id="599" name="Graphic 598">
            <a:extLst>
              <a:ext uri="{FF2B5EF4-FFF2-40B4-BE49-F238E27FC236}">
                <a16:creationId xmlns:a16="http://schemas.microsoft.com/office/drawing/2014/main" id="{56E97489-E3E1-3EC3-098F-060866D40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3369304" y="20788550"/>
            <a:ext cx="462317" cy="250655"/>
          </a:xfrm>
          <a:prstGeom prst="rect">
            <a:avLst/>
          </a:prstGeom>
        </p:spPr>
      </p:pic>
      <p:pic>
        <p:nvPicPr>
          <p:cNvPr id="601" name="Graphic 600">
            <a:extLst>
              <a:ext uri="{FF2B5EF4-FFF2-40B4-BE49-F238E27FC236}">
                <a16:creationId xmlns:a16="http://schemas.microsoft.com/office/drawing/2014/main" id="{54BC6B17-1966-E440-855A-23AF48FAA3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6632641" y="20788550"/>
            <a:ext cx="462317" cy="250655"/>
          </a:xfrm>
          <a:prstGeom prst="rect">
            <a:avLst/>
          </a:prstGeom>
        </p:spPr>
      </p:pic>
      <p:pic>
        <p:nvPicPr>
          <p:cNvPr id="602" name="Graphic 601">
            <a:extLst>
              <a:ext uri="{FF2B5EF4-FFF2-40B4-BE49-F238E27FC236}">
                <a16:creationId xmlns:a16="http://schemas.microsoft.com/office/drawing/2014/main" id="{15A263C9-8EA5-CF79-0754-CB6B404D7A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7868031" y="20788550"/>
            <a:ext cx="462317" cy="250655"/>
          </a:xfrm>
          <a:prstGeom prst="rect">
            <a:avLst/>
          </a:prstGeom>
        </p:spPr>
      </p:pic>
      <p:pic>
        <p:nvPicPr>
          <p:cNvPr id="603" name="Graphic 602">
            <a:extLst>
              <a:ext uri="{FF2B5EF4-FFF2-40B4-BE49-F238E27FC236}">
                <a16:creationId xmlns:a16="http://schemas.microsoft.com/office/drawing/2014/main" id="{33BC2109-084F-21BF-19F6-700F4225CD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8893086" y="20788550"/>
            <a:ext cx="462317" cy="250655"/>
          </a:xfrm>
          <a:prstGeom prst="rect">
            <a:avLst/>
          </a:prstGeom>
        </p:spPr>
      </p:pic>
      <p:pic>
        <p:nvPicPr>
          <p:cNvPr id="604" name="Graphic 603">
            <a:extLst>
              <a:ext uri="{FF2B5EF4-FFF2-40B4-BE49-F238E27FC236}">
                <a16:creationId xmlns:a16="http://schemas.microsoft.com/office/drawing/2014/main" id="{68303403-3BF5-1589-677D-8900E912D1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0770961" y="20788550"/>
            <a:ext cx="462317" cy="250655"/>
          </a:xfrm>
          <a:prstGeom prst="rect">
            <a:avLst/>
          </a:prstGeom>
        </p:spPr>
      </p:pic>
      <p:pic>
        <p:nvPicPr>
          <p:cNvPr id="605" name="Graphic 604">
            <a:extLst>
              <a:ext uri="{FF2B5EF4-FFF2-40B4-BE49-F238E27FC236}">
                <a16:creationId xmlns:a16="http://schemas.microsoft.com/office/drawing/2014/main" id="{A320DE24-D2B1-5F5D-DC65-8BCE78DA9D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930151" y="20788550"/>
            <a:ext cx="462317" cy="250655"/>
          </a:xfrm>
          <a:prstGeom prst="rect">
            <a:avLst/>
          </a:prstGeom>
        </p:spPr>
      </p:pic>
      <p:pic>
        <p:nvPicPr>
          <p:cNvPr id="606" name="Graphic 605">
            <a:extLst>
              <a:ext uri="{FF2B5EF4-FFF2-40B4-BE49-F238E27FC236}">
                <a16:creationId xmlns:a16="http://schemas.microsoft.com/office/drawing/2014/main" id="{888353F3-EDD1-0DD8-69AC-D2CD7999BF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2955206" y="20788550"/>
            <a:ext cx="462317" cy="250655"/>
          </a:xfrm>
          <a:prstGeom prst="rect">
            <a:avLst/>
          </a:prstGeom>
        </p:spPr>
      </p:pic>
      <p:pic>
        <p:nvPicPr>
          <p:cNvPr id="607" name="Graphic 606">
            <a:extLst>
              <a:ext uri="{FF2B5EF4-FFF2-40B4-BE49-F238E27FC236}">
                <a16:creationId xmlns:a16="http://schemas.microsoft.com/office/drawing/2014/main" id="{BD4CFBDE-D8D4-8F63-3068-98D7C40F82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3808026" y="20788550"/>
            <a:ext cx="462317" cy="250655"/>
          </a:xfrm>
          <a:prstGeom prst="rect">
            <a:avLst/>
          </a:prstGeom>
        </p:spPr>
      </p:pic>
      <p:pic>
        <p:nvPicPr>
          <p:cNvPr id="608" name="Graphic 607">
            <a:extLst>
              <a:ext uri="{FF2B5EF4-FFF2-40B4-BE49-F238E27FC236}">
                <a16:creationId xmlns:a16="http://schemas.microsoft.com/office/drawing/2014/main" id="{572F5FED-4DC8-1E97-21EC-F1C9DC8410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156357" y="20788550"/>
            <a:ext cx="462317" cy="250655"/>
          </a:xfrm>
          <a:prstGeom prst="rect">
            <a:avLst/>
          </a:prstGeom>
        </p:spPr>
      </p:pic>
      <p:pic>
        <p:nvPicPr>
          <p:cNvPr id="609" name="Graphic 608">
            <a:extLst>
              <a:ext uri="{FF2B5EF4-FFF2-40B4-BE49-F238E27FC236}">
                <a16:creationId xmlns:a16="http://schemas.microsoft.com/office/drawing/2014/main" id="{09726611-4C40-3EF6-FC42-A4285C3C00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5837313" y="20788550"/>
            <a:ext cx="462317" cy="250655"/>
          </a:xfrm>
          <a:prstGeom prst="rect">
            <a:avLst/>
          </a:prstGeom>
        </p:spPr>
      </p:pic>
      <p:pic>
        <p:nvPicPr>
          <p:cNvPr id="610" name="Graphic 609">
            <a:extLst>
              <a:ext uri="{FF2B5EF4-FFF2-40B4-BE49-F238E27FC236}">
                <a16:creationId xmlns:a16="http://schemas.microsoft.com/office/drawing/2014/main" id="{D1D0074F-7602-7984-79C7-79DF81FA94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7285800" y="20788550"/>
            <a:ext cx="462317" cy="250655"/>
          </a:xfrm>
          <a:prstGeom prst="rect">
            <a:avLst/>
          </a:prstGeom>
        </p:spPr>
      </p:pic>
      <p:pic>
        <p:nvPicPr>
          <p:cNvPr id="611" name="Graphic 610">
            <a:extLst>
              <a:ext uri="{FF2B5EF4-FFF2-40B4-BE49-F238E27FC236}">
                <a16:creationId xmlns:a16="http://schemas.microsoft.com/office/drawing/2014/main" id="{BA2C0AB2-88CA-B09A-F3BF-4610A552FE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8251932" y="20788550"/>
            <a:ext cx="462317" cy="250655"/>
          </a:xfrm>
          <a:prstGeom prst="rect">
            <a:avLst/>
          </a:prstGeom>
        </p:spPr>
      </p:pic>
      <p:pic>
        <p:nvPicPr>
          <p:cNvPr id="612" name="Graphic 611">
            <a:extLst>
              <a:ext uri="{FF2B5EF4-FFF2-40B4-BE49-F238E27FC236}">
                <a16:creationId xmlns:a16="http://schemas.microsoft.com/office/drawing/2014/main" id="{270997CD-7FBF-6B1E-6A87-48B3B2033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9104751" y="20788550"/>
            <a:ext cx="462317" cy="250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5E70E1-B3F5-ACE6-0E3D-CAF8F121DC42}"/>
              </a:ext>
            </a:extLst>
          </p:cNvPr>
          <p:cNvSpPr txBox="1"/>
          <p:nvPr/>
        </p:nvSpPr>
        <p:spPr>
          <a:xfrm>
            <a:off x="19608912" y="99640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1DFEA-4B62-FD26-5FA6-B3FCEB43AD07}"/>
              </a:ext>
            </a:extLst>
          </p:cNvPr>
          <p:cNvSpPr txBox="1"/>
          <p:nvPr/>
        </p:nvSpPr>
        <p:spPr>
          <a:xfrm>
            <a:off x="19608912" y="106290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7EC06-F2EB-9A26-3779-6CFD90E96A4B}"/>
              </a:ext>
            </a:extLst>
          </p:cNvPr>
          <p:cNvSpPr txBox="1"/>
          <p:nvPr/>
        </p:nvSpPr>
        <p:spPr>
          <a:xfrm>
            <a:off x="19608912" y="114259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D7C5B-B4CE-7AD0-C552-1ED762E76BEA}"/>
              </a:ext>
            </a:extLst>
          </p:cNvPr>
          <p:cNvSpPr txBox="1"/>
          <p:nvPr/>
        </p:nvSpPr>
        <p:spPr>
          <a:xfrm>
            <a:off x="19608912" y="121263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1F987-AE7B-0AAA-E12A-0290117B1EB2}"/>
              </a:ext>
            </a:extLst>
          </p:cNvPr>
          <p:cNvSpPr txBox="1"/>
          <p:nvPr/>
        </p:nvSpPr>
        <p:spPr>
          <a:xfrm>
            <a:off x="19608912" y="129143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67405-A7F6-05E6-04B2-02A0E5EBCC97}"/>
              </a:ext>
            </a:extLst>
          </p:cNvPr>
          <p:cNvSpPr txBox="1"/>
          <p:nvPr/>
        </p:nvSpPr>
        <p:spPr>
          <a:xfrm>
            <a:off x="19608912" y="137263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45134-5CDD-448A-69A3-B6AB81F740F2}"/>
              </a:ext>
            </a:extLst>
          </p:cNvPr>
          <p:cNvSpPr txBox="1"/>
          <p:nvPr/>
        </p:nvSpPr>
        <p:spPr>
          <a:xfrm>
            <a:off x="19608912" y="143625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51572-528F-543D-FA1B-F0C47D1BDF58}"/>
              </a:ext>
            </a:extLst>
          </p:cNvPr>
          <p:cNvSpPr txBox="1"/>
          <p:nvPr/>
        </p:nvSpPr>
        <p:spPr>
          <a:xfrm>
            <a:off x="17562170" y="21498726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= request sailing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F4C80-0537-3527-4820-B1A9627EBDF7}"/>
              </a:ext>
            </a:extLst>
          </p:cNvPr>
          <p:cNvSpPr txBox="1"/>
          <p:nvPr/>
        </p:nvSpPr>
        <p:spPr>
          <a:xfrm>
            <a:off x="20398373" y="161921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27CB30-3486-25CD-F1D3-A7EE05998D1C}"/>
              </a:ext>
            </a:extLst>
          </p:cNvPr>
          <p:cNvSpPr txBox="1"/>
          <p:nvPr/>
        </p:nvSpPr>
        <p:spPr>
          <a:xfrm>
            <a:off x="20355706" y="16959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4B039A-8533-742A-F96B-D5D7D4219201}"/>
              </a:ext>
            </a:extLst>
          </p:cNvPr>
          <p:cNvSpPr txBox="1"/>
          <p:nvPr/>
        </p:nvSpPr>
        <p:spPr>
          <a:xfrm>
            <a:off x="20355706" y="177567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E418BE-2DC0-45FE-8AE5-93342B30F59A}"/>
              </a:ext>
            </a:extLst>
          </p:cNvPr>
          <p:cNvSpPr txBox="1"/>
          <p:nvPr/>
        </p:nvSpPr>
        <p:spPr>
          <a:xfrm>
            <a:off x="20355706" y="184571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503FF-F279-D4AF-CF54-0437F7443EB9}"/>
              </a:ext>
            </a:extLst>
          </p:cNvPr>
          <p:cNvSpPr txBox="1"/>
          <p:nvPr/>
        </p:nvSpPr>
        <p:spPr>
          <a:xfrm>
            <a:off x="20355706" y="192451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311F21-7FE5-E73B-BE78-2917A93DFB0E}"/>
              </a:ext>
            </a:extLst>
          </p:cNvPr>
          <p:cNvSpPr txBox="1"/>
          <p:nvPr/>
        </p:nvSpPr>
        <p:spPr>
          <a:xfrm>
            <a:off x="20355706" y="199285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762B6-B1C7-2603-A6AF-B79CE348C0C3}"/>
              </a:ext>
            </a:extLst>
          </p:cNvPr>
          <p:cNvSpPr txBox="1"/>
          <p:nvPr/>
        </p:nvSpPr>
        <p:spPr>
          <a:xfrm>
            <a:off x="20355706" y="206486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82375566-E5E5-2C7C-239F-4EAABE2D69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5074772" y="20793185"/>
            <a:ext cx="462317" cy="25065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85F9C4B-67AB-312E-1288-180A0B2BD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13846126" y="16320826"/>
            <a:ext cx="462317" cy="25065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A2F6C5B-F803-9023-CA1E-350FB40F3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530101" y="17092022"/>
            <a:ext cx="462317" cy="25065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0790A4F-F0CB-7453-3934-B470B68A00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511425" y="17853738"/>
            <a:ext cx="462317" cy="25065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BC2ADF2-6EFA-FFC8-0780-70DAE67CC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92001" y="18597451"/>
            <a:ext cx="462317" cy="25065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9E0D4FD-5973-F73F-F993-5A23BE7CC7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3568" r="10977"/>
          <a:stretch/>
        </p:blipFill>
        <p:spPr>
          <a:xfrm flipH="1">
            <a:off x="11473325" y="19359167"/>
            <a:ext cx="462317" cy="2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52A17-A24E-744E-F1C9-3FF1FC9BB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11C26-74DF-858B-5A03-75F100464EAF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9CF9C63-E934-65A6-BCBC-AF4BE3D510BD}"/>
              </a:ext>
            </a:extLst>
          </p:cNvPr>
          <p:cNvSpPr/>
          <p:nvPr/>
        </p:nvSpPr>
        <p:spPr>
          <a:xfrm>
            <a:off x="538684" y="22771060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7D381CB-BD8D-919E-12A6-56CCE20D53AF}"/>
              </a:ext>
            </a:extLst>
          </p:cNvPr>
          <p:cNvSpPr/>
          <p:nvPr/>
        </p:nvSpPr>
        <p:spPr>
          <a:xfrm>
            <a:off x="422235" y="9826116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51C48C7-9568-E854-EA9E-B10E41C69BF2}"/>
              </a:ext>
            </a:extLst>
          </p:cNvPr>
          <p:cNvSpPr/>
          <p:nvPr/>
        </p:nvSpPr>
        <p:spPr>
          <a:xfrm>
            <a:off x="422235" y="3353644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5CC00-E6D6-E266-5F49-EB040DA023A5}"/>
              </a:ext>
            </a:extLst>
          </p:cNvPr>
          <p:cNvSpPr txBox="1"/>
          <p:nvPr/>
        </p:nvSpPr>
        <p:spPr>
          <a:xfrm>
            <a:off x="1912327" y="660928"/>
            <a:ext cx="1718043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Ferry Carryings, Capacity Utilisation and Performance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6DB94D-6E3C-BD27-37E3-D2DABD080FF3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4" name="Picture 2" descr="Logo: Shetland Islands Council">
              <a:extLst>
                <a:ext uri="{FF2B5EF4-FFF2-40B4-BE49-F238E27FC236}">
                  <a16:creationId xmlns:a16="http://schemas.microsoft.com/office/drawing/2014/main" id="{B6762D33-595A-065F-BF6E-605B93161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51415D-C443-868B-1742-A2C0DA6AD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62654E-AE4E-ECF1-8AC2-5F8154CB7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FB4637-9695-908E-F8D7-D7E219DAFE5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A7158334-FE01-D71D-B3F9-E97A3A82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E27966-9636-A473-FA64-DAD6E0A5E903}"/>
              </a:ext>
            </a:extLst>
          </p:cNvPr>
          <p:cNvSpPr txBox="1">
            <a:spLocks/>
          </p:cNvSpPr>
          <p:nvPr/>
        </p:nvSpPr>
        <p:spPr>
          <a:xfrm>
            <a:off x="14088478" y="4108126"/>
            <a:ext cx="6081382" cy="4696801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inter-island ferry service was subject to a programme of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reductions from 2013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for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reductions were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mainly focused on Saturdays.</a:t>
            </a:r>
          </a:p>
          <a:p>
            <a:endParaRPr lang="en-GB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was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6% reduction in scheduled sailings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2013 and 2015, and then broad stability thereafter.</a:t>
            </a:r>
          </a:p>
          <a:p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Saturday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sailings reduced by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23%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between 2013 and 2015 due to the route being operated by the shift vessel only.</a:t>
            </a:r>
            <a:endParaRPr lang="en-GB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BBD43E4-188E-5159-AD8D-5CA6B53086E5}"/>
              </a:ext>
            </a:extLst>
          </p:cNvPr>
          <p:cNvSpPr txBox="1">
            <a:spLocks/>
          </p:cNvSpPr>
          <p:nvPr/>
        </p:nvSpPr>
        <p:spPr>
          <a:xfrm>
            <a:off x="1043839" y="10666103"/>
            <a:ext cx="8476615" cy="4891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figure shows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carryings in terms of total lane metres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LMs)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carried for each year between 2013 and 2023 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 lane metre is a common unit of measurement for all vehicular traffic using a roll-on/roll-off (Ro-Ro) ferry. For example, a typical car would be 5 lane </a:t>
            </a:r>
            <a:r>
              <a:rPr lang="en-GB" sz="26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n-GB" sz="2600" b="0" i="1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etres</a:t>
            </a:r>
            <a:r>
              <a:rPr kumimoji="0" lang="en-GB" sz="26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was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growth in carryings pre-pandemic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total LMs up by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 </a:t>
            </a:r>
            <a:r>
              <a:rPr kumimoji="0" lang="en-GB" sz="260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2019 relative to 2013, despite the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kumimoji="0" lang="en-GB" sz="260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in sailings.</a:t>
            </a: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1" indent="-257175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B73837-5294-20A0-CC33-0436CFF2A791}"/>
              </a:ext>
            </a:extLst>
          </p:cNvPr>
          <p:cNvSpPr/>
          <p:nvPr/>
        </p:nvSpPr>
        <p:spPr>
          <a:xfrm>
            <a:off x="1186756" y="3047107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sailings are made by each vessel in each year?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DEE326-1EDE-992D-2A89-C7DE8821C341}"/>
              </a:ext>
            </a:extLst>
          </p:cNvPr>
          <p:cNvSpPr/>
          <p:nvPr/>
        </p:nvSpPr>
        <p:spPr>
          <a:xfrm>
            <a:off x="10580205" y="9452097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have vehicle lane metre carryings changed over time?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1165D-6844-27A0-0805-2C950327A26A}"/>
              </a:ext>
            </a:extLst>
          </p:cNvPr>
          <p:cNvSpPr txBox="1"/>
          <p:nvPr/>
        </p:nvSpPr>
        <p:spPr>
          <a:xfrm>
            <a:off x="3684815" y="9341538"/>
            <a:ext cx="6444216" cy="330016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R="0" lvl="0" indent="0" defTabSz="6858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57175" marR="0" lvl="1" indent="-257175" defTabSz="6858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800">
                <a:solidFill>
                  <a:srgbClr val="222222"/>
                </a:solidFill>
              </a:defRPr>
            </a:lvl3pPr>
            <a:lvl4pPr marL="10287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500"/>
            </a:lvl4pPr>
            <a:lvl5pPr marL="13716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500"/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FF5D3F-1CEF-C2AD-BB5A-C8E48849DD74}"/>
              </a:ext>
            </a:extLst>
          </p:cNvPr>
          <p:cNvSpPr/>
          <p:nvPr/>
        </p:nvSpPr>
        <p:spPr>
          <a:xfrm>
            <a:off x="422235" y="16298588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EC76E1C-EB5C-9E6D-12A8-33D09932CBD0}"/>
              </a:ext>
            </a:extLst>
          </p:cNvPr>
          <p:cNvSpPr txBox="1">
            <a:spLocks/>
          </p:cNvSpPr>
          <p:nvPr/>
        </p:nvSpPr>
        <p:spPr>
          <a:xfrm>
            <a:off x="1589456" y="23325221"/>
            <a:ext cx="7586628" cy="5278340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77500" lnSpcReduction="20000"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table on the right shows the proportion of total sailings within given time windows where </a:t>
            </a:r>
            <a:r>
              <a:rPr lang="en-GB" sz="2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vehicle deck utilisation exceeded 75%</a:t>
            </a:r>
            <a:r>
              <a:rPr lang="en-GB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 i.e., sailings which were </a:t>
            </a:r>
            <a:r>
              <a:rPr lang="en-GB" sz="2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full</a:t>
            </a:r>
            <a:r>
              <a:rPr lang="en-GB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or </a:t>
            </a:r>
            <a:r>
              <a:rPr lang="en-GB" sz="2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nearly full</a:t>
            </a:r>
            <a:r>
              <a:rPr lang="en-GB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It covers all Shetland Ro-Ro routes in the calendar year 2024 for comparative purposes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headlines for Yell include: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15% of weekday sailings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07:00-19:00 are full or nearly full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Utilisation is higher on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due to the reduction of the service to a single vessel in the middle of the day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Saturday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most capacity constrained day on Yell Sound – the single vessel service means that over a fifth of all sailings are full or nearly full</a:t>
            </a:r>
            <a:endParaRPr lang="en-GB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single vessel service on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leads to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14%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sailings being full or nearly full</a:t>
            </a:r>
          </a:p>
          <a:p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5E10CB4-DAD8-9B21-8C40-8F0175C03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49433"/>
              </p:ext>
            </p:extLst>
          </p:nvPr>
        </p:nvGraphicFramePr>
        <p:xfrm>
          <a:off x="1186756" y="4044690"/>
          <a:ext cx="11986998" cy="520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66A9771-BDEB-7CAD-8083-E5CF73B85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775265"/>
              </p:ext>
            </p:extLst>
          </p:nvPr>
        </p:nvGraphicFramePr>
        <p:xfrm>
          <a:off x="10044380" y="10580180"/>
          <a:ext cx="10197266" cy="492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CCC523-80FA-E6D2-4623-58E20AA8F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056914"/>
              </p:ext>
            </p:extLst>
          </p:nvPr>
        </p:nvGraphicFramePr>
        <p:xfrm>
          <a:off x="1052745" y="17013675"/>
          <a:ext cx="12121009" cy="484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35B8983-CF35-EDE0-D0BB-7488FF5619B7}"/>
              </a:ext>
            </a:extLst>
          </p:cNvPr>
          <p:cNvSpPr txBox="1">
            <a:spLocks/>
          </p:cNvSpPr>
          <p:nvPr/>
        </p:nvSpPr>
        <p:spPr>
          <a:xfrm>
            <a:off x="14059415" y="16973432"/>
            <a:ext cx="5748784" cy="472710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600">
                <a:latin typeface="Calibri"/>
                <a:ea typeface="Calibri"/>
                <a:cs typeface="Calibri"/>
              </a:rPr>
              <a:t>The chart shows the proportion of sailings for each timetabled departure time in </a:t>
            </a:r>
            <a:r>
              <a:rPr lang="en-GB" sz="2600" b="1">
                <a:latin typeface="Calibri"/>
                <a:ea typeface="Calibri"/>
                <a:cs typeface="Calibri"/>
              </a:rPr>
              <a:t>2024</a:t>
            </a:r>
            <a:r>
              <a:rPr lang="en-GB" sz="2600">
                <a:latin typeface="Calibri"/>
                <a:ea typeface="Calibri"/>
                <a:cs typeface="Calibri"/>
              </a:rPr>
              <a:t> where the vehicle deck sailing was </a:t>
            </a:r>
            <a:r>
              <a:rPr lang="en-GB" sz="2600" b="1">
                <a:latin typeface="Calibri"/>
                <a:ea typeface="Calibri"/>
                <a:cs typeface="Calibri"/>
              </a:rPr>
              <a:t>over 75% utilised </a:t>
            </a:r>
            <a:r>
              <a:rPr lang="en-GB" sz="2600">
                <a:latin typeface="Calibri"/>
                <a:ea typeface="Calibri"/>
                <a:cs typeface="Calibri"/>
              </a:rPr>
              <a:t>– i.e., where the </a:t>
            </a:r>
            <a:r>
              <a:rPr lang="en-GB" sz="2600" b="1">
                <a:latin typeface="Calibri"/>
                <a:ea typeface="Calibri"/>
                <a:cs typeface="Calibri"/>
              </a:rPr>
              <a:t>sailing was full or nearly full</a:t>
            </a:r>
            <a:r>
              <a:rPr lang="en-GB" sz="2600">
                <a:latin typeface="Calibri"/>
                <a:ea typeface="Calibri"/>
                <a:cs typeface="Calibri"/>
              </a:rPr>
              <a:t>.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600">
                <a:latin typeface="Calibri"/>
                <a:ea typeface="Calibri"/>
                <a:cs typeface="Calibri"/>
              </a:rPr>
              <a:t>With the exception of the </a:t>
            </a:r>
            <a:r>
              <a:rPr lang="en-GB" sz="2600" b="1">
                <a:latin typeface="Calibri"/>
                <a:ea typeface="Calibri"/>
                <a:cs typeface="Calibri"/>
              </a:rPr>
              <a:t>07:45</a:t>
            </a:r>
            <a:r>
              <a:rPr lang="en-GB" sz="2600">
                <a:latin typeface="Calibri"/>
                <a:ea typeface="Calibri"/>
                <a:cs typeface="Calibri"/>
              </a:rPr>
              <a:t> from Toft, the majority of busier sailings were late morning and in the middle of the day.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600">
                <a:latin typeface="Calibri"/>
                <a:ea typeface="Calibri"/>
                <a:cs typeface="Calibri"/>
              </a:rPr>
              <a:t>Sailings after </a:t>
            </a:r>
            <a:r>
              <a:rPr lang="en-GB" sz="2600" b="1">
                <a:latin typeface="Calibri"/>
                <a:ea typeface="Calibri"/>
                <a:cs typeface="Calibri"/>
              </a:rPr>
              <a:t>19:00</a:t>
            </a:r>
            <a:r>
              <a:rPr lang="en-GB" sz="2600">
                <a:latin typeface="Calibri"/>
                <a:ea typeface="Calibri"/>
                <a:cs typeface="Calibri"/>
              </a:rPr>
              <a:t> are very lightly utilised.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E1F990-00B1-5DEE-3D6F-96C783DD6567}"/>
              </a:ext>
            </a:extLst>
          </p:cNvPr>
          <p:cNvSpPr/>
          <p:nvPr/>
        </p:nvSpPr>
        <p:spPr>
          <a:xfrm>
            <a:off x="1589456" y="1582509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are the busiest sailings?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C12299-E29B-5BB0-45A6-567BA2F814AB}"/>
              </a:ext>
            </a:extLst>
          </p:cNvPr>
          <p:cNvSpPr/>
          <p:nvPr/>
        </p:nvSpPr>
        <p:spPr>
          <a:xfrm>
            <a:off x="10265102" y="22378807"/>
            <a:ext cx="9976544" cy="833771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compare across time periods and routes? (2024)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78E03D-954B-316D-76AA-D269C882B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42402"/>
              </p:ext>
            </p:extLst>
          </p:nvPr>
        </p:nvGraphicFramePr>
        <p:xfrm>
          <a:off x="10691812" y="23510178"/>
          <a:ext cx="9874025" cy="5040001"/>
        </p:xfrm>
        <a:graphic>
          <a:graphicData uri="http://schemas.openxmlformats.org/drawingml/2006/table">
            <a:tbl>
              <a:tblPr/>
              <a:tblGrid>
                <a:gridCol w="1746865">
                  <a:extLst>
                    <a:ext uri="{9D8B030D-6E8A-4147-A177-3AD203B41FA5}">
                      <a16:colId xmlns:a16="http://schemas.microsoft.com/office/drawing/2014/main" val="779355418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3393391739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1366357193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2803355528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110940070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2368464766"/>
                    </a:ext>
                  </a:extLst>
                </a:gridCol>
              </a:tblGrid>
              <a:tr h="5627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Tuesday-Friday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0700-1900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0700-1900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0800-1900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0900-1800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 days, 0700-1900)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4263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Bluemull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Fetlar -Unst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41797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Bluemull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Fetlar-Yell</a:t>
                      </a:r>
                    </a:p>
                  </a:txBody>
                  <a:tcPr marL="6900" marR="6900" marT="69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3654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Bluemull: Unst-Yell</a:t>
                      </a:r>
                    </a:p>
                  </a:txBody>
                  <a:tcPr marL="6900" marR="6900" marT="69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62829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Bressay</a:t>
                      </a:r>
                    </a:p>
                  </a:txBody>
                  <a:tcPr marL="6900" marR="6900" marT="69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9323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Papa Stour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2533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Skerries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03558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Whalsay</a:t>
                      </a:r>
                    </a:p>
                  </a:txBody>
                  <a:tcPr marL="6900" marR="6900" marT="69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217887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 Sound</a:t>
                      </a:r>
                    </a:p>
                  </a:txBody>
                  <a:tcPr marL="6900" marR="6900" marT="69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14.3%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21.6%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14.3%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06948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003899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 5%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4583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5%-15%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5332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more than 15%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9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06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1E4AD-DEDF-E07C-1A34-6C61F92F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8137A07-F025-9C1A-042D-11CDD506BD34}"/>
              </a:ext>
            </a:extLst>
          </p:cNvPr>
          <p:cNvSpPr/>
          <p:nvPr/>
        </p:nvSpPr>
        <p:spPr>
          <a:xfrm>
            <a:off x="422235" y="19623120"/>
            <a:ext cx="20497475" cy="8687374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91A8512-9841-3609-982D-757307FBA83A}"/>
              </a:ext>
            </a:extLst>
          </p:cNvPr>
          <p:cNvSpPr/>
          <p:nvPr/>
        </p:nvSpPr>
        <p:spPr>
          <a:xfrm>
            <a:off x="422235" y="10239554"/>
            <a:ext cx="20497475" cy="8592077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0E3B7C-5189-38AA-E798-992E1F8534B1}"/>
              </a:ext>
            </a:extLst>
          </p:cNvPr>
          <p:cNvSpPr/>
          <p:nvPr/>
        </p:nvSpPr>
        <p:spPr>
          <a:xfrm>
            <a:off x="10914142" y="990698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has reliability changed over time?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286A22E-A631-4E38-C8EA-8EBD2351B7DB}"/>
              </a:ext>
            </a:extLst>
          </p:cNvPr>
          <p:cNvSpPr/>
          <p:nvPr/>
        </p:nvSpPr>
        <p:spPr>
          <a:xfrm>
            <a:off x="1186756" y="1927388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days per year do the services operate to timetable?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AFFEDD6-943C-EC8B-F4F6-912ABD1424A4}"/>
              </a:ext>
            </a:extLst>
          </p:cNvPr>
          <p:cNvSpPr/>
          <p:nvPr/>
        </p:nvSpPr>
        <p:spPr>
          <a:xfrm>
            <a:off x="422235" y="3544015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DFBA6-EBCC-7D0A-7A4E-1736F11742A9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4" name="Picture 2" descr="Logo: Shetland Islands Council">
              <a:extLst>
                <a:ext uri="{FF2B5EF4-FFF2-40B4-BE49-F238E27FC236}">
                  <a16:creationId xmlns:a16="http://schemas.microsoft.com/office/drawing/2014/main" id="{D784E7FC-29BF-7768-33BE-B71D8923C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EF7F59-D316-8880-42D9-898B0F66A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652766-B75F-475C-F673-BEF62C8F2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FD02E4-707C-CCCF-B4DC-4EE252D71CB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563B7865-7C1A-F950-2CA4-1B3512D7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7E17CDD-3F59-8E11-6952-A3EC5D084056}"/>
              </a:ext>
            </a:extLst>
          </p:cNvPr>
          <p:cNvSpPr txBox="1">
            <a:spLocks/>
          </p:cNvSpPr>
          <p:nvPr/>
        </p:nvSpPr>
        <p:spPr>
          <a:xfrm>
            <a:off x="13579030" y="6271993"/>
            <a:ext cx="6743489" cy="181848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B51295-D8D4-E5B8-A10C-341E5FEAC762}"/>
              </a:ext>
            </a:extLst>
          </p:cNvPr>
          <p:cNvSpPr txBox="1">
            <a:spLocks/>
          </p:cNvSpPr>
          <p:nvPr/>
        </p:nvSpPr>
        <p:spPr>
          <a:xfrm>
            <a:off x="1186755" y="11820469"/>
            <a:ext cx="6852648" cy="503315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>
              <a:defRPr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Calibri"/>
                <a:ea typeface="Calibri"/>
                <a:cs typeface="Calibri"/>
              </a:rPr>
              <a:t>Available cancellation data are patchy but suggest that the number of cancellations on Yell Sound has been broadly stable over time.  However, there was a sharp increase in cancellations in </a:t>
            </a:r>
            <a:r>
              <a:rPr lang="en-GB" b="1">
                <a:latin typeface="Calibri"/>
                <a:ea typeface="Calibri"/>
                <a:cs typeface="Calibri"/>
              </a:rPr>
              <a:t>2024</a:t>
            </a:r>
            <a:r>
              <a:rPr lang="en-GB">
                <a:latin typeface="Calibri"/>
                <a:ea typeface="Calibri"/>
                <a:cs typeface="Calibri"/>
              </a:rPr>
              <a:t>, accounting for </a:t>
            </a:r>
            <a:r>
              <a:rPr lang="en-GB" b="1">
                <a:latin typeface="Calibri"/>
                <a:ea typeface="Calibri"/>
                <a:cs typeface="Calibri"/>
              </a:rPr>
              <a:t>one-in-ten sailings.</a:t>
            </a:r>
          </a:p>
          <a:p>
            <a:endParaRPr lang="en-GB"/>
          </a:p>
          <a:p>
            <a:r>
              <a:rPr lang="en-GB"/>
              <a:t>Cancellations in </a:t>
            </a:r>
            <a:r>
              <a:rPr lang="en-GB" b="1"/>
              <a:t>2020 </a:t>
            </a:r>
            <a:r>
              <a:rPr lang="en-GB"/>
              <a:t>and </a:t>
            </a:r>
            <a:r>
              <a:rPr lang="en-GB" b="1"/>
              <a:t>2021</a:t>
            </a:r>
            <a:r>
              <a:rPr lang="en-GB"/>
              <a:t> were likely influenced by the pandemic (e.g., requirement of crew to self-isolate).</a:t>
            </a:r>
          </a:p>
          <a:p>
            <a:endParaRPr lang="en-GB"/>
          </a:p>
          <a:p>
            <a:r>
              <a:rPr lang="en-GB"/>
              <a:t>The cause of cancellations is not always systematically recorded. </a:t>
            </a:r>
          </a:p>
          <a:p>
            <a:pPr marL="1475740" lvl="1"/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C85C1B6-77A4-23BD-875D-9AB2786B8E25}"/>
              </a:ext>
            </a:extLst>
          </p:cNvPr>
          <p:cNvSpPr txBox="1">
            <a:spLocks/>
          </p:cNvSpPr>
          <p:nvPr/>
        </p:nvSpPr>
        <p:spPr>
          <a:xfrm>
            <a:off x="14157332" y="22501171"/>
            <a:ext cx="5586883" cy="407835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>
              <a:defRPr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/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proportion of days when all sailings operated to timetable (the </a:t>
            </a:r>
            <a:r>
              <a:rPr lang="en-GB" b="1">
                <a:solidFill>
                  <a:srgbClr val="00B050"/>
                </a:solidFill>
              </a:rPr>
              <a:t>green</a:t>
            </a:r>
            <a:r>
              <a:rPr lang="en-GB"/>
              <a:t> line) varies significantly by year. In 2024, all sailings operated to timetable on </a:t>
            </a:r>
            <a:r>
              <a:rPr lang="en-GB" b="1"/>
              <a:t>two</a:t>
            </a:r>
            <a:r>
              <a:rPr lang="en-GB"/>
              <a:t> </a:t>
            </a:r>
            <a:r>
              <a:rPr lang="en-GB" b="1"/>
              <a:t>thirds of days</a:t>
            </a:r>
          </a:p>
          <a:p>
            <a:endParaRPr lang="en-GB"/>
          </a:p>
          <a:p>
            <a:r>
              <a:rPr lang="en-GB"/>
              <a:t>However, around 9 in every 10 individual sailings (the </a:t>
            </a:r>
            <a:r>
              <a:rPr lang="en-GB" b="1">
                <a:solidFill>
                  <a:schemeClr val="accent1"/>
                </a:solidFill>
              </a:rPr>
              <a:t>blue</a:t>
            </a:r>
            <a:r>
              <a:rPr lang="en-GB"/>
              <a:t> line) operate to timetable, so there are high levels of reliability overall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7E238-95B8-BE10-C0AE-DDF42E6B0136}"/>
              </a:ext>
            </a:extLst>
          </p:cNvPr>
          <p:cNvSpPr/>
          <p:nvPr/>
        </p:nvSpPr>
        <p:spPr>
          <a:xfrm>
            <a:off x="624344" y="511512"/>
            <a:ext cx="20112583" cy="2384734"/>
          </a:xfrm>
          <a:prstGeom prst="rect">
            <a:avLst/>
          </a:prstGeom>
          <a:solidFill>
            <a:srgbClr val="0234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6BFDD-DD2D-C94D-6B18-1FB507A2D609}"/>
              </a:ext>
            </a:extLst>
          </p:cNvPr>
          <p:cNvSpPr txBox="1"/>
          <p:nvPr/>
        </p:nvSpPr>
        <p:spPr>
          <a:xfrm>
            <a:off x="1186756" y="590424"/>
            <a:ext cx="1893570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Ferry Carryings, Capacity Utilisation and Performance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4FF184-03E7-184F-27FC-A7EDE6C8811E}"/>
              </a:ext>
            </a:extLst>
          </p:cNvPr>
          <p:cNvSpPr txBox="1">
            <a:spLocks/>
          </p:cNvSpPr>
          <p:nvPr/>
        </p:nvSpPr>
        <p:spPr>
          <a:xfrm>
            <a:off x="11452876" y="4564534"/>
            <a:ext cx="8704869" cy="4301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figure shows 2024 carryings as a % of 2019 carryings – i.e., how close has the route got to recovering from COVID-19?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Yell Sound route has 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recovered its pre-COVID position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passenger and car carryings in 2024 standing at 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97% 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101% 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respectively of their pre-pandemic level. </a:t>
            </a:r>
          </a:p>
          <a:p>
            <a:pPr marL="0" indent="0">
              <a:buNone/>
            </a:pPr>
            <a:endParaRPr lang="en-GB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 carryings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have also recovered their pre-pandemic level.</a:t>
            </a: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4FA2AE-39B9-E638-5C2E-D936B88C07FB}"/>
              </a:ext>
            </a:extLst>
          </p:cNvPr>
          <p:cNvSpPr/>
          <p:nvPr/>
        </p:nvSpPr>
        <p:spPr>
          <a:xfrm>
            <a:off x="1186756" y="318049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the impact of COVID-19?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7FDDC9-FBCF-E7B2-D888-7E3C26CFB426}"/>
              </a:ext>
            </a:extLst>
          </p:cNvPr>
          <p:cNvSpPr/>
          <p:nvPr/>
        </p:nvSpPr>
        <p:spPr>
          <a:xfrm>
            <a:off x="2065898" y="4156109"/>
            <a:ext cx="7335847" cy="102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carryings as a proportion of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carryings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37495E-B58F-BC2B-4EF6-0092CE28EA4C}"/>
              </a:ext>
            </a:extLst>
          </p:cNvPr>
          <p:cNvGrpSpPr/>
          <p:nvPr/>
        </p:nvGrpSpPr>
        <p:grpSpPr>
          <a:xfrm>
            <a:off x="2163644" y="5431454"/>
            <a:ext cx="7200001" cy="880808"/>
            <a:chOff x="-7988839" y="14388630"/>
            <a:chExt cx="7200001" cy="88080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0E07DAC-A3CE-7FF6-9D3F-61FD660C4BE1}"/>
                </a:ext>
              </a:extLst>
            </p:cNvPr>
            <p:cNvSpPr/>
            <p:nvPr/>
          </p:nvSpPr>
          <p:spPr>
            <a:xfrm>
              <a:off x="-7988838" y="14391299"/>
              <a:ext cx="7200000" cy="878139"/>
            </a:xfrm>
            <a:prstGeom prst="roundRect">
              <a:avLst>
                <a:gd name="adj" fmla="val 50000"/>
              </a:avLst>
            </a:prstGeom>
            <a:solidFill>
              <a:srgbClr val="32A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83FC807-296A-EF6C-2C50-8CFA5915D4FF}"/>
                </a:ext>
              </a:extLst>
            </p:cNvPr>
            <p:cNvSpPr/>
            <p:nvPr/>
          </p:nvSpPr>
          <p:spPr>
            <a:xfrm>
              <a:off x="-7988839" y="14388630"/>
              <a:ext cx="6921989" cy="877109"/>
            </a:xfrm>
            <a:prstGeom prst="roundRect">
              <a:avLst>
                <a:gd name="adj" fmla="val 5000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07E18D2-7A61-6739-CF65-EB1E7760BF75}"/>
              </a:ext>
            </a:extLst>
          </p:cNvPr>
          <p:cNvSpPr/>
          <p:nvPr/>
        </p:nvSpPr>
        <p:spPr>
          <a:xfrm>
            <a:off x="2162688" y="6485100"/>
            <a:ext cx="7298521" cy="878744"/>
          </a:xfrm>
          <a:prstGeom prst="roundRect">
            <a:avLst>
              <a:gd name="adj" fmla="val 50000"/>
            </a:avLst>
          </a:prstGeom>
          <a:solidFill>
            <a:srgbClr val="02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9F671A-DE65-02E7-F275-4ECE1D9E5C32}"/>
              </a:ext>
            </a:extLst>
          </p:cNvPr>
          <p:cNvGrpSpPr/>
          <p:nvPr/>
        </p:nvGrpSpPr>
        <p:grpSpPr>
          <a:xfrm>
            <a:off x="2162687" y="7546145"/>
            <a:ext cx="7463965" cy="878875"/>
            <a:chOff x="-7989796" y="16503321"/>
            <a:chExt cx="7463965" cy="87887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0B03CDB-80D6-C788-CAD8-C4946C64B613}"/>
                </a:ext>
              </a:extLst>
            </p:cNvPr>
            <p:cNvSpPr/>
            <p:nvPr/>
          </p:nvSpPr>
          <p:spPr>
            <a:xfrm>
              <a:off x="-7989795" y="16504057"/>
              <a:ext cx="7200000" cy="878139"/>
            </a:xfrm>
            <a:prstGeom prst="roundRect">
              <a:avLst>
                <a:gd name="adj" fmla="val 50000"/>
              </a:avLst>
            </a:prstGeom>
            <a:solidFill>
              <a:srgbClr val="32A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FAF085F-C824-317B-C6DF-C614A4133B04}"/>
                </a:ext>
              </a:extLst>
            </p:cNvPr>
            <p:cNvSpPr/>
            <p:nvPr/>
          </p:nvSpPr>
          <p:spPr>
            <a:xfrm>
              <a:off x="-7989796" y="16503321"/>
              <a:ext cx="7463965" cy="878744"/>
            </a:xfrm>
            <a:prstGeom prst="roundRect">
              <a:avLst>
                <a:gd name="adj" fmla="val 5000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335166AA-AAD5-3993-A648-1AEB79BB6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5903" y="5531724"/>
            <a:ext cx="682935" cy="682935"/>
          </a:xfrm>
          <a:prstGeom prst="rect">
            <a:avLst/>
          </a:prstGeom>
        </p:spPr>
      </p:pic>
      <p:pic>
        <p:nvPicPr>
          <p:cNvPr id="41" name="Graphic 40" descr="Car with solid fill">
            <a:extLst>
              <a:ext uri="{FF2B5EF4-FFF2-40B4-BE49-F238E27FC236}">
                <a16:creationId xmlns:a16="http://schemas.microsoft.com/office/drawing/2014/main" id="{C1556554-63DA-7CB3-60FB-0372E64EBD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5903" y="6531579"/>
            <a:ext cx="831799" cy="831799"/>
          </a:xfrm>
          <a:prstGeom prst="rect">
            <a:avLst/>
          </a:prstGeom>
        </p:spPr>
      </p:pic>
      <p:pic>
        <p:nvPicPr>
          <p:cNvPr id="43" name="Graphic 42" descr="Truck with solid fill">
            <a:extLst>
              <a:ext uri="{FF2B5EF4-FFF2-40B4-BE49-F238E27FC236}">
                <a16:creationId xmlns:a16="http://schemas.microsoft.com/office/drawing/2014/main" id="{2B0B2471-8429-D8AA-A4C9-9D356C255E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38007" y="7613426"/>
            <a:ext cx="769695" cy="76969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14B1CBB-0CFE-AC48-1AA8-6C7F9C4408D9}"/>
              </a:ext>
            </a:extLst>
          </p:cNvPr>
          <p:cNvSpPr/>
          <p:nvPr/>
        </p:nvSpPr>
        <p:spPr>
          <a:xfrm>
            <a:off x="3452683" y="7503548"/>
            <a:ext cx="10257764" cy="94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Vehicles (CVs)	  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103%</a:t>
            </a: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4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60D230-0587-11B9-CAF6-1EA426DAD407}"/>
              </a:ext>
            </a:extLst>
          </p:cNvPr>
          <p:cNvSpPr/>
          <p:nvPr/>
        </p:nvSpPr>
        <p:spPr>
          <a:xfrm>
            <a:off x="3461739" y="5375958"/>
            <a:ext cx="8099383" cy="94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Passengers		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97%</a:t>
            </a:r>
            <a:endParaRPr lang="en-GB" sz="40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53A3F3-0E3D-1E47-F3FF-4081B9FB958A}"/>
              </a:ext>
            </a:extLst>
          </p:cNvPr>
          <p:cNvSpPr/>
          <p:nvPr/>
        </p:nvSpPr>
        <p:spPr>
          <a:xfrm>
            <a:off x="3452683" y="6439753"/>
            <a:ext cx="8375769" cy="94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Cars		 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101%</a:t>
            </a:r>
            <a:endParaRPr lang="en-GB" sz="40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29695F-A1A9-74CE-24B6-E91E081F8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978589"/>
              </p:ext>
            </p:extLst>
          </p:nvPr>
        </p:nvGraphicFramePr>
        <p:xfrm>
          <a:off x="8960252" y="11062778"/>
          <a:ext cx="11038609" cy="694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30138B-09C5-0D1A-7F42-709C0CEB7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228838"/>
              </p:ext>
            </p:extLst>
          </p:nvPr>
        </p:nvGraphicFramePr>
        <p:xfrm>
          <a:off x="1186756" y="21186714"/>
          <a:ext cx="10795694" cy="670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341462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6312-7FEA-5075-ECE0-3C3D28C5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FAB3E04-38AE-3B2F-24BE-5BBBAB26A771}"/>
              </a:ext>
            </a:extLst>
          </p:cNvPr>
          <p:cNvSpPr/>
          <p:nvPr/>
        </p:nvSpPr>
        <p:spPr>
          <a:xfrm>
            <a:off x="546297" y="3407609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03F144-A480-02FD-D6C2-449A98CC5319}"/>
              </a:ext>
            </a:extLst>
          </p:cNvPr>
          <p:cNvGrpSpPr/>
          <p:nvPr/>
        </p:nvGrpSpPr>
        <p:grpSpPr>
          <a:xfrm>
            <a:off x="220076" y="29224744"/>
            <a:ext cx="20816083" cy="865943"/>
            <a:chOff x="220076" y="29224744"/>
            <a:chExt cx="20816083" cy="865943"/>
          </a:xfrm>
        </p:grpSpPr>
        <p:pic>
          <p:nvPicPr>
            <p:cNvPr id="10" name="Picture 2" descr="Logo: Shetland Islands Council">
              <a:extLst>
                <a:ext uri="{FF2B5EF4-FFF2-40B4-BE49-F238E27FC236}">
                  <a16:creationId xmlns:a16="http://schemas.microsoft.com/office/drawing/2014/main" id="{3ADE83E8-570A-CBDD-0FC8-0FDA0AB75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6" y="29224744"/>
              <a:ext cx="2056526" cy="82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0E99E2-3106-3F29-C93F-076F55859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4A0089-838E-178A-8BE2-8C98EA5B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4277AD-12A3-1ACF-9EC9-63549D99BB9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4A877C07-4D5D-CA23-6DFC-8CBDCD760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F7367E2-A62F-FB24-E81A-24DC2BD75A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6297" y="9935282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779AE77-CDED-0607-F72C-B1AC1389A52F}"/>
              </a:ext>
            </a:extLst>
          </p:cNvPr>
          <p:cNvSpPr/>
          <p:nvPr/>
        </p:nvSpPr>
        <p:spPr>
          <a:xfrm>
            <a:off x="546297" y="16462955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7795101-4E10-7A31-8B10-DC3CE56688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6297" y="22990629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4057A1B-1B2C-B11C-0C03-051F6B1973FA}"/>
              </a:ext>
            </a:extLst>
          </p:cNvPr>
          <p:cNvSpPr/>
          <p:nvPr/>
        </p:nvSpPr>
        <p:spPr>
          <a:xfrm>
            <a:off x="1091850" y="3274716"/>
            <a:ext cx="3577427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Headlines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B8FC98-9F77-28DB-2968-DA1C50B0491A}"/>
              </a:ext>
            </a:extLst>
          </p:cNvPr>
          <p:cNvSpPr/>
          <p:nvPr/>
        </p:nvSpPr>
        <p:spPr>
          <a:xfrm>
            <a:off x="1091850" y="4071143"/>
            <a:ext cx="3577427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998 responses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8381A845-A1F5-C7D9-1DF9-D8E14D67DC87}"/>
              </a:ext>
            </a:extLst>
          </p:cNvPr>
          <p:cNvGraphicFramePr/>
          <p:nvPr/>
        </p:nvGraphicFramePr>
        <p:xfrm>
          <a:off x="624344" y="5359042"/>
          <a:ext cx="4227856" cy="30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68B663-E336-323A-C920-F47D37220716}"/>
              </a:ext>
            </a:extLst>
          </p:cNvPr>
          <p:cNvSpPr/>
          <p:nvPr/>
        </p:nvSpPr>
        <p:spPr>
          <a:xfrm>
            <a:off x="16271543" y="3315681"/>
            <a:ext cx="3799130" cy="2531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availability is high –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access to a car for personal use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B36252D-9AB3-4D51-FCC1-EB140EF967CF}"/>
              </a:ext>
            </a:extLst>
          </p:cNvPr>
          <p:cNvSpPr/>
          <p:nvPr/>
        </p:nvSpPr>
        <p:spPr>
          <a:xfrm>
            <a:off x="13283308" y="5867483"/>
            <a:ext cx="3799130" cy="2531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36%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isles employed adults work in mainland Shetland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7524433-D67F-2B1A-FB06-66F621526822}"/>
              </a:ext>
            </a:extLst>
          </p:cNvPr>
          <p:cNvGraphicFramePr/>
          <p:nvPr/>
        </p:nvGraphicFramePr>
        <p:xfrm>
          <a:off x="4876284" y="3356886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8F84F544-0892-118D-A37F-E659B878B677}"/>
              </a:ext>
            </a:extLst>
          </p:cNvPr>
          <p:cNvGraphicFramePr/>
          <p:nvPr/>
        </p:nvGraphicFramePr>
        <p:xfrm>
          <a:off x="4876284" y="5497452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01AAE998-D12A-98CE-4D9A-72DA7A5C36F9}"/>
              </a:ext>
            </a:extLst>
          </p:cNvPr>
          <p:cNvGraphicFramePr/>
          <p:nvPr/>
        </p:nvGraphicFramePr>
        <p:xfrm>
          <a:off x="4876284" y="6567735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CED5BC76-5522-9C03-3B73-74ACAB55B331}"/>
              </a:ext>
            </a:extLst>
          </p:cNvPr>
          <p:cNvGraphicFramePr/>
          <p:nvPr/>
        </p:nvGraphicFramePr>
        <p:xfrm>
          <a:off x="4876284" y="7638018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740213B0-AB88-19DD-C2BD-F5780D48ADF6}"/>
              </a:ext>
            </a:extLst>
          </p:cNvPr>
          <p:cNvGraphicFramePr/>
          <p:nvPr/>
        </p:nvGraphicFramePr>
        <p:xfrm>
          <a:off x="4876284" y="4427169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7C8E26F7-709F-62DE-DE18-2A270520D5C9}"/>
              </a:ext>
            </a:extLst>
          </p:cNvPr>
          <p:cNvSpPr/>
          <p:nvPr/>
        </p:nvSpPr>
        <p:spPr>
          <a:xfrm>
            <a:off x="5111703" y="3698468"/>
            <a:ext cx="635000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</a:t>
            </a:r>
          </a:p>
          <a:p>
            <a:pPr algn="ctr"/>
            <a:r>
              <a:rPr lang="en-GB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E830B8-D508-1E9B-05FD-B665976D0F52}"/>
              </a:ext>
            </a:extLst>
          </p:cNvPr>
          <p:cNvSpPr/>
          <p:nvPr/>
        </p:nvSpPr>
        <p:spPr>
          <a:xfrm>
            <a:off x="5070404" y="4774937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C3FE29E-C1EC-EF0E-FE0C-0A9AAC8D2698}"/>
              </a:ext>
            </a:extLst>
          </p:cNvPr>
          <p:cNvSpPr/>
          <p:nvPr/>
        </p:nvSpPr>
        <p:spPr>
          <a:xfrm>
            <a:off x="5070403" y="5853643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7BB2FE-91BA-D8F4-3958-5A6C45431BD3}"/>
              </a:ext>
            </a:extLst>
          </p:cNvPr>
          <p:cNvSpPr/>
          <p:nvPr/>
        </p:nvSpPr>
        <p:spPr>
          <a:xfrm>
            <a:off x="5070403" y="6902177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Bressay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7%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B879552-55E8-64FC-7250-54B3F548170C}"/>
              </a:ext>
            </a:extLst>
          </p:cNvPr>
          <p:cNvSpPr/>
          <p:nvPr/>
        </p:nvSpPr>
        <p:spPr>
          <a:xfrm>
            <a:off x="5070403" y="8012275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Fetlar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FFD9FE-5434-A965-0BA3-8A22091CDAB7}"/>
              </a:ext>
            </a:extLst>
          </p:cNvPr>
          <p:cNvSpPr/>
          <p:nvPr/>
        </p:nvSpPr>
        <p:spPr>
          <a:xfrm>
            <a:off x="6950383" y="4319516"/>
            <a:ext cx="2756485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accounted for 53% of responses</a:t>
            </a:r>
          </a:p>
        </p:txBody>
      </p:sp>
      <p:sp>
        <p:nvSpPr>
          <p:cNvPr id="91" name="Arrow: Up 90">
            <a:extLst>
              <a:ext uri="{FF2B5EF4-FFF2-40B4-BE49-F238E27FC236}">
                <a16:creationId xmlns:a16="http://schemas.microsoft.com/office/drawing/2014/main" id="{9DDD64E6-F26A-0358-3B17-5A674BB9B94F}"/>
              </a:ext>
            </a:extLst>
          </p:cNvPr>
          <p:cNvSpPr/>
          <p:nvPr/>
        </p:nvSpPr>
        <p:spPr>
          <a:xfrm>
            <a:off x="6470458" y="4062484"/>
            <a:ext cx="613694" cy="1732945"/>
          </a:xfrm>
          <a:prstGeom prst="upArrow">
            <a:avLst>
              <a:gd name="adj1" fmla="val 50000"/>
              <a:gd name="adj2" fmla="val 99190"/>
            </a:avLst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A8FE390-7DFD-D028-748C-19D5563861EE}"/>
              </a:ext>
            </a:extLst>
          </p:cNvPr>
          <p:cNvSpPr/>
          <p:nvPr/>
        </p:nvSpPr>
        <p:spPr>
          <a:xfrm>
            <a:off x="6950382" y="6751017"/>
            <a:ext cx="2756485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Older age groups (65+) slightly under-represented</a:t>
            </a:r>
          </a:p>
        </p:txBody>
      </p:sp>
      <p:sp>
        <p:nvSpPr>
          <p:cNvPr id="103" name="Arrow: Up 102">
            <a:extLst>
              <a:ext uri="{FF2B5EF4-FFF2-40B4-BE49-F238E27FC236}">
                <a16:creationId xmlns:a16="http://schemas.microsoft.com/office/drawing/2014/main" id="{8B9BFE29-1C04-5C90-1A11-F8A2D6EDD462}"/>
              </a:ext>
            </a:extLst>
          </p:cNvPr>
          <p:cNvSpPr/>
          <p:nvPr/>
        </p:nvSpPr>
        <p:spPr>
          <a:xfrm rot="10800000">
            <a:off x="6470458" y="6539304"/>
            <a:ext cx="613694" cy="1732945"/>
          </a:xfrm>
          <a:prstGeom prst="upArrow">
            <a:avLst>
              <a:gd name="adj1" fmla="val 50000"/>
              <a:gd name="adj2" fmla="val 99190"/>
            </a:avLst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FD290D8-12CC-F773-A222-A6031A475064}"/>
              </a:ext>
            </a:extLst>
          </p:cNvPr>
          <p:cNvSpPr/>
          <p:nvPr/>
        </p:nvSpPr>
        <p:spPr>
          <a:xfrm>
            <a:off x="9853384" y="3614056"/>
            <a:ext cx="2899066" cy="186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</a:t>
            </a:r>
          </a:p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badge holders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867D08D-4BE9-AE87-35C3-33614C9F0300}"/>
              </a:ext>
            </a:extLst>
          </p:cNvPr>
          <p:cNvSpPr/>
          <p:nvPr/>
        </p:nvSpPr>
        <p:spPr>
          <a:xfrm>
            <a:off x="9909330" y="6180368"/>
            <a:ext cx="2899066" cy="186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</a:t>
            </a:r>
          </a:p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Entitlement Card holders </a:t>
            </a:r>
          </a:p>
        </p:txBody>
      </p:sp>
      <p:pic>
        <p:nvPicPr>
          <p:cNvPr id="1030" name="Picture 6" descr="Car Icon Vector Art, Icons, and Graphics for Free Download">
            <a:extLst>
              <a:ext uri="{FF2B5EF4-FFF2-40B4-BE49-F238E27FC236}">
                <a16:creationId xmlns:a16="http://schemas.microsoft.com/office/drawing/2014/main" id="{328C8785-E7DE-9DA8-1E89-9EE936ED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6582" y1="59494" x2="26582" y2="59494"/>
                        <a14:foregroundMark x1="74262" y1="56962" x2="74262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842" y="3172520"/>
            <a:ext cx="2904624" cy="29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A map with points on it&#10;&#10;Description automatically generated">
            <a:extLst>
              <a:ext uri="{FF2B5EF4-FFF2-40B4-BE49-F238E27FC236}">
                <a16:creationId xmlns:a16="http://schemas.microsoft.com/office/drawing/2014/main" id="{485FD94C-D05B-3889-D41A-477574BFFF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112" y="5618519"/>
            <a:ext cx="1853662" cy="2780493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F99423D-5F39-4CAD-B31D-288850560EE6}"/>
              </a:ext>
            </a:extLst>
          </p:cNvPr>
          <p:cNvSpPr/>
          <p:nvPr/>
        </p:nvSpPr>
        <p:spPr>
          <a:xfrm>
            <a:off x="1105181" y="9586717"/>
            <a:ext cx="4876941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Residents’ Use of Ferries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237EB3A-931C-D30B-5834-64A48DBB2B8F}"/>
              </a:ext>
            </a:extLst>
          </p:cNvPr>
          <p:cNvSpPr/>
          <p:nvPr/>
        </p:nvSpPr>
        <p:spPr>
          <a:xfrm>
            <a:off x="934121" y="10722049"/>
            <a:ext cx="3735156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 + Fetlar</a:t>
            </a:r>
          </a:p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return trips per month on average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889FEDC-4EB8-F646-EFC9-C5E732BAAB2A}"/>
              </a:ext>
            </a:extLst>
          </p:cNvPr>
          <p:cNvSpPr/>
          <p:nvPr/>
        </p:nvSpPr>
        <p:spPr>
          <a:xfrm>
            <a:off x="65351" y="12273403"/>
            <a:ext cx="5745712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+ Yell</a:t>
            </a:r>
          </a:p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trips per month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2F3F291-9D33-3F97-4531-3A124D4C69F8}"/>
              </a:ext>
            </a:extLst>
          </p:cNvPr>
          <p:cNvSpPr/>
          <p:nvPr/>
        </p:nvSpPr>
        <p:spPr>
          <a:xfrm>
            <a:off x="65351" y="13863206"/>
            <a:ext cx="5745712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Bressay</a:t>
            </a:r>
          </a:p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trips per month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D00AC73-BFE5-0AA1-DB22-2042F84FD6AC}"/>
              </a:ext>
            </a:extLst>
          </p:cNvPr>
          <p:cNvSpPr txBox="1"/>
          <p:nvPr/>
        </p:nvSpPr>
        <p:spPr>
          <a:xfrm>
            <a:off x="15422712" y="12750855"/>
            <a:ext cx="46526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95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said there are occasions when they do not travel at all if they cannot book onto their preferred sailing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138C1008-85A4-2919-DC97-3D3A77087BF5}"/>
              </a:ext>
            </a:extLst>
          </p:cNvPr>
          <p:cNvSpPr txBox="1"/>
          <p:nvPr/>
        </p:nvSpPr>
        <p:spPr>
          <a:xfrm>
            <a:off x="15163252" y="10175804"/>
            <a:ext cx="51196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said that there are occasions when they do not try and book because they know the ferry will be full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868354DA-7157-9840-7B6A-698E50EB19FA}"/>
              </a:ext>
            </a:extLst>
          </p:cNvPr>
          <p:cNvSpPr txBox="1"/>
          <p:nvPr/>
        </p:nvSpPr>
        <p:spPr>
          <a:xfrm>
            <a:off x="4880689" y="10132706"/>
            <a:ext cx="597671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8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Car/Van (taken onboard, parked or dropped-off) accounts for between </a:t>
            </a:r>
            <a:r>
              <a:rPr lang="en-GB" sz="28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80%</a:t>
            </a:r>
            <a:r>
              <a:rPr lang="en-GB" sz="28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sz="28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92%</a:t>
            </a:r>
            <a:r>
              <a:rPr lang="en-GB" sz="28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 of all ferry trips – with ‘car taken onboard’ the large majority of these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B18EC2BE-B58F-9C11-382C-DF4542ABE3B6}"/>
              </a:ext>
            </a:extLst>
          </p:cNvPr>
          <p:cNvSpPr txBox="1"/>
          <p:nvPr/>
        </p:nvSpPr>
        <p:spPr>
          <a:xfrm>
            <a:off x="4994489" y="12843694"/>
            <a:ext cx="48555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taking a car onboard, at least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in Fetlar, Unst, Whalsay and Yell say they book for ‘all or nearly all’ the sailings they make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8F5AECC6-0922-4202-1E4F-2339B410EA9A}"/>
              </a:ext>
            </a:extLst>
          </p:cNvPr>
          <p:cNvSpPr txBox="1"/>
          <p:nvPr/>
        </p:nvSpPr>
        <p:spPr>
          <a:xfrm>
            <a:off x="10803984" y="10391247"/>
            <a:ext cx="3621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most often book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2-3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 in advance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6FE32792-9CA5-3264-405E-48DBEBB6E2C7}"/>
              </a:ext>
            </a:extLst>
          </p:cNvPr>
          <p:cNvSpPr txBox="1"/>
          <p:nvPr/>
        </p:nvSpPr>
        <p:spPr>
          <a:xfrm>
            <a:off x="10203203" y="12454419"/>
            <a:ext cx="45873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2/3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respondents say that there are occasions when they have arrived without booking and have been unable to board the next ferry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BE937360-FC3C-442B-5271-C1726003346B}"/>
              </a:ext>
            </a:extLst>
          </p:cNvPr>
          <p:cNvSpPr txBox="1"/>
          <p:nvPr/>
        </p:nvSpPr>
        <p:spPr>
          <a:xfrm>
            <a:off x="3193076" y="21922816"/>
            <a:ext cx="1540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people all noted a desire to travel more frequently if the issues they identified with the ferries were addressed</a:t>
            </a:r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1791C2CE-5EE3-61A8-8B2C-5C03136C439B}"/>
              </a:ext>
            </a:extLst>
          </p:cNvPr>
          <p:cNvSpPr/>
          <p:nvPr/>
        </p:nvSpPr>
        <p:spPr>
          <a:xfrm>
            <a:off x="1091850" y="15964739"/>
            <a:ext cx="8052151" cy="1027180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Views of ferry services and their impact on island residents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C0387142-4C96-080F-5F05-F3E6F6FF7BE8}"/>
              </a:ext>
            </a:extLst>
          </p:cNvPr>
          <p:cNvSpPr txBox="1"/>
          <p:nvPr/>
        </p:nvSpPr>
        <p:spPr>
          <a:xfrm>
            <a:off x="12550094" y="23795781"/>
            <a:ext cx="67293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who have not lived in the isles would consider doing so</a:t>
            </a:r>
          </a:p>
          <a:p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said improved connectivity would encourage them to do so</a:t>
            </a:r>
          </a:p>
        </p:txBody>
      </p: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21E50E6D-A48E-6394-B8B4-3BAB87169FCA}"/>
              </a:ext>
            </a:extLst>
          </p:cNvPr>
          <p:cNvSpPr/>
          <p:nvPr/>
        </p:nvSpPr>
        <p:spPr>
          <a:xfrm>
            <a:off x="1149493" y="22623868"/>
            <a:ext cx="3962210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Mainland Residents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E7F07940-454B-CD43-7C03-B41B5C579E24}"/>
              </a:ext>
            </a:extLst>
          </p:cNvPr>
          <p:cNvSpPr txBox="1"/>
          <p:nvPr/>
        </p:nvSpPr>
        <p:spPr>
          <a:xfrm>
            <a:off x="1896615" y="27676940"/>
            <a:ext cx="17590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The survey therefore revealed some appetite to move to/back to the isles if connectivity is improved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354FBDC9-948E-EE12-5701-C89CE7EA6C87}"/>
              </a:ext>
            </a:extLst>
          </p:cNvPr>
          <p:cNvSpPr txBox="1"/>
          <p:nvPr/>
        </p:nvSpPr>
        <p:spPr>
          <a:xfrm>
            <a:off x="1091850" y="23886353"/>
            <a:ext cx="4525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Mainland residents were asked about living in the isles</a:t>
            </a:r>
          </a:p>
        </p:txBody>
      </p:sp>
      <p:graphicFrame>
        <p:nvGraphicFramePr>
          <p:cNvPr id="1044" name="Chart 1043">
            <a:extLst>
              <a:ext uri="{FF2B5EF4-FFF2-40B4-BE49-F238E27FC236}">
                <a16:creationId xmlns:a16="http://schemas.microsoft.com/office/drawing/2014/main" id="{99B51424-9488-AB0D-888F-2B653252C7F2}"/>
              </a:ext>
            </a:extLst>
          </p:cNvPr>
          <p:cNvGraphicFramePr/>
          <p:nvPr/>
        </p:nvGraphicFramePr>
        <p:xfrm>
          <a:off x="1516631" y="24743019"/>
          <a:ext cx="3477858" cy="310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45" name="TextBox 1044">
            <a:extLst>
              <a:ext uri="{FF2B5EF4-FFF2-40B4-BE49-F238E27FC236}">
                <a16:creationId xmlns:a16="http://schemas.microsoft.com/office/drawing/2014/main" id="{44348BC5-79D4-5840-4421-D3716C4E0D5C}"/>
              </a:ext>
            </a:extLst>
          </p:cNvPr>
          <p:cNvSpPr txBox="1"/>
          <p:nvPr/>
        </p:nvSpPr>
        <p:spPr>
          <a:xfrm>
            <a:off x="2306974" y="25579264"/>
            <a:ext cx="1897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 previously lived in the isles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6C9B4C88-D68F-3116-944F-38895512F742}"/>
              </a:ext>
            </a:extLst>
          </p:cNvPr>
          <p:cNvSpPr txBox="1"/>
          <p:nvPr/>
        </p:nvSpPr>
        <p:spPr>
          <a:xfrm>
            <a:off x="6470457" y="23795781"/>
            <a:ext cx="42213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said the ferry service was a factor in their decision to leave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said they would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moving back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improved connectivity a major factor in making that happen 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F5ADA433-D8D0-A3A0-0458-BC43445D9686}"/>
              </a:ext>
            </a:extLst>
          </p:cNvPr>
          <p:cNvCxnSpPr/>
          <p:nvPr/>
        </p:nvCxnSpPr>
        <p:spPr>
          <a:xfrm>
            <a:off x="4311513" y="25154467"/>
            <a:ext cx="1801180" cy="0"/>
          </a:xfrm>
          <a:prstGeom prst="line">
            <a:avLst/>
          </a:prstGeom>
          <a:ln w="34925">
            <a:solidFill>
              <a:srgbClr val="02345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Arrow: Bent 1049">
            <a:extLst>
              <a:ext uri="{FF2B5EF4-FFF2-40B4-BE49-F238E27FC236}">
                <a16:creationId xmlns:a16="http://schemas.microsoft.com/office/drawing/2014/main" id="{592A8500-36CE-2AD7-205C-18F1FCCD7FA4}"/>
              </a:ext>
            </a:extLst>
          </p:cNvPr>
          <p:cNvSpPr/>
          <p:nvPr/>
        </p:nvSpPr>
        <p:spPr>
          <a:xfrm flipV="1">
            <a:off x="12916261" y="25388101"/>
            <a:ext cx="973439" cy="1043942"/>
          </a:xfrm>
          <a:prstGeom prst="bentArrow">
            <a:avLst/>
          </a:prstGeom>
          <a:solidFill>
            <a:srgbClr val="02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E23DDBA8-4DF0-0FC8-6F9C-E981F55B5F33}"/>
              </a:ext>
            </a:extLst>
          </p:cNvPr>
          <p:cNvSpPr txBox="1"/>
          <p:nvPr/>
        </p:nvSpPr>
        <p:spPr>
          <a:xfrm>
            <a:off x="9541186" y="18900136"/>
            <a:ext cx="3352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said they travelled off their island less often than they would like because of the current ferry services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8E7C99BC-B298-65D7-8BB6-64DAC9D39DCB}"/>
              </a:ext>
            </a:extLst>
          </p:cNvPr>
          <p:cNvSpPr txBox="1"/>
          <p:nvPr/>
        </p:nvSpPr>
        <p:spPr>
          <a:xfrm>
            <a:off x="1217045" y="17191316"/>
            <a:ext cx="79269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are typically least satisfied with: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cancelled at short notice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service during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refit periods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/ late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connections to the airport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 timetables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(Yell Sound, </a:t>
            </a:r>
            <a:r>
              <a:rPr lang="en-GB" sz="2400" err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Bluemull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Sound, Whalsay)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frequency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for those with a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disability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84" name="Chart 1083">
            <a:extLst>
              <a:ext uri="{FF2B5EF4-FFF2-40B4-BE49-F238E27FC236}">
                <a16:creationId xmlns:a16="http://schemas.microsoft.com/office/drawing/2014/main" id="{B015EC27-AE2A-CB4A-66BC-6E521502B5D0}"/>
              </a:ext>
            </a:extLst>
          </p:cNvPr>
          <p:cNvGraphicFramePr/>
          <p:nvPr/>
        </p:nvGraphicFramePr>
        <p:xfrm>
          <a:off x="10085380" y="16650292"/>
          <a:ext cx="2169945" cy="22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085" name="TextBox 1084">
            <a:extLst>
              <a:ext uri="{FF2B5EF4-FFF2-40B4-BE49-F238E27FC236}">
                <a16:creationId xmlns:a16="http://schemas.microsoft.com/office/drawing/2014/main" id="{72E699BD-681C-9982-554E-93EC02123957}"/>
              </a:ext>
            </a:extLst>
          </p:cNvPr>
          <p:cNvSpPr txBox="1"/>
          <p:nvPr/>
        </p:nvSpPr>
        <p:spPr>
          <a:xfrm>
            <a:off x="9494138" y="17452048"/>
            <a:ext cx="3352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63ED603E-56C5-82D3-C76B-65FEE3F88467}"/>
              </a:ext>
            </a:extLst>
          </p:cNvPr>
          <p:cNvSpPr txBox="1"/>
          <p:nvPr/>
        </p:nvSpPr>
        <p:spPr>
          <a:xfrm>
            <a:off x="13398733" y="16719932"/>
            <a:ext cx="7926956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limiting off-island travel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a vehicle onto preferred sailing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 of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cancellations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Weekend service frequency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which are being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missed out on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Visiting friends and family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social activities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Shopping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562DD8C-01A6-3C26-78D8-1F790231ACF2}"/>
              </a:ext>
            </a:extLst>
          </p:cNvPr>
          <p:cNvSpPr/>
          <p:nvPr/>
        </p:nvSpPr>
        <p:spPr>
          <a:xfrm>
            <a:off x="4460286" y="3830545"/>
            <a:ext cx="509624" cy="4441705"/>
          </a:xfrm>
          <a:custGeom>
            <a:avLst/>
            <a:gdLst>
              <a:gd name="connsiteX0" fmla="*/ 509624 w 509624"/>
              <a:gd name="connsiteY0" fmla="*/ 4441705 h 4441705"/>
              <a:gd name="connsiteX1" fmla="*/ 254812 w 509624"/>
              <a:gd name="connsiteY1" fmla="*/ 4399238 h 4441705"/>
              <a:gd name="connsiteX2" fmla="*/ 254812 w 509624"/>
              <a:gd name="connsiteY2" fmla="*/ 3825314 h 4441705"/>
              <a:gd name="connsiteX3" fmla="*/ 254812 w 509624"/>
              <a:gd name="connsiteY3" fmla="*/ 3273896 h 4441705"/>
              <a:gd name="connsiteX4" fmla="*/ 0 w 509624"/>
              <a:gd name="connsiteY4" fmla="*/ 3231429 h 4441705"/>
              <a:gd name="connsiteX5" fmla="*/ 254812 w 509624"/>
              <a:gd name="connsiteY5" fmla="*/ 3188962 h 4441705"/>
              <a:gd name="connsiteX6" fmla="*/ 254812 w 509624"/>
              <a:gd name="connsiteY6" fmla="*/ 2758941 h 4441705"/>
              <a:gd name="connsiteX7" fmla="*/ 254812 w 509624"/>
              <a:gd name="connsiteY7" fmla="*/ 2171595 h 4441705"/>
              <a:gd name="connsiteX8" fmla="*/ 254812 w 509624"/>
              <a:gd name="connsiteY8" fmla="*/ 1647179 h 4441705"/>
              <a:gd name="connsiteX9" fmla="*/ 254812 w 509624"/>
              <a:gd name="connsiteY9" fmla="*/ 1217158 h 4441705"/>
              <a:gd name="connsiteX10" fmla="*/ 254812 w 509624"/>
              <a:gd name="connsiteY10" fmla="*/ 724208 h 4441705"/>
              <a:gd name="connsiteX11" fmla="*/ 254812 w 509624"/>
              <a:gd name="connsiteY11" fmla="*/ 42467 h 4441705"/>
              <a:gd name="connsiteX12" fmla="*/ 509624 w 509624"/>
              <a:gd name="connsiteY12" fmla="*/ 0 h 4441705"/>
              <a:gd name="connsiteX13" fmla="*/ 509624 w 509624"/>
              <a:gd name="connsiteY13" fmla="*/ 510796 h 4441705"/>
              <a:gd name="connsiteX14" fmla="*/ 509624 w 509624"/>
              <a:gd name="connsiteY14" fmla="*/ 1066009 h 4441705"/>
              <a:gd name="connsiteX15" fmla="*/ 509624 w 509624"/>
              <a:gd name="connsiteY15" fmla="*/ 1532388 h 4441705"/>
              <a:gd name="connsiteX16" fmla="*/ 509624 w 509624"/>
              <a:gd name="connsiteY16" fmla="*/ 1998767 h 4441705"/>
              <a:gd name="connsiteX17" fmla="*/ 509624 w 509624"/>
              <a:gd name="connsiteY17" fmla="*/ 2598397 h 4441705"/>
              <a:gd name="connsiteX18" fmla="*/ 509624 w 509624"/>
              <a:gd name="connsiteY18" fmla="*/ 3153611 h 4441705"/>
              <a:gd name="connsiteX19" fmla="*/ 509624 w 509624"/>
              <a:gd name="connsiteY19" fmla="*/ 3797658 h 4441705"/>
              <a:gd name="connsiteX20" fmla="*/ 509624 w 509624"/>
              <a:gd name="connsiteY20" fmla="*/ 4441705 h 4441705"/>
              <a:gd name="connsiteX0" fmla="*/ 509624 w 509624"/>
              <a:gd name="connsiteY0" fmla="*/ 4441705 h 4441705"/>
              <a:gd name="connsiteX1" fmla="*/ 254812 w 509624"/>
              <a:gd name="connsiteY1" fmla="*/ 4399238 h 4441705"/>
              <a:gd name="connsiteX2" fmla="*/ 254812 w 509624"/>
              <a:gd name="connsiteY2" fmla="*/ 3825314 h 4441705"/>
              <a:gd name="connsiteX3" fmla="*/ 254812 w 509624"/>
              <a:gd name="connsiteY3" fmla="*/ 3273896 h 4441705"/>
              <a:gd name="connsiteX4" fmla="*/ 0 w 509624"/>
              <a:gd name="connsiteY4" fmla="*/ 3231429 h 4441705"/>
              <a:gd name="connsiteX5" fmla="*/ 254812 w 509624"/>
              <a:gd name="connsiteY5" fmla="*/ 3188962 h 4441705"/>
              <a:gd name="connsiteX6" fmla="*/ 254812 w 509624"/>
              <a:gd name="connsiteY6" fmla="*/ 2633081 h 4441705"/>
              <a:gd name="connsiteX7" fmla="*/ 254812 w 509624"/>
              <a:gd name="connsiteY7" fmla="*/ 2203060 h 4441705"/>
              <a:gd name="connsiteX8" fmla="*/ 254812 w 509624"/>
              <a:gd name="connsiteY8" fmla="*/ 1615715 h 4441705"/>
              <a:gd name="connsiteX9" fmla="*/ 254812 w 509624"/>
              <a:gd name="connsiteY9" fmla="*/ 1059834 h 4441705"/>
              <a:gd name="connsiteX10" fmla="*/ 254812 w 509624"/>
              <a:gd name="connsiteY10" fmla="*/ 42467 h 4441705"/>
              <a:gd name="connsiteX11" fmla="*/ 509624 w 509624"/>
              <a:gd name="connsiteY11" fmla="*/ 0 h 444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624" h="4441705" stroke="0" extrusionOk="0">
                <a:moveTo>
                  <a:pt x="509624" y="4441705"/>
                </a:moveTo>
                <a:cubicBezTo>
                  <a:pt x="364344" y="4438520"/>
                  <a:pt x="253200" y="4423224"/>
                  <a:pt x="254812" y="4399238"/>
                </a:cubicBezTo>
                <a:cubicBezTo>
                  <a:pt x="213149" y="4223942"/>
                  <a:pt x="280369" y="4055415"/>
                  <a:pt x="254812" y="3825314"/>
                </a:cubicBezTo>
                <a:cubicBezTo>
                  <a:pt x="229255" y="3595213"/>
                  <a:pt x="263543" y="3525761"/>
                  <a:pt x="254812" y="3273896"/>
                </a:cubicBezTo>
                <a:cubicBezTo>
                  <a:pt x="235955" y="3243048"/>
                  <a:pt x="127878" y="3221239"/>
                  <a:pt x="0" y="3231429"/>
                </a:cubicBezTo>
                <a:cubicBezTo>
                  <a:pt x="141426" y="3230412"/>
                  <a:pt x="251790" y="3214967"/>
                  <a:pt x="254812" y="3188962"/>
                </a:cubicBezTo>
                <a:cubicBezTo>
                  <a:pt x="205782" y="3078887"/>
                  <a:pt x="274895" y="2895377"/>
                  <a:pt x="254812" y="2758941"/>
                </a:cubicBezTo>
                <a:cubicBezTo>
                  <a:pt x="234729" y="2622505"/>
                  <a:pt x="269316" y="2296221"/>
                  <a:pt x="254812" y="2171595"/>
                </a:cubicBezTo>
                <a:cubicBezTo>
                  <a:pt x="240308" y="2046969"/>
                  <a:pt x="298437" y="1770068"/>
                  <a:pt x="254812" y="1647179"/>
                </a:cubicBezTo>
                <a:cubicBezTo>
                  <a:pt x="211187" y="1524290"/>
                  <a:pt x="305778" y="1424949"/>
                  <a:pt x="254812" y="1217158"/>
                </a:cubicBezTo>
                <a:cubicBezTo>
                  <a:pt x="203846" y="1009367"/>
                  <a:pt x="285636" y="909373"/>
                  <a:pt x="254812" y="724208"/>
                </a:cubicBezTo>
                <a:cubicBezTo>
                  <a:pt x="223988" y="539043"/>
                  <a:pt x="307169" y="248141"/>
                  <a:pt x="254812" y="42467"/>
                </a:cubicBezTo>
                <a:cubicBezTo>
                  <a:pt x="269068" y="32697"/>
                  <a:pt x="356707" y="-2504"/>
                  <a:pt x="509624" y="0"/>
                </a:cubicBezTo>
                <a:cubicBezTo>
                  <a:pt x="520148" y="160288"/>
                  <a:pt x="460820" y="354003"/>
                  <a:pt x="509624" y="510796"/>
                </a:cubicBezTo>
                <a:cubicBezTo>
                  <a:pt x="558428" y="667589"/>
                  <a:pt x="482194" y="907790"/>
                  <a:pt x="509624" y="1066009"/>
                </a:cubicBezTo>
                <a:cubicBezTo>
                  <a:pt x="537054" y="1224228"/>
                  <a:pt x="457045" y="1419536"/>
                  <a:pt x="509624" y="1532388"/>
                </a:cubicBezTo>
                <a:cubicBezTo>
                  <a:pt x="562203" y="1645240"/>
                  <a:pt x="485921" y="1806910"/>
                  <a:pt x="509624" y="1998767"/>
                </a:cubicBezTo>
                <a:cubicBezTo>
                  <a:pt x="533327" y="2190624"/>
                  <a:pt x="485379" y="2346117"/>
                  <a:pt x="509624" y="2598397"/>
                </a:cubicBezTo>
                <a:cubicBezTo>
                  <a:pt x="533869" y="2850677"/>
                  <a:pt x="505272" y="2978930"/>
                  <a:pt x="509624" y="3153611"/>
                </a:cubicBezTo>
                <a:cubicBezTo>
                  <a:pt x="513976" y="3328292"/>
                  <a:pt x="486040" y="3500091"/>
                  <a:pt x="509624" y="3797658"/>
                </a:cubicBezTo>
                <a:cubicBezTo>
                  <a:pt x="533208" y="4095225"/>
                  <a:pt x="486151" y="4229517"/>
                  <a:pt x="509624" y="4441705"/>
                </a:cubicBezTo>
                <a:close/>
              </a:path>
              <a:path w="509624" h="4441705" fill="none" extrusionOk="0">
                <a:moveTo>
                  <a:pt x="509624" y="4441705"/>
                </a:moveTo>
                <a:cubicBezTo>
                  <a:pt x="366677" y="4446889"/>
                  <a:pt x="254431" y="4427451"/>
                  <a:pt x="254812" y="4399238"/>
                </a:cubicBezTo>
                <a:cubicBezTo>
                  <a:pt x="192671" y="4279754"/>
                  <a:pt x="297434" y="3949055"/>
                  <a:pt x="254812" y="3825314"/>
                </a:cubicBezTo>
                <a:cubicBezTo>
                  <a:pt x="212190" y="3701573"/>
                  <a:pt x="299537" y="3392076"/>
                  <a:pt x="254812" y="3273896"/>
                </a:cubicBezTo>
                <a:cubicBezTo>
                  <a:pt x="260669" y="3251183"/>
                  <a:pt x="124731" y="3217404"/>
                  <a:pt x="0" y="3231429"/>
                </a:cubicBezTo>
                <a:cubicBezTo>
                  <a:pt x="141562" y="3229587"/>
                  <a:pt x="252508" y="3209548"/>
                  <a:pt x="254812" y="3188962"/>
                </a:cubicBezTo>
                <a:cubicBezTo>
                  <a:pt x="221270" y="3044726"/>
                  <a:pt x="271733" y="2807061"/>
                  <a:pt x="254812" y="2633081"/>
                </a:cubicBezTo>
                <a:cubicBezTo>
                  <a:pt x="237891" y="2459101"/>
                  <a:pt x="287351" y="2388851"/>
                  <a:pt x="254812" y="2203060"/>
                </a:cubicBezTo>
                <a:cubicBezTo>
                  <a:pt x="222273" y="2017269"/>
                  <a:pt x="271102" y="1888844"/>
                  <a:pt x="254812" y="1615715"/>
                </a:cubicBezTo>
                <a:cubicBezTo>
                  <a:pt x="238522" y="1342586"/>
                  <a:pt x="259911" y="1334710"/>
                  <a:pt x="254812" y="1059834"/>
                </a:cubicBezTo>
                <a:cubicBezTo>
                  <a:pt x="249713" y="784958"/>
                  <a:pt x="262711" y="408494"/>
                  <a:pt x="254812" y="42467"/>
                </a:cubicBezTo>
                <a:cubicBezTo>
                  <a:pt x="242312" y="5314"/>
                  <a:pt x="381084" y="-14018"/>
                  <a:pt x="509624" y="0"/>
                </a:cubicBezTo>
              </a:path>
              <a:path w="509624" h="4441705" fill="none" stroke="0" extrusionOk="0">
                <a:moveTo>
                  <a:pt x="509624" y="4441705"/>
                </a:moveTo>
                <a:cubicBezTo>
                  <a:pt x="366853" y="4441887"/>
                  <a:pt x="252265" y="4424230"/>
                  <a:pt x="254812" y="4399238"/>
                </a:cubicBezTo>
                <a:cubicBezTo>
                  <a:pt x="205463" y="4290765"/>
                  <a:pt x="308443" y="4057544"/>
                  <a:pt x="254812" y="3859074"/>
                </a:cubicBezTo>
                <a:cubicBezTo>
                  <a:pt x="201181" y="3660604"/>
                  <a:pt x="305605" y="3531384"/>
                  <a:pt x="254812" y="3273896"/>
                </a:cubicBezTo>
                <a:cubicBezTo>
                  <a:pt x="261975" y="3271363"/>
                  <a:pt x="151398" y="3242879"/>
                  <a:pt x="0" y="3231429"/>
                </a:cubicBezTo>
                <a:cubicBezTo>
                  <a:pt x="133955" y="3232827"/>
                  <a:pt x="251660" y="3209017"/>
                  <a:pt x="254812" y="3188962"/>
                </a:cubicBezTo>
                <a:cubicBezTo>
                  <a:pt x="193771" y="2963422"/>
                  <a:pt x="286420" y="2789439"/>
                  <a:pt x="254812" y="2633081"/>
                </a:cubicBezTo>
                <a:cubicBezTo>
                  <a:pt x="223204" y="2476723"/>
                  <a:pt x="257500" y="2288397"/>
                  <a:pt x="254812" y="2045735"/>
                </a:cubicBezTo>
                <a:cubicBezTo>
                  <a:pt x="252124" y="1803073"/>
                  <a:pt x="260546" y="1797250"/>
                  <a:pt x="254812" y="1615715"/>
                </a:cubicBezTo>
                <a:cubicBezTo>
                  <a:pt x="249078" y="1434180"/>
                  <a:pt x="265438" y="1384326"/>
                  <a:pt x="254812" y="1185694"/>
                </a:cubicBezTo>
                <a:cubicBezTo>
                  <a:pt x="244186" y="987062"/>
                  <a:pt x="312124" y="923192"/>
                  <a:pt x="254812" y="661278"/>
                </a:cubicBezTo>
                <a:cubicBezTo>
                  <a:pt x="197500" y="399364"/>
                  <a:pt x="326909" y="228386"/>
                  <a:pt x="254812" y="42467"/>
                </a:cubicBezTo>
                <a:cubicBezTo>
                  <a:pt x="250350" y="14771"/>
                  <a:pt x="396636" y="1027"/>
                  <a:pt x="509624" y="0"/>
                </a:cubicBezTo>
              </a:path>
            </a:pathLst>
          </a:custGeom>
          <a:ln w="19050">
            <a:solidFill>
              <a:srgbClr val="023459"/>
            </a:solidFill>
            <a:extLst>
              <a:ext uri="{C807C97D-BFC1-408E-A445-0C87EB9F89A2}">
                <ask:lineSketchStyleProps xmlns:ask="http://schemas.microsoft.com/office/drawing/2018/sketchyshapes" sd="390222382">
                  <a:prstGeom prst="leftBrace">
                    <a:avLst>
                      <a:gd name="adj1" fmla="val 8333"/>
                      <a:gd name="adj2" fmla="val 727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E0272-08FE-E9FD-6C69-3D8274B42B0E}"/>
              </a:ext>
            </a:extLst>
          </p:cNvPr>
          <p:cNvSpPr/>
          <p:nvPr/>
        </p:nvSpPr>
        <p:spPr>
          <a:xfrm>
            <a:off x="624344" y="450134"/>
            <a:ext cx="20112583" cy="2446112"/>
          </a:xfrm>
          <a:prstGeom prst="rect">
            <a:avLst/>
          </a:prstGeom>
          <a:solidFill>
            <a:srgbClr val="023459"/>
          </a:solidFill>
          <a:ln>
            <a:solidFill>
              <a:srgbClr val="00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F06A2-C9D4-16B9-1D36-AB796657A98E}"/>
              </a:ext>
            </a:extLst>
          </p:cNvPr>
          <p:cNvSpPr txBox="1"/>
          <p:nvPr/>
        </p:nvSpPr>
        <p:spPr>
          <a:xfrm>
            <a:off x="766954" y="453760"/>
            <a:ext cx="19667431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Resident Survey Headlines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Island Residents</a:t>
            </a:r>
          </a:p>
        </p:txBody>
      </p:sp>
    </p:spTree>
    <p:extLst>
      <p:ext uri="{BB962C8B-B14F-4D97-AF65-F5344CB8AC3E}">
        <p14:creationId xmlns:p14="http://schemas.microsoft.com/office/powerpoint/2010/main" val="300565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2066b1-2441-4382-ae2c-d35ceefee1b9">
      <Terms xmlns="http://schemas.microsoft.com/office/infopath/2007/PartnerControls"/>
    </lcf76f155ced4ddcb4097134ff3c332f>
    <TaxCatchAll xmlns="074b755a-03e7-43f9-ba59-e88718b6f8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29B674BEADF418E06965D1C784938" ma:contentTypeVersion="11" ma:contentTypeDescription="Create a new document." ma:contentTypeScope="" ma:versionID="25a394a7abc1cca8a7893b62a539e387">
  <xsd:schema xmlns:xsd="http://www.w3.org/2001/XMLSchema" xmlns:xs="http://www.w3.org/2001/XMLSchema" xmlns:p="http://schemas.microsoft.com/office/2006/metadata/properties" xmlns:ns2="592066b1-2441-4382-ae2c-d35ceefee1b9" xmlns:ns3="074b755a-03e7-43f9-ba59-e88718b6f858" targetNamespace="http://schemas.microsoft.com/office/2006/metadata/properties" ma:root="true" ma:fieldsID="739153d77ed76b8a827c8fdd5796fdbe" ns2:_="" ns3:_="">
    <xsd:import namespace="592066b1-2441-4382-ae2c-d35ceefee1b9"/>
    <xsd:import namespace="074b755a-03e7-43f9-ba59-e88718b6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66b1-2441-4382-ae2c-d35ceefee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207be7-fb2c-4f25-b21b-ed1f2a5b3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b755a-03e7-43f9-ba59-e88718b6f8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3c0529-dccc-4ed5-bbda-82afa563a8d1}" ma:internalName="TaxCatchAll" ma:showField="CatchAllData" ma:web="074b755a-03e7-43f9-ba59-e88718b6f8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8D4B8-04B5-4A63-BCF2-D33F3508A086}">
  <ds:schemaRefs>
    <ds:schemaRef ds:uri="074b755a-03e7-43f9-ba59-e88718b6f858"/>
    <ds:schemaRef ds:uri="592066b1-2441-4382-ae2c-d35ceefee1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DB1D4E-371A-4597-933D-6D535FC54D0A}">
  <ds:schemaRefs>
    <ds:schemaRef ds:uri="074b755a-03e7-43f9-ba59-e88718b6f858"/>
    <ds:schemaRef ds:uri="592066b1-2441-4382-ae2c-d35ceefee1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4B04CE-2B3F-4031-B377-85D2AEC59F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4988</Words>
  <Application>Microsoft Office PowerPoint</Application>
  <PresentationFormat>Custom</PresentationFormat>
  <Paragraphs>582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Bernard MT Condensed</vt:lpstr>
      <vt:lpstr>Calibri</vt:lpstr>
      <vt:lpstr>Calibri Light</vt:lpstr>
      <vt:lpstr>Century Gothic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Buffham, Hannah</dc:creator>
  <cp:lastModifiedBy>Buffham, Hannah</cp:lastModifiedBy>
  <cp:revision>1</cp:revision>
  <cp:lastPrinted>2025-02-06T13:39:51Z</cp:lastPrinted>
  <dcterms:created xsi:type="dcterms:W3CDTF">2025-01-21T14:56:26Z</dcterms:created>
  <dcterms:modified xsi:type="dcterms:W3CDTF">2025-02-26T14:27:13Z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0x01010074C29B674BEADF418E06965D1C784938</vt:lpwstr>
  </property>
  <property fmtid="{D5CDD505-2E9C-101B-9397-08002B2CF9AE}" pid="3" name="MediaServiceImageTags">
    <vt:lpwstr/>
  </property>
</Properties>
</file>