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7" r:id="rId5"/>
    <p:sldId id="256" r:id="rId6"/>
    <p:sldId id="260" r:id="rId7"/>
    <p:sldId id="271" r:id="rId8"/>
    <p:sldId id="261" r:id="rId9"/>
    <p:sldId id="262" r:id="rId10"/>
    <p:sldId id="263" r:id="rId11"/>
    <p:sldId id="270" r:id="rId12"/>
    <p:sldId id="278" r:id="rId13"/>
    <p:sldId id="276" r:id="rId14"/>
    <p:sldId id="265" r:id="rId15"/>
    <p:sldId id="272" r:id="rId16"/>
    <p:sldId id="277" r:id="rId17"/>
  </p:sldIdLst>
  <p:sldSz cx="21383625" cy="30275213"/>
  <p:notesSz cx="20624800" cy="29514800"/>
  <p:defaultTextStyle>
    <a:defPPr>
      <a:defRPr lang="en-US"/>
    </a:defPPr>
    <a:lvl1pPr marL="0" algn="l" defTabSz="2951866" rtl="0" eaLnBrk="1" latinLnBrk="0" hangingPunct="1">
      <a:defRPr sz="5811" kern="1200">
        <a:solidFill>
          <a:schemeClr val="tx1"/>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484B32-F7A7-7782-5E17-A825C2CDFA1D}" name="Buffham, Hannah" initials="HB" userId="S::Hannah.Buffham@stantec.com::910f1e7b-b566-4b2b-a725-b6e0c819d131" providerId="AD"/>
  <p188:author id="{43CA0E54-A757-3239-FA0E-E01F43D15D02}" name="Leitham, Scott" initials="" userId="S::scott.leitham@stantec.com::dece16a9-b24f-4f9b-a2c1-c98ce238db3f" providerId="AD"/>
  <p188:author id="{7890EBB5-25D6-9A50-6F23-34B0F7C659CE}" name="Osborne, Emelia" initials="EO" userId="S::Emelia.Osborne@stantec.com::692f36d1-4edc-4b82-a1c7-94f97a6ce11a" providerId="AD"/>
  <p188:author id="{17BD67C6-0E61-4CEA-A9B0-920B17DBC1ED}" name="Canning, Stephen" initials="SC" userId="S::stephen.canning@stantec.com::c8bba697-6076-44ff-8fa2-fbb70c93cd38" providerId="AD"/>
  <p188:author id="{52160BE7-1301-2843-1812-DA9FBFC3978E}" name="Garcia Torres, Cesar" initials="CG" userId="S::Cesar.GarciaTorres@stantec.com::1a5073ff-4dc0-4e39-b050-fc57ec759db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BD0D9"/>
    <a:srgbClr val="B3DDF2"/>
    <a:srgbClr val="FF00FF"/>
    <a:srgbClr val="FF9933"/>
    <a:srgbClr val="26398B"/>
    <a:srgbClr val="005C6E"/>
    <a:srgbClr val="FF0066"/>
    <a:srgbClr val="0F6FC6"/>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3DA6C-E0F4-44A4-8395-9559EFE6B934}" v="109" dt="2025-02-26T13:43:44.577"/>
    <p1510:client id="{286868B5-F0EB-4961-8B19-765A5EA29663}" v="106" dt="2025-02-26T13:40:33.812"/>
    <p1510:client id="{2B3F271B-505F-4FB1-A76A-164D80A97DB9}" v="23" dt="2025-02-26T14:41:59.437"/>
    <p1510:client id="{A3ECC08E-5189-4D84-8257-A196FB2A08BB}" v="42" dt="2025-02-25T16:04:53.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 d="100"/>
          <a:sy n="24" d="100"/>
        </p:scale>
        <p:origin x="3180" y="60"/>
      </p:cViewPr>
      <p:guideLst>
        <p:guide orient="horz" pos="9536"/>
        <p:guide pos="673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tham, Scott" userId="dece16a9-b24f-4f9b-a2c1-c98ce238db3f" providerId="ADAL" clId="{2B3F271B-505F-4FB1-A76A-164D80A97DB9}"/>
    <pc:docChg chg="modSld">
      <pc:chgData name="Leitham, Scott" userId="dece16a9-b24f-4f9b-a2c1-c98ce238db3f" providerId="ADAL" clId="{2B3F271B-505F-4FB1-A76A-164D80A97DB9}" dt="2025-02-26T14:41:59.437" v="22" actId="20577"/>
      <pc:docMkLst>
        <pc:docMk/>
      </pc:docMkLst>
      <pc:sldChg chg="modSp mod">
        <pc:chgData name="Leitham, Scott" userId="dece16a9-b24f-4f9b-a2c1-c98ce238db3f" providerId="ADAL" clId="{2B3F271B-505F-4FB1-A76A-164D80A97DB9}" dt="2025-02-26T14:41:59.437" v="22" actId="20577"/>
        <pc:sldMkLst>
          <pc:docMk/>
          <pc:sldMk cId="3414627063" sldId="270"/>
        </pc:sldMkLst>
        <pc:spChg chg="mod">
          <ac:chgData name="Leitham, Scott" userId="dece16a9-b24f-4f9b-a2c1-c98ce238db3f" providerId="ADAL" clId="{2B3F271B-505F-4FB1-A76A-164D80A97DB9}" dt="2025-02-26T14:41:59.437" v="22" actId="20577"/>
          <ac:spMkLst>
            <pc:docMk/>
            <pc:sldMk cId="3414627063" sldId="270"/>
            <ac:spMk id="55" creationId="{86FB9CE1-B605-294B-B34B-2084433E7C57}"/>
          </ac:spMkLst>
        </pc:spChg>
      </pc:sldChg>
    </pc:docChg>
  </pc:docChgLst>
  <pc:docChgLst>
    <pc:chgData name="Buffham, Hannah" userId="910f1e7b-b566-4b2b-a725-b6e0c819d131" providerId="ADAL" clId="{D08B5373-32E3-4DF9-8536-896D6D34550E}"/>
    <pc:docChg chg="modSld">
      <pc:chgData name="Buffham, Hannah" userId="910f1e7b-b566-4b2b-a725-b6e0c819d131" providerId="ADAL" clId="{D08B5373-32E3-4DF9-8536-896D6D34550E}" dt="2025-02-26T15:26:04.803" v="0"/>
      <pc:docMkLst>
        <pc:docMk/>
      </pc:docMkLst>
      <pc:sldChg chg="modSp mod">
        <pc:chgData name="Buffham, Hannah" userId="910f1e7b-b566-4b2b-a725-b6e0c819d131" providerId="ADAL" clId="{D08B5373-32E3-4DF9-8536-896D6D34550E}" dt="2025-02-26T15:26:04.803" v="0"/>
        <pc:sldMkLst>
          <pc:docMk/>
          <pc:sldMk cId="1717909270" sldId="272"/>
        </pc:sldMkLst>
        <pc:spChg chg="mod">
          <ac:chgData name="Buffham, Hannah" userId="910f1e7b-b566-4b2b-a725-b6e0c819d131" providerId="ADAL" clId="{D08B5373-32E3-4DF9-8536-896D6D34550E}" dt="2025-02-26T15:26:04.803" v="0"/>
          <ac:spMkLst>
            <pc:docMk/>
            <pc:sldMk cId="1717909270" sldId="272"/>
            <ac:spMk id="91" creationId="{0EAECA74-EC4E-9A29-A3A9-E6106826923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58004985975716"/>
          <c:y val="1.3308134425430902E-2"/>
          <c:w val="0.86418635711249592"/>
          <c:h val="0.62818970250789052"/>
        </c:manualLayout>
      </c:layout>
      <c:barChart>
        <c:barDir val="bar"/>
        <c:grouping val="clustered"/>
        <c:varyColors val="0"/>
        <c:ser>
          <c:idx val="0"/>
          <c:order val="0"/>
          <c:tx>
            <c:strRef>
              <c:f>Sheet1!$B$1</c:f>
              <c:strCache>
                <c:ptCount val="1"/>
                <c:pt idx="0">
                  <c:v>Percentage of Population</c:v>
                </c:pt>
              </c:strCache>
            </c:strRef>
          </c:tx>
          <c:spPr>
            <a:solidFill>
              <a:srgbClr val="023459"/>
            </a:solidFill>
            <a:ln w="69850">
              <a:solidFill>
                <a:srgbClr val="E9E9E9"/>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Professional, Scientific and Technical Services</c:v>
                </c:pt>
                <c:pt idx="1">
                  <c:v>Construction </c:v>
                </c:pt>
                <c:pt idx="2">
                  <c:v>Arts, Entertainment &amp; Recreation </c:v>
                </c:pt>
                <c:pt idx="3">
                  <c:v>Public Admin, Defence &amp; Social Security </c:v>
                </c:pt>
                <c:pt idx="4">
                  <c:v>Education </c:v>
                </c:pt>
                <c:pt idx="5">
                  <c:v>Manufacturing</c:v>
                </c:pt>
                <c:pt idx="6">
                  <c:v>Wholesale and Retail trade; Repair of Motor Vehicles</c:v>
                </c:pt>
                <c:pt idx="7">
                  <c:v>Health and Social Work </c:v>
                </c:pt>
                <c:pt idx="8">
                  <c:v>Agriculture, Forestry, Fishing</c:v>
                </c:pt>
                <c:pt idx="9">
                  <c:v>Transport and Storage</c:v>
                </c:pt>
              </c:strCache>
            </c:strRef>
          </c:cat>
          <c:val>
            <c:numRef>
              <c:f>Sheet1!$B$2:$B$11</c:f>
              <c:numCache>
                <c:formatCode>0%</c:formatCode>
                <c:ptCount val="10"/>
                <c:pt idx="0">
                  <c:v>0.02</c:v>
                </c:pt>
                <c:pt idx="1">
                  <c:v>0.02</c:v>
                </c:pt>
                <c:pt idx="2">
                  <c:v>0.04</c:v>
                </c:pt>
                <c:pt idx="3">
                  <c:v>0.08</c:v>
                </c:pt>
                <c:pt idx="4">
                  <c:v>0.08</c:v>
                </c:pt>
                <c:pt idx="5">
                  <c:v>0.1</c:v>
                </c:pt>
                <c:pt idx="6">
                  <c:v>0.1</c:v>
                </c:pt>
                <c:pt idx="7">
                  <c:v>0.15</c:v>
                </c:pt>
                <c:pt idx="8">
                  <c:v>0.15</c:v>
                </c:pt>
                <c:pt idx="9">
                  <c:v>0.2</c:v>
                </c:pt>
              </c:numCache>
            </c:numRef>
          </c:val>
          <c:extLst>
            <c:ext xmlns:c16="http://schemas.microsoft.com/office/drawing/2014/chart" uri="{C3380CC4-5D6E-409C-BE32-E72D297353CC}">
              <c16:uniqueId val="{00000000-57FE-4301-BC96-EBFD2F671F4B}"/>
            </c:ext>
          </c:extLst>
        </c:ser>
        <c:dLbls>
          <c:dLblPos val="outEnd"/>
          <c:showLegendKey val="0"/>
          <c:showVal val="1"/>
          <c:showCatName val="0"/>
          <c:showSerName val="0"/>
          <c:showPercent val="0"/>
          <c:showBubbleSize val="0"/>
        </c:dLbls>
        <c:gapWidth val="0"/>
        <c:axId val="1832820000"/>
        <c:axId val="611654448"/>
      </c:barChart>
      <c:catAx>
        <c:axId val="1832820000"/>
        <c:scaling>
          <c:orientation val="minMax"/>
        </c:scaling>
        <c:delete val="1"/>
        <c:axPos val="l"/>
        <c:numFmt formatCode="General" sourceLinked="1"/>
        <c:majorTickMark val="out"/>
        <c:minorTickMark val="none"/>
        <c:tickLblPos val="nextTo"/>
        <c:crossAx val="611654448"/>
        <c:crosses val="autoZero"/>
        <c:auto val="1"/>
        <c:lblAlgn val="ctr"/>
        <c:lblOffset val="100"/>
        <c:noMultiLvlLbl val="0"/>
      </c:catAx>
      <c:valAx>
        <c:axId val="611654448"/>
        <c:scaling>
          <c:orientation val="minMax"/>
        </c:scaling>
        <c:delete val="1"/>
        <c:axPos val="b"/>
        <c:numFmt formatCode="0%" sourceLinked="1"/>
        <c:majorTickMark val="out"/>
        <c:minorTickMark val="none"/>
        <c:tickLblPos val="nextTo"/>
        <c:crossAx val="1832820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E5E-4422-A9FE-F655C9C59189}"/>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1-D0ED-4D9D-9246-142DD0CAFF3E}"/>
              </c:ext>
            </c:extLst>
          </c:dPt>
          <c:cat>
            <c:strRef>
              <c:f>Sheet1!$A$2:$A$3</c:f>
              <c:strCache>
                <c:ptCount val="2"/>
                <c:pt idx="0">
                  <c:v>Yell</c:v>
                </c:pt>
                <c:pt idx="1">
                  <c:v>Whalsay</c:v>
                </c:pt>
              </c:strCache>
            </c:strRef>
          </c:cat>
          <c:val>
            <c:numRef>
              <c:f>Sheet1!$B$2:$B$3</c:f>
              <c:numCache>
                <c:formatCode>0%</c:formatCode>
                <c:ptCount val="2"/>
                <c:pt idx="0">
                  <c:v>0.18</c:v>
                </c:pt>
                <c:pt idx="1">
                  <c:v>0.72</c:v>
                </c:pt>
              </c:numCache>
            </c:numRef>
          </c:val>
          <c:extLst>
            <c:ext xmlns:c16="http://schemas.microsoft.com/office/drawing/2014/chart" uri="{C3380CC4-5D6E-409C-BE32-E72D297353CC}">
              <c16:uniqueId val="{00000000-D0ED-4D9D-9246-142DD0CAFF3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E14D-4DAD-90FC-D44869DF4E8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E14D-4DAD-90FC-D44869DF4E8E}"/>
              </c:ext>
            </c:extLst>
          </c:dPt>
          <c:cat>
            <c:strRef>
              <c:f>Sheet1!$A$2:$A$3</c:f>
              <c:strCache>
                <c:ptCount val="2"/>
                <c:pt idx="0">
                  <c:v>Yell</c:v>
                </c:pt>
                <c:pt idx="1">
                  <c:v>Whalsay</c:v>
                </c:pt>
              </c:strCache>
            </c:strRef>
          </c:cat>
          <c:val>
            <c:numRef>
              <c:f>Sheet1!$B$2:$B$3</c:f>
              <c:numCache>
                <c:formatCode>0%</c:formatCode>
                <c:ptCount val="2"/>
                <c:pt idx="0">
                  <c:v>0.15</c:v>
                </c:pt>
                <c:pt idx="1">
                  <c:v>0.85</c:v>
                </c:pt>
              </c:numCache>
            </c:numRef>
          </c:val>
          <c:extLst>
            <c:ext xmlns:c16="http://schemas.microsoft.com/office/drawing/2014/chart" uri="{C3380CC4-5D6E-409C-BE32-E72D297353CC}">
              <c16:uniqueId val="{00000004-E14D-4DAD-90FC-D44869DF4E8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7CDD-478E-8F1F-5C1D65EA5D6C}"/>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7CDD-478E-8F1F-5C1D65EA5D6C}"/>
              </c:ext>
            </c:extLst>
          </c:dPt>
          <c:cat>
            <c:numRef>
              <c:f>Sheet1!$A$2:$A$3</c:f>
              <c:numCache>
                <c:formatCode>General</c:formatCode>
                <c:ptCount val="2"/>
                <c:pt idx="0">
                  <c:v>1</c:v>
                </c:pt>
                <c:pt idx="1">
                  <c:v>2</c:v>
                </c:pt>
              </c:numCache>
            </c:numRef>
          </c:cat>
          <c:val>
            <c:numRef>
              <c:f>Sheet1!$B$2:$B$3</c:f>
              <c:numCache>
                <c:formatCode>0%</c:formatCode>
                <c:ptCount val="2"/>
                <c:pt idx="0">
                  <c:v>7.0000000000000007E-2</c:v>
                </c:pt>
                <c:pt idx="1">
                  <c:v>0.93</c:v>
                </c:pt>
              </c:numCache>
            </c:numRef>
          </c:val>
          <c:extLst>
            <c:ext xmlns:c16="http://schemas.microsoft.com/office/drawing/2014/chart" uri="{C3380CC4-5D6E-409C-BE32-E72D297353CC}">
              <c16:uniqueId val="{00000004-7CDD-478E-8F1F-5C1D65EA5D6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19C2-42E0-A38E-A07DCA4A4FBD}"/>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19C2-42E0-A38E-A07DCA4A4FBD}"/>
              </c:ext>
            </c:extLst>
          </c:dPt>
          <c:cat>
            <c:numRef>
              <c:f>Sheet1!$A$2:$A$3</c:f>
              <c:numCache>
                <c:formatCode>General</c:formatCode>
                <c:ptCount val="2"/>
                <c:pt idx="0">
                  <c:v>1</c:v>
                </c:pt>
                <c:pt idx="1">
                  <c:v>2</c:v>
                </c:pt>
              </c:numCache>
            </c:numRef>
          </c:cat>
          <c:val>
            <c:numRef>
              <c:f>Sheet1!$B$2:$B$3</c:f>
              <c:numCache>
                <c:formatCode>0%</c:formatCode>
                <c:ptCount val="2"/>
                <c:pt idx="0">
                  <c:v>0.03</c:v>
                </c:pt>
                <c:pt idx="1">
                  <c:v>0.97</c:v>
                </c:pt>
              </c:numCache>
            </c:numRef>
          </c:val>
          <c:extLst>
            <c:ext xmlns:c16="http://schemas.microsoft.com/office/drawing/2014/chart" uri="{C3380CC4-5D6E-409C-BE32-E72D297353CC}">
              <c16:uniqueId val="{00000004-19C2-42E0-A38E-A07DCA4A4FB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9867-4E0A-A668-D2A5FE85DAC8}"/>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9867-4E0A-A668-D2A5FE85DAC8}"/>
              </c:ext>
            </c:extLst>
          </c:dPt>
          <c:cat>
            <c:numRef>
              <c:f>Sheet1!$A$2:$A$3</c:f>
              <c:numCache>
                <c:formatCode>General</c:formatCode>
                <c:ptCount val="2"/>
                <c:pt idx="0">
                  <c:v>1</c:v>
                </c:pt>
                <c:pt idx="1">
                  <c:v>2</c:v>
                </c:pt>
              </c:numCache>
            </c:numRef>
          </c:cat>
          <c:val>
            <c:numRef>
              <c:f>Sheet1!$B$2:$B$3</c:f>
              <c:numCache>
                <c:formatCode>0%</c:formatCode>
                <c:ptCount val="2"/>
                <c:pt idx="0">
                  <c:v>0.16</c:v>
                </c:pt>
                <c:pt idx="1">
                  <c:v>0.84</c:v>
                </c:pt>
              </c:numCache>
            </c:numRef>
          </c:val>
          <c:extLst>
            <c:ext xmlns:c16="http://schemas.microsoft.com/office/drawing/2014/chart" uri="{C3380CC4-5D6E-409C-BE32-E72D297353CC}">
              <c16:uniqueId val="{00000004-9867-4E0A-A668-D2A5FE85DAC8}"/>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5"/>
              </a:solidFill>
              <a:ln w="19050">
                <a:noFill/>
              </a:ln>
              <a:effectLst/>
            </c:spPr>
            <c:extLst>
              <c:ext xmlns:c16="http://schemas.microsoft.com/office/drawing/2014/chart" uri="{C3380CC4-5D6E-409C-BE32-E72D297353CC}">
                <c16:uniqueId val="{00000001-249F-4EC4-B88A-136E8809AB56}"/>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249F-4EC4-B88A-136E8809AB56}"/>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249F-4EC4-B88A-136E8809AB56}"/>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DD64-40F9-AF9B-2771261DC6E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DD64-40F9-AF9B-2771261DC6EE}"/>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DD64-40F9-AF9B-2771261DC6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40316190783023"/>
          <c:y val="2.8423448755187229E-2"/>
          <c:w val="0.54451755077607711"/>
          <c:h val="0.89739969187923552"/>
        </c:manualLayout>
      </c:layout>
      <c:barChart>
        <c:barDir val="bar"/>
        <c:grouping val="clustered"/>
        <c:varyColors val="0"/>
        <c:ser>
          <c:idx val="0"/>
          <c:order val="0"/>
          <c:tx>
            <c:strRef>
              <c:f>Sheet1!$B$1</c:f>
              <c:strCache>
                <c:ptCount val="1"/>
                <c:pt idx="0">
                  <c:v>%</c:v>
                </c:pt>
              </c:strCache>
            </c:strRef>
          </c:tx>
          <c:spPr>
            <a:solidFill>
              <a:schemeClr val="accent2"/>
            </a:solidFill>
            <a:ln>
              <a:noFill/>
            </a:ln>
            <a:effectLst/>
          </c:spPr>
          <c:invertIfNegative val="0"/>
          <c:cat>
            <c:strRef>
              <c:f>Sheet1!$A$2:$A$7</c:f>
              <c:strCache>
                <c:ptCount val="6"/>
                <c:pt idx="0">
                  <c:v>Health visit</c:v>
                </c:pt>
                <c:pt idx="1">
                  <c:v>Work-related business</c:v>
                </c:pt>
                <c:pt idx="2">
                  <c:v>Personal business</c:v>
                </c:pt>
                <c:pt idx="3">
                  <c:v>Commuting to/from place of work and returning on the same day</c:v>
                </c:pt>
                <c:pt idx="4">
                  <c:v>Shopping</c:v>
                </c:pt>
                <c:pt idx="5">
                  <c:v>Combination of reasons </c:v>
                </c:pt>
              </c:strCache>
            </c:strRef>
          </c:cat>
          <c:val>
            <c:numRef>
              <c:f>Sheet1!$B$2:$B$7</c:f>
              <c:numCache>
                <c:formatCode>0%</c:formatCode>
                <c:ptCount val="6"/>
                <c:pt idx="0">
                  <c:v>3.4000000000000002E-2</c:v>
                </c:pt>
                <c:pt idx="1">
                  <c:v>3.4000000000000002E-2</c:v>
                </c:pt>
                <c:pt idx="2">
                  <c:v>0.10299999999999999</c:v>
                </c:pt>
                <c:pt idx="3">
                  <c:v>0.10299999999999999</c:v>
                </c:pt>
                <c:pt idx="4">
                  <c:v>0.20699999999999999</c:v>
                </c:pt>
                <c:pt idx="5">
                  <c:v>0.48299999999999998</c:v>
                </c:pt>
              </c:numCache>
            </c:numRef>
          </c:val>
          <c:extLst>
            <c:ext xmlns:c16="http://schemas.microsoft.com/office/drawing/2014/chart" uri="{C3380CC4-5D6E-409C-BE32-E72D297353CC}">
              <c16:uniqueId val="{00000000-6522-4E58-8643-4E6CD480B9EF}"/>
            </c:ext>
          </c:extLst>
        </c:ser>
        <c:dLbls>
          <c:showLegendKey val="0"/>
          <c:showVal val="0"/>
          <c:showCatName val="0"/>
          <c:showSerName val="0"/>
          <c:showPercent val="0"/>
          <c:showBubbleSize val="0"/>
        </c:dLbls>
        <c:gapWidth val="53"/>
        <c:axId val="1041803136"/>
        <c:axId val="1041784416"/>
      </c:barChart>
      <c:catAx>
        <c:axId val="1041803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lgn="just">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041784416"/>
        <c:crosses val="autoZero"/>
        <c:auto val="1"/>
        <c:lblAlgn val="ctr"/>
        <c:lblOffset val="100"/>
        <c:noMultiLvlLbl val="0"/>
      </c:catAx>
      <c:valAx>
        <c:axId val="1041784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041803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DD-4D97-8663-499F3D39314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DD-4D97-8663-499F3D39314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DD-4D97-8663-499F3D39314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DD-4D97-8663-499F3D39314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0DD-4D97-8663-499F3D39314C}"/>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6="http://schemas.microsoft.com/office/drawing/2014/chart" uri="{C3380CC4-5D6E-409C-BE32-E72D297353CC}">
                  <c16:uniqueId val="{00000001-20DD-4D97-8663-499F3D39314C}"/>
                </c:ext>
              </c:extLst>
            </c:dLbl>
            <c:dLbl>
              <c:idx val="1"/>
              <c:layout>
                <c:manualLayout>
                  <c:x val="0"/>
                  <c:y val="1.6381709682935688E-2"/>
                </c:manualLayout>
              </c:layout>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0DD-4D97-8663-499F3D39314C}"/>
                </c:ext>
              </c:extLst>
            </c:dLbl>
            <c:dLbl>
              <c:idx val="2"/>
              <c:layout>
                <c:manualLayout>
                  <c:x val="-5.6861080321723625E-3"/>
                  <c:y val="-4.2124396327548691E-2"/>
                </c:manualLayout>
              </c:layout>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0DD-4D97-8663-499F3D39314C}"/>
                </c:ext>
              </c:extLst>
            </c:dLbl>
            <c:dLbl>
              <c:idx val="3"/>
              <c:layout>
                <c:manualLayout>
                  <c:x val="-1.7058324096516982E-2"/>
                  <c:y val="-5.382561752964557E-2"/>
                </c:manualLayout>
              </c:layout>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0DD-4D97-8663-499F3D39314C}"/>
                </c:ext>
              </c:extLst>
            </c:dLbl>
            <c:dLbl>
              <c:idx val="4"/>
              <c:layout>
                <c:manualLayout>
                  <c:x val="-1.8953693440574425E-3"/>
                  <c:y val="-4.6804884808387438E-3"/>
                </c:manualLayout>
              </c:layout>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20DD-4D97-8663-499F3D39314C}"/>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Fetlar</c:v>
                </c:pt>
                <c:pt idx="1">
                  <c:v>Other / Unclear</c:v>
                </c:pt>
                <c:pt idx="2">
                  <c:v>Not in Employment</c:v>
                </c:pt>
                <c:pt idx="3">
                  <c:v>Home </c:v>
                </c:pt>
                <c:pt idx="4">
                  <c:v>Unst</c:v>
                </c:pt>
              </c:strCache>
            </c:strRef>
          </c:cat>
          <c:val>
            <c:numRef>
              <c:f>Sheet1!$B$2:$B$6</c:f>
              <c:numCache>
                <c:formatCode>0.00%</c:formatCode>
                <c:ptCount val="5"/>
                <c:pt idx="0" formatCode="0%">
                  <c:v>0.379</c:v>
                </c:pt>
                <c:pt idx="1">
                  <c:v>6.9000000000000006E-2</c:v>
                </c:pt>
                <c:pt idx="2">
                  <c:v>0.44800000000000001</c:v>
                </c:pt>
                <c:pt idx="3">
                  <c:v>3.4000000000000002E-2</c:v>
                </c:pt>
                <c:pt idx="4">
                  <c:v>3.4000000000000002E-2</c:v>
                </c:pt>
              </c:numCache>
            </c:numRef>
          </c:val>
          <c:extLst>
            <c:ext xmlns:c16="http://schemas.microsoft.com/office/drawing/2014/chart" uri="{C3380CC4-5D6E-409C-BE32-E72D297353CC}">
              <c16:uniqueId val="{0000000A-20DD-4D97-8663-499F3D39314C}"/>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10165822520718"/>
          <c:y val="0.17001396667198876"/>
          <c:w val="0.72179668354958559"/>
          <c:h val="0.82769403625307159"/>
        </c:manualLayout>
      </c:layout>
      <c:pieChart>
        <c:varyColors val="1"/>
        <c:ser>
          <c:idx val="0"/>
          <c:order val="0"/>
          <c:tx>
            <c:strRef>
              <c:f>Sheet1!$B$1</c:f>
              <c:strCache>
                <c:ptCount val="1"/>
                <c:pt idx="0">
                  <c:v>%</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7D3D-4422-B3D6-8239B12AF44C}"/>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1B6-4EB5-8B4E-616FBDD6B17A}"/>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11B6-4EB5-8B4E-616FBDD6B17A}"/>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11B6-4EB5-8B4E-616FBDD6B17A}"/>
              </c:ext>
            </c:extLst>
          </c:dPt>
          <c:dLbls>
            <c:dLbl>
              <c:idx val="0"/>
              <c:layout>
                <c:manualLayout>
                  <c:x val="-0.20864591686386702"/>
                  <c:y val="-0.13526414517076377"/>
                </c:manualLayout>
              </c:layout>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47578558875064"/>
                      <c:h val="0.21642584923003827"/>
                    </c:manualLayout>
                  </c15:layout>
                </c:ext>
                <c:ext xmlns:c16="http://schemas.microsoft.com/office/drawing/2014/chart" uri="{C3380CC4-5D6E-409C-BE32-E72D297353CC}">
                  <c16:uniqueId val="{00000001-7D3D-4422-B3D6-8239B12AF44C}"/>
                </c:ext>
              </c:extLst>
            </c:dLbl>
            <c:dLbl>
              <c:idx val="2"/>
              <c:layout>
                <c:manualLayout>
                  <c:x val="5.3920557506928896E-2"/>
                  <c:y val="1.288221891458861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1B6-4EB5-8B4E-616FBDD6B17A}"/>
                </c:ext>
              </c:extLst>
            </c:dLbl>
            <c:dLbl>
              <c:idx val="3"/>
              <c:layout>
                <c:manualLayout>
                  <c:x val="0.14061161219792984"/>
                  <c:y val="5.3757041537515725E-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1B6-4EB5-8B4E-616FBDD6B17A}"/>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for all or nearly all the sailings that I make </c:v>
                </c:pt>
                <c:pt idx="1">
                  <c:v>Yes, sometimes - for certain regular sailings during the day / week </c:v>
                </c:pt>
                <c:pt idx="2">
                  <c:v>Yes, sometimes - on an ad-hoc basis</c:v>
                </c:pt>
                <c:pt idx="3">
                  <c:v>I never travel with a vehicle</c:v>
                </c:pt>
              </c:strCache>
            </c:strRef>
          </c:cat>
          <c:val>
            <c:numRef>
              <c:f>Sheet1!$B$2:$B$5</c:f>
              <c:numCache>
                <c:formatCode>0.00%</c:formatCode>
                <c:ptCount val="4"/>
                <c:pt idx="0">
                  <c:v>0.82799999999999996</c:v>
                </c:pt>
                <c:pt idx="1">
                  <c:v>8.3000000000000004E-2</c:v>
                </c:pt>
                <c:pt idx="2">
                  <c:v>6.9000000000000006E-2</c:v>
                </c:pt>
                <c:pt idx="3">
                  <c:v>3.4000000000000002E-2</c:v>
                </c:pt>
              </c:numCache>
            </c:numRef>
          </c:val>
          <c:extLst>
            <c:ext xmlns:c16="http://schemas.microsoft.com/office/drawing/2014/chart" uri="{C3380CC4-5D6E-409C-BE32-E72D297353CC}">
              <c16:uniqueId val="{00000000-7D3D-4422-B3D6-8239B12AF44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Scotland </c:v>
                </c:pt>
              </c:strCache>
            </c:strRef>
          </c:tx>
          <c:spPr>
            <a:ln w="50800" cap="rnd">
              <a:solidFill>
                <a:schemeClr val="accent1"/>
              </a:solidFill>
              <a:round/>
            </a:ln>
            <a:effectLst/>
          </c:spPr>
          <c:marker>
            <c:symbol val="circle"/>
            <c:size val="5"/>
            <c:spPr>
              <a:solidFill>
                <a:schemeClr val="accent1"/>
              </a:solidFill>
              <a:ln w="9525">
                <a:solidFill>
                  <a:schemeClr val="accent1"/>
                </a:solidFill>
              </a:ln>
              <a:effectLst/>
            </c:spPr>
          </c:marker>
          <c:dLbls>
            <c:dLbl>
              <c:idx val="4"/>
              <c:layout>
                <c:manualLayout>
                  <c:x val="3.3139946350432992E-2"/>
                  <c:y val="-3.1228858022136267E-2"/>
                </c:manualLayout>
              </c:layout>
              <c:tx>
                <c:rich>
                  <a:bodyPr/>
                  <a:lstStyle/>
                  <a:p>
                    <a:fld id="{5CB0B6A1-B237-40AC-865A-80614B2AAD50}" type="SERIESNAME">
                      <a:rPr lang="en-US" smtClean="0"/>
                      <a:pPr/>
                      <a:t>[SERIES NAME]</a:t>
                    </a:fld>
                    <a:endParaRPr lang="en-GB"/>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FC2-4F33-8871-90821444681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Sheet1!$B$2:$B$6</c:f>
              <c:numCache>
                <c:formatCode>General</c:formatCode>
                <c:ptCount val="5"/>
                <c:pt idx="0">
                  <c:v>100</c:v>
                </c:pt>
                <c:pt idx="1">
                  <c:v>101</c:v>
                </c:pt>
                <c:pt idx="2">
                  <c:v>101</c:v>
                </c:pt>
                <c:pt idx="3">
                  <c:v>105</c:v>
                </c:pt>
                <c:pt idx="4">
                  <c:v>108</c:v>
                </c:pt>
              </c:numCache>
            </c:numRef>
          </c:val>
          <c:smooth val="0"/>
          <c:extLst>
            <c:ext xmlns:c16="http://schemas.microsoft.com/office/drawing/2014/chart" uri="{C3380CC4-5D6E-409C-BE32-E72D297353CC}">
              <c16:uniqueId val="{00000001-AFC2-4F33-8871-908214446815}"/>
            </c:ext>
          </c:extLst>
        </c:ser>
        <c:ser>
          <c:idx val="1"/>
          <c:order val="1"/>
          <c:tx>
            <c:strRef>
              <c:f>Sheet1!$C$1</c:f>
              <c:strCache>
                <c:ptCount val="1"/>
                <c:pt idx="0">
                  <c:v>Shetland Mainland</c:v>
                </c:pt>
              </c:strCache>
            </c:strRef>
          </c:tx>
          <c:spPr>
            <a:ln w="50800" cap="rnd">
              <a:solidFill>
                <a:srgbClr val="CC00CC"/>
              </a:solidFill>
              <a:round/>
            </a:ln>
            <a:effectLst/>
          </c:spPr>
          <c:marker>
            <c:symbol val="circle"/>
            <c:size val="5"/>
            <c:spPr>
              <a:solidFill>
                <a:srgbClr val="0BD0D9"/>
              </a:solidFill>
              <a:ln w="9525">
                <a:solidFill>
                  <a:srgbClr val="CC00CC"/>
                </a:solidFill>
              </a:ln>
              <a:effectLst/>
            </c:spPr>
          </c:marker>
          <c:dLbls>
            <c:dLbl>
              <c:idx val="4"/>
              <c:layout>
                <c:manualLayout>
                  <c:x val="-1.6238624856987308E-2"/>
                  <c:y val="6.3416712471723924E-2"/>
                </c:manualLayout>
              </c:layout>
              <c:tx>
                <c:rich>
                  <a:bodyPr/>
                  <a:lstStyle/>
                  <a:p>
                    <a:fld id="{1E178F4D-A504-4A85-B404-071239574C56}" type="SERIESNAME">
                      <a:rPr lang="en-US" smtClean="0"/>
                      <a:pPr/>
                      <a:t>[SERIES NAME]</a:t>
                    </a:fld>
                    <a:endParaRPr lang="en-GB"/>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FC2-4F33-8871-90821444681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Sheet1!$C$2:$C$6</c:f>
              <c:numCache>
                <c:formatCode>General</c:formatCode>
                <c:ptCount val="5"/>
                <c:pt idx="0">
                  <c:v>100</c:v>
                </c:pt>
                <c:pt idx="1">
                  <c:v>100</c:v>
                </c:pt>
                <c:pt idx="2">
                  <c:v>99</c:v>
                </c:pt>
                <c:pt idx="3">
                  <c:v>106</c:v>
                </c:pt>
                <c:pt idx="4">
                  <c:v>105</c:v>
                </c:pt>
              </c:numCache>
            </c:numRef>
          </c:val>
          <c:smooth val="0"/>
          <c:extLst>
            <c:ext xmlns:c16="http://schemas.microsoft.com/office/drawing/2014/chart" uri="{C3380CC4-5D6E-409C-BE32-E72D297353CC}">
              <c16:uniqueId val="{00000003-AFC2-4F33-8871-908214446815}"/>
            </c:ext>
          </c:extLst>
        </c:ser>
        <c:ser>
          <c:idx val="2"/>
          <c:order val="2"/>
          <c:tx>
            <c:strRef>
              <c:f>Sheet1!$D$1</c:f>
              <c:strCache>
                <c:ptCount val="1"/>
                <c:pt idx="0">
                  <c:v>Other Shetland Islands</c:v>
                </c:pt>
              </c:strCache>
            </c:strRef>
          </c:tx>
          <c:spPr>
            <a:ln w="50800" cap="rnd">
              <a:solidFill>
                <a:schemeClr val="accent3"/>
              </a:solidFill>
              <a:round/>
            </a:ln>
            <a:effectLst/>
          </c:spPr>
          <c:marker>
            <c:symbol val="circle"/>
            <c:size val="5"/>
            <c:spPr>
              <a:solidFill>
                <a:schemeClr val="accent3"/>
              </a:solidFill>
              <a:ln w="41275">
                <a:solidFill>
                  <a:schemeClr val="accent3"/>
                </a:solidFill>
              </a:ln>
              <a:effectLst/>
            </c:spPr>
          </c:marker>
          <c:dLbls>
            <c:dLbl>
              <c:idx val="4"/>
              <c:layout>
                <c:manualLayout>
                  <c:x val="0"/>
                  <c:y val="3.7474629626563435E-2"/>
                </c:manualLayout>
              </c:layout>
              <c:tx>
                <c:rich>
                  <a:bodyPr/>
                  <a:lstStyle/>
                  <a:p>
                    <a:fld id="{13A2187A-E737-4048-9207-0CEFF444C55F}" type="SERIESNAME">
                      <a:rPr lang="en-US" smtClean="0"/>
                      <a:pPr/>
                      <a:t>[SERIES NAME]</a:t>
                    </a:fld>
                    <a:endParaRPr lang="en-GB"/>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FC2-4F33-8871-90821444681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Sheet1!$D$2:$D$6</c:f>
              <c:numCache>
                <c:formatCode>General</c:formatCode>
                <c:ptCount val="5"/>
                <c:pt idx="0">
                  <c:v>100</c:v>
                </c:pt>
                <c:pt idx="1">
                  <c:v>96</c:v>
                </c:pt>
                <c:pt idx="2">
                  <c:v>84</c:v>
                </c:pt>
                <c:pt idx="3">
                  <c:v>82</c:v>
                </c:pt>
                <c:pt idx="4">
                  <c:v>76</c:v>
                </c:pt>
              </c:numCache>
            </c:numRef>
          </c:val>
          <c:smooth val="0"/>
          <c:extLst>
            <c:ext xmlns:c16="http://schemas.microsoft.com/office/drawing/2014/chart" uri="{C3380CC4-5D6E-409C-BE32-E72D297353CC}">
              <c16:uniqueId val="{00000005-AFC2-4F33-8871-908214446815}"/>
            </c:ext>
          </c:extLst>
        </c:ser>
        <c:ser>
          <c:idx val="3"/>
          <c:order val="3"/>
          <c:tx>
            <c:strRef>
              <c:f>Sheet1!$E$1</c:f>
              <c:strCache>
                <c:ptCount val="1"/>
                <c:pt idx="0">
                  <c:v>Fetlar</c:v>
                </c:pt>
              </c:strCache>
            </c:strRef>
          </c:tx>
          <c:spPr>
            <a:ln w="50800" cap="rnd">
              <a:solidFill>
                <a:srgbClr val="FF0066"/>
              </a:solidFill>
              <a:round/>
            </a:ln>
            <a:effectLst/>
          </c:spPr>
          <c:marker>
            <c:symbol val="circle"/>
            <c:size val="5"/>
            <c:spPr>
              <a:solidFill>
                <a:srgbClr val="FF0066"/>
              </a:solidFill>
              <a:ln w="34925">
                <a:solidFill>
                  <a:srgbClr val="FF0066"/>
                </a:solidFill>
              </a:ln>
              <a:effectLst/>
            </c:spPr>
          </c:marker>
          <c:dLbls>
            <c:dLbl>
              <c:idx val="4"/>
              <c:layout>
                <c:manualLayout>
                  <c:x val="0"/>
                  <c:y val="2.2901162549566589E-2"/>
                </c:manualLayout>
              </c:layout>
              <c:tx>
                <c:rich>
                  <a:bodyPr/>
                  <a:lstStyle/>
                  <a:p>
                    <a:fld id="{8C297223-8BC1-4B1E-A68B-789B1401B721}" type="SERIESNAME">
                      <a:rPr lang="en-US" smtClean="0"/>
                      <a:pPr/>
                      <a:t>[SERIES NAME]</a:t>
                    </a:fld>
                    <a:endParaRPr lang="en-GB"/>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AFC2-4F33-8871-90821444681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Sheet1!$E$2:$E$6</c:f>
              <c:numCache>
                <c:formatCode>General</c:formatCode>
                <c:ptCount val="5"/>
                <c:pt idx="0">
                  <c:v>100</c:v>
                </c:pt>
                <c:pt idx="1">
                  <c:v>89</c:v>
                </c:pt>
                <c:pt idx="2">
                  <c:v>85</c:v>
                </c:pt>
                <c:pt idx="3">
                  <c:v>60</c:v>
                </c:pt>
                <c:pt idx="4">
                  <c:v>65</c:v>
                </c:pt>
              </c:numCache>
            </c:numRef>
          </c:val>
          <c:smooth val="0"/>
          <c:extLst>
            <c:ext xmlns:c16="http://schemas.microsoft.com/office/drawing/2014/chart" uri="{C3380CC4-5D6E-409C-BE32-E72D297353CC}">
              <c16:uniqueId val="{00000007-AFC2-4F33-8871-908214446815}"/>
            </c:ext>
          </c:extLst>
        </c:ser>
        <c:dLbls>
          <c:showLegendKey val="0"/>
          <c:showVal val="0"/>
          <c:showCatName val="0"/>
          <c:showSerName val="0"/>
          <c:showPercent val="0"/>
          <c:showBubbleSize val="0"/>
        </c:dLbls>
        <c:marker val="1"/>
        <c:smooth val="0"/>
        <c:axId val="1380738559"/>
        <c:axId val="1459534320"/>
      </c:lineChart>
      <c:catAx>
        <c:axId val="13807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459534320"/>
        <c:crosses val="autoZero"/>
        <c:auto val="1"/>
        <c:lblAlgn val="ctr"/>
        <c:lblOffset val="100"/>
        <c:noMultiLvlLbl val="0"/>
      </c:catAx>
      <c:valAx>
        <c:axId val="1459534320"/>
        <c:scaling>
          <c:orientation val="minMax"/>
          <c:max val="110"/>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a:t>% of 1981 Population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80738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2-3 times</c:v>
                </c:pt>
                <c:pt idx="1">
                  <c:v>More than 5 times</c:v>
                </c:pt>
                <c:pt idx="2">
                  <c:v>None </c:v>
                </c:pt>
                <c:pt idx="3">
                  <c:v>4-5 times</c:v>
                </c:pt>
                <c:pt idx="4">
                  <c:v>Once </c:v>
                </c:pt>
              </c:strCache>
            </c:strRef>
          </c:cat>
          <c:val>
            <c:numRef>
              <c:f>Sheet1!$B$2:$B$6</c:f>
              <c:numCache>
                <c:formatCode>0.00%</c:formatCode>
                <c:ptCount val="5"/>
                <c:pt idx="0">
                  <c:v>0.379</c:v>
                </c:pt>
                <c:pt idx="1">
                  <c:v>0.27600000000000002</c:v>
                </c:pt>
                <c:pt idx="2">
                  <c:v>0.10299999999999999</c:v>
                </c:pt>
                <c:pt idx="3">
                  <c:v>0.10299999999999999</c:v>
                </c:pt>
                <c:pt idx="4">
                  <c:v>6.9000000000000006E-2</c:v>
                </c:pt>
              </c:numCache>
            </c:numRef>
          </c:val>
          <c:extLst>
            <c:ext xmlns:c16="http://schemas.microsoft.com/office/drawing/2014/chart" uri="{C3380CC4-5D6E-409C-BE32-E72D297353CC}">
              <c16:uniqueId val="{00000000-FC50-4C7E-9BD6-DF01A98A83BD}"/>
            </c:ext>
          </c:extLst>
        </c:ser>
        <c:dLbls>
          <c:dLblPos val="outEnd"/>
          <c:showLegendKey val="0"/>
          <c:showVal val="1"/>
          <c:showCatName val="0"/>
          <c:showSerName val="0"/>
          <c:showPercent val="0"/>
          <c:showBubbleSize val="0"/>
        </c:dLbls>
        <c:gapWidth val="90"/>
        <c:overlap val="-27"/>
        <c:axId val="301637392"/>
        <c:axId val="301621072"/>
      </c:barChart>
      <c:catAx>
        <c:axId val="301637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301621072"/>
        <c:crosses val="autoZero"/>
        <c:auto val="1"/>
        <c:lblAlgn val="ctr"/>
        <c:lblOffset val="100"/>
        <c:noMultiLvlLbl val="0"/>
      </c:catAx>
      <c:valAx>
        <c:axId val="301621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301637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Always</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AED7-4B97-AC1C-2FB9814AC7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travel at all</c:v>
                </c:pt>
                <c:pt idx="1">
                  <c:v>Other</c:v>
                </c:pt>
                <c:pt idx="2">
                  <c:v>Travel on a different day</c:v>
                </c:pt>
                <c:pt idx="3">
                  <c:v>Travel on a later/earlier sailing on the same day</c:v>
                </c:pt>
                <c:pt idx="4">
                  <c:v>Wait in unbooked queue and hope there is space</c:v>
                </c:pt>
              </c:strCache>
            </c:strRef>
          </c:cat>
          <c:val>
            <c:numRef>
              <c:f>Sheet1!$B$2:$B$6</c:f>
              <c:numCache>
                <c:formatCode>0.00%</c:formatCode>
                <c:ptCount val="5"/>
                <c:pt idx="0">
                  <c:v>0.18</c:v>
                </c:pt>
                <c:pt idx="1">
                  <c:v>0.09</c:v>
                </c:pt>
                <c:pt idx="2">
                  <c:v>0</c:v>
                </c:pt>
                <c:pt idx="3">
                  <c:v>0.27</c:v>
                </c:pt>
                <c:pt idx="4">
                  <c:v>0.45</c:v>
                </c:pt>
              </c:numCache>
            </c:numRef>
          </c:val>
          <c:extLst>
            <c:ext xmlns:c16="http://schemas.microsoft.com/office/drawing/2014/chart" uri="{C3380CC4-5D6E-409C-BE32-E72D297353CC}">
              <c16:uniqueId val="{00000000-E80D-45F9-A66B-6A8B68BAED96}"/>
            </c:ext>
          </c:extLst>
        </c:ser>
        <c:ser>
          <c:idx val="1"/>
          <c:order val="1"/>
          <c:tx>
            <c:strRef>
              <c:f>Sheet1!$C$1</c:f>
              <c:strCache>
                <c:ptCount val="1"/>
                <c:pt idx="0">
                  <c:v>Mostly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travel at all</c:v>
                </c:pt>
                <c:pt idx="1">
                  <c:v>Other</c:v>
                </c:pt>
                <c:pt idx="2">
                  <c:v>Travel on a different day</c:v>
                </c:pt>
                <c:pt idx="3">
                  <c:v>Travel on a later/earlier sailing on the same day</c:v>
                </c:pt>
                <c:pt idx="4">
                  <c:v>Wait in unbooked queue and hope there is space</c:v>
                </c:pt>
              </c:strCache>
            </c:strRef>
          </c:cat>
          <c:val>
            <c:numRef>
              <c:f>Sheet1!$C$2:$C$6</c:f>
              <c:numCache>
                <c:formatCode>0%</c:formatCode>
                <c:ptCount val="5"/>
                <c:pt idx="0">
                  <c:v>0.23</c:v>
                </c:pt>
                <c:pt idx="1">
                  <c:v>0.04</c:v>
                </c:pt>
                <c:pt idx="2">
                  <c:v>0.27</c:v>
                </c:pt>
                <c:pt idx="3">
                  <c:v>0.23</c:v>
                </c:pt>
                <c:pt idx="4">
                  <c:v>0.23</c:v>
                </c:pt>
              </c:numCache>
            </c:numRef>
          </c:val>
          <c:extLst>
            <c:ext xmlns:c16="http://schemas.microsoft.com/office/drawing/2014/chart" uri="{C3380CC4-5D6E-409C-BE32-E72D297353CC}">
              <c16:uniqueId val="{00000000-AED7-4B97-AC1C-2FB9814AC7DE}"/>
            </c:ext>
          </c:extLst>
        </c:ser>
        <c:dLbls>
          <c:dLblPos val="outEnd"/>
          <c:showLegendKey val="0"/>
          <c:showVal val="1"/>
          <c:showCatName val="0"/>
          <c:showSerName val="0"/>
          <c:showPercent val="0"/>
          <c:showBubbleSize val="0"/>
        </c:dLbls>
        <c:gapWidth val="182"/>
        <c:axId val="202465552"/>
        <c:axId val="202453072"/>
      </c:barChart>
      <c:catAx>
        <c:axId val="202465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2453072"/>
        <c:crosses val="autoZero"/>
        <c:auto val="1"/>
        <c:lblAlgn val="ctr"/>
        <c:lblOffset val="100"/>
        <c:noMultiLvlLbl val="0"/>
      </c:catAx>
      <c:valAx>
        <c:axId val="2024530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2465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82677068786444"/>
          <c:y val="3.1048342736365787E-2"/>
          <c:w val="0.49653508403336"/>
          <c:h val="0.88847999804419886"/>
        </c:manualLayout>
      </c:layout>
      <c:barChart>
        <c:barDir val="bar"/>
        <c:grouping val="clustered"/>
        <c:varyColors val="0"/>
        <c:ser>
          <c:idx val="0"/>
          <c:order val="0"/>
          <c:tx>
            <c:strRef>
              <c:f>Sheet1!$B$1</c:f>
              <c:strCache>
                <c:ptCount val="1"/>
                <c:pt idx="0">
                  <c:v>%</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travel off-island as much as I need to, but my day-to-day activities are negatively impacted by the current ferry service</c:v>
                </c:pt>
                <c:pt idx="1">
                  <c:v>I travel off-island less than I would like, and this has a negative impact on the things I would like to do </c:v>
                </c:pt>
                <c:pt idx="2">
                  <c:v>I travel off-island as much as I need to, and my day-to-day activities are not unduly impacted by the current ferry service</c:v>
                </c:pt>
              </c:strCache>
            </c:strRef>
          </c:cat>
          <c:val>
            <c:numRef>
              <c:f>Sheet1!$B$2:$B$4</c:f>
              <c:numCache>
                <c:formatCode>0.00%</c:formatCode>
                <c:ptCount val="3"/>
                <c:pt idx="0">
                  <c:v>0.27600000000000002</c:v>
                </c:pt>
                <c:pt idx="1">
                  <c:v>0.44800000000000001</c:v>
                </c:pt>
                <c:pt idx="2">
                  <c:v>0.27600000000000002</c:v>
                </c:pt>
              </c:numCache>
            </c:numRef>
          </c:val>
          <c:extLst>
            <c:ext xmlns:c16="http://schemas.microsoft.com/office/drawing/2014/chart" uri="{C3380CC4-5D6E-409C-BE32-E72D297353CC}">
              <c16:uniqueId val="{00000000-FB9F-4C88-9612-649890130B0B}"/>
            </c:ext>
          </c:extLst>
        </c:ser>
        <c:dLbls>
          <c:dLblPos val="inBase"/>
          <c:showLegendKey val="0"/>
          <c:showVal val="1"/>
          <c:showCatName val="0"/>
          <c:showSerName val="0"/>
          <c:showPercent val="0"/>
          <c:showBubbleSize val="0"/>
        </c:dLbls>
        <c:gapWidth val="51"/>
        <c:axId val="20765056"/>
        <c:axId val="20756416"/>
      </c:barChart>
      <c:catAx>
        <c:axId val="20765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56416"/>
        <c:crosses val="autoZero"/>
        <c:auto val="1"/>
        <c:lblAlgn val="ctr"/>
        <c:lblOffset val="100"/>
        <c:noMultiLvlLbl val="0"/>
      </c:catAx>
      <c:valAx>
        <c:axId val="20756416"/>
        <c:scaling>
          <c:orientation val="minMax"/>
          <c:max val="0.4"/>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6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percentStacked"/>
        <c:varyColors val="0"/>
        <c:ser>
          <c:idx val="0"/>
          <c:order val="0"/>
          <c:tx>
            <c:strRef>
              <c:f>Sheet1!$B$1</c:f>
              <c:strCache>
                <c:ptCount val="1"/>
                <c:pt idx="0">
                  <c:v>Under 16</c:v>
                </c:pt>
              </c:strCache>
            </c:strRef>
          </c:tx>
          <c:spPr>
            <a:solidFill>
              <a:schemeClr val="accent1">
                <a:shade val="65000"/>
              </a:schemeClr>
            </a:solidFill>
            <a:ln>
              <a:noFill/>
            </a:ln>
            <a:effectLst/>
          </c:spPr>
          <c:invertIfNegative val="0"/>
          <c:dPt>
            <c:idx val="2"/>
            <c:invertIfNegative val="0"/>
            <c:bubble3D val="0"/>
            <c:extLst>
              <c:ext xmlns:c16="http://schemas.microsoft.com/office/drawing/2014/chart" uri="{C3380CC4-5D6E-409C-BE32-E72D297353CC}">
                <c16:uniqueId val="{00000000-1129-494B-8DFC-11560971755C}"/>
              </c:ext>
            </c:extLst>
          </c:dPt>
          <c:dPt>
            <c:idx val="3"/>
            <c:invertIfNegative val="0"/>
            <c:bubble3D val="0"/>
            <c:extLst>
              <c:ext xmlns:c16="http://schemas.microsoft.com/office/drawing/2014/chart" uri="{C3380CC4-5D6E-409C-BE32-E72D297353CC}">
                <c16:uniqueId val="{00000001-1129-494B-8DFC-11560971755C}"/>
              </c:ext>
            </c:extLst>
          </c:dPt>
          <c:dPt>
            <c:idx val="4"/>
            <c:invertIfNegative val="0"/>
            <c:bubble3D val="0"/>
            <c:extLst>
              <c:ext xmlns:c16="http://schemas.microsoft.com/office/drawing/2014/chart" uri="{C3380CC4-5D6E-409C-BE32-E72D297353CC}">
                <c16:uniqueId val="{00000002-1129-494B-8DFC-11560971755C}"/>
              </c:ext>
            </c:extLst>
          </c:dPt>
          <c:dPt>
            <c:idx val="5"/>
            <c:invertIfNegative val="0"/>
            <c:bubble3D val="0"/>
            <c:extLst>
              <c:ext xmlns:c16="http://schemas.microsoft.com/office/drawing/2014/chart" uri="{C3380CC4-5D6E-409C-BE32-E72D297353CC}">
                <c16:uniqueId val="{00000003-1129-494B-8DFC-11560971755C}"/>
              </c:ext>
            </c:extLst>
          </c:dPt>
          <c:dPt>
            <c:idx val="6"/>
            <c:invertIfNegative val="0"/>
            <c:bubble3D val="0"/>
            <c:extLst>
              <c:ext xmlns:c16="http://schemas.microsoft.com/office/drawing/2014/chart" uri="{C3380CC4-5D6E-409C-BE32-E72D297353CC}">
                <c16:uniqueId val="{00000004-1129-494B-8DFC-11560971755C}"/>
              </c:ext>
            </c:extLst>
          </c:dPt>
          <c:dPt>
            <c:idx val="7"/>
            <c:invertIfNegative val="0"/>
            <c:bubble3D val="0"/>
            <c:extLst>
              <c:ext xmlns:c16="http://schemas.microsoft.com/office/drawing/2014/chart" uri="{C3380CC4-5D6E-409C-BE32-E72D297353CC}">
                <c16:uniqueId val="{00000005-1129-494B-8DFC-11560971755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Fetlar 2011</c:v>
                </c:pt>
                <c:pt idx="1">
                  <c:v>Fetlar 2022</c:v>
                </c:pt>
                <c:pt idx="2">
                  <c:v>Shetland Mainland 2011</c:v>
                </c:pt>
                <c:pt idx="3">
                  <c:v>Shetland Mainland 2022</c:v>
                </c:pt>
                <c:pt idx="4">
                  <c:v>Other Shetland Islands 2011</c:v>
                </c:pt>
                <c:pt idx="5">
                  <c:v>Other Shetland Islands 2022</c:v>
                </c:pt>
              </c:strCache>
            </c:strRef>
          </c:cat>
          <c:val>
            <c:numRef>
              <c:f>Sheet1!$B$2:$B$7</c:f>
              <c:numCache>
                <c:formatCode>0%</c:formatCode>
                <c:ptCount val="6"/>
                <c:pt idx="0">
                  <c:v>0.13</c:v>
                </c:pt>
                <c:pt idx="1">
                  <c:v>0.05</c:v>
                </c:pt>
                <c:pt idx="2">
                  <c:v>0.2</c:v>
                </c:pt>
                <c:pt idx="3">
                  <c:v>0.19</c:v>
                </c:pt>
                <c:pt idx="4">
                  <c:v>0.18</c:v>
                </c:pt>
                <c:pt idx="5">
                  <c:v>0.16</c:v>
                </c:pt>
              </c:numCache>
            </c:numRef>
          </c:val>
          <c:extLst>
            <c:ext xmlns:c16="http://schemas.microsoft.com/office/drawing/2014/chart" uri="{C3380CC4-5D6E-409C-BE32-E72D297353CC}">
              <c16:uniqueId val="{00000006-1129-494B-8DFC-11560971755C}"/>
            </c:ext>
          </c:extLst>
        </c:ser>
        <c:ser>
          <c:idx val="1"/>
          <c:order val="1"/>
          <c:tx>
            <c:strRef>
              <c:f>Sheet1!$C$1</c:f>
              <c:strCache>
                <c:ptCount val="1"/>
                <c:pt idx="0">
                  <c:v>16-64</c:v>
                </c:pt>
              </c:strCache>
            </c:strRef>
          </c:tx>
          <c:spPr>
            <a:solidFill>
              <a:srgbClr val="FF0066"/>
            </a:solidFill>
            <a:ln>
              <a:noFill/>
            </a:ln>
            <a:effectLst/>
          </c:spPr>
          <c:invertIfNegative val="0"/>
          <c:dPt>
            <c:idx val="2"/>
            <c:invertIfNegative val="0"/>
            <c:bubble3D val="0"/>
            <c:spPr>
              <a:solidFill>
                <a:srgbClr val="FF0066"/>
              </a:solidFill>
              <a:ln>
                <a:noFill/>
              </a:ln>
              <a:effectLst/>
            </c:spPr>
            <c:extLst>
              <c:ext xmlns:c16="http://schemas.microsoft.com/office/drawing/2014/chart" uri="{C3380CC4-5D6E-409C-BE32-E72D297353CC}">
                <c16:uniqueId val="{00000008-1129-494B-8DFC-11560971755C}"/>
              </c:ext>
            </c:extLst>
          </c:dPt>
          <c:dPt>
            <c:idx val="3"/>
            <c:invertIfNegative val="0"/>
            <c:bubble3D val="0"/>
            <c:spPr>
              <a:solidFill>
                <a:srgbClr val="FF0066"/>
              </a:solidFill>
              <a:ln>
                <a:noFill/>
              </a:ln>
              <a:effectLst/>
            </c:spPr>
            <c:extLst>
              <c:ext xmlns:c16="http://schemas.microsoft.com/office/drawing/2014/chart" uri="{C3380CC4-5D6E-409C-BE32-E72D297353CC}">
                <c16:uniqueId val="{0000000A-1129-494B-8DFC-11560971755C}"/>
              </c:ext>
            </c:extLst>
          </c:dPt>
          <c:dPt>
            <c:idx val="4"/>
            <c:invertIfNegative val="0"/>
            <c:bubble3D val="0"/>
            <c:spPr>
              <a:solidFill>
                <a:srgbClr val="FF0066"/>
              </a:solidFill>
              <a:ln>
                <a:noFill/>
              </a:ln>
              <a:effectLst/>
            </c:spPr>
            <c:extLst>
              <c:ext xmlns:c16="http://schemas.microsoft.com/office/drawing/2014/chart" uri="{C3380CC4-5D6E-409C-BE32-E72D297353CC}">
                <c16:uniqueId val="{0000000C-1129-494B-8DFC-11560971755C}"/>
              </c:ext>
            </c:extLst>
          </c:dPt>
          <c:dPt>
            <c:idx val="5"/>
            <c:invertIfNegative val="0"/>
            <c:bubble3D val="0"/>
            <c:spPr>
              <a:solidFill>
                <a:srgbClr val="FF0066"/>
              </a:solidFill>
              <a:ln>
                <a:noFill/>
              </a:ln>
              <a:effectLst/>
            </c:spPr>
            <c:extLst>
              <c:ext xmlns:c16="http://schemas.microsoft.com/office/drawing/2014/chart" uri="{C3380CC4-5D6E-409C-BE32-E72D297353CC}">
                <c16:uniqueId val="{0000000E-1129-494B-8DFC-11560971755C}"/>
              </c:ext>
            </c:extLst>
          </c:dPt>
          <c:dPt>
            <c:idx val="6"/>
            <c:invertIfNegative val="0"/>
            <c:bubble3D val="0"/>
            <c:spPr>
              <a:solidFill>
                <a:srgbClr val="FF0066"/>
              </a:solidFill>
              <a:ln>
                <a:noFill/>
              </a:ln>
              <a:effectLst/>
            </c:spPr>
            <c:extLst>
              <c:ext xmlns:c16="http://schemas.microsoft.com/office/drawing/2014/chart" uri="{C3380CC4-5D6E-409C-BE32-E72D297353CC}">
                <c16:uniqueId val="{00000010-1129-494B-8DFC-11560971755C}"/>
              </c:ext>
            </c:extLst>
          </c:dPt>
          <c:dPt>
            <c:idx val="7"/>
            <c:invertIfNegative val="0"/>
            <c:bubble3D val="0"/>
            <c:spPr>
              <a:solidFill>
                <a:srgbClr val="FF0066"/>
              </a:solidFill>
              <a:ln>
                <a:noFill/>
              </a:ln>
              <a:effectLst/>
            </c:spPr>
            <c:extLst>
              <c:ext xmlns:c16="http://schemas.microsoft.com/office/drawing/2014/chart" uri="{C3380CC4-5D6E-409C-BE32-E72D297353CC}">
                <c16:uniqueId val="{00000012-1129-494B-8DFC-11560971755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Fetlar 2011</c:v>
                </c:pt>
                <c:pt idx="1">
                  <c:v>Fetlar 2022</c:v>
                </c:pt>
                <c:pt idx="2">
                  <c:v>Shetland Mainland 2011</c:v>
                </c:pt>
                <c:pt idx="3">
                  <c:v>Shetland Mainland 2022</c:v>
                </c:pt>
                <c:pt idx="4">
                  <c:v>Other Shetland Islands 2011</c:v>
                </c:pt>
                <c:pt idx="5">
                  <c:v>Other Shetland Islands 2022</c:v>
                </c:pt>
              </c:strCache>
            </c:strRef>
          </c:cat>
          <c:val>
            <c:numRef>
              <c:f>Sheet1!$C$2:$C$7</c:f>
              <c:numCache>
                <c:formatCode>0%</c:formatCode>
                <c:ptCount val="6"/>
                <c:pt idx="0">
                  <c:v>0.61</c:v>
                </c:pt>
                <c:pt idx="1">
                  <c:v>0.6</c:v>
                </c:pt>
                <c:pt idx="2">
                  <c:v>0.65</c:v>
                </c:pt>
                <c:pt idx="3">
                  <c:v>0.61</c:v>
                </c:pt>
                <c:pt idx="4">
                  <c:v>0.6</c:v>
                </c:pt>
                <c:pt idx="5">
                  <c:v>0.56000000000000005</c:v>
                </c:pt>
              </c:numCache>
            </c:numRef>
          </c:val>
          <c:extLst>
            <c:ext xmlns:c16="http://schemas.microsoft.com/office/drawing/2014/chart" uri="{C3380CC4-5D6E-409C-BE32-E72D297353CC}">
              <c16:uniqueId val="{00000013-1129-494B-8DFC-11560971755C}"/>
            </c:ext>
          </c:extLst>
        </c:ser>
        <c:ser>
          <c:idx val="2"/>
          <c:order val="2"/>
          <c:tx>
            <c:strRef>
              <c:f>Sheet1!$D$1</c:f>
              <c:strCache>
                <c:ptCount val="1"/>
                <c:pt idx="0">
                  <c:v>Over 64</c:v>
                </c:pt>
              </c:strCache>
            </c:strRef>
          </c:tx>
          <c:spPr>
            <a:solidFill>
              <a:schemeClr val="accent3">
                <a:lumMod val="75000"/>
              </a:schemeClr>
            </a:solidFill>
            <a:ln>
              <a:noFill/>
            </a:ln>
            <a:effectLst/>
          </c:spPr>
          <c:invertIfNegative val="0"/>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15-1129-494B-8DFC-11560971755C}"/>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17-1129-494B-8DFC-11560971755C}"/>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19-1129-494B-8DFC-11560971755C}"/>
              </c:ext>
            </c:extLst>
          </c:dPt>
          <c:dPt>
            <c:idx val="5"/>
            <c:invertIfNegative val="0"/>
            <c:bubble3D val="0"/>
            <c:spPr>
              <a:solidFill>
                <a:schemeClr val="accent3">
                  <a:lumMod val="75000"/>
                </a:schemeClr>
              </a:solidFill>
              <a:ln>
                <a:noFill/>
              </a:ln>
              <a:effectLst/>
            </c:spPr>
            <c:extLst>
              <c:ext xmlns:c16="http://schemas.microsoft.com/office/drawing/2014/chart" uri="{C3380CC4-5D6E-409C-BE32-E72D297353CC}">
                <c16:uniqueId val="{0000001B-1129-494B-8DFC-11560971755C}"/>
              </c:ext>
            </c:extLst>
          </c:dPt>
          <c:dPt>
            <c:idx val="6"/>
            <c:invertIfNegative val="0"/>
            <c:bubble3D val="0"/>
            <c:spPr>
              <a:solidFill>
                <a:schemeClr val="accent3">
                  <a:lumMod val="75000"/>
                </a:schemeClr>
              </a:solidFill>
              <a:ln>
                <a:noFill/>
              </a:ln>
              <a:effectLst/>
            </c:spPr>
            <c:extLst>
              <c:ext xmlns:c16="http://schemas.microsoft.com/office/drawing/2014/chart" uri="{C3380CC4-5D6E-409C-BE32-E72D297353CC}">
                <c16:uniqueId val="{0000001D-1129-494B-8DFC-11560971755C}"/>
              </c:ext>
            </c:extLst>
          </c:dPt>
          <c:dPt>
            <c:idx val="7"/>
            <c:invertIfNegative val="0"/>
            <c:bubble3D val="0"/>
            <c:spPr>
              <a:solidFill>
                <a:schemeClr val="accent3">
                  <a:lumMod val="75000"/>
                </a:schemeClr>
              </a:solidFill>
              <a:ln>
                <a:noFill/>
              </a:ln>
              <a:effectLst/>
            </c:spPr>
            <c:extLst>
              <c:ext xmlns:c16="http://schemas.microsoft.com/office/drawing/2014/chart" uri="{C3380CC4-5D6E-409C-BE32-E72D297353CC}">
                <c16:uniqueId val="{0000001F-1129-494B-8DFC-11560971755C}"/>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Fetlar 2011</c:v>
                </c:pt>
                <c:pt idx="1">
                  <c:v>Fetlar 2022</c:v>
                </c:pt>
                <c:pt idx="2">
                  <c:v>Shetland Mainland 2011</c:v>
                </c:pt>
                <c:pt idx="3">
                  <c:v>Shetland Mainland 2022</c:v>
                </c:pt>
                <c:pt idx="4">
                  <c:v>Other Shetland Islands 2011</c:v>
                </c:pt>
                <c:pt idx="5">
                  <c:v>Other Shetland Islands 2022</c:v>
                </c:pt>
              </c:strCache>
            </c:strRef>
          </c:cat>
          <c:val>
            <c:numRef>
              <c:f>Sheet1!$D$2:$D$7</c:f>
              <c:numCache>
                <c:formatCode>0%</c:formatCode>
                <c:ptCount val="6"/>
                <c:pt idx="0">
                  <c:v>0.26</c:v>
                </c:pt>
                <c:pt idx="1">
                  <c:v>0.35</c:v>
                </c:pt>
                <c:pt idx="2">
                  <c:v>0.15</c:v>
                </c:pt>
                <c:pt idx="3">
                  <c:v>0.21</c:v>
                </c:pt>
                <c:pt idx="4">
                  <c:v>0.22</c:v>
                </c:pt>
                <c:pt idx="5">
                  <c:v>0.28000000000000003</c:v>
                </c:pt>
              </c:numCache>
            </c:numRef>
          </c:val>
          <c:extLst>
            <c:ext xmlns:c16="http://schemas.microsoft.com/office/drawing/2014/chart" uri="{C3380CC4-5D6E-409C-BE32-E72D297353CC}">
              <c16:uniqueId val="{00000020-1129-494B-8DFC-11560971755C}"/>
            </c:ext>
          </c:extLst>
        </c:ser>
        <c:dLbls>
          <c:dLblPos val="ctr"/>
          <c:showLegendKey val="0"/>
          <c:showVal val="1"/>
          <c:showCatName val="0"/>
          <c:showSerName val="0"/>
          <c:showPercent val="0"/>
          <c:showBubbleSize val="0"/>
        </c:dLbls>
        <c:gapWidth val="150"/>
        <c:overlap val="100"/>
        <c:axId val="1767487951"/>
        <c:axId val="1767485551"/>
      </c:barChart>
      <c:catAx>
        <c:axId val="17674879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7485551"/>
        <c:crosses val="autoZero"/>
        <c:auto val="1"/>
        <c:lblAlgn val="ctr"/>
        <c:lblOffset val="100"/>
        <c:noMultiLvlLbl val="0"/>
      </c:catAx>
      <c:valAx>
        <c:axId val="1767485551"/>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76748795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Sheet1!$B$1</c:f>
              <c:strCache>
                <c:ptCount val="1"/>
                <c:pt idx="0">
                  <c:v>Belmont - Gutcher</c:v>
                </c:pt>
              </c:strCache>
            </c:strRef>
          </c:tx>
          <c:spPr>
            <a:solidFill>
              <a:srgbClr val="FF006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8227</c:v>
                </c:pt>
                <c:pt idx="1">
                  <c:v>7805</c:v>
                </c:pt>
                <c:pt idx="2">
                  <c:v>7879</c:v>
                </c:pt>
                <c:pt idx="3">
                  <c:v>7868</c:v>
                </c:pt>
                <c:pt idx="4">
                  <c:v>8013</c:v>
                </c:pt>
                <c:pt idx="5">
                  <c:v>8002</c:v>
                </c:pt>
                <c:pt idx="6">
                  <c:v>7768</c:v>
                </c:pt>
                <c:pt idx="7">
                  <c:v>7804</c:v>
                </c:pt>
                <c:pt idx="8">
                  <c:v>7841</c:v>
                </c:pt>
                <c:pt idx="9">
                  <c:v>7829</c:v>
                </c:pt>
                <c:pt idx="10">
                  <c:v>7705</c:v>
                </c:pt>
                <c:pt idx="11">
                  <c:v>7710</c:v>
                </c:pt>
              </c:numCache>
            </c:numRef>
          </c:val>
          <c:extLst>
            <c:ext xmlns:c16="http://schemas.microsoft.com/office/drawing/2014/chart" uri="{C3380CC4-5D6E-409C-BE32-E72D297353CC}">
              <c16:uniqueId val="{00000000-7D34-402F-8C96-0F024D6E1178}"/>
            </c:ext>
          </c:extLst>
        </c:ser>
        <c:ser>
          <c:idx val="3"/>
          <c:order val="2"/>
          <c:tx>
            <c:strRef>
              <c:f>Sheet1!$C$1</c:f>
              <c:strCache>
                <c:ptCount val="1"/>
                <c:pt idx="0">
                  <c:v>Belmont - Hamars Ness</c:v>
                </c:pt>
              </c:strCache>
            </c:strRef>
          </c:tx>
          <c:spPr>
            <a:solidFill>
              <a:schemeClr val="accent4"/>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2127</c:v>
                </c:pt>
                <c:pt idx="1">
                  <c:v>1983</c:v>
                </c:pt>
                <c:pt idx="2">
                  <c:v>1989</c:v>
                </c:pt>
                <c:pt idx="3">
                  <c:v>1995</c:v>
                </c:pt>
                <c:pt idx="4">
                  <c:v>1992</c:v>
                </c:pt>
                <c:pt idx="5">
                  <c:v>1971</c:v>
                </c:pt>
                <c:pt idx="6">
                  <c:v>1975</c:v>
                </c:pt>
                <c:pt idx="7">
                  <c:v>2044</c:v>
                </c:pt>
                <c:pt idx="8">
                  <c:v>2004</c:v>
                </c:pt>
                <c:pt idx="9">
                  <c:v>2026</c:v>
                </c:pt>
                <c:pt idx="10">
                  <c:v>2010</c:v>
                </c:pt>
                <c:pt idx="11">
                  <c:v>1993</c:v>
                </c:pt>
              </c:numCache>
            </c:numRef>
          </c:val>
          <c:extLst>
            <c:ext xmlns:c16="http://schemas.microsoft.com/office/drawing/2014/chart" uri="{C3380CC4-5D6E-409C-BE32-E72D297353CC}">
              <c16:uniqueId val="{00000001-7D34-402F-8C96-0F024D6E1178}"/>
            </c:ext>
          </c:extLst>
        </c:ser>
        <c:ser>
          <c:idx val="6"/>
          <c:order val="3"/>
          <c:tx>
            <c:strRef>
              <c:f>Sheet1!$D$1</c:f>
              <c:strCache>
                <c:ptCount val="1"/>
                <c:pt idx="0">
                  <c:v>Gutcher - Belmont</c:v>
                </c:pt>
              </c:strCache>
            </c:strRef>
          </c:tx>
          <c:spPr>
            <a:solidFill>
              <a:srgbClr val="9966FF"/>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General</c:formatCode>
                <c:ptCount val="12"/>
                <c:pt idx="0">
                  <c:v>9329</c:v>
                </c:pt>
                <c:pt idx="1">
                  <c:v>8679</c:v>
                </c:pt>
                <c:pt idx="2">
                  <c:v>8837</c:v>
                </c:pt>
                <c:pt idx="3">
                  <c:v>8820</c:v>
                </c:pt>
                <c:pt idx="4">
                  <c:v>8976</c:v>
                </c:pt>
                <c:pt idx="5">
                  <c:v>8788</c:v>
                </c:pt>
                <c:pt idx="6">
                  <c:v>8618</c:v>
                </c:pt>
                <c:pt idx="7">
                  <c:v>8694</c:v>
                </c:pt>
                <c:pt idx="8">
                  <c:v>8696</c:v>
                </c:pt>
                <c:pt idx="9">
                  <c:v>8766</c:v>
                </c:pt>
                <c:pt idx="10">
                  <c:v>8624</c:v>
                </c:pt>
                <c:pt idx="11">
                  <c:v>8632</c:v>
                </c:pt>
              </c:numCache>
            </c:numRef>
          </c:val>
          <c:extLst>
            <c:ext xmlns:c16="http://schemas.microsoft.com/office/drawing/2014/chart" uri="{C3380CC4-5D6E-409C-BE32-E72D297353CC}">
              <c16:uniqueId val="{00000002-7D34-402F-8C96-0F024D6E1178}"/>
            </c:ext>
          </c:extLst>
        </c:ser>
        <c:ser>
          <c:idx val="0"/>
          <c:order val="4"/>
          <c:tx>
            <c:strRef>
              <c:f>Sheet1!$E$1</c:f>
              <c:strCache>
                <c:ptCount val="1"/>
                <c:pt idx="0">
                  <c:v>Gutcher - Hamars Ness</c:v>
                </c:pt>
              </c:strCache>
            </c:strRef>
          </c:tx>
          <c:spPr>
            <a:solidFill>
              <a:schemeClr val="accent1"/>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Sheet1!$E$2:$E$13</c:f>
              <c:numCache>
                <c:formatCode>General</c:formatCode>
                <c:ptCount val="12"/>
                <c:pt idx="0">
                  <c:v>1248</c:v>
                </c:pt>
                <c:pt idx="1">
                  <c:v>1128</c:v>
                </c:pt>
                <c:pt idx="2">
                  <c:v>1223</c:v>
                </c:pt>
                <c:pt idx="3">
                  <c:v>1194</c:v>
                </c:pt>
                <c:pt idx="4">
                  <c:v>1186</c:v>
                </c:pt>
                <c:pt idx="5">
                  <c:v>1216</c:v>
                </c:pt>
                <c:pt idx="6">
                  <c:v>1116</c:v>
                </c:pt>
                <c:pt idx="7">
                  <c:v>1139</c:v>
                </c:pt>
                <c:pt idx="8">
                  <c:v>1170</c:v>
                </c:pt>
                <c:pt idx="9">
                  <c:v>1161</c:v>
                </c:pt>
                <c:pt idx="10">
                  <c:v>1144</c:v>
                </c:pt>
                <c:pt idx="11">
                  <c:v>1139</c:v>
                </c:pt>
              </c:numCache>
            </c:numRef>
          </c:val>
          <c:extLst>
            <c:ext xmlns:c16="http://schemas.microsoft.com/office/drawing/2014/chart" uri="{C3380CC4-5D6E-409C-BE32-E72D297353CC}">
              <c16:uniqueId val="{00000003-7D34-402F-8C96-0F024D6E1178}"/>
            </c:ext>
          </c:extLst>
        </c:ser>
        <c:ser>
          <c:idx val="4"/>
          <c:order val="5"/>
          <c:tx>
            <c:strRef>
              <c:f>Sheet1!$F$1</c:f>
              <c:strCache>
                <c:ptCount val="1"/>
                <c:pt idx="0">
                  <c:v>Hamars Ness - Belmont</c:v>
                </c:pt>
              </c:strCache>
            </c:strRef>
          </c:tx>
          <c:spPr>
            <a:solidFill>
              <a:srgbClr val="FF00FF"/>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Sheet1!$F$2:$F$13</c:f>
              <c:numCache>
                <c:formatCode>General</c:formatCode>
                <c:ptCount val="12"/>
                <c:pt idx="0">
                  <c:v>831</c:v>
                </c:pt>
                <c:pt idx="1">
                  <c:v>877</c:v>
                </c:pt>
                <c:pt idx="2">
                  <c:v>898</c:v>
                </c:pt>
                <c:pt idx="3">
                  <c:v>943</c:v>
                </c:pt>
                <c:pt idx="4">
                  <c:v>948</c:v>
                </c:pt>
                <c:pt idx="5">
                  <c:v>866</c:v>
                </c:pt>
                <c:pt idx="6">
                  <c:v>796</c:v>
                </c:pt>
                <c:pt idx="7">
                  <c:v>706</c:v>
                </c:pt>
                <c:pt idx="8">
                  <c:v>688</c:v>
                </c:pt>
                <c:pt idx="9">
                  <c:v>697</c:v>
                </c:pt>
                <c:pt idx="10">
                  <c:v>710</c:v>
                </c:pt>
                <c:pt idx="11">
                  <c:v>707</c:v>
                </c:pt>
              </c:numCache>
            </c:numRef>
          </c:val>
          <c:extLst>
            <c:ext xmlns:c16="http://schemas.microsoft.com/office/drawing/2014/chart" uri="{C3380CC4-5D6E-409C-BE32-E72D297353CC}">
              <c16:uniqueId val="{00000004-7D34-402F-8C96-0F024D6E1178}"/>
            </c:ext>
          </c:extLst>
        </c:ser>
        <c:ser>
          <c:idx val="5"/>
          <c:order val="6"/>
          <c:tx>
            <c:strRef>
              <c:f>Sheet1!$G$1</c:f>
              <c:strCache>
                <c:ptCount val="1"/>
                <c:pt idx="0">
                  <c:v>Hamars Ness - Gutcher</c:v>
                </c:pt>
              </c:strCache>
            </c:strRef>
          </c:tx>
          <c:spPr>
            <a:solidFill>
              <a:srgbClr val="0BD0D9"/>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Sheet1!$G$2:$G$13</c:f>
              <c:numCache>
                <c:formatCode>General</c:formatCode>
                <c:ptCount val="12"/>
                <c:pt idx="0">
                  <c:v>2490</c:v>
                </c:pt>
                <c:pt idx="1">
                  <c:v>2165</c:v>
                </c:pt>
                <c:pt idx="2">
                  <c:v>2256</c:v>
                </c:pt>
                <c:pt idx="3">
                  <c:v>2303</c:v>
                </c:pt>
                <c:pt idx="4">
                  <c:v>2366</c:v>
                </c:pt>
                <c:pt idx="5">
                  <c:v>2378</c:v>
                </c:pt>
                <c:pt idx="6">
                  <c:v>2340</c:v>
                </c:pt>
                <c:pt idx="7">
                  <c:v>2342</c:v>
                </c:pt>
                <c:pt idx="8">
                  <c:v>2361</c:v>
                </c:pt>
                <c:pt idx="9">
                  <c:v>2337</c:v>
                </c:pt>
                <c:pt idx="10">
                  <c:v>2334</c:v>
                </c:pt>
                <c:pt idx="11">
                  <c:v>2343</c:v>
                </c:pt>
              </c:numCache>
            </c:numRef>
          </c:val>
          <c:extLst>
            <c:ext xmlns:c16="http://schemas.microsoft.com/office/drawing/2014/chart" uri="{C3380CC4-5D6E-409C-BE32-E72D297353CC}">
              <c16:uniqueId val="{00000005-7D34-402F-8C96-0F024D6E1178}"/>
            </c:ext>
          </c:extLst>
        </c:ser>
        <c:dLbls>
          <c:showLegendKey val="0"/>
          <c:showVal val="0"/>
          <c:showCatName val="0"/>
          <c:showSerName val="0"/>
          <c:showPercent val="0"/>
          <c:showBubbleSize val="0"/>
        </c:dLbls>
        <c:gapWidth val="100"/>
        <c:overlap val="100"/>
        <c:axId val="1766616447"/>
        <c:axId val="1766620287"/>
        <c:extLst>
          <c:ext xmlns:c15="http://schemas.microsoft.com/office/drawing/2012/chart" uri="{02D57815-91ED-43cb-92C2-25804820EDAC}">
            <c15:filteredBarSeries>
              <c15:ser>
                <c:idx val="1"/>
                <c:order val="0"/>
                <c:tx>
                  <c:strRef>
                    <c:extLst>
                      <c:ext uri="{02D57815-91ED-43cb-92C2-25804820EDAC}">
                        <c15:formulaRef>
                          <c15:sqref>Sheet1!$A$1</c15:sqref>
                        </c15:formulaRef>
                      </c:ext>
                    </c:extLst>
                    <c:strCache>
                      <c:ptCount val="1"/>
                      <c:pt idx="0">
                        <c:v>Column1</c:v>
                      </c:pt>
                    </c:strCache>
                  </c:strRef>
                </c:tx>
                <c:spPr>
                  <a:solidFill>
                    <a:schemeClr val="accent2"/>
                  </a:solidFill>
                  <a:ln>
                    <a:noFill/>
                  </a:ln>
                  <a:effectLst/>
                </c:spPr>
                <c:invertIfNegative val="0"/>
                <c:cat>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val>
                <c:extLst>
                  <c:ext xmlns:c16="http://schemas.microsoft.com/office/drawing/2014/chart" uri="{C3380CC4-5D6E-409C-BE32-E72D297353CC}">
                    <c16:uniqueId val="{00000006-7D34-402F-8C96-0F024D6E1178}"/>
                  </c:ext>
                </c:extLst>
              </c15:ser>
            </c15:filteredBarSeries>
          </c:ext>
        </c:extLst>
      </c:barChart>
      <c:catAx>
        <c:axId val="176661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20287"/>
        <c:crosses val="autoZero"/>
        <c:auto val="1"/>
        <c:lblAlgn val="ctr"/>
        <c:lblOffset val="100"/>
        <c:noMultiLvlLbl val="0"/>
      </c:catAx>
      <c:valAx>
        <c:axId val="1766620287"/>
        <c:scaling>
          <c:orientation val="minMax"/>
          <c:max val="2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Number of Sailings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16447"/>
        <c:crosses val="autoZero"/>
        <c:crossBetween val="between"/>
      </c:valAx>
      <c:spPr>
        <a:noFill/>
        <a:ln>
          <a:noFill/>
        </a:ln>
        <a:effectLst/>
      </c:spPr>
    </c:plotArea>
    <c:legend>
      <c:legendPos val="b"/>
      <c:layout>
        <c:manualLayout>
          <c:xMode val="edge"/>
          <c:yMode val="edge"/>
          <c:x val="0.1842444981772223"/>
          <c:y val="0.92304497455522116"/>
          <c:w val="0.73328037712704064"/>
          <c:h val="7.69550254447788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Sheet1!$B$1</c:f>
              <c:strCache>
                <c:ptCount val="1"/>
                <c:pt idx="0">
                  <c:v>Belmont - Gutcher</c:v>
                </c:pt>
              </c:strCache>
            </c:strRef>
          </c:tx>
          <c:spPr>
            <a:solidFill>
              <a:srgbClr val="FF006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163334.95000000045</c:v>
                </c:pt>
                <c:pt idx="1">
                  <c:v>169019.55000000019</c:v>
                </c:pt>
                <c:pt idx="2">
                  <c:v>168936.99999999974</c:v>
                </c:pt>
                <c:pt idx="3">
                  <c:v>178425.80000000045</c:v>
                </c:pt>
                <c:pt idx="4">
                  <c:v>176129.49999999988</c:v>
                </c:pt>
                <c:pt idx="5">
                  <c:v>180041.50000000026</c:v>
                </c:pt>
                <c:pt idx="6">
                  <c:v>171400.50000000041</c:v>
                </c:pt>
                <c:pt idx="7">
                  <c:v>107423.20000000036</c:v>
                </c:pt>
                <c:pt idx="8">
                  <c:v>142490.75000000006</c:v>
                </c:pt>
                <c:pt idx="9">
                  <c:v>167376.3000000006</c:v>
                </c:pt>
                <c:pt idx="10">
                  <c:v>168989.84999999995</c:v>
                </c:pt>
                <c:pt idx="11">
                  <c:v>174925.10000000088</c:v>
                </c:pt>
              </c:numCache>
            </c:numRef>
          </c:val>
          <c:extLst>
            <c:ext xmlns:c16="http://schemas.microsoft.com/office/drawing/2014/chart" uri="{C3380CC4-5D6E-409C-BE32-E72D297353CC}">
              <c16:uniqueId val="{00000000-F549-4772-8A5A-0EDA59065804}"/>
            </c:ext>
          </c:extLst>
        </c:ser>
        <c:ser>
          <c:idx val="3"/>
          <c:order val="2"/>
          <c:tx>
            <c:strRef>
              <c:f>Sheet1!$C$1</c:f>
              <c:strCache>
                <c:ptCount val="1"/>
                <c:pt idx="0">
                  <c:v>Belmont - Hamars Ness</c:v>
                </c:pt>
              </c:strCache>
            </c:strRef>
          </c:tx>
          <c:spPr>
            <a:solidFill>
              <a:schemeClr val="accent4"/>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17003.699999999957</c:v>
                </c:pt>
                <c:pt idx="1">
                  <c:v>16388.949999999939</c:v>
                </c:pt>
                <c:pt idx="2">
                  <c:v>14051.999999999964</c:v>
                </c:pt>
                <c:pt idx="3">
                  <c:v>17917.749999999971</c:v>
                </c:pt>
                <c:pt idx="4">
                  <c:v>15156.699999999979</c:v>
                </c:pt>
                <c:pt idx="5">
                  <c:v>13219.80000000001</c:v>
                </c:pt>
                <c:pt idx="6">
                  <c:v>14007.450000000004</c:v>
                </c:pt>
                <c:pt idx="7">
                  <c:v>9772.4999999999891</c:v>
                </c:pt>
                <c:pt idx="8">
                  <c:v>12862.299999999992</c:v>
                </c:pt>
                <c:pt idx="9">
                  <c:v>14158.699999999979</c:v>
                </c:pt>
                <c:pt idx="10">
                  <c:v>14165.399999999987</c:v>
                </c:pt>
                <c:pt idx="11">
                  <c:v>13236.35000000002</c:v>
                </c:pt>
              </c:numCache>
            </c:numRef>
          </c:val>
          <c:extLst>
            <c:ext xmlns:c16="http://schemas.microsoft.com/office/drawing/2014/chart" uri="{C3380CC4-5D6E-409C-BE32-E72D297353CC}">
              <c16:uniqueId val="{00000001-F549-4772-8A5A-0EDA59065804}"/>
            </c:ext>
          </c:extLst>
        </c:ser>
        <c:ser>
          <c:idx val="6"/>
          <c:order val="3"/>
          <c:tx>
            <c:strRef>
              <c:f>Sheet1!$D$1</c:f>
              <c:strCache>
                <c:ptCount val="1"/>
                <c:pt idx="0">
                  <c:v>Gutcher - Belmont</c:v>
                </c:pt>
              </c:strCache>
            </c:strRef>
          </c:tx>
          <c:spPr>
            <a:solidFill>
              <a:srgbClr val="9966FF"/>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General</c:formatCode>
                <c:ptCount val="12"/>
                <c:pt idx="0">
                  <c:v>168785.75000000015</c:v>
                </c:pt>
                <c:pt idx="1">
                  <c:v>174077.40000000055</c:v>
                </c:pt>
                <c:pt idx="2">
                  <c:v>175128.49999999994</c:v>
                </c:pt>
                <c:pt idx="3">
                  <c:v>187950.24999999959</c:v>
                </c:pt>
                <c:pt idx="4">
                  <c:v>186672.00000000049</c:v>
                </c:pt>
                <c:pt idx="5">
                  <c:v>185791.39999999967</c:v>
                </c:pt>
                <c:pt idx="6">
                  <c:v>178427.79999999964</c:v>
                </c:pt>
                <c:pt idx="7">
                  <c:v>112791.30000000029</c:v>
                </c:pt>
                <c:pt idx="8">
                  <c:v>148671.39999999997</c:v>
                </c:pt>
                <c:pt idx="9">
                  <c:v>173741.59999999974</c:v>
                </c:pt>
                <c:pt idx="10">
                  <c:v>176419.84999999969</c:v>
                </c:pt>
                <c:pt idx="11">
                  <c:v>183321.05000000013</c:v>
                </c:pt>
              </c:numCache>
            </c:numRef>
          </c:val>
          <c:extLst>
            <c:ext xmlns:c16="http://schemas.microsoft.com/office/drawing/2014/chart" uri="{C3380CC4-5D6E-409C-BE32-E72D297353CC}">
              <c16:uniqueId val="{00000002-F549-4772-8A5A-0EDA59065804}"/>
            </c:ext>
          </c:extLst>
        </c:ser>
        <c:ser>
          <c:idx val="0"/>
          <c:order val="4"/>
          <c:tx>
            <c:strRef>
              <c:f>Sheet1!$E$1</c:f>
              <c:strCache>
                <c:ptCount val="1"/>
                <c:pt idx="0">
                  <c:v>Gutcher - Hamars Ness</c:v>
                </c:pt>
              </c:strCache>
            </c:strRef>
          </c:tx>
          <c:spPr>
            <a:solidFill>
              <a:schemeClr val="accent1"/>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Sheet1!$E$2:$E$13</c:f>
              <c:numCache>
                <c:formatCode>General</c:formatCode>
                <c:ptCount val="12"/>
                <c:pt idx="0">
                  <c:v>12682.250000000007</c:v>
                </c:pt>
                <c:pt idx="1">
                  <c:v>12712.150000000012</c:v>
                </c:pt>
                <c:pt idx="2">
                  <c:v>12153.9</c:v>
                </c:pt>
                <c:pt idx="3">
                  <c:v>13130.600000000024</c:v>
                </c:pt>
                <c:pt idx="4">
                  <c:v>11534.300000000021</c:v>
                </c:pt>
                <c:pt idx="5">
                  <c:v>13498.200000000013</c:v>
                </c:pt>
                <c:pt idx="6">
                  <c:v>10243.100000000015</c:v>
                </c:pt>
                <c:pt idx="7">
                  <c:v>8160.8000000000065</c:v>
                </c:pt>
                <c:pt idx="8">
                  <c:v>9927.2999999999993</c:v>
                </c:pt>
                <c:pt idx="9">
                  <c:v>10195.95000000001</c:v>
                </c:pt>
                <c:pt idx="10">
                  <c:v>10739.050000000005</c:v>
                </c:pt>
                <c:pt idx="11">
                  <c:v>10325.100000000039</c:v>
                </c:pt>
              </c:numCache>
            </c:numRef>
          </c:val>
          <c:extLst>
            <c:ext xmlns:c16="http://schemas.microsoft.com/office/drawing/2014/chart" uri="{C3380CC4-5D6E-409C-BE32-E72D297353CC}">
              <c16:uniqueId val="{00000003-F549-4772-8A5A-0EDA59065804}"/>
            </c:ext>
          </c:extLst>
        </c:ser>
        <c:ser>
          <c:idx val="4"/>
          <c:order val="5"/>
          <c:tx>
            <c:strRef>
              <c:f>Sheet1!$F$1</c:f>
              <c:strCache>
                <c:ptCount val="1"/>
                <c:pt idx="0">
                  <c:v>Hamars Ness - Belmont</c:v>
                </c:pt>
              </c:strCache>
            </c:strRef>
          </c:tx>
          <c:spPr>
            <a:solidFill>
              <a:srgbClr val="FF9933"/>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Sheet1!$F$2:$F$13</c:f>
              <c:numCache>
                <c:formatCode>General</c:formatCode>
                <c:ptCount val="12"/>
                <c:pt idx="0">
                  <c:v>8917.1000000000295</c:v>
                </c:pt>
                <c:pt idx="1">
                  <c:v>9642.3500000000531</c:v>
                </c:pt>
                <c:pt idx="2">
                  <c:v>8159.2000000000453</c:v>
                </c:pt>
                <c:pt idx="3">
                  <c:v>9050.3500000000331</c:v>
                </c:pt>
                <c:pt idx="4">
                  <c:v>7145.800000000032</c:v>
                </c:pt>
                <c:pt idx="5">
                  <c:v>7386.1500000000151</c:v>
                </c:pt>
                <c:pt idx="6">
                  <c:v>6976.7000000000244</c:v>
                </c:pt>
                <c:pt idx="7">
                  <c:v>6202.2999999999965</c:v>
                </c:pt>
                <c:pt idx="8">
                  <c:v>7155.2500000000045</c:v>
                </c:pt>
                <c:pt idx="9">
                  <c:v>7767.9000000000233</c:v>
                </c:pt>
                <c:pt idx="10">
                  <c:v>8106.6500000000169</c:v>
                </c:pt>
                <c:pt idx="11">
                  <c:v>6408.0000000000146</c:v>
                </c:pt>
              </c:numCache>
            </c:numRef>
          </c:val>
          <c:extLst>
            <c:ext xmlns:c16="http://schemas.microsoft.com/office/drawing/2014/chart" uri="{C3380CC4-5D6E-409C-BE32-E72D297353CC}">
              <c16:uniqueId val="{00000004-F549-4772-8A5A-0EDA59065804}"/>
            </c:ext>
          </c:extLst>
        </c:ser>
        <c:ser>
          <c:idx val="5"/>
          <c:order val="6"/>
          <c:tx>
            <c:strRef>
              <c:f>Sheet1!$G$1</c:f>
              <c:strCache>
                <c:ptCount val="1"/>
                <c:pt idx="0">
                  <c:v>Hamars Ness - Gutcher</c:v>
                </c:pt>
              </c:strCache>
            </c:strRef>
          </c:tx>
          <c:spPr>
            <a:solidFill>
              <a:srgbClr val="0BD0D9"/>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Sheet1!$G$2:$G$13</c:f>
              <c:numCache>
                <c:formatCode>General</c:formatCode>
                <c:ptCount val="12"/>
                <c:pt idx="0">
                  <c:v>20918.799999999963</c:v>
                </c:pt>
                <c:pt idx="1">
                  <c:v>19757.899999999943</c:v>
                </c:pt>
                <c:pt idx="2">
                  <c:v>18082.849999999948</c:v>
                </c:pt>
                <c:pt idx="3">
                  <c:v>21861.999999999964</c:v>
                </c:pt>
                <c:pt idx="4">
                  <c:v>21455.549999999901</c:v>
                </c:pt>
                <c:pt idx="5">
                  <c:v>20537.0999999999</c:v>
                </c:pt>
                <c:pt idx="6">
                  <c:v>17208.349999999929</c:v>
                </c:pt>
                <c:pt idx="7">
                  <c:v>11797.949999999988</c:v>
                </c:pt>
                <c:pt idx="8">
                  <c:v>16258.84999999996</c:v>
                </c:pt>
                <c:pt idx="9">
                  <c:v>16674.999999999978</c:v>
                </c:pt>
                <c:pt idx="10">
                  <c:v>17277.449999999957</c:v>
                </c:pt>
                <c:pt idx="11">
                  <c:v>16921.749999999924</c:v>
                </c:pt>
              </c:numCache>
            </c:numRef>
          </c:val>
          <c:extLst>
            <c:ext xmlns:c16="http://schemas.microsoft.com/office/drawing/2014/chart" uri="{C3380CC4-5D6E-409C-BE32-E72D297353CC}">
              <c16:uniqueId val="{00000005-F549-4772-8A5A-0EDA59065804}"/>
            </c:ext>
          </c:extLst>
        </c:ser>
        <c:dLbls>
          <c:showLegendKey val="0"/>
          <c:showVal val="0"/>
          <c:showCatName val="0"/>
          <c:showSerName val="0"/>
          <c:showPercent val="0"/>
          <c:showBubbleSize val="0"/>
        </c:dLbls>
        <c:gapWidth val="100"/>
        <c:overlap val="100"/>
        <c:axId val="1766616447"/>
        <c:axId val="1766620287"/>
        <c:extLst>
          <c:ext xmlns:c15="http://schemas.microsoft.com/office/drawing/2012/chart" uri="{02D57815-91ED-43cb-92C2-25804820EDAC}">
            <c15:filteredBarSeries>
              <c15:ser>
                <c:idx val="1"/>
                <c:order val="0"/>
                <c:tx>
                  <c:strRef>
                    <c:extLst>
                      <c:ext uri="{02D57815-91ED-43cb-92C2-25804820EDAC}">
                        <c15:formulaRef>
                          <c15:sqref>Sheet1!$A$1</c15:sqref>
                        </c15:formulaRef>
                      </c:ext>
                    </c:extLst>
                    <c:strCache>
                      <c:ptCount val="1"/>
                      <c:pt idx="0">
                        <c:v>Column1</c:v>
                      </c:pt>
                    </c:strCache>
                  </c:strRef>
                </c:tx>
                <c:spPr>
                  <a:solidFill>
                    <a:schemeClr val="accent2"/>
                  </a:solidFill>
                  <a:ln>
                    <a:noFill/>
                  </a:ln>
                  <a:effectLst/>
                </c:spPr>
                <c:invertIfNegative val="0"/>
                <c:cat>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val>
                <c:extLst>
                  <c:ext xmlns:c16="http://schemas.microsoft.com/office/drawing/2014/chart" uri="{C3380CC4-5D6E-409C-BE32-E72D297353CC}">
                    <c16:uniqueId val="{00000006-F549-4772-8A5A-0EDA59065804}"/>
                  </c:ext>
                </c:extLst>
              </c15:ser>
            </c15:filteredBarSeries>
          </c:ext>
        </c:extLst>
      </c:barChart>
      <c:catAx>
        <c:axId val="176661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20287"/>
        <c:crosses val="autoZero"/>
        <c:auto val="1"/>
        <c:lblAlgn val="ctr"/>
        <c:lblOffset val="100"/>
        <c:noMultiLvlLbl val="0"/>
      </c:catAx>
      <c:valAx>
        <c:axId val="1766620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Total Lane Metres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16447"/>
        <c:crosses val="autoZero"/>
        <c:crossBetween val="between"/>
      </c:valAx>
      <c:spPr>
        <a:noFill/>
        <a:ln>
          <a:noFill/>
        </a:ln>
        <a:effectLst/>
      </c:spPr>
    </c:plotArea>
    <c:legend>
      <c:legendPos val="b"/>
      <c:layout>
        <c:manualLayout>
          <c:xMode val="edge"/>
          <c:yMode val="edge"/>
          <c:x val="0.1842444981772223"/>
          <c:y val="0.92304497455522116"/>
          <c:w val="0.73328037712704064"/>
          <c:h val="7.69550254447788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105320109901739E-2"/>
          <c:y val="3.8726332485212969E-2"/>
          <c:w val="0.92587333282237472"/>
          <c:h val="0.78417580874334991"/>
        </c:manualLayout>
      </c:layout>
      <c:lineChart>
        <c:grouping val="standard"/>
        <c:varyColors val="0"/>
        <c:ser>
          <c:idx val="0"/>
          <c:order val="0"/>
          <c:tx>
            <c:strRef>
              <c:f>Sheet1!$B$2</c:f>
              <c:strCache>
                <c:ptCount val="1"/>
                <c:pt idx="0">
                  <c:v>Belmont - Gutcher</c:v>
                </c:pt>
              </c:strCache>
            </c:strRef>
          </c:tx>
          <c:spPr>
            <a:ln w="31750" cap="rnd">
              <a:solidFill>
                <a:schemeClr val="accent2"/>
              </a:solidFill>
              <a:round/>
            </a:ln>
            <a:effectLst/>
          </c:spPr>
          <c:marker>
            <c:symbol val="circle"/>
            <c:size val="5"/>
            <c:spPr>
              <a:solidFill>
                <a:schemeClr val="accent2"/>
              </a:solidFill>
              <a:ln w="47625">
                <a:solidFill>
                  <a:schemeClr val="accent2"/>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B94D-4A80-904F-417BE8DA02EE}"/>
                </c:ext>
              </c:extLst>
            </c:dLbl>
            <c:dLbl>
              <c:idx val="1"/>
              <c:layout>
                <c:manualLayout>
                  <c:x val="-3.8620712186584465E-2"/>
                  <c:y val="-3.61032861910583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4D-4A80-904F-417BE8DA02EE}"/>
                </c:ext>
              </c:extLst>
            </c:dLbl>
            <c:dLbl>
              <c:idx val="2"/>
              <c:layout>
                <c:manualLayout>
                  <c:x val="-4.0716247302514171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4D-4A80-904F-417BE8DA02EE}"/>
                </c:ext>
              </c:extLst>
            </c:dLbl>
            <c:dLbl>
              <c:idx val="3"/>
              <c:layout>
                <c:manualLayout>
                  <c:x val="-1.1796197832308009E-2"/>
                  <c:y val="6.2306610985092105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4D-4A80-904F-417BE8DA02EE}"/>
                </c:ext>
              </c:extLst>
            </c:dLbl>
            <c:dLbl>
              <c:idx val="4"/>
              <c:layout>
                <c:manualLayout>
                  <c:x val="-4.0716247302514171E-2"/>
                  <c:y val="-4.659464527641013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4D-4A80-904F-417BE8DA02EE}"/>
                </c:ext>
              </c:extLst>
            </c:dLbl>
            <c:dLbl>
              <c:idx val="5"/>
              <c:delete val="1"/>
              <c:extLst>
                <c:ext xmlns:c15="http://schemas.microsoft.com/office/drawing/2012/chart" uri="{CE6537A1-D6FC-4f65-9D91-7224C49458BB}"/>
                <c:ext xmlns:c16="http://schemas.microsoft.com/office/drawing/2014/chart" uri="{C3380CC4-5D6E-409C-BE32-E72D297353CC}">
                  <c16:uniqueId val="{00000005-B94D-4A80-904F-417BE8DA02EE}"/>
                </c:ext>
              </c:extLst>
            </c:dLbl>
            <c:dLbl>
              <c:idx val="7"/>
              <c:layout>
                <c:manualLayout>
                  <c:x val="-3.7596121658552334E-2"/>
                  <c:y val="1.401244060674389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94D-4A80-904F-417BE8DA02EE}"/>
                </c:ext>
              </c:extLst>
            </c:dLbl>
            <c:dLbl>
              <c:idx val="8"/>
              <c:layout>
                <c:manualLayout>
                  <c:x val="-8.7790650983458581E-4"/>
                  <c:y val="2.0580607248101624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94D-4A80-904F-417BE8DA02EE}"/>
                </c:ext>
              </c:extLst>
            </c:dLbl>
            <c:dLbl>
              <c:idx val="9"/>
              <c:layout>
                <c:manualLayout>
                  <c:x val="-8.2354530056037416E-3"/>
                  <c:y val="-3.34804464197204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94D-4A80-904F-417BE8DA02EE}"/>
                </c:ext>
              </c:extLst>
            </c:dLbl>
            <c:dLbl>
              <c:idx val="10"/>
              <c:layout>
                <c:manualLayout>
                  <c:x val="1.1944550160798936E-3"/>
                  <c:y val="-7.2520487063410764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94D-4A80-904F-417BE8DA02EE}"/>
                </c:ext>
              </c:extLst>
            </c:dLbl>
            <c:dLbl>
              <c:idx val="11"/>
              <c:layout>
                <c:manualLayout>
                  <c:x val="-1.5569825911357709E-2"/>
                  <c:y val="6.0941785348445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94D-4A80-904F-417BE8DA02EE}"/>
                </c:ext>
              </c:extLst>
            </c:dLbl>
            <c:dLbl>
              <c:idx val="12"/>
              <c:layout>
                <c:manualLayout>
                  <c:x val="-5.1193922882162776E-2"/>
                  <c:y val="8.4849899216865952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94D-4A80-904F-417BE8DA02EE}"/>
                </c:ext>
              </c:extLst>
            </c:dLbl>
            <c:dLbl>
              <c:idx val="13"/>
              <c:layout>
                <c:manualLayout>
                  <c:x val="-5.8528295787916663E-2"/>
                  <c:y val="-2.823476687704467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94D-4A80-904F-417BE8DA02EE}"/>
                </c:ext>
              </c:extLst>
            </c:dLbl>
            <c:dLbl>
              <c:idx val="14"/>
              <c:layout>
                <c:manualLayout>
                  <c:x val="-2.4999733933041383E-2"/>
                  <c:y val="-9.905144070316888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94D-4A80-904F-417BE8DA02EE}"/>
                </c:ext>
              </c:extLst>
            </c:dLbl>
            <c:dLbl>
              <c:idx val="16"/>
              <c:layout>
                <c:manualLayout>
                  <c:x val="-2.7095269048971166E-2"/>
                  <c:y val="3.209054786372798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94D-4A80-904F-417BE8DA02EE}"/>
                </c:ext>
              </c:extLst>
            </c:dLbl>
            <c:dLbl>
              <c:idx val="19"/>
              <c:layout>
                <c:manualLayout>
                  <c:x val="-2.1051150120343438E-2"/>
                  <c:y val="3.381387321712745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94D-4A80-904F-417BE8DA02EE}"/>
                </c:ext>
              </c:extLst>
            </c:dLbl>
            <c:dLbl>
              <c:idx val="20"/>
              <c:layout>
                <c:manualLayout>
                  <c:x val="-2.2904198817111678E-2"/>
                  <c:y val="3.73362274064038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94D-4A80-904F-417BE8DA02EE}"/>
                </c:ext>
              </c:extLst>
            </c:dLbl>
            <c:dLbl>
              <c:idx val="22"/>
              <c:layout>
                <c:manualLayout>
                  <c:x val="-3.1187268964124423E-2"/>
                  <c:y val="-4.298554237257993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94D-4A80-904F-417BE8DA02EE}"/>
                </c:ext>
              </c:extLst>
            </c:dLbl>
            <c:dLbl>
              <c:idx val="23"/>
              <c:layout>
                <c:manualLayout>
                  <c:x val="-4.3859549976408729E-2"/>
                  <c:y val="-4.13489657337342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94D-4A80-904F-417BE8DA02EE}"/>
                </c:ext>
              </c:extLst>
            </c:dLbl>
            <c:dLbl>
              <c:idx val="25"/>
              <c:layout>
                <c:manualLayout>
                  <c:x val="-2.7095269048971166E-2"/>
                  <c:y val="3.733622740640376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94D-4A80-904F-417BE8DA02EE}"/>
                </c:ext>
              </c:extLst>
            </c:dLbl>
            <c:dLbl>
              <c:idx val="32"/>
              <c:layout>
                <c:manualLayout>
                  <c:x val="-4.4290665693423693E-2"/>
                  <c:y val="2.043892136589880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94D-4A80-904F-417BE8DA02EE}"/>
                </c:ext>
              </c:extLst>
            </c:dLbl>
            <c:dLbl>
              <c:idx val="36"/>
              <c:layout>
                <c:manualLayout>
                  <c:x val="-3.1286339280830501E-2"/>
                  <c:y val="2.422202854971417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94D-4A80-904F-417BE8DA02EE}"/>
                </c:ext>
              </c:extLst>
            </c:dLbl>
            <c:dLbl>
              <c:idx val="37"/>
              <c:delete val="1"/>
              <c:extLst>
                <c:ext xmlns:c15="http://schemas.microsoft.com/office/drawing/2012/chart" uri="{CE6537A1-D6FC-4f65-9D91-7224C49458BB}"/>
                <c:ext xmlns:c16="http://schemas.microsoft.com/office/drawing/2014/chart" uri="{C3380CC4-5D6E-409C-BE32-E72D297353CC}">
                  <c16:uniqueId val="{00000016-B94D-4A80-904F-417BE8DA02EE}"/>
                </c:ext>
              </c:extLst>
            </c:dLbl>
            <c:dLbl>
              <c:idx val="41"/>
              <c:layout>
                <c:manualLayout>
                  <c:x val="-5.068973825011867E-3"/>
                  <c:y val="3.1949677864932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94D-4A80-904F-417BE8DA02EE}"/>
                </c:ext>
              </c:extLst>
            </c:dLbl>
            <c:dLbl>
              <c:idx val="42"/>
              <c:layout>
                <c:manualLayout>
                  <c:x val="-4.0906022417984078E-2"/>
                  <c:y val="-4.631291317313252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94D-4A80-904F-417BE8DA02EE}"/>
                </c:ext>
              </c:extLst>
            </c:dLbl>
            <c:dLbl>
              <c:idx val="43"/>
              <c:layout>
                <c:manualLayout>
                  <c:x val="-4.8050620208268141E-2"/>
                  <c:y val="-4.397180550507215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94D-4A80-904F-417BE8DA02EE}"/>
                </c:ext>
              </c:extLst>
            </c:dLbl>
            <c:dLbl>
              <c:idx val="46"/>
              <c:delete val="1"/>
              <c:extLst>
                <c:ext xmlns:c15="http://schemas.microsoft.com/office/drawing/2012/chart" uri="{CE6537A1-D6FC-4f65-9D91-7224C49458BB}"/>
                <c:ext xmlns:c16="http://schemas.microsoft.com/office/drawing/2014/chart" uri="{C3380CC4-5D6E-409C-BE32-E72D297353CC}">
                  <c16:uniqueId val="{0000001A-B94D-4A80-904F-417BE8DA02EE}"/>
                </c:ext>
              </c:extLst>
            </c:dLbl>
            <c:dLbl>
              <c:idx val="47"/>
              <c:layout>
                <c:manualLayout>
                  <c:x val="-1.9760896143217119E-2"/>
                  <c:y val="-7.282304298978951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94D-4A80-904F-417BE8DA02EE}"/>
                </c:ext>
              </c:extLst>
            </c:dLbl>
            <c:dLbl>
              <c:idx val="50"/>
              <c:delete val="1"/>
              <c:extLst>
                <c:ext xmlns:c15="http://schemas.microsoft.com/office/drawing/2012/chart" uri="{CE6537A1-D6FC-4f65-9D91-7224C49458BB}"/>
                <c:ext xmlns:c16="http://schemas.microsoft.com/office/drawing/2014/chart" uri="{C3380CC4-5D6E-409C-BE32-E72D297353CC}">
                  <c16:uniqueId val="{0000001C-B94D-4A80-904F-417BE8DA02EE}"/>
                </c:ext>
              </c:extLst>
            </c:dLbl>
            <c:dLbl>
              <c:idx val="54"/>
              <c:delete val="1"/>
              <c:extLst>
                <c:ext xmlns:c15="http://schemas.microsoft.com/office/drawing/2012/chart" uri="{CE6537A1-D6FC-4f65-9D91-7224C49458BB}"/>
                <c:ext xmlns:c16="http://schemas.microsoft.com/office/drawing/2014/chart" uri="{C3380CC4-5D6E-409C-BE32-E72D297353CC}">
                  <c16:uniqueId val="{00000002-6147-4A54-A249-4BBB00E7FEF4}"/>
                </c:ext>
              </c:extLst>
            </c:dLbl>
            <c:dLbl>
              <c:idx val="57"/>
              <c:delete val="1"/>
              <c:extLst>
                <c:ext xmlns:c15="http://schemas.microsoft.com/office/drawing/2012/chart" uri="{CE6537A1-D6FC-4f65-9D91-7224C49458BB}"/>
                <c:ext xmlns:c16="http://schemas.microsoft.com/office/drawing/2014/chart" uri="{C3380CC4-5D6E-409C-BE32-E72D297353CC}">
                  <c16:uniqueId val="{0000001D-B94D-4A80-904F-417BE8DA02EE}"/>
                </c:ext>
              </c:extLst>
            </c:dLbl>
            <c:dLbl>
              <c:idx val="59"/>
              <c:delete val="1"/>
              <c:extLst>
                <c:ext xmlns:c15="http://schemas.microsoft.com/office/drawing/2012/chart" uri="{CE6537A1-D6FC-4f65-9D91-7224C49458BB}"/>
                <c:ext xmlns:c16="http://schemas.microsoft.com/office/drawing/2014/chart" uri="{C3380CC4-5D6E-409C-BE32-E72D297353CC}">
                  <c16:uniqueId val="{0000001E-B94D-4A80-904F-417BE8DA02EE}"/>
                </c:ext>
              </c:extLst>
            </c:dLbl>
            <c:dLbl>
              <c:idx val="60"/>
              <c:delete val="1"/>
              <c:extLst>
                <c:ext xmlns:c15="http://schemas.microsoft.com/office/drawing/2012/chart" uri="{CE6537A1-D6FC-4f65-9D91-7224C49458BB}"/>
                <c:ext xmlns:c16="http://schemas.microsoft.com/office/drawing/2014/chart" uri="{C3380CC4-5D6E-409C-BE32-E72D297353CC}">
                  <c16:uniqueId val="{0000001F-B94D-4A80-904F-417BE8DA02EE}"/>
                </c:ext>
              </c:extLst>
            </c:dLbl>
            <c:dLbl>
              <c:idx val="61"/>
              <c:delete val="1"/>
              <c:extLst>
                <c:ext xmlns:c15="http://schemas.microsoft.com/office/drawing/2012/chart" uri="{CE6537A1-D6FC-4f65-9D91-7224C49458BB}"/>
                <c:ext xmlns:c16="http://schemas.microsoft.com/office/drawing/2014/chart" uri="{C3380CC4-5D6E-409C-BE32-E72D297353CC}">
                  <c16:uniqueId val="{00000020-B94D-4A80-904F-417BE8DA02EE}"/>
                </c:ext>
              </c:extLst>
            </c:dLbl>
            <c:dLbl>
              <c:idx val="62"/>
              <c:delete val="1"/>
              <c:extLst>
                <c:ext xmlns:c15="http://schemas.microsoft.com/office/drawing/2012/chart" uri="{CE6537A1-D6FC-4f65-9D91-7224C49458BB}"/>
                <c:ext xmlns:c16="http://schemas.microsoft.com/office/drawing/2014/chart" uri="{C3380CC4-5D6E-409C-BE32-E72D297353CC}">
                  <c16:uniqueId val="{00000021-B94D-4A80-904F-417BE8DA02EE}"/>
                </c:ext>
              </c:extLst>
            </c:dLbl>
            <c:dLbl>
              <c:idx val="63"/>
              <c:delete val="1"/>
              <c:extLst>
                <c:ext xmlns:c15="http://schemas.microsoft.com/office/drawing/2012/chart" uri="{CE6537A1-D6FC-4f65-9D91-7224C49458BB}"/>
                <c:ext xmlns:c16="http://schemas.microsoft.com/office/drawing/2014/chart" uri="{C3380CC4-5D6E-409C-BE32-E72D297353CC}">
                  <c16:uniqueId val="{00000022-B94D-4A80-904F-417BE8DA02EE}"/>
                </c:ext>
              </c:extLst>
            </c:dLbl>
            <c:dLbl>
              <c:idx val="64"/>
              <c:delete val="1"/>
              <c:extLst>
                <c:ext xmlns:c15="http://schemas.microsoft.com/office/drawing/2012/chart" uri="{CE6537A1-D6FC-4f65-9D91-7224C49458BB}"/>
                <c:ext xmlns:c16="http://schemas.microsoft.com/office/drawing/2014/chart" uri="{C3380CC4-5D6E-409C-BE32-E72D297353CC}">
                  <c16:uniqueId val="{00000023-B94D-4A80-904F-417BE8DA02EE}"/>
                </c:ext>
              </c:extLst>
            </c:dLbl>
            <c:dLbl>
              <c:idx val="65"/>
              <c:delete val="1"/>
              <c:extLst>
                <c:ext xmlns:c15="http://schemas.microsoft.com/office/drawing/2012/chart" uri="{CE6537A1-D6FC-4f65-9D91-7224C49458BB}"/>
                <c:ext xmlns:c16="http://schemas.microsoft.com/office/drawing/2014/chart" uri="{C3380CC4-5D6E-409C-BE32-E72D297353CC}">
                  <c16:uniqueId val="{00000024-B94D-4A80-904F-417BE8DA02EE}"/>
                </c:ext>
              </c:extLst>
            </c:dLbl>
            <c:dLbl>
              <c:idx val="66"/>
              <c:delete val="1"/>
              <c:extLst>
                <c:ext xmlns:c15="http://schemas.microsoft.com/office/drawing/2012/chart" uri="{CE6537A1-D6FC-4f65-9D91-7224C49458BB}"/>
                <c:ext xmlns:c16="http://schemas.microsoft.com/office/drawing/2014/chart" uri="{C3380CC4-5D6E-409C-BE32-E72D297353CC}">
                  <c16:uniqueId val="{00000025-B94D-4A80-904F-417BE8DA02EE}"/>
                </c:ext>
              </c:extLst>
            </c:dLbl>
            <c:dLbl>
              <c:idx val="67"/>
              <c:layout>
                <c:manualLayout>
                  <c:x val="-2.9143379204564699E-2"/>
                  <c:y val="-0.53551693752121621"/>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6-B94D-4A80-904F-417BE8DA02EE}"/>
                </c:ext>
              </c:extLst>
            </c:dLbl>
            <c:dLbl>
              <c:idx val="68"/>
              <c:layout>
                <c:manualLayout>
                  <c:x val="-1.3164144901884693E-2"/>
                  <c:y val="-0.17067090512654698"/>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7-B94D-4A80-904F-417BE8DA02EE}"/>
                </c:ext>
              </c:extLst>
            </c:dLbl>
            <c:dLbl>
              <c:idx val="69"/>
              <c:layout>
                <c:manualLayout>
                  <c:x val="-1.205517269894445E-2"/>
                  <c:y val="-0.26498484547346829"/>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8-B94D-4A80-904F-417BE8DA02EE}"/>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cat>
            <c:numRef>
              <c:f>Sheet1!$A$3:$A$69</c:f>
              <c:numCache>
                <c:formatCode>h:mm</c:formatCode>
                <c:ptCount val="67"/>
                <c:pt idx="0">
                  <c:v>0.2673611111111111</c:v>
                </c:pt>
                <c:pt idx="1">
                  <c:v>0.28125</c:v>
                </c:pt>
                <c:pt idx="2">
                  <c:v>0.29166666666666669</c:v>
                </c:pt>
                <c:pt idx="3">
                  <c:v>0.3125</c:v>
                </c:pt>
                <c:pt idx="4">
                  <c:v>0.32291666666666669</c:v>
                </c:pt>
                <c:pt idx="5">
                  <c:v>0.33333333333333331</c:v>
                </c:pt>
                <c:pt idx="6">
                  <c:v>0.35069444444444442</c:v>
                </c:pt>
                <c:pt idx="7">
                  <c:v>0.3611111111111111</c:v>
                </c:pt>
                <c:pt idx="8">
                  <c:v>0.36805555555555558</c:v>
                </c:pt>
                <c:pt idx="9">
                  <c:v>0.39583333333333331</c:v>
                </c:pt>
                <c:pt idx="10">
                  <c:v>0.39930555555555558</c:v>
                </c:pt>
                <c:pt idx="11">
                  <c:v>0.40625</c:v>
                </c:pt>
                <c:pt idx="12">
                  <c:v>0.40972222222222221</c:v>
                </c:pt>
                <c:pt idx="13">
                  <c:v>0.41666666666666669</c:v>
                </c:pt>
                <c:pt idx="14">
                  <c:v>0.4201388888888889</c:v>
                </c:pt>
                <c:pt idx="15">
                  <c:v>0.4236111111111111</c:v>
                </c:pt>
                <c:pt idx="16">
                  <c:v>0.42708333333333331</c:v>
                </c:pt>
                <c:pt idx="17">
                  <c:v>0.4375</c:v>
                </c:pt>
                <c:pt idx="18">
                  <c:v>0.44791666666666669</c:v>
                </c:pt>
                <c:pt idx="19">
                  <c:v>0.45833333333333331</c:v>
                </c:pt>
                <c:pt idx="20">
                  <c:v>0.46875</c:v>
                </c:pt>
                <c:pt idx="21">
                  <c:v>0.47222222222222221</c:v>
                </c:pt>
                <c:pt idx="22">
                  <c:v>0.4826388888888889</c:v>
                </c:pt>
                <c:pt idx="23">
                  <c:v>0.49305555555555558</c:v>
                </c:pt>
                <c:pt idx="24">
                  <c:v>0.50347222222222221</c:v>
                </c:pt>
                <c:pt idx="25">
                  <c:v>0.51388888888888884</c:v>
                </c:pt>
                <c:pt idx="26">
                  <c:v>0.52430555555555558</c:v>
                </c:pt>
                <c:pt idx="27">
                  <c:v>0.53125</c:v>
                </c:pt>
                <c:pt idx="28">
                  <c:v>0.53472222222222221</c:v>
                </c:pt>
                <c:pt idx="29">
                  <c:v>0.5625</c:v>
                </c:pt>
                <c:pt idx="30">
                  <c:v>0.57291666666666663</c:v>
                </c:pt>
                <c:pt idx="31">
                  <c:v>0.58333333333333337</c:v>
                </c:pt>
                <c:pt idx="32">
                  <c:v>0.59375</c:v>
                </c:pt>
                <c:pt idx="33">
                  <c:v>0.60416666666666663</c:v>
                </c:pt>
                <c:pt idx="34">
                  <c:v>0.61111111111111116</c:v>
                </c:pt>
                <c:pt idx="35">
                  <c:v>0.61458333333333337</c:v>
                </c:pt>
                <c:pt idx="36">
                  <c:v>0.62152777777777779</c:v>
                </c:pt>
                <c:pt idx="37">
                  <c:v>0.625</c:v>
                </c:pt>
                <c:pt idx="38">
                  <c:v>0.62847222222222221</c:v>
                </c:pt>
                <c:pt idx="39">
                  <c:v>0.63541666666666663</c:v>
                </c:pt>
                <c:pt idx="40">
                  <c:v>0.63888888888888884</c:v>
                </c:pt>
                <c:pt idx="41">
                  <c:v>0.64583333333333337</c:v>
                </c:pt>
                <c:pt idx="42">
                  <c:v>0.64930555555555558</c:v>
                </c:pt>
                <c:pt idx="43">
                  <c:v>0.65972222222222221</c:v>
                </c:pt>
                <c:pt idx="44">
                  <c:v>0.66319444444444442</c:v>
                </c:pt>
                <c:pt idx="45">
                  <c:v>0.66666666666666663</c:v>
                </c:pt>
                <c:pt idx="46">
                  <c:v>0.67708333333333337</c:v>
                </c:pt>
                <c:pt idx="47">
                  <c:v>0.6875</c:v>
                </c:pt>
                <c:pt idx="48">
                  <c:v>0.69791666666666663</c:v>
                </c:pt>
                <c:pt idx="49">
                  <c:v>0.70833333333333337</c:v>
                </c:pt>
                <c:pt idx="50">
                  <c:v>0.71875</c:v>
                </c:pt>
                <c:pt idx="51">
                  <c:v>0.73611111111111116</c:v>
                </c:pt>
                <c:pt idx="52">
                  <c:v>0.74652777777777779</c:v>
                </c:pt>
                <c:pt idx="53">
                  <c:v>0.76041666666666663</c:v>
                </c:pt>
                <c:pt idx="54">
                  <c:v>0.77083333333333337</c:v>
                </c:pt>
                <c:pt idx="55">
                  <c:v>0.78472222222222221</c:v>
                </c:pt>
                <c:pt idx="56">
                  <c:v>0.78819444444444442</c:v>
                </c:pt>
                <c:pt idx="57">
                  <c:v>0.83680555555555558</c:v>
                </c:pt>
                <c:pt idx="58">
                  <c:v>0.84027777777777779</c:v>
                </c:pt>
                <c:pt idx="59">
                  <c:v>0.84375</c:v>
                </c:pt>
                <c:pt idx="60">
                  <c:v>0.86458333333333337</c:v>
                </c:pt>
                <c:pt idx="61">
                  <c:v>0.86805555555555558</c:v>
                </c:pt>
                <c:pt idx="62">
                  <c:v>0.875</c:v>
                </c:pt>
                <c:pt idx="63">
                  <c:v>0.88194444444444442</c:v>
                </c:pt>
                <c:pt idx="64">
                  <c:v>0.92708333333333337</c:v>
                </c:pt>
                <c:pt idx="65">
                  <c:v>0.9375</c:v>
                </c:pt>
                <c:pt idx="66">
                  <c:v>0.95138888888888884</c:v>
                </c:pt>
              </c:numCache>
            </c:numRef>
          </c:cat>
          <c:val>
            <c:numRef>
              <c:f>Sheet1!$B$3:$B$69</c:f>
              <c:numCache>
                <c:formatCode>0%</c:formatCode>
                <c:ptCount val="67"/>
                <c:pt idx="0">
                  <c:v>4.2944785276073622E-2</c:v>
                </c:pt>
                <c:pt idx="1">
                  <c:v>#N/A</c:v>
                </c:pt>
                <c:pt idx="2">
                  <c:v>3.669724770642202E-2</c:v>
                </c:pt>
                <c:pt idx="3">
                  <c:v>2.6905829596412557E-2</c:v>
                </c:pt>
                <c:pt idx="4">
                  <c:v>#N/A</c:v>
                </c:pt>
                <c:pt idx="5">
                  <c:v>9.5454545454545459E-2</c:v>
                </c:pt>
                <c:pt idx="6">
                  <c:v>0.66666666666666663</c:v>
                </c:pt>
                <c:pt idx="7">
                  <c:v>7.9051383399209488E-2</c:v>
                </c:pt>
                <c:pt idx="8">
                  <c:v>5.8823529411764705E-2</c:v>
                </c:pt>
                <c:pt idx="9">
                  <c:v>#N/A</c:v>
                </c:pt>
                <c:pt idx="10">
                  <c:v>#N/A</c:v>
                </c:pt>
                <c:pt idx="11">
                  <c:v>0.42201834862385323</c:v>
                </c:pt>
                <c:pt idx="12">
                  <c:v>0.2661290322580645</c:v>
                </c:pt>
                <c:pt idx="13">
                  <c:v>#N/A</c:v>
                </c:pt>
                <c:pt idx="14">
                  <c:v>#N/A</c:v>
                </c:pt>
                <c:pt idx="15">
                  <c:v>#N/A</c:v>
                </c:pt>
                <c:pt idx="16">
                  <c:v>0.1038961038961039</c:v>
                </c:pt>
                <c:pt idx="17">
                  <c:v>#N/A</c:v>
                </c:pt>
                <c:pt idx="18">
                  <c:v>0.25</c:v>
                </c:pt>
                <c:pt idx="19">
                  <c:v>0.1038961038961039</c:v>
                </c:pt>
                <c:pt idx="20">
                  <c:v>#N/A</c:v>
                </c:pt>
                <c:pt idx="21">
                  <c:v>#N/A</c:v>
                </c:pt>
                <c:pt idx="22">
                  <c:v>0.23278688524590163</c:v>
                </c:pt>
                <c:pt idx="23">
                  <c:v>#N/A</c:v>
                </c:pt>
                <c:pt idx="24">
                  <c:v>0.18591549295774648</c:v>
                </c:pt>
                <c:pt idx="25">
                  <c:v>#N/A</c:v>
                </c:pt>
                <c:pt idx="26">
                  <c:v>#N/A</c:v>
                </c:pt>
                <c:pt idx="27">
                  <c:v>#N/A</c:v>
                </c:pt>
                <c:pt idx="28">
                  <c:v>#N/A</c:v>
                </c:pt>
                <c:pt idx="29">
                  <c:v>#N/A</c:v>
                </c:pt>
                <c:pt idx="30">
                  <c:v>0.44318181818181818</c:v>
                </c:pt>
                <c:pt idx="31">
                  <c:v>#N/A</c:v>
                </c:pt>
                <c:pt idx="32">
                  <c:v>0.23509933774834438</c:v>
                </c:pt>
                <c:pt idx="33">
                  <c:v>#N/A</c:v>
                </c:pt>
                <c:pt idx="34">
                  <c:v>#N/A</c:v>
                </c:pt>
                <c:pt idx="35">
                  <c:v>0.43478260869565216</c:v>
                </c:pt>
                <c:pt idx="36">
                  <c:v>0.35922330097087379</c:v>
                </c:pt>
                <c:pt idx="37">
                  <c:v>0.38048780487804879</c:v>
                </c:pt>
                <c:pt idx="38">
                  <c:v>#N/A</c:v>
                </c:pt>
                <c:pt idx="39">
                  <c:v>#N/A</c:v>
                </c:pt>
                <c:pt idx="40">
                  <c:v>0.21153846153846154</c:v>
                </c:pt>
                <c:pt idx="41">
                  <c:v>0.10909090909090909</c:v>
                </c:pt>
                <c:pt idx="42">
                  <c:v>0.35784313725490197</c:v>
                </c:pt>
                <c:pt idx="43">
                  <c:v>#N/A</c:v>
                </c:pt>
                <c:pt idx="44">
                  <c:v>0.6</c:v>
                </c:pt>
                <c:pt idx="45">
                  <c:v>0.51086956521739135</c:v>
                </c:pt>
                <c:pt idx="46">
                  <c:v>0.11475409836065574</c:v>
                </c:pt>
                <c:pt idx="47">
                  <c:v>#N/A</c:v>
                </c:pt>
                <c:pt idx="48">
                  <c:v>0.28673835125448027</c:v>
                </c:pt>
                <c:pt idx="49">
                  <c:v>#N/A</c:v>
                </c:pt>
                <c:pt idx="50">
                  <c:v>0.19047619047619047</c:v>
                </c:pt>
                <c:pt idx="51">
                  <c:v>#N/A</c:v>
                </c:pt>
                <c:pt idx="52">
                  <c:v>0.10985915492957747</c:v>
                </c:pt>
                <c:pt idx="53">
                  <c:v>#N/A</c:v>
                </c:pt>
                <c:pt idx="54">
                  <c:v>3.9325842696629212E-2</c:v>
                </c:pt>
                <c:pt idx="55">
                  <c:v>#N/A</c:v>
                </c:pt>
                <c:pt idx="56">
                  <c:v>#N/A</c:v>
                </c:pt>
                <c:pt idx="57">
                  <c:v>#N/A</c:v>
                </c:pt>
                <c:pt idx="58">
                  <c:v>#N/A</c:v>
                </c:pt>
                <c:pt idx="59">
                  <c:v>#N/A</c:v>
                </c:pt>
                <c:pt idx="60">
                  <c:v>2.364864864864865E-2</c:v>
                </c:pt>
                <c:pt idx="61">
                  <c:v>#N/A</c:v>
                </c:pt>
                <c:pt idx="62">
                  <c:v>#N/A</c:v>
                </c:pt>
                <c:pt idx="63">
                  <c:v>#N/A</c:v>
                </c:pt>
                <c:pt idx="64">
                  <c:v>#N/A</c:v>
                </c:pt>
                <c:pt idx="65">
                  <c:v>#N/A</c:v>
                </c:pt>
                <c:pt idx="66">
                  <c:v>#N/A</c:v>
                </c:pt>
              </c:numCache>
            </c:numRef>
          </c:val>
          <c:smooth val="0"/>
          <c:extLst>
            <c:ext xmlns:c16="http://schemas.microsoft.com/office/drawing/2014/chart" uri="{C3380CC4-5D6E-409C-BE32-E72D297353CC}">
              <c16:uniqueId val="{00000029-B94D-4A80-904F-417BE8DA02EE}"/>
            </c:ext>
          </c:extLst>
        </c:ser>
        <c:ser>
          <c:idx val="1"/>
          <c:order val="1"/>
          <c:tx>
            <c:strRef>
              <c:f>Sheet1!$C$2</c:f>
              <c:strCache>
                <c:ptCount val="1"/>
                <c:pt idx="0">
                  <c:v>Gutcher - Belmont</c:v>
                </c:pt>
              </c:strCache>
            </c:strRef>
          </c:tx>
          <c:spPr>
            <a:ln w="31750" cap="rnd">
              <a:solidFill>
                <a:schemeClr val="accent4"/>
              </a:solidFill>
              <a:round/>
            </a:ln>
            <a:effectLst/>
          </c:spPr>
          <c:marker>
            <c:symbol val="circle"/>
            <c:size val="5"/>
            <c:spPr>
              <a:solidFill>
                <a:schemeClr val="accent4"/>
              </a:solidFill>
              <a:ln w="476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2A-B94D-4A80-904F-417BE8DA02EE}"/>
                </c:ext>
              </c:extLst>
            </c:dLbl>
            <c:dLbl>
              <c:idx val="1"/>
              <c:layout>
                <c:manualLayout>
                  <c:x val="-2.8133560105307435E-2"/>
                  <c:y val="-1.8985908215299221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B-B94D-4A80-904F-417BE8DA02EE}"/>
                </c:ext>
              </c:extLst>
            </c:dLbl>
            <c:dLbl>
              <c:idx val="2"/>
              <c:layout>
                <c:manualLayout>
                  <c:x val="-2.0808663701181982E-2"/>
                  <c:y val="-9.642860093183094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C-B94D-4A80-904F-417BE8DA02EE}"/>
                </c:ext>
              </c:extLst>
            </c:dLbl>
            <c:dLbl>
              <c:idx val="4"/>
              <c:delete val="1"/>
              <c:extLst>
                <c:ext xmlns:c15="http://schemas.microsoft.com/office/drawing/2012/chart" uri="{CE6537A1-D6FC-4f65-9D91-7224C49458BB}"/>
                <c:ext xmlns:c16="http://schemas.microsoft.com/office/drawing/2014/chart" uri="{C3380CC4-5D6E-409C-BE32-E72D297353CC}">
                  <c16:uniqueId val="{0000002D-B94D-4A80-904F-417BE8DA02EE}"/>
                </c:ext>
              </c:extLst>
            </c:dLbl>
            <c:dLbl>
              <c:idx val="6"/>
              <c:layout>
                <c:manualLayout>
                  <c:x val="-5.0146155324197847E-2"/>
                  <c:y val="-4.921748504774817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E-B94D-4A80-904F-417BE8DA02EE}"/>
                </c:ext>
              </c:extLst>
            </c:dLbl>
            <c:dLbl>
              <c:idx val="8"/>
              <c:layout>
                <c:manualLayout>
                  <c:x val="-4.5955085092338435E-2"/>
                  <c:y val="-4.13489657337342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F-B94D-4A80-904F-417BE8DA02EE}"/>
                </c:ext>
              </c:extLst>
            </c:dLbl>
            <c:dLbl>
              <c:idx val="9"/>
              <c:layout>
                <c:manualLayout>
                  <c:x val="-6.1399178896740366E-3"/>
                  <c:y val="-2.561192710570668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0-B94D-4A80-904F-417BE8DA02EE}"/>
                </c:ext>
              </c:extLst>
            </c:dLbl>
            <c:dLbl>
              <c:idx val="10"/>
              <c:delete val="1"/>
              <c:extLst>
                <c:ext xmlns:c15="http://schemas.microsoft.com/office/drawing/2012/chart" uri="{CE6537A1-D6FC-4f65-9D91-7224C49458BB}"/>
                <c:ext xmlns:c16="http://schemas.microsoft.com/office/drawing/2014/chart" uri="{C3380CC4-5D6E-409C-BE32-E72D297353CC}">
                  <c16:uniqueId val="{00000000-6147-4A54-A249-4BBB00E7FEF4}"/>
                </c:ext>
              </c:extLst>
            </c:dLbl>
            <c:dLbl>
              <c:idx val="11"/>
              <c:delete val="1"/>
              <c:extLst>
                <c:ext xmlns:c15="http://schemas.microsoft.com/office/drawing/2012/chart" uri="{CE6537A1-D6FC-4f65-9D91-7224C49458BB}"/>
                <c:ext xmlns:c16="http://schemas.microsoft.com/office/drawing/2014/chart" uri="{C3380CC4-5D6E-409C-BE32-E72D297353CC}">
                  <c16:uniqueId val="{00000031-B94D-4A80-904F-417BE8DA02EE}"/>
                </c:ext>
              </c:extLst>
            </c:dLbl>
            <c:dLbl>
              <c:idx val="12"/>
              <c:delete val="1"/>
              <c:extLst>
                <c:ext xmlns:c15="http://schemas.microsoft.com/office/drawing/2012/chart" uri="{CE6537A1-D6FC-4f65-9D91-7224C49458BB}"/>
                <c:ext xmlns:c16="http://schemas.microsoft.com/office/drawing/2014/chart" uri="{C3380CC4-5D6E-409C-BE32-E72D297353CC}">
                  <c16:uniqueId val="{00000032-B94D-4A80-904F-417BE8DA02EE}"/>
                </c:ext>
              </c:extLst>
            </c:dLbl>
            <c:dLbl>
              <c:idx val="13"/>
              <c:layout>
                <c:manualLayout>
                  <c:x val="-1.6921149031011024E-2"/>
                  <c:y val="-5.917779584842776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3-B94D-4A80-904F-417BE8DA02EE}"/>
                </c:ext>
              </c:extLst>
            </c:dLbl>
            <c:dLbl>
              <c:idx val="14"/>
              <c:delete val="1"/>
              <c:extLst>
                <c:ext xmlns:c15="http://schemas.microsoft.com/office/drawing/2012/chart" uri="{CE6537A1-D6FC-4f65-9D91-7224C49458BB}"/>
                <c:ext xmlns:c16="http://schemas.microsoft.com/office/drawing/2014/chart" uri="{C3380CC4-5D6E-409C-BE32-E72D297353CC}">
                  <c16:uniqueId val="{00000034-B94D-4A80-904F-417BE8DA02EE}"/>
                </c:ext>
              </c:extLst>
            </c:dLbl>
            <c:dLbl>
              <c:idx val="15"/>
              <c:layout>
                <c:manualLayout>
                  <c:x val="-2.4521190695987998E-2"/>
                  <c:y val="-2.908019674990174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5-B94D-4A80-904F-417BE8DA02EE}"/>
                </c:ext>
              </c:extLst>
            </c:dLbl>
            <c:dLbl>
              <c:idx val="16"/>
              <c:layout>
                <c:manualLayout>
                  <c:x val="-5.8528295787916705E-2"/>
                  <c:y val="3.471338763506592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6-B94D-4A80-904F-417BE8DA02EE}"/>
                </c:ext>
              </c:extLst>
            </c:dLbl>
            <c:dLbl>
              <c:idx val="17"/>
              <c:delete val="1"/>
              <c:extLst>
                <c:ext xmlns:c15="http://schemas.microsoft.com/office/drawing/2012/chart" uri="{CE6537A1-D6FC-4f65-9D91-7224C49458BB}"/>
                <c:ext xmlns:c16="http://schemas.microsoft.com/office/drawing/2014/chart" uri="{C3380CC4-5D6E-409C-BE32-E72D297353CC}">
                  <c16:uniqueId val="{00000037-B94D-4A80-904F-417BE8DA02EE}"/>
                </c:ext>
              </c:extLst>
            </c:dLbl>
            <c:dLbl>
              <c:idx val="19"/>
              <c:layout>
                <c:manualLayout>
                  <c:x val="-2.7095269048971127E-2"/>
                  <c:y val="2.684486832105210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8-B94D-4A80-904F-417BE8DA02EE}"/>
                </c:ext>
              </c:extLst>
            </c:dLbl>
            <c:dLbl>
              <c:idx val="20"/>
              <c:layout>
                <c:manualLayout>
                  <c:x val="-2.6113921906792938E-2"/>
                  <c:y val="1.29930839700892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9-B94D-4A80-904F-417BE8DA02EE}"/>
                </c:ext>
              </c:extLst>
            </c:dLbl>
            <c:dLbl>
              <c:idx val="22"/>
              <c:layout>
                <c:manualLayout>
                  <c:x val="-5.2241690440127553E-2"/>
                  <c:y val="-2.561192710570663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A-B94D-4A80-904F-417BE8DA02EE}"/>
                </c:ext>
              </c:extLst>
            </c:dLbl>
            <c:dLbl>
              <c:idx val="23"/>
              <c:delete val="1"/>
              <c:extLst>
                <c:ext xmlns:c15="http://schemas.microsoft.com/office/drawing/2012/chart" uri="{CE6537A1-D6FC-4f65-9D91-7224C49458BB}"/>
                <c:ext xmlns:c16="http://schemas.microsoft.com/office/drawing/2014/chart" uri="{C3380CC4-5D6E-409C-BE32-E72D297353CC}">
                  <c16:uniqueId val="{00000001-6147-4A54-A249-4BBB00E7FEF4}"/>
                </c:ext>
              </c:extLst>
            </c:dLbl>
            <c:dLbl>
              <c:idx val="24"/>
              <c:layout>
                <c:manualLayout>
                  <c:x val="-3.4429641954725053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B-B94D-4A80-904F-417BE8DA02EE}"/>
                </c:ext>
              </c:extLst>
            </c:dLbl>
            <c:dLbl>
              <c:idx val="26"/>
              <c:layout>
                <c:manualLayout>
                  <c:x val="-2.5104102807535635E-2"/>
                  <c:y val="3.781254195612115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C-B94D-4A80-904F-417BE8DA02EE}"/>
                </c:ext>
              </c:extLst>
            </c:dLbl>
            <c:dLbl>
              <c:idx val="27"/>
              <c:layout>
                <c:manualLayout>
                  <c:x val="-3.8620712186584465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D-B94D-4A80-904F-417BE8DA02EE}"/>
                </c:ext>
              </c:extLst>
            </c:dLbl>
            <c:dLbl>
              <c:idx val="28"/>
              <c:layout>
                <c:manualLayout>
                  <c:x val="-4.1764014860479023E-2"/>
                  <c:y val="-3.872612596239637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E-B94D-4A80-904F-417BE8DA02EE}"/>
                </c:ext>
              </c:extLst>
            </c:dLbl>
            <c:dLbl>
              <c:idx val="29"/>
              <c:layout>
                <c:manualLayout>
                  <c:x val="-2.7095269048971089E-2"/>
                  <c:y val="3.995906717774179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F-B94D-4A80-904F-417BE8DA02EE}"/>
                </c:ext>
              </c:extLst>
            </c:dLbl>
            <c:dLbl>
              <c:idx val="31"/>
              <c:delete val="1"/>
              <c:extLst>
                <c:ext xmlns:c15="http://schemas.microsoft.com/office/drawing/2012/chart" uri="{CE6537A1-D6FC-4f65-9D91-7224C49458BB}"/>
                <c:ext xmlns:c16="http://schemas.microsoft.com/office/drawing/2014/chart" uri="{C3380CC4-5D6E-409C-BE32-E72D297353CC}">
                  <c16:uniqueId val="{00000040-B94D-4A80-904F-417BE8DA02EE}"/>
                </c:ext>
              </c:extLst>
            </c:dLbl>
            <c:dLbl>
              <c:idx val="32"/>
              <c:layout>
                <c:manualLayout>
                  <c:x val="-4.7002852650303288E-2"/>
                  <c:y val="-2.036624756303076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1-B94D-4A80-904F-417BE8DA02EE}"/>
                </c:ext>
              </c:extLst>
            </c:dLbl>
            <c:dLbl>
              <c:idx val="34"/>
              <c:delete val="1"/>
              <c:extLst>
                <c:ext xmlns:c15="http://schemas.microsoft.com/office/drawing/2012/chart" uri="{CE6537A1-D6FC-4f65-9D91-7224C49458BB}"/>
                <c:ext xmlns:c16="http://schemas.microsoft.com/office/drawing/2014/chart" uri="{C3380CC4-5D6E-409C-BE32-E72D297353CC}">
                  <c16:uniqueId val="{00000042-B94D-4A80-904F-417BE8DA02EE}"/>
                </c:ext>
              </c:extLst>
            </c:dLbl>
            <c:dLbl>
              <c:idx val="35"/>
              <c:layout>
                <c:manualLayout>
                  <c:x val="-7.4154117477742238E-3"/>
                  <c:y val="2.332247335474842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3-B94D-4A80-904F-417BE8DA02EE}"/>
                </c:ext>
              </c:extLst>
            </c:dLbl>
            <c:dLbl>
              <c:idx val="36"/>
              <c:delete val="1"/>
              <c:extLst>
                <c:ext xmlns:c15="http://schemas.microsoft.com/office/drawing/2012/chart" uri="{CE6537A1-D6FC-4f65-9D91-7224C49458BB}"/>
                <c:ext xmlns:c16="http://schemas.microsoft.com/office/drawing/2014/chart" uri="{C3380CC4-5D6E-409C-BE32-E72D297353CC}">
                  <c16:uniqueId val="{00000044-B94D-4A80-904F-417BE8DA02EE}"/>
                </c:ext>
              </c:extLst>
            </c:dLbl>
            <c:dLbl>
              <c:idx val="38"/>
              <c:layout>
                <c:manualLayout>
                  <c:x val="-4.5300484792681034E-2"/>
                  <c:y val="-1.927221141175226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5-B94D-4A80-904F-417BE8DA02EE}"/>
                </c:ext>
              </c:extLst>
            </c:dLbl>
            <c:dLbl>
              <c:idx val="39"/>
              <c:layout>
                <c:manualLayout>
                  <c:x val="-2.5872519482749982E-2"/>
                  <c:y val="2.721346082326728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6-B94D-4A80-904F-417BE8DA02EE}"/>
                </c:ext>
              </c:extLst>
            </c:dLbl>
            <c:dLbl>
              <c:idx val="40"/>
              <c:layout>
                <c:manualLayout>
                  <c:x val="-4.1483607137433272E-2"/>
                  <c:y val="-3.235323834320941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7-B94D-4A80-904F-417BE8DA02EE}"/>
                </c:ext>
              </c:extLst>
            </c:dLbl>
            <c:dLbl>
              <c:idx val="41"/>
              <c:delete val="1"/>
              <c:extLst>
                <c:ext xmlns:c15="http://schemas.microsoft.com/office/drawing/2012/chart" uri="{CE6537A1-D6FC-4f65-9D91-7224C49458BB}"/>
                <c:ext xmlns:c16="http://schemas.microsoft.com/office/drawing/2014/chart" uri="{C3380CC4-5D6E-409C-BE32-E72D297353CC}">
                  <c16:uniqueId val="{00000048-B94D-4A80-904F-417BE8DA02EE}"/>
                </c:ext>
              </c:extLst>
            </c:dLbl>
            <c:dLbl>
              <c:idx val="42"/>
              <c:delete val="1"/>
              <c:extLst>
                <c:ext xmlns:c15="http://schemas.microsoft.com/office/drawing/2012/chart" uri="{CE6537A1-D6FC-4f65-9D91-7224C49458BB}"/>
                <c:ext xmlns:c16="http://schemas.microsoft.com/office/drawing/2014/chart" uri="{C3380CC4-5D6E-409C-BE32-E72D297353CC}">
                  <c16:uniqueId val="{00000049-B94D-4A80-904F-417BE8DA02EE}"/>
                </c:ext>
              </c:extLst>
            </c:dLbl>
            <c:dLbl>
              <c:idx val="43"/>
              <c:layout>
                <c:manualLayout>
                  <c:x val="-1.4522058353392858E-2"/>
                  <c:y val="-3.348044641972054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A-B94D-4A80-904F-417BE8DA02EE}"/>
                </c:ext>
              </c:extLst>
            </c:dLbl>
            <c:dLbl>
              <c:idx val="44"/>
              <c:layout>
                <c:manualLayout>
                  <c:x val="-4.3859549976408729E-2"/>
                  <c:y val="-4.134896573373431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B-B94D-4A80-904F-417BE8DA02EE}"/>
                </c:ext>
              </c:extLst>
            </c:dLbl>
            <c:dLbl>
              <c:idx val="46"/>
              <c:layout>
                <c:manualLayout>
                  <c:x val="-4.3859549976408729E-2"/>
                  <c:y val="-1.512056802035488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C-B94D-4A80-904F-417BE8DA02EE}"/>
                </c:ext>
              </c:extLst>
            </c:dLbl>
            <c:dLbl>
              <c:idx val="47"/>
              <c:layout>
                <c:manualLayout>
                  <c:x val="-2.4094283708278371E-2"/>
                  <c:y val="3.284865035891476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D-B94D-4A80-904F-417BE8DA02EE}"/>
                </c:ext>
              </c:extLst>
            </c:dLbl>
            <c:dLbl>
              <c:idx val="48"/>
              <c:layout>
                <c:manualLayout>
                  <c:x val="-5.11939228821627E-2"/>
                  <c:y val="2.15991887783763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E-B94D-4A80-904F-417BE8DA02EE}"/>
                </c:ext>
              </c:extLst>
            </c:dLbl>
            <c:dLbl>
              <c:idx val="49"/>
              <c:layout>
                <c:manualLayout>
                  <c:x val="-4.3280846594166429E-2"/>
                  <c:y val="-1.8985908215300132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4F-B94D-4A80-904F-417BE8DA02EE}"/>
                </c:ext>
              </c:extLst>
            </c:dLbl>
            <c:dLbl>
              <c:idx val="51"/>
              <c:delete val="1"/>
              <c:extLst>
                <c:ext xmlns:c15="http://schemas.microsoft.com/office/drawing/2012/chart" uri="{CE6537A1-D6FC-4f65-9D91-7224C49458BB}"/>
                <c:ext xmlns:c16="http://schemas.microsoft.com/office/drawing/2014/chart" uri="{C3380CC4-5D6E-409C-BE32-E72D297353CC}">
                  <c16:uniqueId val="{00000050-B94D-4A80-904F-417BE8DA02EE}"/>
                </c:ext>
              </c:extLst>
            </c:dLbl>
            <c:dLbl>
              <c:idx val="53"/>
              <c:layout>
                <c:manualLayout>
                  <c:x val="-4.6310303891938222E-2"/>
                  <c:y val="-1.430831981454597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51-B94D-4A80-904F-417BE8DA02EE}"/>
                </c:ext>
              </c:extLst>
            </c:dLbl>
            <c:dLbl>
              <c:idx val="54"/>
              <c:delete val="1"/>
              <c:extLst>
                <c:ext xmlns:c15="http://schemas.microsoft.com/office/drawing/2012/chart" uri="{CE6537A1-D6FC-4f65-9D91-7224C49458BB}"/>
                <c:ext xmlns:c16="http://schemas.microsoft.com/office/drawing/2014/chart" uri="{C3380CC4-5D6E-409C-BE32-E72D297353CC}">
                  <c16:uniqueId val="{00000052-B94D-4A80-904F-417BE8DA02EE}"/>
                </c:ext>
              </c:extLst>
            </c:dLbl>
            <c:dLbl>
              <c:idx val="56"/>
              <c:layout>
                <c:manualLayout>
                  <c:x val="-2.5104102807535635E-2"/>
                  <c:y val="-4.657361519638728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53-B94D-4A80-904F-417BE8DA02EE}"/>
                </c:ext>
              </c:extLst>
            </c:dLbl>
            <c:dLbl>
              <c:idx val="58"/>
              <c:delete val="1"/>
              <c:extLst>
                <c:ext xmlns:c15="http://schemas.microsoft.com/office/drawing/2012/chart" uri="{CE6537A1-D6FC-4f65-9D91-7224C49458BB}"/>
                <c:ext xmlns:c16="http://schemas.microsoft.com/office/drawing/2014/chart" uri="{C3380CC4-5D6E-409C-BE32-E72D297353CC}">
                  <c16:uniqueId val="{00000054-B94D-4A80-904F-417BE8DA02EE}"/>
                </c:ext>
              </c:extLst>
            </c:dLbl>
            <c:dLbl>
              <c:idx val="59"/>
              <c:delete val="1"/>
              <c:extLst>
                <c:ext xmlns:c15="http://schemas.microsoft.com/office/drawing/2012/chart" uri="{CE6537A1-D6FC-4f65-9D91-7224C49458BB}"/>
                <c:ext xmlns:c16="http://schemas.microsoft.com/office/drawing/2014/chart" uri="{C3380CC4-5D6E-409C-BE32-E72D297353CC}">
                  <c16:uniqueId val="{00000055-B94D-4A80-904F-417BE8DA02EE}"/>
                </c:ext>
              </c:extLst>
            </c:dLbl>
            <c:dLbl>
              <c:idx val="60"/>
              <c:delete val="1"/>
              <c:extLst>
                <c:ext xmlns:c15="http://schemas.microsoft.com/office/drawing/2012/chart" uri="{CE6537A1-D6FC-4f65-9D91-7224C49458BB}"/>
                <c:ext xmlns:c16="http://schemas.microsoft.com/office/drawing/2014/chart" uri="{C3380CC4-5D6E-409C-BE32-E72D297353CC}">
                  <c16:uniqueId val="{00000056-B94D-4A80-904F-417BE8DA02EE}"/>
                </c:ext>
              </c:extLst>
            </c:dLbl>
            <c:dLbl>
              <c:idx val="61"/>
              <c:delete val="1"/>
              <c:extLst>
                <c:ext xmlns:c15="http://schemas.microsoft.com/office/drawing/2012/chart" uri="{CE6537A1-D6FC-4f65-9D91-7224C49458BB}"/>
                <c:ext xmlns:c16="http://schemas.microsoft.com/office/drawing/2014/chart" uri="{C3380CC4-5D6E-409C-BE32-E72D297353CC}">
                  <c16:uniqueId val="{00000057-B94D-4A80-904F-417BE8DA02EE}"/>
                </c:ext>
              </c:extLst>
            </c:dLbl>
            <c:dLbl>
              <c:idx val="62"/>
              <c:delete val="1"/>
              <c:extLst>
                <c:ext xmlns:c15="http://schemas.microsoft.com/office/drawing/2012/chart" uri="{CE6537A1-D6FC-4f65-9D91-7224C49458BB}"/>
                <c:ext xmlns:c16="http://schemas.microsoft.com/office/drawing/2014/chart" uri="{C3380CC4-5D6E-409C-BE32-E72D297353CC}">
                  <c16:uniqueId val="{00000058-B94D-4A80-904F-417BE8DA02EE}"/>
                </c:ext>
              </c:extLst>
            </c:dLbl>
            <c:dLbl>
              <c:idx val="63"/>
              <c:delete val="1"/>
              <c:extLst>
                <c:ext xmlns:c15="http://schemas.microsoft.com/office/drawing/2012/chart" uri="{CE6537A1-D6FC-4f65-9D91-7224C49458BB}"/>
                <c:ext xmlns:c16="http://schemas.microsoft.com/office/drawing/2014/chart" uri="{C3380CC4-5D6E-409C-BE32-E72D297353CC}">
                  <c16:uniqueId val="{00000059-B94D-4A80-904F-417BE8DA02EE}"/>
                </c:ext>
              </c:extLst>
            </c:dLbl>
            <c:dLbl>
              <c:idx val="64"/>
              <c:delete val="1"/>
              <c:extLst>
                <c:ext xmlns:c15="http://schemas.microsoft.com/office/drawing/2012/chart" uri="{CE6537A1-D6FC-4f65-9D91-7224C49458BB}"/>
                <c:ext xmlns:c16="http://schemas.microsoft.com/office/drawing/2014/chart" uri="{C3380CC4-5D6E-409C-BE32-E72D297353CC}">
                  <c16:uniqueId val="{0000005A-B94D-4A80-904F-417BE8DA02EE}"/>
                </c:ext>
              </c:extLst>
            </c:dLbl>
            <c:dLbl>
              <c:idx val="65"/>
              <c:delete val="1"/>
              <c:extLst>
                <c:ext xmlns:c15="http://schemas.microsoft.com/office/drawing/2012/chart" uri="{CE6537A1-D6FC-4f65-9D91-7224C49458BB}"/>
                <c:ext xmlns:c16="http://schemas.microsoft.com/office/drawing/2014/chart" uri="{C3380CC4-5D6E-409C-BE32-E72D297353CC}">
                  <c16:uniqueId val="{0000005B-B94D-4A80-904F-417BE8DA02EE}"/>
                </c:ext>
              </c:extLst>
            </c:dLbl>
            <c:dLbl>
              <c:idx val="66"/>
              <c:delete val="1"/>
              <c:extLst>
                <c:ext xmlns:c15="http://schemas.microsoft.com/office/drawing/2012/chart" uri="{CE6537A1-D6FC-4f65-9D91-7224C49458BB}"/>
                <c:ext xmlns:c16="http://schemas.microsoft.com/office/drawing/2014/chart" uri="{C3380CC4-5D6E-409C-BE32-E72D297353CC}">
                  <c16:uniqueId val="{0000005C-B94D-4A80-904F-417BE8DA02EE}"/>
                </c:ext>
              </c:extLst>
            </c:dLbl>
            <c:dLbl>
              <c:idx val="67"/>
              <c:layout>
                <c:manualLayout>
                  <c:x val="-2.0055007311249304E-2"/>
                  <c:y val="-0.3295154362371514"/>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5D-B94D-4A80-904F-417BE8DA02EE}"/>
                </c:ext>
              </c:extLst>
            </c:dLbl>
            <c:dLbl>
              <c:idx val="68"/>
              <c:layout>
                <c:manualLayout>
                  <c:x val="-2.528197409297174E-2"/>
                  <c:y val="-0.11855004335587996"/>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5E-B94D-4A80-904F-417BE8DA02EE}"/>
                </c:ext>
              </c:extLst>
            </c:dLbl>
            <c:dLbl>
              <c:idx val="69"/>
              <c:layout>
                <c:manualLayout>
                  <c:x val="0"/>
                  <c:y val="-6.642918158521292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5F-B94D-4A80-904F-417BE8DA02EE}"/>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Sheet1!$A$3:$A$69</c:f>
              <c:numCache>
                <c:formatCode>h:mm</c:formatCode>
                <c:ptCount val="67"/>
                <c:pt idx="0">
                  <c:v>0.2673611111111111</c:v>
                </c:pt>
                <c:pt idx="1">
                  <c:v>0.28125</c:v>
                </c:pt>
                <c:pt idx="2">
                  <c:v>0.29166666666666669</c:v>
                </c:pt>
                <c:pt idx="3">
                  <c:v>0.3125</c:v>
                </c:pt>
                <c:pt idx="4">
                  <c:v>0.32291666666666669</c:v>
                </c:pt>
                <c:pt idx="5">
                  <c:v>0.33333333333333331</c:v>
                </c:pt>
                <c:pt idx="6">
                  <c:v>0.35069444444444442</c:v>
                </c:pt>
                <c:pt idx="7">
                  <c:v>0.3611111111111111</c:v>
                </c:pt>
                <c:pt idx="8">
                  <c:v>0.36805555555555558</c:v>
                </c:pt>
                <c:pt idx="9">
                  <c:v>0.39583333333333331</c:v>
                </c:pt>
                <c:pt idx="10">
                  <c:v>0.39930555555555558</c:v>
                </c:pt>
                <c:pt idx="11">
                  <c:v>0.40625</c:v>
                </c:pt>
                <c:pt idx="12">
                  <c:v>0.40972222222222221</c:v>
                </c:pt>
                <c:pt idx="13">
                  <c:v>0.41666666666666669</c:v>
                </c:pt>
                <c:pt idx="14">
                  <c:v>0.4201388888888889</c:v>
                </c:pt>
                <c:pt idx="15">
                  <c:v>0.4236111111111111</c:v>
                </c:pt>
                <c:pt idx="16">
                  <c:v>0.42708333333333331</c:v>
                </c:pt>
                <c:pt idx="17">
                  <c:v>0.4375</c:v>
                </c:pt>
                <c:pt idx="18">
                  <c:v>0.44791666666666669</c:v>
                </c:pt>
                <c:pt idx="19">
                  <c:v>0.45833333333333331</c:v>
                </c:pt>
                <c:pt idx="20">
                  <c:v>0.46875</c:v>
                </c:pt>
                <c:pt idx="21">
                  <c:v>0.47222222222222221</c:v>
                </c:pt>
                <c:pt idx="22">
                  <c:v>0.4826388888888889</c:v>
                </c:pt>
                <c:pt idx="23">
                  <c:v>0.49305555555555558</c:v>
                </c:pt>
                <c:pt idx="24">
                  <c:v>0.50347222222222221</c:v>
                </c:pt>
                <c:pt idx="25">
                  <c:v>0.51388888888888884</c:v>
                </c:pt>
                <c:pt idx="26">
                  <c:v>0.52430555555555558</c:v>
                </c:pt>
                <c:pt idx="27">
                  <c:v>0.53125</c:v>
                </c:pt>
                <c:pt idx="28">
                  <c:v>0.53472222222222221</c:v>
                </c:pt>
                <c:pt idx="29">
                  <c:v>0.5625</c:v>
                </c:pt>
                <c:pt idx="30">
                  <c:v>0.57291666666666663</c:v>
                </c:pt>
                <c:pt idx="31">
                  <c:v>0.58333333333333337</c:v>
                </c:pt>
                <c:pt idx="32">
                  <c:v>0.59375</c:v>
                </c:pt>
                <c:pt idx="33">
                  <c:v>0.60416666666666663</c:v>
                </c:pt>
                <c:pt idx="34">
                  <c:v>0.61111111111111116</c:v>
                </c:pt>
                <c:pt idx="35">
                  <c:v>0.61458333333333337</c:v>
                </c:pt>
                <c:pt idx="36">
                  <c:v>0.62152777777777779</c:v>
                </c:pt>
                <c:pt idx="37">
                  <c:v>0.625</c:v>
                </c:pt>
                <c:pt idx="38">
                  <c:v>0.62847222222222221</c:v>
                </c:pt>
                <c:pt idx="39">
                  <c:v>0.63541666666666663</c:v>
                </c:pt>
                <c:pt idx="40">
                  <c:v>0.63888888888888884</c:v>
                </c:pt>
                <c:pt idx="41">
                  <c:v>0.64583333333333337</c:v>
                </c:pt>
                <c:pt idx="42">
                  <c:v>0.64930555555555558</c:v>
                </c:pt>
                <c:pt idx="43">
                  <c:v>0.65972222222222221</c:v>
                </c:pt>
                <c:pt idx="44">
                  <c:v>0.66319444444444442</c:v>
                </c:pt>
                <c:pt idx="45">
                  <c:v>0.66666666666666663</c:v>
                </c:pt>
                <c:pt idx="46">
                  <c:v>0.67708333333333337</c:v>
                </c:pt>
                <c:pt idx="47">
                  <c:v>0.6875</c:v>
                </c:pt>
                <c:pt idx="48">
                  <c:v>0.69791666666666663</c:v>
                </c:pt>
                <c:pt idx="49">
                  <c:v>0.70833333333333337</c:v>
                </c:pt>
                <c:pt idx="50">
                  <c:v>0.71875</c:v>
                </c:pt>
                <c:pt idx="51">
                  <c:v>0.73611111111111116</c:v>
                </c:pt>
                <c:pt idx="52">
                  <c:v>0.74652777777777779</c:v>
                </c:pt>
                <c:pt idx="53">
                  <c:v>0.76041666666666663</c:v>
                </c:pt>
                <c:pt idx="54">
                  <c:v>0.77083333333333337</c:v>
                </c:pt>
                <c:pt idx="55">
                  <c:v>0.78472222222222221</c:v>
                </c:pt>
                <c:pt idx="56">
                  <c:v>0.78819444444444442</c:v>
                </c:pt>
                <c:pt idx="57">
                  <c:v>0.83680555555555558</c:v>
                </c:pt>
                <c:pt idx="58">
                  <c:v>0.84027777777777779</c:v>
                </c:pt>
                <c:pt idx="59">
                  <c:v>0.84375</c:v>
                </c:pt>
                <c:pt idx="60">
                  <c:v>0.86458333333333337</c:v>
                </c:pt>
                <c:pt idx="61">
                  <c:v>0.86805555555555558</c:v>
                </c:pt>
                <c:pt idx="62">
                  <c:v>0.875</c:v>
                </c:pt>
                <c:pt idx="63">
                  <c:v>0.88194444444444442</c:v>
                </c:pt>
                <c:pt idx="64">
                  <c:v>0.92708333333333337</c:v>
                </c:pt>
                <c:pt idx="65">
                  <c:v>0.9375</c:v>
                </c:pt>
                <c:pt idx="66">
                  <c:v>0.95138888888888884</c:v>
                </c:pt>
              </c:numCache>
            </c:numRef>
          </c:cat>
          <c:val>
            <c:numRef>
              <c:f>Sheet1!$C$3:$C$69</c:f>
              <c:numCache>
                <c:formatCode>0%</c:formatCode>
                <c:ptCount val="67"/>
                <c:pt idx="0">
                  <c:v>#N/A</c:v>
                </c:pt>
                <c:pt idx="1">
                  <c:v>6.024096385542169E-3</c:v>
                </c:pt>
                <c:pt idx="2">
                  <c:v>#N/A</c:v>
                </c:pt>
                <c:pt idx="3">
                  <c:v>#N/A</c:v>
                </c:pt>
                <c:pt idx="4">
                  <c:v>0.12162162162162163</c:v>
                </c:pt>
                <c:pt idx="5">
                  <c:v>#N/A</c:v>
                </c:pt>
                <c:pt idx="6">
                  <c:v>0.21171171171171171</c:v>
                </c:pt>
                <c:pt idx="7">
                  <c:v>0.37096774193548387</c:v>
                </c:pt>
                <c:pt idx="8">
                  <c:v>#N/A</c:v>
                </c:pt>
                <c:pt idx="9">
                  <c:v>0.72477064220183485</c:v>
                </c:pt>
                <c:pt idx="10">
                  <c:v>0.35627530364372467</c:v>
                </c:pt>
                <c:pt idx="11">
                  <c:v>#N/A</c:v>
                </c:pt>
                <c:pt idx="12">
                  <c:v>#N/A</c:v>
                </c:pt>
                <c:pt idx="13">
                  <c:v>0.68604651162790697</c:v>
                </c:pt>
                <c:pt idx="14">
                  <c:v>0.29032258064516131</c:v>
                </c:pt>
                <c:pt idx="15">
                  <c:v>0.58974358974358976</c:v>
                </c:pt>
                <c:pt idx="16">
                  <c:v>#N/A</c:v>
                </c:pt>
                <c:pt idx="17">
                  <c:v>0.40384615384615385</c:v>
                </c:pt>
                <c:pt idx="18">
                  <c:v>0.67532467532467533</c:v>
                </c:pt>
                <c:pt idx="19">
                  <c:v>#N/A</c:v>
                </c:pt>
                <c:pt idx="20">
                  <c:v>0.1875</c:v>
                </c:pt>
                <c:pt idx="21">
                  <c:v>0.41960784313725491</c:v>
                </c:pt>
                <c:pt idx="22">
                  <c:v>#N/A</c:v>
                </c:pt>
                <c:pt idx="23">
                  <c:v>0.4</c:v>
                </c:pt>
                <c:pt idx="24">
                  <c:v>#N/A</c:v>
                </c:pt>
                <c:pt idx="25">
                  <c:v>0.34042553191489361</c:v>
                </c:pt>
                <c:pt idx="26">
                  <c:v>0.32777777777777778</c:v>
                </c:pt>
                <c:pt idx="27">
                  <c:v>0.57999999999999996</c:v>
                </c:pt>
                <c:pt idx="28">
                  <c:v>0.43243243243243246</c:v>
                </c:pt>
                <c:pt idx="29">
                  <c:v>0.36363636363636365</c:v>
                </c:pt>
                <c:pt idx="30">
                  <c:v>#N/A</c:v>
                </c:pt>
                <c:pt idx="31">
                  <c:v>0.29900332225913623</c:v>
                </c:pt>
                <c:pt idx="32">
                  <c:v>#N/A</c:v>
                </c:pt>
                <c:pt idx="33">
                  <c:v>0.10869565217391304</c:v>
                </c:pt>
                <c:pt idx="34">
                  <c:v>0.30275229357798167</c:v>
                </c:pt>
                <c:pt idx="35">
                  <c:v>0.24120603015075376</c:v>
                </c:pt>
                <c:pt idx="36">
                  <c:v>#N/A</c:v>
                </c:pt>
                <c:pt idx="37">
                  <c:v>#N/A</c:v>
                </c:pt>
                <c:pt idx="38">
                  <c:v>9.8039215686274508E-2</c:v>
                </c:pt>
                <c:pt idx="39">
                  <c:v>6.5573770491803282E-2</c:v>
                </c:pt>
                <c:pt idx="40">
                  <c:v>0.12562814070351758</c:v>
                </c:pt>
                <c:pt idx="41">
                  <c:v>#N/A</c:v>
                </c:pt>
                <c:pt idx="42">
                  <c:v>0.35555555555555557</c:v>
                </c:pt>
                <c:pt idx="43">
                  <c:v>0.3559322033898305</c:v>
                </c:pt>
                <c:pt idx="44">
                  <c:v>#N/A</c:v>
                </c:pt>
                <c:pt idx="45">
                  <c:v>0.23383084577114427</c:v>
                </c:pt>
                <c:pt idx="46">
                  <c:v>#N/A</c:v>
                </c:pt>
                <c:pt idx="47">
                  <c:v>5.7347670250896057E-2</c:v>
                </c:pt>
                <c:pt idx="48">
                  <c:v>#N/A</c:v>
                </c:pt>
                <c:pt idx="49">
                  <c:v>0.1327683615819209</c:v>
                </c:pt>
                <c:pt idx="50">
                  <c:v>0.13478260869565217</c:v>
                </c:pt>
                <c:pt idx="51">
                  <c:v>8.4507042253521125E-2</c:v>
                </c:pt>
                <c:pt idx="52">
                  <c:v>#N/A</c:v>
                </c:pt>
                <c:pt idx="53">
                  <c:v>1.9662921348314606E-2</c:v>
                </c:pt>
                <c:pt idx="54">
                  <c:v>#N/A</c:v>
                </c:pt>
                <c:pt idx="55">
                  <c:v>0.14000000000000001</c:v>
                </c:pt>
                <c:pt idx="56">
                  <c:v>6.2913907284768214E-2</c:v>
                </c:pt>
                <c:pt idx="57">
                  <c:v>1.1834319526627219E-2</c:v>
                </c:pt>
                <c:pt idx="58">
                  <c:v>2.2900763358778626E-2</c:v>
                </c:pt>
                <c:pt idx="59">
                  <c:v>#N/A</c:v>
                </c:pt>
                <c:pt idx="60">
                  <c:v>#N/A</c:v>
                </c:pt>
                <c:pt idx="61">
                  <c:v>#N/A</c:v>
                </c:pt>
                <c:pt idx="62">
                  <c:v>2.0408163265306121E-2</c:v>
                </c:pt>
                <c:pt idx="63">
                  <c:v>#N/A</c:v>
                </c:pt>
                <c:pt idx="64">
                  <c:v>1.1627906976744186E-2</c:v>
                </c:pt>
                <c:pt idx="65">
                  <c:v>#N/A</c:v>
                </c:pt>
                <c:pt idx="66">
                  <c:v>#N/A</c:v>
                </c:pt>
              </c:numCache>
            </c:numRef>
          </c:val>
          <c:smooth val="0"/>
          <c:extLst>
            <c:ext xmlns:c16="http://schemas.microsoft.com/office/drawing/2014/chart" uri="{C3380CC4-5D6E-409C-BE32-E72D297353CC}">
              <c16:uniqueId val="{00000060-B94D-4A80-904F-417BE8DA02EE}"/>
            </c:ext>
          </c:extLst>
        </c:ser>
        <c:dLbls>
          <c:showLegendKey val="0"/>
          <c:showVal val="1"/>
          <c:showCatName val="0"/>
          <c:showSerName val="0"/>
          <c:showPercent val="0"/>
          <c:showBubbleSize val="0"/>
        </c:dLbls>
        <c:marker val="1"/>
        <c:smooth val="0"/>
        <c:axId val="1371910336"/>
        <c:axId val="1371923296"/>
      </c:lineChart>
      <c:catAx>
        <c:axId val="1371910336"/>
        <c:scaling>
          <c:orientation val="minMax"/>
        </c:scaling>
        <c:delete val="0"/>
        <c:axPos val="b"/>
        <c:numFmt formatCode="h:mm"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23296"/>
        <c:crosses val="autoZero"/>
        <c:auto val="1"/>
        <c:lblAlgn val="ctr"/>
        <c:lblOffset val="100"/>
        <c:tickLblSkip val="3"/>
        <c:tickMarkSkip val="1"/>
        <c:noMultiLvlLbl val="0"/>
      </c:catAx>
      <c:valAx>
        <c:axId val="1371923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10336"/>
        <c:crosses val="autoZero"/>
        <c:crossBetween val="between"/>
      </c:valAx>
      <c:spPr>
        <a:noFill/>
        <a:ln>
          <a:noFill/>
        </a:ln>
        <a:effectLst/>
      </c:spPr>
    </c:plotArea>
    <c:legend>
      <c:legendPos val="b"/>
      <c:layout>
        <c:manualLayout>
          <c:xMode val="edge"/>
          <c:yMode val="edge"/>
          <c:x val="0.32648842961998203"/>
          <c:y val="0.93712078262200182"/>
          <c:w val="0.34904269944523558"/>
          <c:h val="6.287921737799818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67571661495442E-2"/>
          <c:y val="1.5895258633120034E-2"/>
          <c:w val="0.93039087298362144"/>
          <c:h val="0.83913843432676549"/>
        </c:manualLayout>
      </c:layout>
      <c:lineChart>
        <c:grouping val="standard"/>
        <c:varyColors val="0"/>
        <c:ser>
          <c:idx val="0"/>
          <c:order val="0"/>
          <c:tx>
            <c:strRef>
              <c:f>Sheet1!$B$1</c:f>
              <c:strCache>
                <c:ptCount val="1"/>
                <c:pt idx="0">
                  <c:v>% Individual Sailings Operating to Timetable</c:v>
                </c:pt>
              </c:strCache>
            </c:strRef>
          </c:tx>
          <c:spPr>
            <a:ln w="57150" cap="rnd">
              <a:solidFill>
                <a:schemeClr val="accent2"/>
              </a:solidFill>
              <a:round/>
            </a:ln>
            <a:effectLst/>
          </c:spPr>
          <c:marker>
            <c:symbol val="circle"/>
            <c:size val="5"/>
            <c:spPr>
              <a:solidFill>
                <a:schemeClr val="accent2"/>
              </a:solidFill>
              <a:ln w="44450">
                <a:solidFill>
                  <a:schemeClr val="accent2"/>
                </a:solidFill>
              </a:ln>
              <a:effectLst/>
            </c:spPr>
          </c:marker>
          <c:dLbls>
            <c:dLbl>
              <c:idx val="7"/>
              <c:layout>
                <c:manualLayout>
                  <c:x val="-2.9656026003001362E-2"/>
                  <c:y val="4.738114413204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0E-4EA7-8E95-3598F792397B}"/>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0%;\-0%;0%</c:formatCode>
                <c:ptCount val="12"/>
                <c:pt idx="0">
                  <c:v>0.87</c:v>
                </c:pt>
                <c:pt idx="1">
                  <c:v>0.95</c:v>
                </c:pt>
                <c:pt idx="2">
                  <c:v>0.93</c:v>
                </c:pt>
                <c:pt idx="3">
                  <c:v>0.94</c:v>
                </c:pt>
                <c:pt idx="4">
                  <c:v>0.92</c:v>
                </c:pt>
                <c:pt idx="5">
                  <c:v>0.93</c:v>
                </c:pt>
                <c:pt idx="6">
                  <c:v>0.96</c:v>
                </c:pt>
                <c:pt idx="7">
                  <c:v>0.85</c:v>
                </c:pt>
                <c:pt idx="8">
                  <c:v>0.92</c:v>
                </c:pt>
                <c:pt idx="9">
                  <c:v>0.93</c:v>
                </c:pt>
                <c:pt idx="10">
                  <c:v>0.94</c:v>
                </c:pt>
                <c:pt idx="11">
                  <c:v>0.93</c:v>
                </c:pt>
              </c:numCache>
            </c:numRef>
          </c:val>
          <c:smooth val="0"/>
          <c:extLst>
            <c:ext xmlns:c16="http://schemas.microsoft.com/office/drawing/2014/chart" uri="{C3380CC4-5D6E-409C-BE32-E72D297353CC}">
              <c16:uniqueId val="{00000000-6DAE-4A8F-B22D-F5D9C53A12EC}"/>
            </c:ext>
          </c:extLst>
        </c:ser>
        <c:ser>
          <c:idx val="1"/>
          <c:order val="1"/>
          <c:tx>
            <c:strRef>
              <c:f>Sheet1!$C$1</c:f>
              <c:strCache>
                <c:ptCount val="1"/>
                <c:pt idx="0">
                  <c:v>% Days Operating to Timetable</c:v>
                </c:pt>
              </c:strCache>
            </c:strRef>
          </c:tx>
          <c:spPr>
            <a:ln w="57150" cap="rnd">
              <a:solidFill>
                <a:schemeClr val="accent4"/>
              </a:solidFill>
              <a:round/>
            </a:ln>
            <a:effectLst/>
          </c:spPr>
          <c:marker>
            <c:symbol val="circle"/>
            <c:size val="5"/>
            <c:spPr>
              <a:solidFill>
                <a:schemeClr val="accent4"/>
              </a:solidFill>
              <a:ln w="44450">
                <a:solidFill>
                  <a:schemeClr val="accent4"/>
                </a:solidFill>
              </a:ln>
              <a:effectLst/>
            </c:spPr>
          </c:marker>
          <c:dLbls>
            <c:dLbl>
              <c:idx val="4"/>
              <c:layout>
                <c:manualLayout>
                  <c:x val="-1.9130428618599624E-2"/>
                  <c:y val="-2.7243844058511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3F-41D2-B67F-6EBC7A7438AD}"/>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c:formatCode>
                <c:ptCount val="12"/>
                <c:pt idx="0">
                  <c:v>0.09</c:v>
                </c:pt>
                <c:pt idx="1">
                  <c:v>0.26</c:v>
                </c:pt>
                <c:pt idx="2">
                  <c:v>0.17</c:v>
                </c:pt>
                <c:pt idx="3">
                  <c:v>0.04</c:v>
                </c:pt>
                <c:pt idx="4">
                  <c:v>0.01</c:v>
                </c:pt>
                <c:pt idx="5">
                  <c:v>0.11</c:v>
                </c:pt>
                <c:pt idx="6">
                  <c:v>0.17</c:v>
                </c:pt>
                <c:pt idx="7">
                  <c:v>0.08</c:v>
                </c:pt>
                <c:pt idx="8">
                  <c:v>0.15</c:v>
                </c:pt>
                <c:pt idx="9">
                  <c:v>0.17</c:v>
                </c:pt>
                <c:pt idx="10">
                  <c:v>0.19</c:v>
                </c:pt>
                <c:pt idx="11">
                  <c:v>0.19</c:v>
                </c:pt>
              </c:numCache>
            </c:numRef>
          </c:val>
          <c:smooth val="0"/>
          <c:extLst>
            <c:ext xmlns:c16="http://schemas.microsoft.com/office/drawing/2014/chart" uri="{C3380CC4-5D6E-409C-BE32-E72D297353CC}">
              <c16:uniqueId val="{00000000-CA3F-41D2-B67F-6EBC7A7438AD}"/>
            </c:ext>
          </c:extLst>
        </c:ser>
        <c:dLbls>
          <c:dLblPos val="b"/>
          <c:showLegendKey val="0"/>
          <c:showVal val="1"/>
          <c:showCatName val="0"/>
          <c:showSerName val="0"/>
          <c:showPercent val="0"/>
          <c:showBubbleSize val="0"/>
        </c:dLbls>
        <c:marker val="1"/>
        <c:smooth val="0"/>
        <c:axId val="1128392992"/>
        <c:axId val="1128395392"/>
      </c:lineChart>
      <c:catAx>
        <c:axId val="112839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5392"/>
        <c:crosses val="autoZero"/>
        <c:auto val="0"/>
        <c:lblAlgn val="ctr"/>
        <c:lblOffset val="100"/>
        <c:noMultiLvlLbl val="0"/>
      </c:catAx>
      <c:valAx>
        <c:axId val="112839539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2992"/>
        <c:crosses val="autoZero"/>
        <c:crossBetween val="between"/>
      </c:valAx>
      <c:spPr>
        <a:noFill/>
        <a:ln w="25400">
          <a:solidFill>
            <a:srgbClr val="E9E9E9"/>
          </a:solid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Belmont - Hamars Ness</c:v>
                </c:pt>
              </c:strCache>
            </c:strRef>
          </c:tx>
          <c:spPr>
            <a:ln w="38100" cap="rnd">
              <a:solidFill>
                <a:srgbClr val="0F6FC6"/>
              </a:solidFill>
              <a:round/>
            </a:ln>
            <a:effectLst/>
          </c:spPr>
          <c:marker>
            <c:symbol val="none"/>
          </c:marker>
          <c:dPt>
            <c:idx val="5"/>
            <c:marker>
              <c:symbol val="none"/>
            </c:marker>
            <c:bubble3D val="0"/>
            <c:spPr>
              <a:ln w="38100" cap="rnd">
                <a:solidFill>
                  <a:srgbClr val="0F6FC6"/>
                </a:solidFill>
                <a:round/>
              </a:ln>
              <a:effectLst/>
            </c:spPr>
            <c:extLst>
              <c:ext xmlns:c16="http://schemas.microsoft.com/office/drawing/2014/chart" uri="{C3380CC4-5D6E-409C-BE32-E72D297353CC}">
                <c16:uniqueId val="{00000001-DAF0-4E1D-9B4C-2D44E4DEB6A2}"/>
              </c:ext>
            </c:extLst>
          </c:dPt>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c:formatCode>
                <c:ptCount val="12"/>
                <c:pt idx="0">
                  <c:v>0.20824881676808654</c:v>
                </c:pt>
                <c:pt idx="1">
                  <c:v>0.13986013986013987</c:v>
                </c:pt>
                <c:pt idx="2">
                  <c:v>0.17630758572913058</c:v>
                </c:pt>
                <c:pt idx="3">
                  <c:v>0.17597004765146357</c:v>
                </c:pt>
                <c:pt idx="4">
                  <c:v>0.22482993197278911</c:v>
                </c:pt>
                <c:pt idx="5">
                  <c:v>0.23545999295029962</c:v>
                </c:pt>
                <c:pt idx="6">
                  <c:v>0.16456153013352581</c:v>
                </c:pt>
                <c:pt idx="7">
                  <c:v>0.23781818181818182</c:v>
                </c:pt>
                <c:pt idx="8">
                  <c:v>0.18907875185735512</c:v>
                </c:pt>
                <c:pt idx="9">
                  <c:v>0.17994858611825193</c:v>
                </c:pt>
                <c:pt idx="10">
                  <c:v>0.16654411764705881</c:v>
                </c:pt>
                <c:pt idx="11">
                  <c:v>0.1774074074074074</c:v>
                </c:pt>
              </c:numCache>
            </c:numRef>
          </c:val>
          <c:smooth val="0"/>
          <c:extLst>
            <c:ext xmlns:c16="http://schemas.microsoft.com/office/drawing/2014/chart" uri="{C3380CC4-5D6E-409C-BE32-E72D297353CC}">
              <c16:uniqueId val="{00000002-DAF0-4E1D-9B4C-2D44E4DEB6A2}"/>
            </c:ext>
          </c:extLst>
        </c:ser>
        <c:ser>
          <c:idx val="1"/>
          <c:order val="1"/>
          <c:tx>
            <c:strRef>
              <c:f>Sheet1!$C$1</c:f>
              <c:strCache>
                <c:ptCount val="1"/>
                <c:pt idx="0">
                  <c:v>Gutcher - Belmont</c:v>
                </c:pt>
              </c:strCache>
            </c:strRef>
          </c:tx>
          <c:spPr>
            <a:ln w="38100" cap="rnd">
              <a:solidFill>
                <a:schemeClr val="accent3"/>
              </a:solidFill>
              <a:round/>
            </a:ln>
            <a:effectLst/>
          </c:spPr>
          <c:marker>
            <c:symbol val="none"/>
          </c:marker>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c:formatCode>
                <c:ptCount val="12"/>
                <c:pt idx="0">
                  <c:v>0.11437685121895648</c:v>
                </c:pt>
                <c:pt idx="1">
                  <c:v>3.6156272749332689E-2</c:v>
                </c:pt>
                <c:pt idx="2">
                  <c:v>6.1378320172290023E-2</c:v>
                </c:pt>
                <c:pt idx="3">
                  <c:v>4.5961169702780441E-2</c:v>
                </c:pt>
                <c:pt idx="4">
                  <c:v>5.1739360762846548E-2</c:v>
                </c:pt>
                <c:pt idx="5">
                  <c:v>4.4967242406194166E-2</c:v>
                </c:pt>
                <c:pt idx="6">
                  <c:v>1.4463566459172465E-2</c:v>
                </c:pt>
                <c:pt idx="7">
                  <c:v>0.1528670141835374</c:v>
                </c:pt>
                <c:pt idx="8">
                  <c:v>6.9480558747052071E-2</c:v>
                </c:pt>
                <c:pt idx="9">
                  <c:v>5.0015064778547752E-2</c:v>
                </c:pt>
                <c:pt idx="10">
                  <c:v>4.9849960193520733E-2</c:v>
                </c:pt>
                <c:pt idx="11">
                  <c:v>5.1034145147472766E-2</c:v>
                </c:pt>
              </c:numCache>
            </c:numRef>
          </c:val>
          <c:smooth val="0"/>
          <c:extLst>
            <c:ext xmlns:c16="http://schemas.microsoft.com/office/drawing/2014/chart" uri="{C3380CC4-5D6E-409C-BE32-E72D297353CC}">
              <c16:uniqueId val="{00000003-DAF0-4E1D-9B4C-2D44E4DEB6A2}"/>
            </c:ext>
          </c:extLst>
        </c:ser>
        <c:ser>
          <c:idx val="2"/>
          <c:order val="2"/>
          <c:tx>
            <c:strRef>
              <c:f>Sheet1!$D$1</c:f>
              <c:strCache>
                <c:ptCount val="1"/>
                <c:pt idx="0">
                  <c:v>Gutcher - Hamars Ness</c:v>
                </c:pt>
              </c:strCache>
            </c:strRef>
          </c:tx>
          <c:spPr>
            <a:ln w="38100" cap="rnd">
              <a:solidFill>
                <a:srgbClr val="CC00CC"/>
              </a:solidFill>
              <a:round/>
            </a:ln>
            <a:effectLst/>
          </c:spPr>
          <c:marker>
            <c:symbol val="none"/>
          </c:marker>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0%</c:formatCode>
                <c:ptCount val="12"/>
                <c:pt idx="0">
                  <c:v>0.15917602996254682</c:v>
                </c:pt>
                <c:pt idx="1">
                  <c:v>2.8849073792894017E-2</c:v>
                </c:pt>
                <c:pt idx="2">
                  <c:v>4.7427421672894508E-2</c:v>
                </c:pt>
                <c:pt idx="3">
                  <c:v>5.1472690877895341E-2</c:v>
                </c:pt>
                <c:pt idx="4">
                  <c:v>7.3479729729729729E-2</c:v>
                </c:pt>
                <c:pt idx="5">
                  <c:v>5.091819699499165E-2</c:v>
                </c:pt>
                <c:pt idx="6">
                  <c:v>2.7777777777777776E-2</c:v>
                </c:pt>
                <c:pt idx="7">
                  <c:v>0.13817868428612468</c:v>
                </c:pt>
                <c:pt idx="8">
                  <c:v>7.3916737468139343E-2</c:v>
                </c:pt>
                <c:pt idx="9">
                  <c:v>8.9479702687249862E-2</c:v>
                </c:pt>
                <c:pt idx="10">
                  <c:v>6.3542265669925241E-2</c:v>
                </c:pt>
                <c:pt idx="11">
                  <c:v>7.4956921309592195E-2</c:v>
                </c:pt>
              </c:numCache>
            </c:numRef>
          </c:val>
          <c:smooth val="0"/>
          <c:extLst>
            <c:ext xmlns:c16="http://schemas.microsoft.com/office/drawing/2014/chart" uri="{C3380CC4-5D6E-409C-BE32-E72D297353CC}">
              <c16:uniqueId val="{00000004-DAF0-4E1D-9B4C-2D44E4DEB6A2}"/>
            </c:ext>
          </c:extLst>
        </c:ser>
        <c:dLbls>
          <c:showLegendKey val="0"/>
          <c:showVal val="0"/>
          <c:showCatName val="0"/>
          <c:showSerName val="0"/>
          <c:showPercent val="0"/>
          <c:showBubbleSize val="0"/>
        </c:dLbls>
        <c:smooth val="0"/>
        <c:axId val="1831588368"/>
        <c:axId val="1831586928"/>
      </c:lineChart>
      <c:catAx>
        <c:axId val="18315883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6928"/>
        <c:crosses val="autoZero"/>
        <c:auto val="1"/>
        <c:lblAlgn val="ctr"/>
        <c:lblOffset val="100"/>
        <c:noMultiLvlLbl val="0"/>
      </c:catAx>
      <c:valAx>
        <c:axId val="183158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 of Scheduled Sailings Cancelled</a:t>
                </a:r>
              </a:p>
            </c:rich>
          </c:tx>
          <c:layout>
            <c:manualLayout>
              <c:xMode val="edge"/>
              <c:yMode val="edge"/>
              <c:x val="6.1244446647744219E-3"/>
              <c:y val="0.220178811840044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8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39007916180378"/>
          <c:y val="0"/>
          <c:w val="0.67317581947517691"/>
          <c:h val="0.91607084980528319"/>
        </c:manualLayout>
      </c:layout>
      <c:pieChart>
        <c:varyColors val="1"/>
        <c:ser>
          <c:idx val="0"/>
          <c:order val="0"/>
          <c:tx>
            <c:strRef>
              <c:f>Sheet1!$B$1</c:f>
              <c:strCache>
                <c:ptCount val="1"/>
                <c:pt idx="0">
                  <c:v>%</c:v>
                </c:pt>
              </c:strCache>
            </c:strRef>
          </c:tx>
          <c:explosion val="3"/>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7E5-4950-94C9-2C492FC6FF0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6E60-496A-A51D-0382C61441DA}"/>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Island Residents</c:v>
                </c:pt>
                <c:pt idx="1">
                  <c:v>Mainland Residents</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0-37E5-4950-94C9-2C492FC6FF00}"/>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rawings/drawing1.xml><?xml version="1.0" encoding="utf-8"?>
<c:userShapes xmlns:c="http://schemas.openxmlformats.org/drawingml/2006/chart">
  <cdr:relSizeAnchor xmlns:cdr="http://schemas.openxmlformats.org/drawingml/2006/chartDrawing">
    <cdr:from>
      <cdr:x>0.26317</cdr:x>
      <cdr:y>0.45602</cdr:y>
    </cdr:from>
    <cdr:to>
      <cdr:x>0.3283</cdr:x>
      <cdr:y>0.51924</cdr:y>
    </cdr:to>
    <cdr:grpSp>
      <cdr:nvGrpSpPr>
        <cdr:cNvPr id="6" name="Group 5">
          <a:extLst xmlns:a="http://schemas.openxmlformats.org/drawingml/2006/main">
            <a:ext uri="{FF2B5EF4-FFF2-40B4-BE49-F238E27FC236}">
              <a16:creationId xmlns:a16="http://schemas.microsoft.com/office/drawing/2014/main" id="{6DB41618-8C9F-070F-C966-86A8AA40EB7F}"/>
            </a:ext>
          </a:extLst>
        </cdr:cNvPr>
        <cdr:cNvGrpSpPr/>
      </cdr:nvGrpSpPr>
      <cdr:grpSpPr>
        <a:xfrm xmlns:a="http://schemas.openxmlformats.org/drawingml/2006/main">
          <a:off x="2413406" y="3916634"/>
          <a:ext cx="597276" cy="542979"/>
          <a:chOff x="122059" y="638651"/>
          <a:chExt cx="597306" cy="542962"/>
        </a:xfrm>
      </cdr:grpSpPr>
      <cdr:pic>
        <cdr:nvPicPr>
          <cdr:cNvPr id="3" name="Graphic 2" descr="Palette with solid fill">
            <a:extLst xmlns:a="http://schemas.openxmlformats.org/drawingml/2006/main">
              <a:ext uri="{FF2B5EF4-FFF2-40B4-BE49-F238E27FC236}">
                <a16:creationId xmlns:a16="http://schemas.microsoft.com/office/drawing/2014/main" id="{A0E8E3DF-5CF1-D272-6860-367CC5E308A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22059" y="638651"/>
            <a:ext cx="337660" cy="337660"/>
          </a:xfrm>
          <a:prstGeom xmlns:a="http://schemas.openxmlformats.org/drawingml/2006/main" prst="rect">
            <a:avLst/>
          </a:prstGeom>
        </cdr:spPr>
      </cdr:pic>
      <cdr:pic>
        <cdr:nvPicPr>
          <cdr:cNvPr id="5" name="Graphic 4" descr="Drama with solid fill">
            <a:extLst xmlns:a="http://schemas.openxmlformats.org/drawingml/2006/main">
              <a:ext uri="{FF2B5EF4-FFF2-40B4-BE49-F238E27FC236}">
                <a16:creationId xmlns:a16="http://schemas.microsoft.com/office/drawing/2014/main" id="{1F6E1CE9-4C2E-53DC-F14C-595ABFD80A0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extLst>
              <a:ext uri="{96DAC541-7B7A-43D3-8B79-37D633B846F1}">
                <asvg:svgBlip xmlns:asvg="http://schemas.microsoft.com/office/drawing/2016/SVG/main" r:embed="rId4"/>
              </a:ext>
            </a:extLst>
          </a:blip>
          <a:stretch xmlns:a="http://schemas.openxmlformats.org/drawingml/2006/main">
            <a:fillRect/>
          </a:stretch>
        </cdr:blipFill>
        <cdr:spPr>
          <a:xfrm xmlns:a="http://schemas.openxmlformats.org/drawingml/2006/main">
            <a:off x="242630" y="704878"/>
            <a:ext cx="476735" cy="476735"/>
          </a:xfrm>
          <a:prstGeom xmlns:a="http://schemas.openxmlformats.org/drawingml/2006/main" prst="rect">
            <a:avLst/>
          </a:prstGeom>
        </cdr:spPr>
      </cdr:pic>
    </cdr:grpSp>
  </cdr:relSizeAnchor>
  <cdr:relSizeAnchor xmlns:cdr="http://schemas.openxmlformats.org/drawingml/2006/chartDrawing">
    <cdr:from>
      <cdr:x>0.1982</cdr:x>
      <cdr:y>0.57279</cdr:y>
    </cdr:from>
    <cdr:to>
      <cdr:x>0.26961</cdr:x>
      <cdr:y>0.64903</cdr:y>
    </cdr:to>
    <cdr:pic>
      <cdr:nvPicPr>
        <cdr:cNvPr id="8" name="Graphic 7" descr="Remote learning science with solid fill">
          <a:extLst xmlns:a="http://schemas.openxmlformats.org/drawingml/2006/main">
            <a:ext uri="{FF2B5EF4-FFF2-40B4-BE49-F238E27FC236}">
              <a16:creationId xmlns:a16="http://schemas.microsoft.com/office/drawing/2014/main" id="{AB0149B6-B749-78BD-FAB3-3DD4B87F813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extLst>
            <a:ext uri="{96DAC541-7B7A-43D3-8B79-37D633B846F1}">
              <asvg:svgBlip xmlns:asvg="http://schemas.microsoft.com/office/drawing/2016/SVG/main" r:embed="rId6"/>
            </a:ext>
          </a:extLst>
        </a:blip>
        <a:stretch xmlns:a="http://schemas.openxmlformats.org/drawingml/2006/main">
          <a:fillRect/>
        </a:stretch>
      </cdr:blipFill>
      <cdr:spPr>
        <a:xfrm xmlns:a="http://schemas.openxmlformats.org/drawingml/2006/main">
          <a:off x="1817560" y="4919511"/>
          <a:ext cx="654875" cy="65487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937413" cy="1480865"/>
          </a:xfrm>
          <a:prstGeom prst="rect">
            <a:avLst/>
          </a:prstGeom>
        </p:spPr>
        <p:txBody>
          <a:bodyPr vert="horz" lIns="286501" tIns="143250" rIns="286501" bIns="143250" rtlCol="0"/>
          <a:lstStyle>
            <a:lvl1pPr algn="l">
              <a:defRPr sz="3800"/>
            </a:lvl1pPr>
          </a:lstStyle>
          <a:p>
            <a:endParaRPr lang="en-GB"/>
          </a:p>
        </p:txBody>
      </p:sp>
      <p:sp>
        <p:nvSpPr>
          <p:cNvPr id="3" name="Date Placeholder 2"/>
          <p:cNvSpPr>
            <a:spLocks noGrp="1"/>
          </p:cNvSpPr>
          <p:nvPr>
            <p:ph type="dt" idx="1"/>
          </p:nvPr>
        </p:nvSpPr>
        <p:spPr>
          <a:xfrm>
            <a:off x="11682614" y="0"/>
            <a:ext cx="8937413" cy="1480865"/>
          </a:xfrm>
          <a:prstGeom prst="rect">
            <a:avLst/>
          </a:prstGeom>
        </p:spPr>
        <p:txBody>
          <a:bodyPr vert="horz" lIns="286501" tIns="143250" rIns="286501" bIns="143250" rtlCol="0"/>
          <a:lstStyle>
            <a:lvl1pPr algn="r">
              <a:defRPr sz="3800"/>
            </a:lvl1pPr>
          </a:lstStyle>
          <a:p>
            <a:fld id="{735348BE-9B4D-4D6C-8779-C8B9AEE41686}" type="datetimeFigureOut">
              <a:rPr lang="en-GB" smtClean="0"/>
              <a:t>26/02/2025</a:t>
            </a:fld>
            <a:endParaRPr lang="en-GB"/>
          </a:p>
        </p:txBody>
      </p:sp>
      <p:sp>
        <p:nvSpPr>
          <p:cNvPr id="4" name="Slide Image Placeholder 3"/>
          <p:cNvSpPr>
            <a:spLocks noGrp="1" noRot="1" noChangeAspect="1"/>
          </p:cNvSpPr>
          <p:nvPr>
            <p:ph type="sldImg" idx="2"/>
          </p:nvPr>
        </p:nvSpPr>
        <p:spPr>
          <a:xfrm>
            <a:off x="6794500" y="3689350"/>
            <a:ext cx="7035800" cy="9959975"/>
          </a:xfrm>
          <a:prstGeom prst="rect">
            <a:avLst/>
          </a:prstGeom>
          <a:noFill/>
          <a:ln w="12700">
            <a:solidFill>
              <a:prstClr val="black"/>
            </a:solidFill>
          </a:ln>
        </p:spPr>
        <p:txBody>
          <a:bodyPr vert="horz" lIns="286501" tIns="143250" rIns="286501" bIns="143250" rtlCol="0" anchor="ctr"/>
          <a:lstStyle/>
          <a:p>
            <a:endParaRPr lang="en-GB"/>
          </a:p>
        </p:txBody>
      </p:sp>
      <p:sp>
        <p:nvSpPr>
          <p:cNvPr id="5" name="Notes Placeholder 4"/>
          <p:cNvSpPr>
            <a:spLocks noGrp="1"/>
          </p:cNvSpPr>
          <p:nvPr>
            <p:ph type="body" sz="quarter" idx="3"/>
          </p:nvPr>
        </p:nvSpPr>
        <p:spPr>
          <a:xfrm>
            <a:off x="2062480" y="14203998"/>
            <a:ext cx="16499840" cy="11621453"/>
          </a:xfrm>
          <a:prstGeom prst="rect">
            <a:avLst/>
          </a:prstGeom>
        </p:spPr>
        <p:txBody>
          <a:bodyPr vert="horz" lIns="286501" tIns="143250" rIns="286501" bIns="14325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28033940"/>
            <a:ext cx="8937413" cy="1480863"/>
          </a:xfrm>
          <a:prstGeom prst="rect">
            <a:avLst/>
          </a:prstGeom>
        </p:spPr>
        <p:txBody>
          <a:bodyPr vert="horz" lIns="286501" tIns="143250" rIns="286501" bIns="143250" rtlCol="0" anchor="b"/>
          <a:lstStyle>
            <a:lvl1pPr algn="l">
              <a:defRPr sz="3800"/>
            </a:lvl1pPr>
          </a:lstStyle>
          <a:p>
            <a:endParaRPr lang="en-GB"/>
          </a:p>
        </p:txBody>
      </p:sp>
      <p:sp>
        <p:nvSpPr>
          <p:cNvPr id="7" name="Slide Number Placeholder 6"/>
          <p:cNvSpPr>
            <a:spLocks noGrp="1"/>
          </p:cNvSpPr>
          <p:nvPr>
            <p:ph type="sldNum" sz="quarter" idx="5"/>
          </p:nvPr>
        </p:nvSpPr>
        <p:spPr>
          <a:xfrm>
            <a:off x="11682614" y="28033940"/>
            <a:ext cx="8937413" cy="1480863"/>
          </a:xfrm>
          <a:prstGeom prst="rect">
            <a:avLst/>
          </a:prstGeom>
        </p:spPr>
        <p:txBody>
          <a:bodyPr vert="horz" lIns="286501" tIns="143250" rIns="286501" bIns="143250" rtlCol="0" anchor="b"/>
          <a:lstStyle>
            <a:lvl1pPr algn="r">
              <a:defRPr sz="3800"/>
            </a:lvl1pPr>
          </a:lstStyle>
          <a:p>
            <a:fld id="{2E5CDCF0-82DB-44E7-B213-74E8474EF188}" type="slidenum">
              <a:rPr lang="en-GB" smtClean="0"/>
              <a:t>‹#›</a:t>
            </a:fld>
            <a:endParaRPr lang="en-GB"/>
          </a:p>
        </p:txBody>
      </p:sp>
    </p:spTree>
    <p:extLst>
      <p:ext uri="{BB962C8B-B14F-4D97-AF65-F5344CB8AC3E}">
        <p14:creationId xmlns:p14="http://schemas.microsoft.com/office/powerpoint/2010/main" val="1717185215"/>
      </p:ext>
    </p:extLst>
  </p:cSld>
  <p:clrMap bg1="lt1" tx1="dk1" bg2="lt2" tx2="dk2" accent1="accent1" accent2="accent2" accent3="accent3" accent4="accent4" accent5="accent5" accent6="accent6" hlink="hlink" folHlink="folHlink"/>
  <p:notesStyle>
    <a:lvl1pPr marL="0" algn="l" defTabSz="2951866" rtl="0" eaLnBrk="1" latinLnBrk="0" hangingPunct="1">
      <a:defRPr sz="3874" kern="1200">
        <a:solidFill>
          <a:schemeClr val="tx1"/>
        </a:solidFill>
        <a:latin typeface="+mn-lt"/>
        <a:ea typeface="+mn-ea"/>
        <a:cs typeface="+mn-cs"/>
      </a:defRPr>
    </a:lvl1pPr>
    <a:lvl2pPr marL="1475933" algn="l" defTabSz="2951866" rtl="0" eaLnBrk="1" latinLnBrk="0" hangingPunct="1">
      <a:defRPr sz="3874" kern="1200">
        <a:solidFill>
          <a:schemeClr val="tx1"/>
        </a:solidFill>
        <a:latin typeface="+mn-lt"/>
        <a:ea typeface="+mn-ea"/>
        <a:cs typeface="+mn-cs"/>
      </a:defRPr>
    </a:lvl2pPr>
    <a:lvl3pPr marL="2951866" algn="l" defTabSz="2951866" rtl="0" eaLnBrk="1" latinLnBrk="0" hangingPunct="1">
      <a:defRPr sz="3874" kern="1200">
        <a:solidFill>
          <a:schemeClr val="tx1"/>
        </a:solidFill>
        <a:latin typeface="+mn-lt"/>
        <a:ea typeface="+mn-ea"/>
        <a:cs typeface="+mn-cs"/>
      </a:defRPr>
    </a:lvl3pPr>
    <a:lvl4pPr marL="4427799" algn="l" defTabSz="2951866" rtl="0" eaLnBrk="1" latinLnBrk="0" hangingPunct="1">
      <a:defRPr sz="3874" kern="1200">
        <a:solidFill>
          <a:schemeClr val="tx1"/>
        </a:solidFill>
        <a:latin typeface="+mn-lt"/>
        <a:ea typeface="+mn-ea"/>
        <a:cs typeface="+mn-cs"/>
      </a:defRPr>
    </a:lvl4pPr>
    <a:lvl5pPr marL="5903732" algn="l" defTabSz="2951866" rtl="0" eaLnBrk="1" latinLnBrk="0" hangingPunct="1">
      <a:defRPr sz="3874" kern="1200">
        <a:solidFill>
          <a:schemeClr val="tx1"/>
        </a:solidFill>
        <a:latin typeface="+mn-lt"/>
        <a:ea typeface="+mn-ea"/>
        <a:cs typeface="+mn-cs"/>
      </a:defRPr>
    </a:lvl5pPr>
    <a:lvl6pPr marL="7379665" algn="l" defTabSz="2951866" rtl="0" eaLnBrk="1" latinLnBrk="0" hangingPunct="1">
      <a:defRPr sz="3874" kern="1200">
        <a:solidFill>
          <a:schemeClr val="tx1"/>
        </a:solidFill>
        <a:latin typeface="+mn-lt"/>
        <a:ea typeface="+mn-ea"/>
        <a:cs typeface="+mn-cs"/>
      </a:defRPr>
    </a:lvl6pPr>
    <a:lvl7pPr marL="8855598" algn="l" defTabSz="2951866" rtl="0" eaLnBrk="1" latinLnBrk="0" hangingPunct="1">
      <a:defRPr sz="3874" kern="1200">
        <a:solidFill>
          <a:schemeClr val="tx1"/>
        </a:solidFill>
        <a:latin typeface="+mn-lt"/>
        <a:ea typeface="+mn-ea"/>
        <a:cs typeface="+mn-cs"/>
      </a:defRPr>
    </a:lvl7pPr>
    <a:lvl8pPr marL="10331531" algn="l" defTabSz="2951866" rtl="0" eaLnBrk="1" latinLnBrk="0" hangingPunct="1">
      <a:defRPr sz="3874" kern="1200">
        <a:solidFill>
          <a:schemeClr val="tx1"/>
        </a:solidFill>
        <a:latin typeface="+mn-lt"/>
        <a:ea typeface="+mn-ea"/>
        <a:cs typeface="+mn-cs"/>
      </a:defRPr>
    </a:lvl8pPr>
    <a:lvl9pPr marL="11807464" algn="l" defTabSz="2951866"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58F9-91D8-DCEC-4416-AF40EB596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25126-2163-4F29-513B-78D6A0DCF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C9698-F606-3916-9678-F045459296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E27306-4B0E-22E7-CB91-F3D337D675F9}"/>
              </a:ext>
            </a:extLst>
          </p:cNvPr>
          <p:cNvSpPr>
            <a:spLocks noGrp="1"/>
          </p:cNvSpPr>
          <p:nvPr>
            <p:ph type="sldNum" sz="quarter" idx="5"/>
          </p:nvPr>
        </p:nvSpPr>
        <p:spPr/>
        <p:txBody>
          <a:bodyPr/>
          <a:lstStyle/>
          <a:p>
            <a:fld id="{2E5CDCF0-82DB-44E7-B213-74E8474EF188}" type="slidenum">
              <a:rPr lang="en-GB" smtClean="0"/>
              <a:t>1</a:t>
            </a:fld>
            <a:endParaRPr lang="en-GB"/>
          </a:p>
        </p:txBody>
      </p:sp>
    </p:spTree>
    <p:extLst>
      <p:ext uri="{BB962C8B-B14F-4D97-AF65-F5344CB8AC3E}">
        <p14:creationId xmlns:p14="http://schemas.microsoft.com/office/powerpoint/2010/main" val="22262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4</a:t>
            </a:fld>
            <a:endParaRPr lang="en-GB"/>
          </a:p>
        </p:txBody>
      </p:sp>
    </p:spTree>
    <p:extLst>
      <p:ext uri="{BB962C8B-B14F-4D97-AF65-F5344CB8AC3E}">
        <p14:creationId xmlns:p14="http://schemas.microsoft.com/office/powerpoint/2010/main" val="2844022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5</a:t>
            </a:fld>
            <a:endParaRPr lang="en-GB"/>
          </a:p>
        </p:txBody>
      </p:sp>
    </p:spTree>
    <p:extLst>
      <p:ext uri="{BB962C8B-B14F-4D97-AF65-F5344CB8AC3E}">
        <p14:creationId xmlns:p14="http://schemas.microsoft.com/office/powerpoint/2010/main" val="2329655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pPr>
            <a:endParaRPr lang="en-GB" sz="1800">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2E5CDCF0-82DB-44E7-B213-74E8474EF188}" type="slidenum">
              <a:rPr lang="en-GB" smtClean="0"/>
              <a:t>7</a:t>
            </a:fld>
            <a:endParaRPr lang="en-GB"/>
          </a:p>
        </p:txBody>
      </p:sp>
    </p:spTree>
    <p:extLst>
      <p:ext uri="{BB962C8B-B14F-4D97-AF65-F5344CB8AC3E}">
        <p14:creationId xmlns:p14="http://schemas.microsoft.com/office/powerpoint/2010/main" val="671422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8</a:t>
            </a:fld>
            <a:endParaRPr lang="en-GB"/>
          </a:p>
        </p:txBody>
      </p:sp>
    </p:spTree>
    <p:extLst>
      <p:ext uri="{BB962C8B-B14F-4D97-AF65-F5344CB8AC3E}">
        <p14:creationId xmlns:p14="http://schemas.microsoft.com/office/powerpoint/2010/main" val="2556825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7A1A0-DBBC-668E-63F0-F06AF519D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EB783-ADB5-1CE2-E43B-52B68192E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120E9-6DEA-D416-0C4B-0A4BE72319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8AC165A-22FF-7683-52AF-4AC2591B40D5}"/>
              </a:ext>
            </a:extLst>
          </p:cNvPr>
          <p:cNvSpPr>
            <a:spLocks noGrp="1"/>
          </p:cNvSpPr>
          <p:nvPr>
            <p:ph type="sldNum" sz="quarter" idx="5"/>
          </p:nvPr>
        </p:nvSpPr>
        <p:spPr/>
        <p:txBody>
          <a:bodyPr/>
          <a:lstStyle/>
          <a:p>
            <a:fld id="{2E5CDCF0-82DB-44E7-B213-74E8474EF188}" type="slidenum">
              <a:rPr lang="en-GB" smtClean="0"/>
              <a:t>9</a:t>
            </a:fld>
            <a:endParaRPr lang="en-GB"/>
          </a:p>
        </p:txBody>
      </p:sp>
    </p:spTree>
    <p:extLst>
      <p:ext uri="{BB962C8B-B14F-4D97-AF65-F5344CB8AC3E}">
        <p14:creationId xmlns:p14="http://schemas.microsoft.com/office/powerpoint/2010/main" val="3002718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10</a:t>
            </a:fld>
            <a:endParaRPr lang="en-GB"/>
          </a:p>
        </p:txBody>
      </p:sp>
    </p:spTree>
    <p:extLst>
      <p:ext uri="{BB962C8B-B14F-4D97-AF65-F5344CB8AC3E}">
        <p14:creationId xmlns:p14="http://schemas.microsoft.com/office/powerpoint/2010/main" val="119034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55EE-B4E9-E1C2-2B1B-8ED1D8C82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37A5D-8015-EB41-EBC2-5F9639434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5704F-0829-F749-99F4-362AD054B8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1A39E7-7983-357E-3A45-2C5C774C8DD7}"/>
              </a:ext>
            </a:extLst>
          </p:cNvPr>
          <p:cNvSpPr>
            <a:spLocks noGrp="1"/>
          </p:cNvSpPr>
          <p:nvPr>
            <p:ph type="sldNum" sz="quarter" idx="5"/>
          </p:nvPr>
        </p:nvSpPr>
        <p:spPr/>
        <p:txBody>
          <a:bodyPr/>
          <a:lstStyle/>
          <a:p>
            <a:fld id="{2E5CDCF0-82DB-44E7-B213-74E8474EF188}" type="slidenum">
              <a:rPr lang="en-GB" smtClean="0"/>
              <a:t>12</a:t>
            </a:fld>
            <a:endParaRPr lang="en-GB"/>
          </a:p>
        </p:txBody>
      </p:sp>
    </p:spTree>
    <p:extLst>
      <p:ext uri="{BB962C8B-B14F-4D97-AF65-F5344CB8AC3E}">
        <p14:creationId xmlns:p14="http://schemas.microsoft.com/office/powerpoint/2010/main" val="234768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8"/>
          </a:xfrm>
        </p:spPr>
        <p:txBody>
          <a:bodyPr/>
          <a:lstStyle/>
          <a:p>
            <a:r>
              <a:rPr lang="en-US"/>
              <a:t>Click to edit Master title style</a:t>
            </a:r>
          </a:p>
        </p:txBody>
      </p:sp>
      <p:sp>
        <p:nvSpPr>
          <p:cNvPr id="3" name="Subtitle 2"/>
          <p:cNvSpPr>
            <a:spLocks noGrp="1"/>
          </p:cNvSpPr>
          <p:nvPr>
            <p:ph type="subTitle" idx="1"/>
          </p:nvPr>
        </p:nvSpPr>
        <p:spPr>
          <a:xfrm>
            <a:off x="3207544" y="17155954"/>
            <a:ext cx="14968538" cy="7736999"/>
          </a:xfrm>
        </p:spPr>
        <p:txBody>
          <a:bodyPr/>
          <a:lstStyle>
            <a:lvl1pPr marL="0" indent="0" algn="ctr">
              <a:buNone/>
              <a:defRPr>
                <a:solidFill>
                  <a:schemeClr val="tx1">
                    <a:tint val="75000"/>
                  </a:schemeClr>
                </a:solidFill>
              </a:defRPr>
            </a:lvl1pPr>
            <a:lvl2pPr marL="1069162" indent="0" algn="ctr">
              <a:buNone/>
              <a:defRPr>
                <a:solidFill>
                  <a:schemeClr val="tx1">
                    <a:tint val="75000"/>
                  </a:schemeClr>
                </a:solidFill>
              </a:defRPr>
            </a:lvl2pPr>
            <a:lvl3pPr marL="2138324" indent="0" algn="ctr">
              <a:buNone/>
              <a:defRPr>
                <a:solidFill>
                  <a:schemeClr val="tx1">
                    <a:tint val="75000"/>
                  </a:schemeClr>
                </a:solidFill>
              </a:defRPr>
            </a:lvl3pPr>
            <a:lvl4pPr marL="3207487" indent="0" algn="ctr">
              <a:buNone/>
              <a:defRPr>
                <a:solidFill>
                  <a:schemeClr val="tx1">
                    <a:tint val="75000"/>
                  </a:schemeClr>
                </a:solidFill>
              </a:defRPr>
            </a:lvl4pPr>
            <a:lvl5pPr marL="4276649" indent="0" algn="ctr">
              <a:buNone/>
              <a:defRPr>
                <a:solidFill>
                  <a:schemeClr val="tx1">
                    <a:tint val="75000"/>
                  </a:schemeClr>
                </a:solidFill>
              </a:defRPr>
            </a:lvl5pPr>
            <a:lvl6pPr marL="5345811" indent="0" algn="ctr">
              <a:buNone/>
              <a:defRPr>
                <a:solidFill>
                  <a:schemeClr val="tx1">
                    <a:tint val="75000"/>
                  </a:schemeClr>
                </a:solidFill>
              </a:defRPr>
            </a:lvl6pPr>
            <a:lvl7pPr marL="6414973" indent="0" algn="ctr">
              <a:buNone/>
              <a:defRPr>
                <a:solidFill>
                  <a:schemeClr val="tx1">
                    <a:tint val="75000"/>
                  </a:schemeClr>
                </a:solidFill>
              </a:defRPr>
            </a:lvl7pPr>
            <a:lvl8pPr marL="7484135" indent="0" algn="ctr">
              <a:buNone/>
              <a:defRPr>
                <a:solidFill>
                  <a:schemeClr val="tx1">
                    <a:tint val="75000"/>
                  </a:schemeClr>
                </a:solidFill>
              </a:defRPr>
            </a:lvl8pPr>
            <a:lvl9pPr marL="8553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3718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95317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5"/>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1" y="1212415"/>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93653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17451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30"/>
            <a:ext cx="18176081" cy="6012994"/>
          </a:xfrm>
        </p:spPr>
        <p:txBody>
          <a:bodyPr anchor="t"/>
          <a:lstStyle>
            <a:lvl1pPr algn="l">
              <a:defRPr sz="9354" b="1" cap="all"/>
            </a:lvl1pPr>
          </a:lstStyle>
          <a:p>
            <a:r>
              <a:rPr lang="en-US"/>
              <a:t>Click to edit Master title style</a:t>
            </a:r>
          </a:p>
        </p:txBody>
      </p:sp>
      <p:sp>
        <p:nvSpPr>
          <p:cNvPr id="3" name="Text Placeholder 2"/>
          <p:cNvSpPr>
            <a:spLocks noGrp="1"/>
          </p:cNvSpPr>
          <p:nvPr>
            <p:ph type="body" idx="1"/>
          </p:nvPr>
        </p:nvSpPr>
        <p:spPr>
          <a:xfrm>
            <a:off x="1689159" y="12831929"/>
            <a:ext cx="18176081" cy="6622701"/>
          </a:xfrm>
        </p:spPr>
        <p:txBody>
          <a:bodyPr anchor="b"/>
          <a:lstStyle>
            <a:lvl1pPr marL="0" indent="0">
              <a:buNone/>
              <a:defRPr sz="4677">
                <a:solidFill>
                  <a:schemeClr val="tx1">
                    <a:tint val="75000"/>
                  </a:schemeClr>
                </a:solidFill>
              </a:defRPr>
            </a:lvl1pPr>
            <a:lvl2pPr marL="1069162" indent="0">
              <a:buNone/>
              <a:defRPr sz="4209">
                <a:solidFill>
                  <a:schemeClr val="tx1">
                    <a:tint val="75000"/>
                  </a:schemeClr>
                </a:solidFill>
              </a:defRPr>
            </a:lvl2pPr>
            <a:lvl3pPr marL="2138324" indent="0">
              <a:buNone/>
              <a:defRPr sz="3742">
                <a:solidFill>
                  <a:schemeClr val="tx1">
                    <a:tint val="75000"/>
                  </a:schemeClr>
                </a:solidFill>
              </a:defRPr>
            </a:lvl3pPr>
            <a:lvl4pPr marL="3207487" indent="0">
              <a:buNone/>
              <a:defRPr sz="3274">
                <a:solidFill>
                  <a:schemeClr val="tx1">
                    <a:tint val="75000"/>
                  </a:schemeClr>
                </a:solidFill>
              </a:defRPr>
            </a:lvl4pPr>
            <a:lvl5pPr marL="4276649" indent="0">
              <a:buNone/>
              <a:defRPr sz="3274">
                <a:solidFill>
                  <a:schemeClr val="tx1">
                    <a:tint val="75000"/>
                  </a:schemeClr>
                </a:solidFill>
              </a:defRPr>
            </a:lvl5pPr>
            <a:lvl6pPr marL="5345811" indent="0">
              <a:buNone/>
              <a:defRPr sz="3274">
                <a:solidFill>
                  <a:schemeClr val="tx1">
                    <a:tint val="75000"/>
                  </a:schemeClr>
                </a:solidFill>
              </a:defRPr>
            </a:lvl6pPr>
            <a:lvl7pPr marL="6414973" indent="0">
              <a:buNone/>
              <a:defRPr sz="3274">
                <a:solidFill>
                  <a:schemeClr val="tx1">
                    <a:tint val="75000"/>
                  </a:schemeClr>
                </a:solidFill>
              </a:defRPr>
            </a:lvl7pPr>
            <a:lvl8pPr marL="7484135" indent="0">
              <a:buNone/>
              <a:defRPr sz="3274">
                <a:solidFill>
                  <a:schemeClr val="tx1">
                    <a:tint val="75000"/>
                  </a:schemeClr>
                </a:solidFill>
              </a:defRPr>
            </a:lvl8pPr>
            <a:lvl9pPr marL="8553298" indent="0">
              <a:buNone/>
              <a:defRPr sz="327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37045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1"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717432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4"/>
            <a:ext cx="9448148"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4" name="Content Placeholder 3"/>
          <p:cNvSpPr>
            <a:spLocks noGrp="1"/>
          </p:cNvSpPr>
          <p:nvPr>
            <p:ph sz="half" idx="2"/>
          </p:nvPr>
        </p:nvSpPr>
        <p:spPr>
          <a:xfrm>
            <a:off x="1069181" y="9601167"/>
            <a:ext cx="9448148"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4"/>
            <a:ext cx="9451859"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6" name="Content Placeholder 5"/>
          <p:cNvSpPr>
            <a:spLocks noGrp="1"/>
          </p:cNvSpPr>
          <p:nvPr>
            <p:ph sz="quarter" idx="4"/>
          </p:nvPr>
        </p:nvSpPr>
        <p:spPr>
          <a:xfrm>
            <a:off x="10862586" y="9601167"/>
            <a:ext cx="9451859"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1322D9-600A-4057-86B7-C922BA3C8150}" type="datetimeFigureOut">
              <a:rPr lang="en-US" smtClean="0"/>
              <a:t>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7063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1322D9-600A-4057-86B7-C922BA3C8150}" type="datetimeFigureOut">
              <a:rPr lang="en-US" smtClean="0"/>
              <a:t>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3336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322D9-600A-4057-86B7-C922BA3C8150}" type="datetimeFigureOut">
              <a:rPr lang="en-US" smtClean="0"/>
              <a:t>2/26/2025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2109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5" cy="5129967"/>
          </a:xfrm>
        </p:spPr>
        <p:txBody>
          <a:bodyPr anchor="b"/>
          <a:lstStyle>
            <a:lvl1pPr algn="l">
              <a:defRPr sz="4677" b="1"/>
            </a:lvl1pPr>
          </a:lstStyle>
          <a:p>
            <a:r>
              <a:rPr lang="en-US"/>
              <a:t>Click to edit Master title style</a:t>
            </a:r>
          </a:p>
        </p:txBody>
      </p:sp>
      <p:sp>
        <p:nvSpPr>
          <p:cNvPr id="3" name="Content Placeholder 2"/>
          <p:cNvSpPr>
            <a:spLocks noGrp="1"/>
          </p:cNvSpPr>
          <p:nvPr>
            <p:ph idx="1"/>
          </p:nvPr>
        </p:nvSpPr>
        <p:spPr>
          <a:xfrm>
            <a:off x="8360404" y="1205404"/>
            <a:ext cx="11954040" cy="25839056"/>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1"/>
            <a:ext cx="7035065" cy="20709089"/>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70092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49"/>
            <a:ext cx="12830175" cy="2501912"/>
          </a:xfrm>
        </p:spPr>
        <p:txBody>
          <a:bodyPr anchor="b"/>
          <a:lstStyle>
            <a:lvl1pPr algn="l">
              <a:defRPr sz="4677"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p>
        </p:txBody>
      </p:sp>
      <p:sp>
        <p:nvSpPr>
          <p:cNvPr id="4" name="Text Placeholder 3"/>
          <p:cNvSpPr>
            <a:spLocks noGrp="1"/>
          </p:cNvSpPr>
          <p:nvPr>
            <p:ph type="body" sz="half" idx="2"/>
          </p:nvPr>
        </p:nvSpPr>
        <p:spPr>
          <a:xfrm>
            <a:off x="4191340" y="23694561"/>
            <a:ext cx="12830175" cy="3553130"/>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24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2"/>
            <a:ext cx="19245263" cy="50458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19"/>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39"/>
            <a:ext cx="4989513"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511322D9-600A-4057-86B7-C922BA3C8150}" type="datetimeFigureOut">
              <a:rPr lang="en-US" smtClean="0"/>
              <a:t>2/26/2025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3"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971D9764-54AE-47B6-8E0F-B32E36DEECC3}" type="slidenum">
              <a:rPr lang="en-US" smtClean="0"/>
              <a:t>‹#›</a:t>
            </a:fld>
            <a:endParaRPr lang="en-US"/>
          </a:p>
        </p:txBody>
      </p:sp>
    </p:spTree>
    <p:extLst>
      <p:ext uri="{BB962C8B-B14F-4D97-AF65-F5344CB8AC3E}">
        <p14:creationId xmlns:p14="http://schemas.microsoft.com/office/powerpoint/2010/main" val="159899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38324" rtl="0" eaLnBrk="1" latinLnBrk="0" hangingPunct="1">
        <a:spcBef>
          <a:spcPct val="0"/>
        </a:spcBef>
        <a:buNone/>
        <a:defRPr sz="10289" kern="1200">
          <a:solidFill>
            <a:schemeClr val="tx1"/>
          </a:solidFill>
          <a:latin typeface="+mj-lt"/>
          <a:ea typeface="+mj-ea"/>
          <a:cs typeface="+mj-cs"/>
        </a:defRPr>
      </a:lvl1pPr>
    </p:titleStyle>
    <p:bodyStyle>
      <a:lvl1pPr marL="801872" indent="-801872" algn="l" defTabSz="2138324" rtl="0" eaLnBrk="1" latinLnBrk="0" hangingPunct="1">
        <a:spcBef>
          <a:spcPct val="20000"/>
        </a:spcBef>
        <a:buFont typeface="Arial" panose="020B0604020202020204" pitchFamily="34" charset="0"/>
        <a:buChar char="•"/>
        <a:defRPr sz="7483" kern="1200">
          <a:solidFill>
            <a:schemeClr val="tx1"/>
          </a:solidFill>
          <a:latin typeface="+mn-lt"/>
          <a:ea typeface="+mn-ea"/>
          <a:cs typeface="+mn-cs"/>
        </a:defRPr>
      </a:lvl1pPr>
      <a:lvl2pPr marL="1737389" indent="-668226" algn="l" defTabSz="2138324" rtl="0" eaLnBrk="1" latinLnBrk="0" hangingPunct="1">
        <a:spcBef>
          <a:spcPct val="20000"/>
        </a:spcBef>
        <a:buFont typeface="Arial" panose="020B0604020202020204" pitchFamily="34" charset="0"/>
        <a:buChar char="–"/>
        <a:defRPr sz="6548" kern="1200">
          <a:solidFill>
            <a:schemeClr val="tx1"/>
          </a:solidFill>
          <a:latin typeface="+mn-lt"/>
          <a:ea typeface="+mn-ea"/>
          <a:cs typeface="+mn-cs"/>
        </a:defRPr>
      </a:lvl2pPr>
      <a:lvl3pPr marL="2672906" indent="-534581" algn="l" defTabSz="2138324" rtl="0" eaLnBrk="1" latinLnBrk="0" hangingPunct="1">
        <a:spcBef>
          <a:spcPct val="20000"/>
        </a:spcBef>
        <a:buFont typeface="Arial" panose="020B0604020202020204" pitchFamily="34" charset="0"/>
        <a:buChar char="•"/>
        <a:defRPr sz="5612" kern="1200">
          <a:solidFill>
            <a:schemeClr val="tx1"/>
          </a:solidFill>
          <a:latin typeface="+mn-lt"/>
          <a:ea typeface="+mn-ea"/>
          <a:cs typeface="+mn-cs"/>
        </a:defRPr>
      </a:lvl3pPr>
      <a:lvl4pPr marL="3742068"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4pPr>
      <a:lvl5pPr marL="4811230"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5pPr>
      <a:lvl6pPr marL="5880392"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6pPr>
      <a:lvl7pPr marL="6949554"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7pPr>
      <a:lvl8pPr marL="8018717"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8pPr>
      <a:lvl9pPr marL="9087879"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sv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sv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chart" Target="../charts/chart17.xml"/><Relationship Id="rId13" Type="http://schemas.openxmlformats.org/officeDocument/2006/relationships/chart" Target="../charts/chart22.xm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chart" Target="../charts/chart2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20.xml"/><Relationship Id="rId5" Type="http://schemas.openxmlformats.org/officeDocument/2006/relationships/image" Target="../media/image4.png"/><Relationship Id="rId10" Type="http://schemas.openxmlformats.org/officeDocument/2006/relationships/chart" Target="../charts/chart19.xml"/><Relationship Id="rId4" Type="http://schemas.openxmlformats.org/officeDocument/2006/relationships/image" Target="../media/image3.png"/><Relationship Id="rId9" Type="http://schemas.openxmlformats.org/officeDocument/2006/relationships/chart" Target="../charts/char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87.svg"/><Relationship Id="rId3" Type="http://schemas.openxmlformats.org/officeDocument/2006/relationships/image" Target="../media/image82.png"/><Relationship Id="rId7" Type="http://schemas.openxmlformats.org/officeDocument/2006/relationships/image" Target="../media/image4.png"/><Relationship Id="rId12" Type="http://schemas.openxmlformats.org/officeDocument/2006/relationships/image" Target="../media/image86.png"/><Relationship Id="rId17" Type="http://schemas.openxmlformats.org/officeDocument/2006/relationships/image" Target="../media/image89.svg"/><Relationship Id="rId2" Type="http://schemas.openxmlformats.org/officeDocument/2006/relationships/notesSlide" Target="../notesSlides/notesSlide8.xml"/><Relationship Id="rId16"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5.svg"/><Relationship Id="rId5" Type="http://schemas.openxmlformats.org/officeDocument/2006/relationships/image" Target="../media/image2.png"/><Relationship Id="rId15" Type="http://schemas.openxmlformats.org/officeDocument/2006/relationships/image" Target="../media/image31.svg"/><Relationship Id="rId10" Type="http://schemas.openxmlformats.org/officeDocument/2006/relationships/image" Target="../media/image84.png"/><Relationship Id="rId4" Type="http://schemas.openxmlformats.org/officeDocument/2006/relationships/image" Target="../media/image83.svg"/><Relationship Id="rId9" Type="http://schemas.openxmlformats.org/officeDocument/2006/relationships/image" Target="../media/image6.jpe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forms.office.com/r/zNbZDm7x8q" TargetMode="External"/><Relationship Id="rId3" Type="http://schemas.openxmlformats.org/officeDocument/2006/relationships/image" Target="../media/image3.png"/><Relationship Id="rId7" Type="http://schemas.openxmlformats.org/officeDocument/2006/relationships/hyperlink" Target="http://www.shetland.gov.uk/iiTCShetland"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0.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22.png"/><Relationship Id="rId5" Type="http://schemas.openxmlformats.org/officeDocument/2006/relationships/image" Target="../media/image4.pn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0.svg"/><Relationship Id="rId1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18" Type="http://schemas.openxmlformats.org/officeDocument/2006/relationships/image" Target="../media/image4.png"/><Relationship Id="rId26" Type="http://schemas.openxmlformats.org/officeDocument/2006/relationships/image" Target="../media/image20.svg"/><Relationship Id="rId3" Type="http://schemas.openxmlformats.org/officeDocument/2006/relationships/image" Target="../media/image18.png"/><Relationship Id="rId21" Type="http://schemas.openxmlformats.org/officeDocument/2006/relationships/image" Target="../media/image21.png"/><Relationship Id="rId7" Type="http://schemas.openxmlformats.org/officeDocument/2006/relationships/image" Target="../media/image31.svg"/><Relationship Id="rId12" Type="http://schemas.openxmlformats.org/officeDocument/2006/relationships/image" Target="../media/image36.png"/><Relationship Id="rId17" Type="http://schemas.openxmlformats.org/officeDocument/2006/relationships/image" Target="../media/image3.png"/><Relationship Id="rId25" Type="http://schemas.openxmlformats.org/officeDocument/2006/relationships/image" Target="../media/image19.png"/><Relationship Id="rId2" Type="http://schemas.openxmlformats.org/officeDocument/2006/relationships/image" Target="../media/image27.png"/><Relationship Id="rId16" Type="http://schemas.openxmlformats.org/officeDocument/2006/relationships/image" Target="../media/image2.png"/><Relationship Id="rId20" Type="http://schemas.openxmlformats.org/officeDocument/2006/relationships/image" Target="../media/image6.jpeg"/><Relationship Id="rId29"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svg"/><Relationship Id="rId24" Type="http://schemas.openxmlformats.org/officeDocument/2006/relationships/image" Target="../media/image24.svg"/><Relationship Id="rId5" Type="http://schemas.openxmlformats.org/officeDocument/2006/relationships/image" Target="../media/image29.svg"/><Relationship Id="rId15" Type="http://schemas.openxmlformats.org/officeDocument/2006/relationships/image" Target="../media/image39.svg"/><Relationship Id="rId23" Type="http://schemas.openxmlformats.org/officeDocument/2006/relationships/image" Target="../media/image23.png"/><Relationship Id="rId28" Type="http://schemas.openxmlformats.org/officeDocument/2006/relationships/image" Target="../media/image41.svg"/><Relationship Id="rId10" Type="http://schemas.openxmlformats.org/officeDocument/2006/relationships/image" Target="../media/image34.png"/><Relationship Id="rId19" Type="http://schemas.openxmlformats.org/officeDocument/2006/relationships/image" Target="../media/image5.jpe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8.png"/><Relationship Id="rId22" Type="http://schemas.openxmlformats.org/officeDocument/2006/relationships/image" Target="../media/image22.png"/><Relationship Id="rId27" Type="http://schemas.openxmlformats.org/officeDocument/2006/relationships/image" Target="../media/image40.png"/><Relationship Id="rId30" Type="http://schemas.openxmlformats.org/officeDocument/2006/relationships/image" Target="../media/image43.sv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52.png"/><Relationship Id="rId18" Type="http://schemas.openxmlformats.org/officeDocument/2006/relationships/image" Target="../media/image57.svg"/><Relationship Id="rId26" Type="http://schemas.openxmlformats.org/officeDocument/2006/relationships/image" Target="../media/image65.svg"/><Relationship Id="rId3" Type="http://schemas.openxmlformats.org/officeDocument/2006/relationships/chart" Target="../charts/chart1.xml"/><Relationship Id="rId21" Type="http://schemas.openxmlformats.org/officeDocument/2006/relationships/image" Target="../media/image60.png"/><Relationship Id="rId7" Type="http://schemas.openxmlformats.org/officeDocument/2006/relationships/image" Target="../media/image5.jpeg"/><Relationship Id="rId12" Type="http://schemas.openxmlformats.org/officeDocument/2006/relationships/image" Target="../media/image51.svg"/><Relationship Id="rId17" Type="http://schemas.openxmlformats.org/officeDocument/2006/relationships/image" Target="../media/image56.png"/><Relationship Id="rId25" Type="http://schemas.openxmlformats.org/officeDocument/2006/relationships/image" Target="../media/image64.png"/><Relationship Id="rId2" Type="http://schemas.openxmlformats.org/officeDocument/2006/relationships/notesSlide" Target="../notesSlides/notesSlide2.xml"/><Relationship Id="rId16" Type="http://schemas.openxmlformats.org/officeDocument/2006/relationships/image" Target="../media/image55.svg"/><Relationship Id="rId20" Type="http://schemas.openxmlformats.org/officeDocument/2006/relationships/image" Target="../media/image59.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0.png"/><Relationship Id="rId24" Type="http://schemas.openxmlformats.org/officeDocument/2006/relationships/image" Target="../media/image63.svg"/><Relationship Id="rId5" Type="http://schemas.openxmlformats.org/officeDocument/2006/relationships/image" Target="../media/image3.png"/><Relationship Id="rId15" Type="http://schemas.openxmlformats.org/officeDocument/2006/relationships/image" Target="../media/image54.png"/><Relationship Id="rId23" Type="http://schemas.openxmlformats.org/officeDocument/2006/relationships/image" Target="../media/image62.png"/><Relationship Id="rId10" Type="http://schemas.openxmlformats.org/officeDocument/2006/relationships/chart" Target="../charts/chart3.xml"/><Relationship Id="rId19" Type="http://schemas.openxmlformats.org/officeDocument/2006/relationships/image" Target="../media/image58.png"/><Relationship Id="rId4" Type="http://schemas.openxmlformats.org/officeDocument/2006/relationships/image" Target="../media/image2.png"/><Relationship Id="rId9" Type="http://schemas.openxmlformats.org/officeDocument/2006/relationships/chart" Target="../charts/chart2.xml"/><Relationship Id="rId14" Type="http://schemas.openxmlformats.org/officeDocument/2006/relationships/image" Target="../media/image53.svg"/><Relationship Id="rId22" Type="http://schemas.openxmlformats.org/officeDocument/2006/relationships/image" Target="../media/image61.sv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66.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68.jpeg"/><Relationship Id="rId4" Type="http://schemas.openxmlformats.org/officeDocument/2006/relationships/image" Target="../media/image2.png"/><Relationship Id="rId9" Type="http://schemas.openxmlformats.org/officeDocument/2006/relationships/image" Target="../media/image67.jpeg"/></Relationships>
</file>

<file path=ppt/slides/_rels/slide6.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3.png"/><Relationship Id="rId7" Type="http://schemas.openxmlformats.org/officeDocument/2006/relationships/image" Target="../media/image69.png"/><Relationship Id="rId12" Type="http://schemas.openxmlformats.org/officeDocument/2006/relationships/image" Target="../media/image7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73.svg"/><Relationship Id="rId5" Type="http://schemas.openxmlformats.org/officeDocument/2006/relationships/image" Target="../media/image5.jpeg"/><Relationship Id="rId10" Type="http://schemas.openxmlformats.org/officeDocument/2006/relationships/image" Target="../media/image72.svg"/><Relationship Id="rId4" Type="http://schemas.openxmlformats.org/officeDocument/2006/relationships/image" Target="../media/image4.png"/><Relationship Id="rId9" Type="http://schemas.openxmlformats.org/officeDocument/2006/relationships/image" Target="../media/image71.png"/></Relationships>
</file>

<file path=ppt/slides/_rels/slide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chart" Target="../charts/chart6.xml"/><Relationship Id="rId4" Type="http://schemas.openxmlformats.org/officeDocument/2006/relationships/image" Target="../media/image3.png"/><Relationship Id="rId9" Type="http://schemas.openxmlformats.org/officeDocument/2006/relationships/chart" Target="../charts/chart5.xml"/></Relationships>
</file>

<file path=ppt/slides/_rels/slide8.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78.svg"/><Relationship Id="rId5" Type="http://schemas.openxmlformats.org/officeDocument/2006/relationships/image" Target="../media/image4.png"/><Relationship Id="rId15" Type="http://schemas.openxmlformats.org/officeDocument/2006/relationships/chart" Target="../charts/chart8.xml"/><Relationship Id="rId10" Type="http://schemas.openxmlformats.org/officeDocument/2006/relationships/image" Target="../media/image77.png"/><Relationship Id="rId4" Type="http://schemas.openxmlformats.org/officeDocument/2006/relationships/image" Target="../media/image3.png"/><Relationship Id="rId9" Type="http://schemas.openxmlformats.org/officeDocument/2006/relationships/image" Target="../media/image76.svg"/><Relationship Id="rId14" Type="http://schemas.openxmlformats.org/officeDocument/2006/relationships/chart" Target="../charts/chart7.xml"/></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13" Type="http://schemas.openxmlformats.org/officeDocument/2006/relationships/chart" Target="../charts/chart14.xml"/><Relationship Id="rId18" Type="http://schemas.openxmlformats.org/officeDocument/2006/relationships/chart" Target="../charts/chart16.xm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chart" Target="../charts/chart13.xml"/><Relationship Id="rId17" Type="http://schemas.openxmlformats.org/officeDocument/2006/relationships/chart" Target="../charts/chart15.xml"/><Relationship Id="rId2" Type="http://schemas.openxmlformats.org/officeDocument/2006/relationships/notesSlide" Target="../notesSlides/notesSlide6.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12.xml"/><Relationship Id="rId5" Type="http://schemas.openxmlformats.org/officeDocument/2006/relationships/image" Target="../media/image4.png"/><Relationship Id="rId15" Type="http://schemas.microsoft.com/office/2007/relationships/hdphoto" Target="../media/hdphoto1.wdp"/><Relationship Id="rId10" Type="http://schemas.openxmlformats.org/officeDocument/2006/relationships/chart" Target="../charts/chart11.xml"/><Relationship Id="rId4" Type="http://schemas.openxmlformats.org/officeDocument/2006/relationships/image" Target="../media/image3.png"/><Relationship Id="rId9" Type="http://schemas.openxmlformats.org/officeDocument/2006/relationships/chart" Target="../charts/chart10.xml"/><Relationship Id="rId14" Type="http://schemas.openxmlformats.org/officeDocument/2006/relationships/image" Target="../media/image8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D659-97BB-A435-0E9B-9DDC92D3185E}"/>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3A6354C1-7B65-8087-8474-EE7527A3FB5D}"/>
              </a:ext>
            </a:extLst>
          </p:cNvPr>
          <p:cNvSpPr/>
          <p:nvPr/>
        </p:nvSpPr>
        <p:spPr>
          <a:xfrm>
            <a:off x="14765896" y="5935310"/>
            <a:ext cx="5935028" cy="5957948"/>
          </a:xfrm>
          <a:prstGeom prst="rect">
            <a:avLst/>
          </a:prstGeom>
          <a:solidFill>
            <a:srgbClr val="BDFF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515930B-9DD8-B0F7-B489-A352ABD72F2E}"/>
              </a:ext>
            </a:extLst>
          </p:cNvPr>
          <p:cNvSpPr/>
          <p:nvPr/>
        </p:nvSpPr>
        <p:spPr>
          <a:xfrm>
            <a:off x="7618788" y="17044070"/>
            <a:ext cx="6250440" cy="10447970"/>
          </a:xfrm>
          <a:prstGeom prst="rect">
            <a:avLst/>
          </a:prstGeom>
          <a:solidFill>
            <a:srgbClr val="FFBD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DA9AD7D-8883-8287-B874-398807B486B3}"/>
              </a:ext>
            </a:extLst>
          </p:cNvPr>
          <p:cNvSpPr/>
          <p:nvPr/>
        </p:nvSpPr>
        <p:spPr>
          <a:xfrm>
            <a:off x="610691" y="5992589"/>
            <a:ext cx="5973017" cy="11266371"/>
          </a:xfrm>
          <a:prstGeom prst="rect">
            <a:avLst/>
          </a:pr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021E44FC-CE30-588D-5822-D2C0DEE3413B}"/>
              </a:ext>
            </a:extLst>
          </p:cNvPr>
          <p:cNvSpPr/>
          <p:nvPr/>
        </p:nvSpPr>
        <p:spPr>
          <a:xfrm>
            <a:off x="610692" y="733937"/>
            <a:ext cx="20090232" cy="353102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6B18F4C-AA70-66A0-BA3D-82DA4231CC3B}"/>
              </a:ext>
            </a:extLst>
          </p:cNvPr>
          <p:cNvSpPr txBox="1"/>
          <p:nvPr/>
        </p:nvSpPr>
        <p:spPr>
          <a:xfrm>
            <a:off x="0" y="1053703"/>
            <a:ext cx="21056058" cy="273921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Calibri" panose="020F0502020204030204" pitchFamily="34" charset="0"/>
                <a:ea typeface="Calibri" panose="020F0502020204030204" pitchFamily="34" charset="0"/>
                <a:cs typeface="Calibri" panose="020F0502020204030204" pitchFamily="34" charset="0"/>
              </a:rPr>
              <a:t>Inter-Island Transport Connectivity Programme</a:t>
            </a:r>
          </a:p>
          <a:p>
            <a:pPr algn="ctr">
              <a:spcBef>
                <a:spcPts val="1200"/>
              </a:spcBef>
              <a:spcAft>
                <a:spcPts val="1200"/>
              </a:spcAft>
            </a:pPr>
            <a:r>
              <a:rPr lang="en-GB" sz="8000">
                <a:solidFill>
                  <a:schemeClr val="bg1"/>
                </a:solidFill>
                <a:latin typeface="Calibri" panose="020F0502020204030204" pitchFamily="34" charset="0"/>
                <a:ea typeface="Calibri" panose="020F0502020204030204" pitchFamily="34" charset="0"/>
                <a:cs typeface="Calibri" panose="020F0502020204030204" pitchFamily="34" charset="0"/>
              </a:rPr>
              <a:t>Fetlar </a:t>
            </a:r>
            <a:r>
              <a:rPr lang="en-GB" sz="8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Public Drop-In Session</a:t>
            </a:r>
          </a:p>
        </p:txBody>
      </p:sp>
      <p:pic>
        <p:nvPicPr>
          <p:cNvPr id="52" name="Picture 51">
            <a:extLst>
              <a:ext uri="{FF2B5EF4-FFF2-40B4-BE49-F238E27FC236}">
                <a16:creationId xmlns:a16="http://schemas.microsoft.com/office/drawing/2014/main" id="{AEE15599-F7A1-9910-564E-C40932D72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938" y="29869083"/>
            <a:ext cx="1145286" cy="304332"/>
          </a:xfrm>
          <a:prstGeom prst="rect">
            <a:avLst/>
          </a:prstGeom>
        </p:spPr>
      </p:pic>
      <p:grpSp>
        <p:nvGrpSpPr>
          <p:cNvPr id="56" name="Group 55">
            <a:extLst>
              <a:ext uri="{FF2B5EF4-FFF2-40B4-BE49-F238E27FC236}">
                <a16:creationId xmlns:a16="http://schemas.microsoft.com/office/drawing/2014/main" id="{74A646F2-A79C-915C-979D-6BE6459C2BD1}"/>
              </a:ext>
            </a:extLst>
          </p:cNvPr>
          <p:cNvGrpSpPr/>
          <p:nvPr/>
        </p:nvGrpSpPr>
        <p:grpSpPr>
          <a:xfrm>
            <a:off x="220075" y="28950444"/>
            <a:ext cx="20816084" cy="1140243"/>
            <a:chOff x="220075" y="28950444"/>
            <a:chExt cx="20816084" cy="1140243"/>
          </a:xfrm>
        </p:grpSpPr>
        <p:pic>
          <p:nvPicPr>
            <p:cNvPr id="48" name="Picture 2" descr="Logo: Shetland Islands Council">
              <a:extLst>
                <a:ext uri="{FF2B5EF4-FFF2-40B4-BE49-F238E27FC236}">
                  <a16:creationId xmlns:a16="http://schemas.microsoft.com/office/drawing/2014/main" id="{7ECC4110-8E86-9DF3-3603-25CA0B402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9371D62A-57B7-9007-B8A9-E1B655CA3B79}"/>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53" name="Picture 52">
              <a:extLst>
                <a:ext uri="{FF2B5EF4-FFF2-40B4-BE49-F238E27FC236}">
                  <a16:creationId xmlns:a16="http://schemas.microsoft.com/office/drawing/2014/main" id="{A85DFBAE-6CFB-A049-6363-7AB302BF4B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4" name="Picture 53">
              <a:extLst>
                <a:ext uri="{FF2B5EF4-FFF2-40B4-BE49-F238E27FC236}">
                  <a16:creationId xmlns:a16="http://schemas.microsoft.com/office/drawing/2014/main" id="{F58488AA-02E0-91E4-5EC2-1ABD9B02AD9A}"/>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55" name="Picture 54" descr="Logo, company name&#10;&#10;Description automatically generated">
              <a:extLst>
                <a:ext uri="{FF2B5EF4-FFF2-40B4-BE49-F238E27FC236}">
                  <a16:creationId xmlns:a16="http://schemas.microsoft.com/office/drawing/2014/main" id="{4C35DC42-2869-44CA-4D13-B85933DD8C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070" name="TextBox 1069">
            <a:extLst>
              <a:ext uri="{FF2B5EF4-FFF2-40B4-BE49-F238E27FC236}">
                <a16:creationId xmlns:a16="http://schemas.microsoft.com/office/drawing/2014/main" id="{8F49F6A0-E146-5504-479B-38A728C17D99}"/>
              </a:ext>
            </a:extLst>
          </p:cNvPr>
          <p:cNvSpPr txBox="1"/>
          <p:nvPr/>
        </p:nvSpPr>
        <p:spPr>
          <a:xfrm>
            <a:off x="693958" y="15078128"/>
            <a:ext cx="5949531" cy="1754326"/>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This study will set out a long-term plan for Shetland’s island communities</a:t>
            </a:r>
          </a:p>
        </p:txBody>
      </p:sp>
      <p:cxnSp>
        <p:nvCxnSpPr>
          <p:cNvPr id="6" name="Straight Connector 5">
            <a:extLst>
              <a:ext uri="{FF2B5EF4-FFF2-40B4-BE49-F238E27FC236}">
                <a16:creationId xmlns:a16="http://schemas.microsoft.com/office/drawing/2014/main" id="{E16A8D2E-D25C-569A-CC32-DDBEE34EFF5E}"/>
              </a:ext>
            </a:extLst>
          </p:cNvPr>
          <p:cNvCxnSpPr>
            <a:cxnSpLocks/>
          </p:cNvCxnSpPr>
          <p:nvPr/>
        </p:nvCxnSpPr>
        <p:spPr>
          <a:xfrm>
            <a:off x="7051788" y="5992590"/>
            <a:ext cx="0"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BC45425-B27B-68F1-8104-438C22063918}"/>
              </a:ext>
            </a:extLst>
          </p:cNvPr>
          <p:cNvCxnSpPr>
            <a:cxnSpLocks/>
          </p:cNvCxnSpPr>
          <p:nvPr/>
        </p:nvCxnSpPr>
        <p:spPr>
          <a:xfrm>
            <a:off x="14436228" y="5992590"/>
            <a:ext cx="138413"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FCB80F-129C-4E04-F369-1445CA20FCDD}"/>
              </a:ext>
            </a:extLst>
          </p:cNvPr>
          <p:cNvCxnSpPr>
            <a:cxnSpLocks/>
          </p:cNvCxnSpPr>
          <p:nvPr/>
        </p:nvCxnSpPr>
        <p:spPr>
          <a:xfrm flipH="1">
            <a:off x="610692" y="4984478"/>
            <a:ext cx="20090232" cy="114546"/>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31A16E4-89F4-71F2-946D-134C73EE2E0E}"/>
              </a:ext>
            </a:extLst>
          </p:cNvPr>
          <p:cNvSpPr txBox="1"/>
          <p:nvPr/>
        </p:nvSpPr>
        <p:spPr>
          <a:xfrm>
            <a:off x="874150" y="5818543"/>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22" name="TextBox 21">
            <a:extLst>
              <a:ext uri="{FF2B5EF4-FFF2-40B4-BE49-F238E27FC236}">
                <a16:creationId xmlns:a16="http://schemas.microsoft.com/office/drawing/2014/main" id="{98AF4A34-33A7-39B1-EC3E-A9F2859E8D94}"/>
              </a:ext>
            </a:extLst>
          </p:cNvPr>
          <p:cNvSpPr txBox="1"/>
          <p:nvPr/>
        </p:nvSpPr>
        <p:spPr>
          <a:xfrm>
            <a:off x="7806633" y="5520180"/>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cxnSp>
        <p:nvCxnSpPr>
          <p:cNvPr id="24" name="Straight Connector 23">
            <a:extLst>
              <a:ext uri="{FF2B5EF4-FFF2-40B4-BE49-F238E27FC236}">
                <a16:creationId xmlns:a16="http://schemas.microsoft.com/office/drawing/2014/main" id="{41057CA2-B1BE-FF96-2DB6-6E96537D744C}"/>
              </a:ext>
            </a:extLst>
          </p:cNvPr>
          <p:cNvCxnSpPr>
            <a:cxnSpLocks/>
          </p:cNvCxnSpPr>
          <p:nvPr/>
        </p:nvCxnSpPr>
        <p:spPr>
          <a:xfrm flipH="1">
            <a:off x="610691" y="17907058"/>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EDFF97-B76F-0849-E3FD-F5B79875382C}"/>
              </a:ext>
            </a:extLst>
          </p:cNvPr>
          <p:cNvCxnSpPr>
            <a:cxnSpLocks/>
          </p:cNvCxnSpPr>
          <p:nvPr/>
        </p:nvCxnSpPr>
        <p:spPr>
          <a:xfrm flipH="1">
            <a:off x="7717045" y="16433750"/>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4211A8A-FC91-B037-14B1-E389A70FD911}"/>
              </a:ext>
            </a:extLst>
          </p:cNvPr>
          <p:cNvSpPr txBox="1"/>
          <p:nvPr/>
        </p:nvSpPr>
        <p:spPr>
          <a:xfrm>
            <a:off x="7190201" y="10745118"/>
            <a:ext cx="7107615" cy="4524315"/>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We will achieve this by objectively and holistically determining:</a:t>
            </a:r>
          </a:p>
          <a:p>
            <a:pPr algn="ctr"/>
            <a:endParaRPr lang="en-GB" sz="36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‘case’ (in its widest sense) for fixed links </a:t>
            </a: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shape of the ferry service and network in the short, medium and long term for all islands</a:t>
            </a:r>
          </a:p>
        </p:txBody>
      </p:sp>
      <p:sp>
        <p:nvSpPr>
          <p:cNvPr id="31" name="TextBox 30">
            <a:extLst>
              <a:ext uri="{FF2B5EF4-FFF2-40B4-BE49-F238E27FC236}">
                <a16:creationId xmlns:a16="http://schemas.microsoft.com/office/drawing/2014/main" id="{3D3CD0E9-A6BC-37DB-7E10-359CE846F2E4}"/>
              </a:ext>
            </a:extLst>
          </p:cNvPr>
          <p:cNvSpPr txBox="1"/>
          <p:nvPr/>
        </p:nvSpPr>
        <p:spPr>
          <a:xfrm>
            <a:off x="14836330" y="8852923"/>
            <a:ext cx="5821897" cy="3083921"/>
          </a:xfrm>
          <a:prstGeom prst="rect">
            <a:avLst/>
          </a:prstGeom>
          <a:noFill/>
        </p:spPr>
        <p:txBody>
          <a:bodyPr wrap="square">
            <a:spAutoFit/>
          </a:bodyPr>
          <a:lstStyle/>
          <a:p>
            <a:pPr marL="0" lvl="1" algn="ctr" defTabSz="685800">
              <a:lnSpc>
                <a:spcPct val="90000"/>
              </a:lnSpc>
              <a:spcBef>
                <a:spcPct val="20000"/>
              </a:spcBef>
              <a:defRPr/>
            </a:pPr>
            <a:r>
              <a:rPr lang="en-GB" sz="3600">
                <a:latin typeface="Calibri" panose="020F0502020204030204" pitchFamily="34" charset="0"/>
                <a:ea typeface="Calibri" panose="020F0502020204030204" pitchFamily="34" charset="0"/>
                <a:cs typeface="Calibri" panose="020F0502020204030204" pitchFamily="34" charset="0"/>
              </a:rPr>
              <a:t>These two elements will be combined to create a ‘Network Strategy’, i.e., a sequential and costed investment plan for the inter-island transport network  </a:t>
            </a:r>
          </a:p>
        </p:txBody>
      </p:sp>
      <p:cxnSp>
        <p:nvCxnSpPr>
          <p:cNvPr id="32" name="Straight Connector 31">
            <a:extLst>
              <a:ext uri="{FF2B5EF4-FFF2-40B4-BE49-F238E27FC236}">
                <a16:creationId xmlns:a16="http://schemas.microsoft.com/office/drawing/2014/main" id="{BCF968E8-13E7-ACC3-2192-6ED0804B7BC2}"/>
              </a:ext>
            </a:extLst>
          </p:cNvPr>
          <p:cNvCxnSpPr>
            <a:cxnSpLocks/>
          </p:cNvCxnSpPr>
          <p:nvPr/>
        </p:nvCxnSpPr>
        <p:spPr>
          <a:xfrm flipH="1">
            <a:off x="14708694" y="12216453"/>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96DDD0F-E765-22E3-F1FA-2C353A6EBD30}"/>
              </a:ext>
            </a:extLst>
          </p:cNvPr>
          <p:cNvSpPr txBox="1"/>
          <p:nvPr/>
        </p:nvSpPr>
        <p:spPr>
          <a:xfrm>
            <a:off x="14904308" y="583383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35" name="TextBox 34">
            <a:extLst>
              <a:ext uri="{FF2B5EF4-FFF2-40B4-BE49-F238E27FC236}">
                <a16:creationId xmlns:a16="http://schemas.microsoft.com/office/drawing/2014/main" id="{C2B3425B-E84E-64FA-B831-D0246250CF9D}"/>
              </a:ext>
            </a:extLst>
          </p:cNvPr>
          <p:cNvSpPr txBox="1"/>
          <p:nvPr/>
        </p:nvSpPr>
        <p:spPr>
          <a:xfrm>
            <a:off x="306468" y="178155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sp>
        <p:nvSpPr>
          <p:cNvPr id="36" name="TextBox 35">
            <a:extLst>
              <a:ext uri="{FF2B5EF4-FFF2-40B4-BE49-F238E27FC236}">
                <a16:creationId xmlns:a16="http://schemas.microsoft.com/office/drawing/2014/main" id="{4DC24C5F-40F4-84F9-4F97-D0FC2F83499B}"/>
              </a:ext>
            </a:extLst>
          </p:cNvPr>
          <p:cNvSpPr txBox="1"/>
          <p:nvPr/>
        </p:nvSpPr>
        <p:spPr>
          <a:xfrm>
            <a:off x="7149976" y="1642236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37" name="TextBox 36">
            <a:extLst>
              <a:ext uri="{FF2B5EF4-FFF2-40B4-BE49-F238E27FC236}">
                <a16:creationId xmlns:a16="http://schemas.microsoft.com/office/drawing/2014/main" id="{DA3DB18B-4D86-C51D-0EDC-59C1D138E5C5}"/>
              </a:ext>
            </a:extLst>
          </p:cNvPr>
          <p:cNvSpPr txBox="1"/>
          <p:nvPr/>
        </p:nvSpPr>
        <p:spPr>
          <a:xfrm>
            <a:off x="14886123" y="125396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46" name="TextBox 45">
            <a:extLst>
              <a:ext uri="{FF2B5EF4-FFF2-40B4-BE49-F238E27FC236}">
                <a16:creationId xmlns:a16="http://schemas.microsoft.com/office/drawing/2014/main" id="{34CE121A-B175-6B09-8E4B-487F03DF6562}"/>
              </a:ext>
            </a:extLst>
          </p:cNvPr>
          <p:cNvSpPr txBox="1"/>
          <p:nvPr/>
        </p:nvSpPr>
        <p:spPr>
          <a:xfrm>
            <a:off x="7778361" y="21249968"/>
            <a:ext cx="5826900" cy="6186309"/>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algn="ctr"/>
            <a:r>
              <a:rPr lang="en-GB" sz="3600">
                <a:latin typeface="Calibri" panose="020F0502020204030204" pitchFamily="34" charset="0"/>
                <a:ea typeface="Calibri" panose="020F0502020204030204" pitchFamily="34" charset="0"/>
                <a:cs typeface="Calibri" panose="020F0502020204030204" pitchFamily="34" charset="0"/>
              </a:rPr>
              <a:t>Following the Strategic Business Case, the</a:t>
            </a:r>
          </a:p>
          <a:p>
            <a:pPr algn="ctr"/>
            <a:r>
              <a:rPr lang="en-GB" sz="3600">
                <a:latin typeface="Calibri" panose="020F0502020204030204" pitchFamily="34" charset="0"/>
                <a:ea typeface="Calibri" panose="020F0502020204030204" pitchFamily="34" charset="0"/>
                <a:cs typeface="Calibri" panose="020F0502020204030204" pitchFamily="34" charset="0"/>
              </a:rPr>
              <a:t>Network Strategy </a:t>
            </a:r>
            <a:r>
              <a:rPr lang="en-GB" sz="3600" b="1" u="sng">
                <a:latin typeface="Calibri" panose="020F0502020204030204" pitchFamily="34" charset="0"/>
                <a:ea typeface="Calibri" panose="020F0502020204030204" pitchFamily="34" charset="0"/>
                <a:cs typeface="Calibri" panose="020F0502020204030204" pitchFamily="34" charset="0"/>
              </a:rPr>
              <a:t>Outline Business Case (OBC)</a:t>
            </a:r>
            <a:r>
              <a:rPr lang="en-GB" sz="3600" b="1">
                <a:latin typeface="Calibri" panose="020F0502020204030204" pitchFamily="34" charset="0"/>
                <a:ea typeface="Calibri" panose="020F0502020204030204" pitchFamily="34" charset="0"/>
                <a:cs typeface="Calibri" panose="020F0502020204030204" pitchFamily="34" charset="0"/>
              </a:rPr>
              <a:t> </a:t>
            </a:r>
            <a:r>
              <a:rPr lang="en-GB" sz="3600">
                <a:latin typeface="Calibri" panose="020F0502020204030204" pitchFamily="34" charset="0"/>
                <a:ea typeface="Calibri" panose="020F0502020204030204" pitchFamily="34" charset="0"/>
                <a:cs typeface="Calibri" panose="020F0502020204030204" pitchFamily="34" charset="0"/>
              </a:rPr>
              <a:t>will determine the preferred option for each of the islands and aggregate these to a preferred network option – i.e., which investments should be made, where and in which order?</a:t>
            </a:r>
          </a:p>
        </p:txBody>
      </p:sp>
      <p:sp>
        <p:nvSpPr>
          <p:cNvPr id="51" name="TextBox 50">
            <a:extLst>
              <a:ext uri="{FF2B5EF4-FFF2-40B4-BE49-F238E27FC236}">
                <a16:creationId xmlns:a16="http://schemas.microsoft.com/office/drawing/2014/main" id="{69F5309B-22E8-955D-EDA9-B336310B9DB4}"/>
              </a:ext>
            </a:extLst>
          </p:cNvPr>
          <p:cNvSpPr txBox="1"/>
          <p:nvPr/>
        </p:nvSpPr>
        <p:spPr>
          <a:xfrm>
            <a:off x="14574641" y="16932583"/>
            <a:ext cx="6547295" cy="12972782"/>
          </a:xfrm>
          <a:prstGeom prst="rect">
            <a:avLst/>
          </a:prstGeom>
          <a:noFill/>
        </p:spPr>
        <p:txBody>
          <a:bodyPr wrap="square">
            <a:spAutoFit/>
          </a:bodyPr>
          <a:lstStyle/>
          <a:p>
            <a:pPr algn="ctr">
              <a:spcAft>
                <a:spcPts val="1800"/>
              </a:spcAft>
            </a:pPr>
            <a:r>
              <a:rPr lang="en-GB" sz="3600">
                <a:latin typeface="Calibri" panose="020F0502020204030204" pitchFamily="34" charset="0"/>
                <a:ea typeface="Calibri" panose="020F0502020204030204" pitchFamily="34" charset="0"/>
                <a:cs typeface="Calibri" panose="020F0502020204030204" pitchFamily="34" charset="0"/>
              </a:rPr>
              <a:t>The following boards set out:</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Business case and decision-making process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Community engagement programme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Headline socio-economic data</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Vessel and port profiles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Connectivity</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Ferry carryings, capacity utilisation and performance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Resident survey - key headlines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Transport Problems Framework</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Next steps and FAQs</a:t>
            </a:r>
          </a:p>
          <a:p>
            <a:pPr>
              <a:spcAft>
                <a:spcPts val="1800"/>
              </a:spcAft>
            </a:pPr>
            <a:r>
              <a:rPr lang="en-GB" sz="2400" b="1" i="1">
                <a:latin typeface="Calibri" panose="020F0502020204030204" pitchFamily="34" charset="0"/>
                <a:ea typeface="Calibri" panose="020F0502020204030204" pitchFamily="34" charset="0"/>
                <a:cs typeface="Calibri" panose="020F0502020204030204" pitchFamily="34" charset="0"/>
              </a:rPr>
              <a:t>Note that the route data presented is </a:t>
            </a:r>
            <a:r>
              <a:rPr lang="en-GB" sz="2400" b="1" i="1" u="sng">
                <a:latin typeface="Calibri" panose="020F0502020204030204" pitchFamily="34" charset="0"/>
                <a:ea typeface="Calibri" panose="020F0502020204030204" pitchFamily="34" charset="0"/>
                <a:cs typeface="Calibri" panose="020F0502020204030204" pitchFamily="34" charset="0"/>
              </a:rPr>
              <a:t>for Hamars Ness – Belmont / </a:t>
            </a:r>
            <a:r>
              <a:rPr lang="en-GB" sz="2400" b="1" i="1" u="sng" err="1">
                <a:latin typeface="Calibri" panose="020F0502020204030204" pitchFamily="34" charset="0"/>
                <a:ea typeface="Calibri" panose="020F0502020204030204" pitchFamily="34" charset="0"/>
                <a:cs typeface="Calibri" panose="020F0502020204030204" pitchFamily="34" charset="0"/>
              </a:rPr>
              <a:t>Gutcher</a:t>
            </a:r>
            <a:r>
              <a:rPr lang="en-GB" sz="2400" b="1" i="1">
                <a:latin typeface="Calibri" panose="020F0502020204030204" pitchFamily="34" charset="0"/>
                <a:ea typeface="Calibri" panose="020F0502020204030204" pitchFamily="34" charset="0"/>
                <a:cs typeface="Calibri" panose="020F0502020204030204" pitchFamily="34" charset="0"/>
              </a:rPr>
              <a:t>.  Information on the </a:t>
            </a:r>
            <a:r>
              <a:rPr lang="en-GB" sz="2400" b="1" i="1" u="sng">
                <a:latin typeface="Calibri" panose="020F0502020204030204" pitchFamily="34" charset="0"/>
                <a:ea typeface="Calibri" panose="020F0502020204030204" pitchFamily="34" charset="0"/>
                <a:cs typeface="Calibri" panose="020F0502020204030204" pitchFamily="34" charset="0"/>
              </a:rPr>
              <a:t>Yell Sound </a:t>
            </a:r>
            <a:r>
              <a:rPr lang="en-GB" sz="2400" b="1" i="1">
                <a:latin typeface="Calibri" panose="020F0502020204030204" pitchFamily="34" charset="0"/>
                <a:ea typeface="Calibri" panose="020F0502020204030204" pitchFamily="34" charset="0"/>
                <a:cs typeface="Calibri" panose="020F0502020204030204" pitchFamily="34" charset="0"/>
              </a:rPr>
              <a:t>route is presented in booklet format around the room</a:t>
            </a:r>
          </a:p>
          <a:p>
            <a:pPr>
              <a:spcAft>
                <a:spcPts val="1800"/>
              </a:spcAft>
            </a:pPr>
            <a:endParaRPr lang="en-GB" sz="3600">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2DB993B4-FB3E-B67C-57F3-38AD6E7691F9}"/>
              </a:ext>
            </a:extLst>
          </p:cNvPr>
          <p:cNvGrpSpPr/>
          <p:nvPr/>
        </p:nvGrpSpPr>
        <p:grpSpPr>
          <a:xfrm>
            <a:off x="9987813" y="6485816"/>
            <a:ext cx="3757150" cy="3440811"/>
            <a:chOff x="9654981" y="6990572"/>
            <a:chExt cx="3757150" cy="3440811"/>
          </a:xfrm>
        </p:grpSpPr>
        <p:sp>
          <p:nvSpPr>
            <p:cNvPr id="63" name="Freeform: Shape 62">
              <a:extLst>
                <a:ext uri="{FF2B5EF4-FFF2-40B4-BE49-F238E27FC236}">
                  <a16:creationId xmlns:a16="http://schemas.microsoft.com/office/drawing/2014/main" id="{2C45D545-C276-4CE1-B40A-000530696FA5}"/>
                </a:ext>
              </a:extLst>
            </p:cNvPr>
            <p:cNvSpPr/>
            <p:nvPr/>
          </p:nvSpPr>
          <p:spPr>
            <a:xfrm>
              <a:off x="9654981" y="6990572"/>
              <a:ext cx="3757150" cy="3440811"/>
            </a:xfrm>
            <a:custGeom>
              <a:avLst/>
              <a:gdLst>
                <a:gd name="connsiteX0" fmla="*/ 365085 w 3758237"/>
                <a:gd name="connsiteY0" fmla="*/ 736862 h 3430725"/>
                <a:gd name="connsiteX1" fmla="*/ 1457285 w 3758237"/>
                <a:gd name="connsiteY1" fmla="*/ 165362 h 3430725"/>
                <a:gd name="connsiteX2" fmla="*/ 2473285 w 3758237"/>
                <a:gd name="connsiteY2" fmla="*/ 262 h 3430725"/>
                <a:gd name="connsiteX3" fmla="*/ 3184485 w 3758237"/>
                <a:gd name="connsiteY3" fmla="*/ 190762 h 3430725"/>
                <a:gd name="connsiteX4" fmla="*/ 3730585 w 3758237"/>
                <a:gd name="connsiteY4" fmla="*/ 889262 h 3430725"/>
                <a:gd name="connsiteX5" fmla="*/ 3603585 w 3758237"/>
                <a:gd name="connsiteY5" fmla="*/ 2121162 h 3430725"/>
                <a:gd name="connsiteX6" fmla="*/ 2968585 w 3758237"/>
                <a:gd name="connsiteY6" fmla="*/ 3060962 h 3430725"/>
                <a:gd name="connsiteX7" fmla="*/ 2016085 w 3758237"/>
                <a:gd name="connsiteY7" fmla="*/ 3429262 h 3430725"/>
                <a:gd name="connsiteX8" fmla="*/ 111085 w 3758237"/>
                <a:gd name="connsiteY8" fmla="*/ 2946662 h 3430725"/>
                <a:gd name="connsiteX9" fmla="*/ 365085 w 3758237"/>
                <a:gd name="connsiteY9" fmla="*/ 736862 h 3430725"/>
                <a:gd name="connsiteX0" fmla="*/ 363998 w 3757150"/>
                <a:gd name="connsiteY0" fmla="*/ 744413 h 3438276"/>
                <a:gd name="connsiteX1" fmla="*/ 1418098 w 3757150"/>
                <a:gd name="connsiteY1" fmla="*/ 109413 h 3438276"/>
                <a:gd name="connsiteX2" fmla="*/ 2472198 w 3757150"/>
                <a:gd name="connsiteY2" fmla="*/ 7813 h 3438276"/>
                <a:gd name="connsiteX3" fmla="*/ 3183398 w 3757150"/>
                <a:gd name="connsiteY3" fmla="*/ 198313 h 3438276"/>
                <a:gd name="connsiteX4" fmla="*/ 3729498 w 3757150"/>
                <a:gd name="connsiteY4" fmla="*/ 896813 h 3438276"/>
                <a:gd name="connsiteX5" fmla="*/ 3602498 w 3757150"/>
                <a:gd name="connsiteY5" fmla="*/ 2128713 h 3438276"/>
                <a:gd name="connsiteX6" fmla="*/ 2967498 w 3757150"/>
                <a:gd name="connsiteY6" fmla="*/ 3068513 h 3438276"/>
                <a:gd name="connsiteX7" fmla="*/ 2014998 w 3757150"/>
                <a:gd name="connsiteY7" fmla="*/ 3436813 h 3438276"/>
                <a:gd name="connsiteX8" fmla="*/ 109998 w 3757150"/>
                <a:gd name="connsiteY8" fmla="*/ 2954213 h 3438276"/>
                <a:gd name="connsiteX9" fmla="*/ 363998 w 3757150"/>
                <a:gd name="connsiteY9" fmla="*/ 744413 h 3438276"/>
                <a:gd name="connsiteX0" fmla="*/ 363998 w 3757150"/>
                <a:gd name="connsiteY0" fmla="*/ 746948 h 3440811"/>
                <a:gd name="connsiteX1" fmla="*/ 1418098 w 3757150"/>
                <a:gd name="connsiteY1" fmla="*/ 111948 h 3440811"/>
                <a:gd name="connsiteX2" fmla="*/ 2472198 w 3757150"/>
                <a:gd name="connsiteY2" fmla="*/ 10348 h 3440811"/>
                <a:gd name="connsiteX3" fmla="*/ 3183398 w 3757150"/>
                <a:gd name="connsiteY3" fmla="*/ 200848 h 3440811"/>
                <a:gd name="connsiteX4" fmla="*/ 3729498 w 3757150"/>
                <a:gd name="connsiteY4" fmla="*/ 899348 h 3440811"/>
                <a:gd name="connsiteX5" fmla="*/ 3602498 w 3757150"/>
                <a:gd name="connsiteY5" fmla="*/ 2131248 h 3440811"/>
                <a:gd name="connsiteX6" fmla="*/ 2967498 w 3757150"/>
                <a:gd name="connsiteY6" fmla="*/ 3071048 h 3440811"/>
                <a:gd name="connsiteX7" fmla="*/ 2014998 w 3757150"/>
                <a:gd name="connsiteY7" fmla="*/ 3439348 h 3440811"/>
                <a:gd name="connsiteX8" fmla="*/ 109998 w 3757150"/>
                <a:gd name="connsiteY8" fmla="*/ 2956748 h 3440811"/>
                <a:gd name="connsiteX9" fmla="*/ 363998 w 3757150"/>
                <a:gd name="connsiteY9" fmla="*/ 746948 h 34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7150" h="3440811">
                  <a:moveTo>
                    <a:pt x="363998" y="746948"/>
                  </a:moveTo>
                  <a:cubicBezTo>
                    <a:pt x="582015" y="272815"/>
                    <a:pt x="914331" y="247415"/>
                    <a:pt x="1418098" y="111948"/>
                  </a:cubicBezTo>
                  <a:cubicBezTo>
                    <a:pt x="1921865" y="-23519"/>
                    <a:pt x="2177981" y="-4469"/>
                    <a:pt x="2472198" y="10348"/>
                  </a:cubicBezTo>
                  <a:cubicBezTo>
                    <a:pt x="2766415" y="25165"/>
                    <a:pt x="2973848" y="52681"/>
                    <a:pt x="3183398" y="200848"/>
                  </a:cubicBezTo>
                  <a:cubicBezTo>
                    <a:pt x="3392948" y="349015"/>
                    <a:pt x="3659648" y="577615"/>
                    <a:pt x="3729498" y="899348"/>
                  </a:cubicBezTo>
                  <a:cubicBezTo>
                    <a:pt x="3799348" y="1221081"/>
                    <a:pt x="3729498" y="1769298"/>
                    <a:pt x="3602498" y="2131248"/>
                  </a:cubicBezTo>
                  <a:cubicBezTo>
                    <a:pt x="3475498" y="2493198"/>
                    <a:pt x="3232081" y="2853031"/>
                    <a:pt x="2967498" y="3071048"/>
                  </a:cubicBezTo>
                  <a:cubicBezTo>
                    <a:pt x="2702915" y="3289065"/>
                    <a:pt x="2491248" y="3458398"/>
                    <a:pt x="2014998" y="3439348"/>
                  </a:cubicBezTo>
                  <a:cubicBezTo>
                    <a:pt x="1538748" y="3420298"/>
                    <a:pt x="389398" y="3411831"/>
                    <a:pt x="109998" y="2956748"/>
                  </a:cubicBezTo>
                  <a:cubicBezTo>
                    <a:pt x="-169402" y="2501665"/>
                    <a:pt x="145981" y="1221081"/>
                    <a:pt x="363998" y="74694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2" name="Graphic 61">
              <a:extLst>
                <a:ext uri="{FF2B5EF4-FFF2-40B4-BE49-F238E27FC236}">
                  <a16:creationId xmlns:a16="http://schemas.microsoft.com/office/drawing/2014/main" id="{B8D92CCE-DC4C-9C87-7094-46ED499032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91805" y="7298288"/>
              <a:ext cx="3324225" cy="2552700"/>
            </a:xfrm>
            <a:prstGeom prst="rect">
              <a:avLst/>
            </a:prstGeom>
          </p:spPr>
        </p:pic>
        <p:pic>
          <p:nvPicPr>
            <p:cNvPr id="1024" name="Graphic 1023" descr="Tug boat with solid fill">
              <a:extLst>
                <a:ext uri="{FF2B5EF4-FFF2-40B4-BE49-F238E27FC236}">
                  <a16:creationId xmlns:a16="http://schemas.microsoft.com/office/drawing/2014/main" id="{2CA0B07D-2362-BDA5-6887-E953AC7FA3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77908" y="7932648"/>
              <a:ext cx="411426" cy="411426"/>
            </a:xfrm>
            <a:prstGeom prst="rect">
              <a:avLst/>
            </a:prstGeom>
          </p:spPr>
        </p:pic>
        <p:pic>
          <p:nvPicPr>
            <p:cNvPr id="1025" name="Graphic 1024" descr="Tug boat with solid fill">
              <a:extLst>
                <a:ext uri="{FF2B5EF4-FFF2-40B4-BE49-F238E27FC236}">
                  <a16:creationId xmlns:a16="http://schemas.microsoft.com/office/drawing/2014/main" id="{964EA1B2-265C-C227-A876-075FFEC3766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9334585"/>
              <a:ext cx="411426" cy="411426"/>
            </a:xfrm>
            <a:prstGeom prst="rect">
              <a:avLst/>
            </a:prstGeom>
          </p:spPr>
        </p:pic>
        <p:pic>
          <p:nvPicPr>
            <p:cNvPr id="1026" name="Graphic 1025" descr="Tug boat with solid fill">
              <a:extLst>
                <a:ext uri="{FF2B5EF4-FFF2-40B4-BE49-F238E27FC236}">
                  <a16:creationId xmlns:a16="http://schemas.microsoft.com/office/drawing/2014/main" id="{E91073B3-CC3D-BA65-3343-A334CD3440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7354283"/>
              <a:ext cx="411426" cy="411426"/>
            </a:xfrm>
            <a:prstGeom prst="rect">
              <a:avLst/>
            </a:prstGeom>
          </p:spPr>
        </p:pic>
      </p:grpSp>
      <p:sp>
        <p:nvSpPr>
          <p:cNvPr id="27" name="Freeform: Shape 26">
            <a:extLst>
              <a:ext uri="{FF2B5EF4-FFF2-40B4-BE49-F238E27FC236}">
                <a16:creationId xmlns:a16="http://schemas.microsoft.com/office/drawing/2014/main" id="{B3E3F40F-DCC5-ECA7-6A70-4B674AC48E4C}"/>
              </a:ext>
            </a:extLst>
          </p:cNvPr>
          <p:cNvSpPr/>
          <p:nvPr/>
        </p:nvSpPr>
        <p:spPr>
          <a:xfrm>
            <a:off x="17437090" y="13041902"/>
            <a:ext cx="2877654" cy="3189769"/>
          </a:xfrm>
          <a:custGeom>
            <a:avLst/>
            <a:gdLst>
              <a:gd name="connsiteX0" fmla="*/ 12710 w 2877654"/>
              <a:gd name="connsiteY0" fmla="*/ 1258298 h 3189769"/>
              <a:gd name="connsiteX1" fmla="*/ 190510 w 2877654"/>
              <a:gd name="connsiteY1" fmla="*/ 369298 h 3189769"/>
              <a:gd name="connsiteX2" fmla="*/ 1206510 w 2877654"/>
              <a:gd name="connsiteY2" fmla="*/ 13698 h 3189769"/>
              <a:gd name="connsiteX3" fmla="*/ 2349510 w 2877654"/>
              <a:gd name="connsiteY3" fmla="*/ 166098 h 3189769"/>
              <a:gd name="connsiteX4" fmla="*/ 2806710 w 2877654"/>
              <a:gd name="connsiteY4" fmla="*/ 1004298 h 3189769"/>
              <a:gd name="connsiteX5" fmla="*/ 2832110 w 2877654"/>
              <a:gd name="connsiteY5" fmla="*/ 2350498 h 3189769"/>
              <a:gd name="connsiteX6" fmla="*/ 2374910 w 2877654"/>
              <a:gd name="connsiteY6" fmla="*/ 2960098 h 3189769"/>
              <a:gd name="connsiteX7" fmla="*/ 1435110 w 2877654"/>
              <a:gd name="connsiteY7" fmla="*/ 3188698 h 3189769"/>
              <a:gd name="connsiteX8" fmla="*/ 368310 w 2877654"/>
              <a:gd name="connsiteY8" fmla="*/ 2883898 h 3189769"/>
              <a:gd name="connsiteX9" fmla="*/ 12710 w 2877654"/>
              <a:gd name="connsiteY9" fmla="*/ 1258298 h 318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77654" h="3189769">
                <a:moveTo>
                  <a:pt x="12710" y="1258298"/>
                </a:moveTo>
                <a:cubicBezTo>
                  <a:pt x="-16923" y="839198"/>
                  <a:pt x="-8457" y="576731"/>
                  <a:pt x="190510" y="369298"/>
                </a:cubicBezTo>
                <a:cubicBezTo>
                  <a:pt x="389477" y="161865"/>
                  <a:pt x="846677" y="47565"/>
                  <a:pt x="1206510" y="13698"/>
                </a:cubicBezTo>
                <a:cubicBezTo>
                  <a:pt x="1566343" y="-20169"/>
                  <a:pt x="2082810" y="998"/>
                  <a:pt x="2349510" y="166098"/>
                </a:cubicBezTo>
                <a:cubicBezTo>
                  <a:pt x="2616210" y="331198"/>
                  <a:pt x="2726277" y="640231"/>
                  <a:pt x="2806710" y="1004298"/>
                </a:cubicBezTo>
                <a:cubicBezTo>
                  <a:pt x="2887143" y="1368365"/>
                  <a:pt x="2904077" y="2024531"/>
                  <a:pt x="2832110" y="2350498"/>
                </a:cubicBezTo>
                <a:cubicBezTo>
                  <a:pt x="2760143" y="2676465"/>
                  <a:pt x="2607743" y="2820398"/>
                  <a:pt x="2374910" y="2960098"/>
                </a:cubicBezTo>
                <a:cubicBezTo>
                  <a:pt x="2142077" y="3099798"/>
                  <a:pt x="1769543" y="3201398"/>
                  <a:pt x="1435110" y="3188698"/>
                </a:cubicBezTo>
                <a:cubicBezTo>
                  <a:pt x="1100677" y="3175998"/>
                  <a:pt x="609610" y="3201398"/>
                  <a:pt x="368310" y="2883898"/>
                </a:cubicBezTo>
                <a:cubicBezTo>
                  <a:pt x="127010" y="2566398"/>
                  <a:pt x="42343" y="1677398"/>
                  <a:pt x="12710" y="125829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D2DB3D47-CEB9-AB50-C9A5-6E682B20DBE0}"/>
              </a:ext>
            </a:extLst>
          </p:cNvPr>
          <p:cNvGrpSpPr/>
          <p:nvPr/>
        </p:nvGrpSpPr>
        <p:grpSpPr>
          <a:xfrm>
            <a:off x="18140906" y="13567791"/>
            <a:ext cx="1488934" cy="2186537"/>
            <a:chOff x="17050705" y="21618326"/>
            <a:chExt cx="677098" cy="1068187"/>
          </a:xfrm>
          <a:effectLst>
            <a:outerShdw blurRad="50800" dist="38100" dir="2700000" algn="tl" rotWithShape="0">
              <a:prstClr val="black">
                <a:alpha val="40000"/>
              </a:prstClr>
            </a:outerShdw>
          </a:effectLst>
        </p:grpSpPr>
        <p:sp>
          <p:nvSpPr>
            <p:cNvPr id="14" name="Freeform: Shape 13">
              <a:extLst>
                <a:ext uri="{FF2B5EF4-FFF2-40B4-BE49-F238E27FC236}">
                  <a16:creationId xmlns:a16="http://schemas.microsoft.com/office/drawing/2014/main" id="{29D58B98-E9C8-4918-EC56-6F161851E4F4}"/>
                </a:ext>
              </a:extLst>
            </p:cNvPr>
            <p:cNvSpPr/>
            <p:nvPr/>
          </p:nvSpPr>
          <p:spPr>
            <a:xfrm>
              <a:off x="17051894"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CBA800B-C4EA-95B8-2C08-6A0292AB8872}"/>
                </a:ext>
              </a:extLst>
            </p:cNvPr>
            <p:cNvSpPr/>
            <p:nvPr/>
          </p:nvSpPr>
          <p:spPr>
            <a:xfrm>
              <a:off x="17291388" y="22440137"/>
              <a:ext cx="201072" cy="133404"/>
            </a:xfrm>
            <a:custGeom>
              <a:avLst/>
              <a:gdLst>
                <a:gd name="connsiteX0" fmla="*/ 201073 w 201072"/>
                <a:gd name="connsiteY0" fmla="*/ 47564 h 133404"/>
                <a:gd name="connsiteX1" fmla="*/ 59436 w 201072"/>
                <a:gd name="connsiteY1" fmla="*/ 47564 h 133404"/>
                <a:gd name="connsiteX2" fmla="*/ 78486 w 201072"/>
                <a:gd name="connsiteY2" fmla="*/ 28514 h 133404"/>
                <a:gd name="connsiteX3" fmla="*/ 78486 w 201072"/>
                <a:gd name="connsiteY3" fmla="*/ 4892 h 133404"/>
                <a:gd name="connsiteX4" fmla="*/ 54864 w 201072"/>
                <a:gd name="connsiteY4" fmla="*/ 4892 h 133404"/>
                <a:gd name="connsiteX5" fmla="*/ 4858 w 201072"/>
                <a:gd name="connsiteY5" fmla="*/ 54898 h 133404"/>
                <a:gd name="connsiteX6" fmla="*/ 0 w 201072"/>
                <a:gd name="connsiteY6" fmla="*/ 66709 h 133404"/>
                <a:gd name="connsiteX7" fmla="*/ 4858 w 201072"/>
                <a:gd name="connsiteY7" fmla="*/ 78520 h 133404"/>
                <a:gd name="connsiteX8" fmla="*/ 54864 w 201072"/>
                <a:gd name="connsiteY8" fmla="*/ 128526 h 133404"/>
                <a:gd name="connsiteX9" fmla="*/ 78534 w 201072"/>
                <a:gd name="connsiteY9" fmla="*/ 128479 h 133404"/>
                <a:gd name="connsiteX10" fmla="*/ 78486 w 201072"/>
                <a:gd name="connsiteY10" fmla="*/ 104809 h 133404"/>
                <a:gd name="connsiteX11" fmla="*/ 59436 w 201072"/>
                <a:gd name="connsiteY11" fmla="*/ 85759 h 133404"/>
                <a:gd name="connsiteX12" fmla="*/ 201073 w 201072"/>
                <a:gd name="connsiteY12" fmla="*/ 85759 h 13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072" h="133404">
                  <a:moveTo>
                    <a:pt x="201073" y="47564"/>
                  </a:moveTo>
                  <a:lnTo>
                    <a:pt x="59436" y="47564"/>
                  </a:lnTo>
                  <a:lnTo>
                    <a:pt x="78486" y="28514"/>
                  </a:lnTo>
                  <a:cubicBezTo>
                    <a:pt x="85009" y="21991"/>
                    <a:pt x="85009" y="11415"/>
                    <a:pt x="78486" y="4892"/>
                  </a:cubicBezTo>
                  <a:cubicBezTo>
                    <a:pt x="71963" y="-1631"/>
                    <a:pt x="61387" y="-1631"/>
                    <a:pt x="54864" y="4892"/>
                  </a:cubicBezTo>
                  <a:lnTo>
                    <a:pt x="4858" y="54898"/>
                  </a:lnTo>
                  <a:cubicBezTo>
                    <a:pt x="1778" y="58062"/>
                    <a:pt x="38" y="62293"/>
                    <a:pt x="0" y="66709"/>
                  </a:cubicBezTo>
                  <a:cubicBezTo>
                    <a:pt x="18" y="71129"/>
                    <a:pt x="1761" y="75367"/>
                    <a:pt x="4858" y="78520"/>
                  </a:cubicBezTo>
                  <a:lnTo>
                    <a:pt x="54864" y="128526"/>
                  </a:lnTo>
                  <a:cubicBezTo>
                    <a:pt x="61413" y="135049"/>
                    <a:pt x="72011" y="135028"/>
                    <a:pt x="78534" y="128479"/>
                  </a:cubicBezTo>
                  <a:cubicBezTo>
                    <a:pt x="85056" y="121930"/>
                    <a:pt x="85035" y="111332"/>
                    <a:pt x="78486" y="104809"/>
                  </a:cubicBezTo>
                  <a:lnTo>
                    <a:pt x="59436" y="85759"/>
                  </a:lnTo>
                  <a:lnTo>
                    <a:pt x="201073" y="85759"/>
                  </a:lnTo>
                  <a:close/>
                </a:path>
              </a:pathLst>
            </a:custGeom>
            <a:solidFill>
              <a:srgbClr val="023459"/>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CC9C0A6-97E5-C273-6A42-ED433520282D}"/>
                </a:ext>
              </a:extLst>
            </p:cNvPr>
            <p:cNvSpPr/>
            <p:nvPr/>
          </p:nvSpPr>
          <p:spPr>
            <a:xfrm>
              <a:off x="17312725" y="21723221"/>
              <a:ext cx="191080" cy="133290"/>
            </a:xfrm>
            <a:custGeom>
              <a:avLst/>
              <a:gdLst>
                <a:gd name="connsiteX0" fmla="*/ 186214 w 191080"/>
                <a:gd name="connsiteY0" fmla="*/ 54865 h 133290"/>
                <a:gd name="connsiteX1" fmla="*/ 136208 w 191080"/>
                <a:gd name="connsiteY1" fmla="*/ 4859 h 133290"/>
                <a:gd name="connsiteX2" fmla="*/ 112633 w 191080"/>
                <a:gd name="connsiteY2" fmla="*/ 4906 h 133290"/>
                <a:gd name="connsiteX3" fmla="*/ 112681 w 191080"/>
                <a:gd name="connsiteY3" fmla="*/ 28481 h 133290"/>
                <a:gd name="connsiteX4" fmla="*/ 131731 w 191080"/>
                <a:gd name="connsiteY4" fmla="*/ 47531 h 133290"/>
                <a:gd name="connsiteX5" fmla="*/ 0 w 191080"/>
                <a:gd name="connsiteY5" fmla="*/ 47531 h 133290"/>
                <a:gd name="connsiteX6" fmla="*/ 0 w 191080"/>
                <a:gd name="connsiteY6" fmla="*/ 85631 h 133290"/>
                <a:gd name="connsiteX7" fmla="*/ 131826 w 191080"/>
                <a:gd name="connsiteY7" fmla="*/ 85631 h 133290"/>
                <a:gd name="connsiteX8" fmla="*/ 112776 w 191080"/>
                <a:gd name="connsiteY8" fmla="*/ 104681 h 133290"/>
                <a:gd name="connsiteX9" fmla="*/ 112586 w 191080"/>
                <a:gd name="connsiteY9" fmla="*/ 128303 h 133290"/>
                <a:gd name="connsiteX10" fmla="*/ 136208 w 191080"/>
                <a:gd name="connsiteY10" fmla="*/ 128493 h 133290"/>
                <a:gd name="connsiteX11" fmla="*/ 186214 w 191080"/>
                <a:gd name="connsiteY11" fmla="*/ 78487 h 133290"/>
                <a:gd name="connsiteX12" fmla="*/ 186214 w 191080"/>
                <a:gd name="connsiteY12" fmla="*/ 54865 h 13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080" h="133290">
                  <a:moveTo>
                    <a:pt x="186214" y="54865"/>
                  </a:moveTo>
                  <a:lnTo>
                    <a:pt x="136208" y="4859"/>
                  </a:lnTo>
                  <a:cubicBezTo>
                    <a:pt x="129685" y="-1638"/>
                    <a:pt x="119130" y="-1616"/>
                    <a:pt x="112633" y="4906"/>
                  </a:cubicBezTo>
                  <a:cubicBezTo>
                    <a:pt x="106136" y="11429"/>
                    <a:pt x="106158" y="21984"/>
                    <a:pt x="112681" y="28481"/>
                  </a:cubicBezTo>
                  <a:lnTo>
                    <a:pt x="131731" y="47531"/>
                  </a:lnTo>
                  <a:lnTo>
                    <a:pt x="0" y="47531"/>
                  </a:lnTo>
                  <a:lnTo>
                    <a:pt x="0" y="85631"/>
                  </a:lnTo>
                  <a:lnTo>
                    <a:pt x="131826" y="85631"/>
                  </a:lnTo>
                  <a:lnTo>
                    <a:pt x="112776" y="104681"/>
                  </a:lnTo>
                  <a:cubicBezTo>
                    <a:pt x="106200" y="111151"/>
                    <a:pt x="106115" y="121727"/>
                    <a:pt x="112586" y="128303"/>
                  </a:cubicBezTo>
                  <a:cubicBezTo>
                    <a:pt x="119056" y="134879"/>
                    <a:pt x="129631" y="134963"/>
                    <a:pt x="136208" y="128493"/>
                  </a:cubicBezTo>
                  <a:lnTo>
                    <a:pt x="186214" y="78487"/>
                  </a:lnTo>
                  <a:cubicBezTo>
                    <a:pt x="192703" y="71950"/>
                    <a:pt x="192703" y="61402"/>
                    <a:pt x="186214" y="54865"/>
                  </a:cubicBezTo>
                  <a:close/>
                </a:path>
              </a:pathLst>
            </a:custGeom>
            <a:solidFill>
              <a:srgbClr val="023459"/>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D71AA0-B568-763D-479B-1CB276311A39}"/>
                </a:ext>
              </a:extLst>
            </p:cNvPr>
            <p:cNvSpPr/>
            <p:nvPr/>
          </p:nvSpPr>
          <p:spPr>
            <a:xfrm>
              <a:off x="17560517" y="22055696"/>
              <a:ext cx="133503" cy="210702"/>
            </a:xfrm>
            <a:custGeom>
              <a:avLst/>
              <a:gdLst>
                <a:gd name="connsiteX0" fmla="*/ 128636 w 133503"/>
                <a:gd name="connsiteY0" fmla="*/ 132017 h 210702"/>
                <a:gd name="connsiteX1" fmla="*/ 105014 w 133503"/>
                <a:gd name="connsiteY1" fmla="*/ 132017 h 210702"/>
                <a:gd name="connsiteX2" fmla="*/ 85964 w 133503"/>
                <a:gd name="connsiteY2" fmla="*/ 151067 h 210702"/>
                <a:gd name="connsiteX3" fmla="*/ 85964 w 133503"/>
                <a:gd name="connsiteY3" fmla="*/ 0 h 210702"/>
                <a:gd name="connsiteX4" fmla="*/ 47483 w 133503"/>
                <a:gd name="connsiteY4" fmla="*/ 0 h 210702"/>
                <a:gd name="connsiteX5" fmla="*/ 47483 w 133503"/>
                <a:gd name="connsiteY5" fmla="*/ 151257 h 210702"/>
                <a:gd name="connsiteX6" fmla="*/ 28433 w 133503"/>
                <a:gd name="connsiteY6" fmla="*/ 132207 h 210702"/>
                <a:gd name="connsiteX7" fmla="*/ 4859 w 133503"/>
                <a:gd name="connsiteY7" fmla="*/ 132255 h 210702"/>
                <a:gd name="connsiteX8" fmla="*/ 4906 w 133503"/>
                <a:gd name="connsiteY8" fmla="*/ 155829 h 210702"/>
                <a:gd name="connsiteX9" fmla="*/ 54817 w 133503"/>
                <a:gd name="connsiteY9" fmla="*/ 205835 h 210702"/>
                <a:gd name="connsiteX10" fmla="*/ 78439 w 133503"/>
                <a:gd name="connsiteY10" fmla="*/ 205835 h 210702"/>
                <a:gd name="connsiteX11" fmla="*/ 128446 w 133503"/>
                <a:gd name="connsiteY11" fmla="*/ 155829 h 210702"/>
                <a:gd name="connsiteX12" fmla="*/ 128741 w 133503"/>
                <a:gd name="connsiteY12" fmla="*/ 132123 h 210702"/>
                <a:gd name="connsiteX13" fmla="*/ 128636 w 133503"/>
                <a:gd name="connsiteY13" fmla="*/ 132017 h 21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503" h="210702">
                  <a:moveTo>
                    <a:pt x="128636" y="132017"/>
                  </a:moveTo>
                  <a:cubicBezTo>
                    <a:pt x="122099" y="125527"/>
                    <a:pt x="111551" y="125527"/>
                    <a:pt x="105014" y="132017"/>
                  </a:cubicBezTo>
                  <a:lnTo>
                    <a:pt x="85964" y="151067"/>
                  </a:lnTo>
                  <a:lnTo>
                    <a:pt x="85964" y="0"/>
                  </a:lnTo>
                  <a:lnTo>
                    <a:pt x="47483" y="0"/>
                  </a:lnTo>
                  <a:lnTo>
                    <a:pt x="47483" y="151257"/>
                  </a:lnTo>
                  <a:lnTo>
                    <a:pt x="28433" y="132207"/>
                  </a:lnTo>
                  <a:cubicBezTo>
                    <a:pt x="21910" y="125710"/>
                    <a:pt x="11356" y="125732"/>
                    <a:pt x="4859" y="132255"/>
                  </a:cubicBezTo>
                  <a:cubicBezTo>
                    <a:pt x="-1638" y="138777"/>
                    <a:pt x="-1616" y="149332"/>
                    <a:pt x="4906" y="155829"/>
                  </a:cubicBezTo>
                  <a:lnTo>
                    <a:pt x="54817" y="205835"/>
                  </a:lnTo>
                  <a:cubicBezTo>
                    <a:pt x="61354" y="212325"/>
                    <a:pt x="71902" y="212325"/>
                    <a:pt x="78439" y="205835"/>
                  </a:cubicBezTo>
                  <a:lnTo>
                    <a:pt x="128446" y="155829"/>
                  </a:lnTo>
                  <a:cubicBezTo>
                    <a:pt x="135073" y="149364"/>
                    <a:pt x="135205" y="138751"/>
                    <a:pt x="128741" y="132123"/>
                  </a:cubicBezTo>
                  <a:cubicBezTo>
                    <a:pt x="128706" y="132087"/>
                    <a:pt x="128671" y="132052"/>
                    <a:pt x="128636" y="132017"/>
                  </a:cubicBezTo>
                  <a:close/>
                </a:path>
              </a:pathLst>
            </a:custGeom>
            <a:solidFill>
              <a:srgbClr val="023459"/>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35CFD56-55F8-DC7C-38C4-64B9B60CE344}"/>
                </a:ext>
              </a:extLst>
            </p:cNvPr>
            <p:cNvSpPr/>
            <p:nvPr/>
          </p:nvSpPr>
          <p:spPr>
            <a:xfrm>
              <a:off x="17050705"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1" name="Freeform: Shape 20">
              <a:extLst>
                <a:ext uri="{FF2B5EF4-FFF2-40B4-BE49-F238E27FC236}">
                  <a16:creationId xmlns:a16="http://schemas.microsoft.com/office/drawing/2014/main" id="{CD53781D-5E6C-15DF-9B23-200FAF7987F5}"/>
                </a:ext>
              </a:extLst>
            </p:cNvPr>
            <p:cNvSpPr/>
            <p:nvPr/>
          </p:nvSpPr>
          <p:spPr>
            <a:xfrm>
              <a:off x="17526732"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3" name="Freeform: Shape 22">
              <a:extLst>
                <a:ext uri="{FF2B5EF4-FFF2-40B4-BE49-F238E27FC236}">
                  <a16:creationId xmlns:a16="http://schemas.microsoft.com/office/drawing/2014/main" id="{B1A5C0EB-200C-C8D7-0666-1C711A0954D2}"/>
                </a:ext>
              </a:extLst>
            </p:cNvPr>
            <p:cNvSpPr/>
            <p:nvPr/>
          </p:nvSpPr>
          <p:spPr>
            <a:xfrm>
              <a:off x="17526732"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grpSp>
      <p:pic>
        <p:nvPicPr>
          <p:cNvPr id="44" name="Picture 43" descr="A map with points on it&#10;&#10;Description automatically generated">
            <a:extLst>
              <a:ext uri="{FF2B5EF4-FFF2-40B4-BE49-F238E27FC236}">
                <a16:creationId xmlns:a16="http://schemas.microsoft.com/office/drawing/2014/main" id="{4C5533E5-0AD8-79E0-55EE-5540303D5B1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0258" y="6210975"/>
            <a:ext cx="5627098" cy="8440647"/>
          </a:xfrm>
          <a:prstGeom prst="rect">
            <a:avLst/>
          </a:prstGeom>
        </p:spPr>
      </p:pic>
      <p:grpSp>
        <p:nvGrpSpPr>
          <p:cNvPr id="28" name="Group 27">
            <a:extLst>
              <a:ext uri="{FF2B5EF4-FFF2-40B4-BE49-F238E27FC236}">
                <a16:creationId xmlns:a16="http://schemas.microsoft.com/office/drawing/2014/main" id="{F606278A-3ADE-2333-BB06-148F735ABFE1}"/>
              </a:ext>
            </a:extLst>
          </p:cNvPr>
          <p:cNvGrpSpPr/>
          <p:nvPr/>
        </p:nvGrpSpPr>
        <p:grpSpPr>
          <a:xfrm>
            <a:off x="2903135" y="18872435"/>
            <a:ext cx="3399110" cy="2519088"/>
            <a:chOff x="2903135" y="18872435"/>
            <a:chExt cx="3399110" cy="2519088"/>
          </a:xfrm>
        </p:grpSpPr>
        <p:sp>
          <p:nvSpPr>
            <p:cNvPr id="26" name="Freeform: Shape 25">
              <a:extLst>
                <a:ext uri="{FF2B5EF4-FFF2-40B4-BE49-F238E27FC236}">
                  <a16:creationId xmlns:a16="http://schemas.microsoft.com/office/drawing/2014/main" id="{4B3D475F-4055-E4E3-7B5D-157409B57E5F}"/>
                </a:ext>
              </a:extLst>
            </p:cNvPr>
            <p:cNvSpPr/>
            <p:nvPr/>
          </p:nvSpPr>
          <p:spPr>
            <a:xfrm>
              <a:off x="2903135" y="18872435"/>
              <a:ext cx="3399110" cy="2519088"/>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8" name="Graphic 57">
              <a:extLst>
                <a:ext uri="{FF2B5EF4-FFF2-40B4-BE49-F238E27FC236}">
                  <a16:creationId xmlns:a16="http://schemas.microsoft.com/office/drawing/2014/main" id="{943EFED8-B195-D5B4-179B-C707B83B74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93358" y="19138231"/>
              <a:ext cx="2572860" cy="2033099"/>
            </a:xfrm>
            <a:prstGeom prst="rect">
              <a:avLst/>
            </a:prstGeom>
          </p:spPr>
        </p:pic>
      </p:grpSp>
      <p:pic>
        <p:nvPicPr>
          <p:cNvPr id="1030" name="Graphic 1029">
            <a:extLst>
              <a:ext uri="{FF2B5EF4-FFF2-40B4-BE49-F238E27FC236}">
                <a16:creationId xmlns:a16="http://schemas.microsoft.com/office/drawing/2014/main" id="{ACFF697D-12AB-DF13-8BF0-C71AF6EA6DE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46075" y="17970143"/>
            <a:ext cx="2537583" cy="2059186"/>
          </a:xfrm>
          <a:prstGeom prst="rect">
            <a:avLst/>
          </a:prstGeom>
        </p:spPr>
      </p:pic>
      <p:pic>
        <p:nvPicPr>
          <p:cNvPr id="1037" name="Graphic 1036">
            <a:extLst>
              <a:ext uri="{FF2B5EF4-FFF2-40B4-BE49-F238E27FC236}">
                <a16:creationId xmlns:a16="http://schemas.microsoft.com/office/drawing/2014/main" id="{1A261313-1591-23EE-6787-91B63A294E9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7337449" y="6955161"/>
            <a:ext cx="2760473" cy="945462"/>
          </a:xfrm>
          <a:prstGeom prst="rect">
            <a:avLst/>
          </a:prstGeom>
        </p:spPr>
      </p:pic>
      <p:sp>
        <p:nvSpPr>
          <p:cNvPr id="5" name="TextBox 4">
            <a:extLst>
              <a:ext uri="{FF2B5EF4-FFF2-40B4-BE49-F238E27FC236}">
                <a16:creationId xmlns:a16="http://schemas.microsoft.com/office/drawing/2014/main" id="{F9CDD3D8-1502-489C-D98C-7BB83941355E}"/>
              </a:ext>
            </a:extLst>
          </p:cNvPr>
          <p:cNvSpPr txBox="1"/>
          <p:nvPr/>
        </p:nvSpPr>
        <p:spPr>
          <a:xfrm>
            <a:off x="393599" y="22167904"/>
            <a:ext cx="6258088" cy="5798510"/>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lvl="1"/>
            <a:r>
              <a:rPr lang="en-GB" sz="3600"/>
              <a:t>The network strategy will be developed in two stages</a:t>
            </a:r>
          </a:p>
          <a:p>
            <a:pPr lvl="1"/>
            <a:endParaRPr lang="en-GB" sz="3600"/>
          </a:p>
          <a:p>
            <a:pPr lvl="1"/>
            <a:r>
              <a:rPr lang="en-GB" sz="3600"/>
              <a:t>Initially, the Network Strategy </a:t>
            </a:r>
            <a:r>
              <a:rPr lang="en-GB" sz="3600" b="1" u="sng"/>
              <a:t>Strategic</a:t>
            </a:r>
            <a:r>
              <a:rPr lang="en-GB" sz="3600" u="sng"/>
              <a:t> </a:t>
            </a:r>
            <a:r>
              <a:rPr lang="en-GB" sz="3600" b="1" u="sng"/>
              <a:t>Business Case (SBC) </a:t>
            </a:r>
            <a:r>
              <a:rPr lang="en-GB" sz="3600"/>
              <a:t>will establish the case for investment, the Transport Planning Objectives and the ferry, harbour and, where appropriate, fixed link options at an island level</a:t>
            </a:r>
          </a:p>
        </p:txBody>
      </p:sp>
    </p:spTree>
    <p:extLst>
      <p:ext uri="{BB962C8B-B14F-4D97-AF65-F5344CB8AC3E}">
        <p14:creationId xmlns:p14="http://schemas.microsoft.com/office/powerpoint/2010/main" val="3768846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F9AE-3FAD-9A7D-40A8-121FBAC75D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9F4272-13C6-6920-18A8-1307E636953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13103A7-DDE0-A975-027F-CF5A91E679C7}"/>
              </a:ext>
            </a:extLst>
          </p:cNvPr>
          <p:cNvSpPr txBox="1"/>
          <p:nvPr/>
        </p:nvSpPr>
        <p:spPr>
          <a:xfrm>
            <a:off x="-27980" y="1153371"/>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Resident Survey – Fetlar Headlines</a:t>
            </a:r>
          </a:p>
        </p:txBody>
      </p:sp>
      <p:grpSp>
        <p:nvGrpSpPr>
          <p:cNvPr id="9" name="Group 8">
            <a:extLst>
              <a:ext uri="{FF2B5EF4-FFF2-40B4-BE49-F238E27FC236}">
                <a16:creationId xmlns:a16="http://schemas.microsoft.com/office/drawing/2014/main" id="{F934EAC2-313F-A8C6-E7D6-C3DF4DE8629F}"/>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6F548E19-1ACE-466E-4A31-329349EA0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AEA5BCC-7AAD-3C28-8F43-63AA15A2369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01C0A678-FBF0-6978-4D3D-18C051ACD6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7FF4A8FB-F7A5-B19C-5F01-B27491B7144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14" name="Picture 13" descr="Logo, company name&#10;&#10;Description automatically generated">
              <a:extLst>
                <a:ext uri="{FF2B5EF4-FFF2-40B4-BE49-F238E27FC236}">
                  <a16:creationId xmlns:a16="http://schemas.microsoft.com/office/drawing/2014/main" id="{8F4EDCC2-7E00-ECF7-641A-A3E5623368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5" name="Rectangle: Rounded Corners 24">
            <a:extLst>
              <a:ext uri="{FF2B5EF4-FFF2-40B4-BE49-F238E27FC236}">
                <a16:creationId xmlns:a16="http://schemas.microsoft.com/office/drawing/2014/main" id="{9A10F9AA-CECF-5342-822F-69B1F3C6F3D8}"/>
              </a:ext>
            </a:extLst>
          </p:cNvPr>
          <p:cNvSpPr/>
          <p:nvPr/>
        </p:nvSpPr>
        <p:spPr>
          <a:xfrm>
            <a:off x="352903" y="24062366"/>
            <a:ext cx="4885415" cy="502316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ECEB9079-8CCF-F425-DFB6-063E73291A9F}"/>
              </a:ext>
            </a:extLst>
          </p:cNvPr>
          <p:cNvSpPr/>
          <p:nvPr/>
        </p:nvSpPr>
        <p:spPr>
          <a:xfrm>
            <a:off x="5542266" y="24062365"/>
            <a:ext cx="4807793" cy="505947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D741A6E4-974A-0919-1509-1415FB57E31A}"/>
              </a:ext>
            </a:extLst>
          </p:cNvPr>
          <p:cNvSpPr/>
          <p:nvPr/>
        </p:nvSpPr>
        <p:spPr>
          <a:xfrm>
            <a:off x="10691812" y="24062366"/>
            <a:ext cx="10491309" cy="502316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431C9C9E-7945-675B-A322-08D7024CA659}"/>
              </a:ext>
            </a:extLst>
          </p:cNvPr>
          <p:cNvSpPr/>
          <p:nvPr/>
        </p:nvSpPr>
        <p:spPr>
          <a:xfrm>
            <a:off x="10691812" y="17047196"/>
            <a:ext cx="10491309" cy="6743726"/>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0A03338D-52FF-0BE4-7C29-BD3FD36D8A96}"/>
              </a:ext>
            </a:extLst>
          </p:cNvPr>
          <p:cNvSpPr/>
          <p:nvPr/>
        </p:nvSpPr>
        <p:spPr>
          <a:xfrm>
            <a:off x="15156308" y="9455017"/>
            <a:ext cx="6026814" cy="354009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Rounded Corners 51">
            <a:extLst>
              <a:ext uri="{FF2B5EF4-FFF2-40B4-BE49-F238E27FC236}">
                <a16:creationId xmlns:a16="http://schemas.microsoft.com/office/drawing/2014/main" id="{A5FB3B1E-CDF6-76FB-E7AC-500A815342DF}"/>
              </a:ext>
            </a:extLst>
          </p:cNvPr>
          <p:cNvSpPr/>
          <p:nvPr/>
        </p:nvSpPr>
        <p:spPr>
          <a:xfrm>
            <a:off x="306211" y="17047196"/>
            <a:ext cx="10105211" cy="6794218"/>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DEB77107-730E-38F7-61DA-CF6AA7B857D7}"/>
              </a:ext>
            </a:extLst>
          </p:cNvPr>
          <p:cNvSpPr/>
          <p:nvPr/>
        </p:nvSpPr>
        <p:spPr>
          <a:xfrm>
            <a:off x="7031477" y="9441960"/>
            <a:ext cx="7865321" cy="7354016"/>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8B6CDD49-CD61-68FE-7CF3-C73A8D8D7E70}"/>
              </a:ext>
            </a:extLst>
          </p:cNvPr>
          <p:cNvSpPr/>
          <p:nvPr/>
        </p:nvSpPr>
        <p:spPr>
          <a:xfrm>
            <a:off x="8896350" y="3161272"/>
            <a:ext cx="12275983" cy="6026449"/>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4">
            <a:extLst>
              <a:ext uri="{FF2B5EF4-FFF2-40B4-BE49-F238E27FC236}">
                <a16:creationId xmlns:a16="http://schemas.microsoft.com/office/drawing/2014/main" id="{DDE7465D-063B-9CF0-9B8B-C63FDE4564C8}"/>
              </a:ext>
            </a:extLst>
          </p:cNvPr>
          <p:cNvSpPr/>
          <p:nvPr/>
        </p:nvSpPr>
        <p:spPr>
          <a:xfrm>
            <a:off x="211293" y="3161180"/>
            <a:ext cx="8532657" cy="6026449"/>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0D446B21-965A-D8AC-D6EE-299C8B41C196}"/>
              </a:ext>
            </a:extLst>
          </p:cNvPr>
          <p:cNvSpPr txBox="1"/>
          <p:nvPr/>
        </p:nvSpPr>
        <p:spPr>
          <a:xfrm>
            <a:off x="700601" y="3396055"/>
            <a:ext cx="288585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Place of Employment</a:t>
            </a:r>
          </a:p>
        </p:txBody>
      </p:sp>
      <p:sp>
        <p:nvSpPr>
          <p:cNvPr id="58" name="TextBox 57">
            <a:extLst>
              <a:ext uri="{FF2B5EF4-FFF2-40B4-BE49-F238E27FC236}">
                <a16:creationId xmlns:a16="http://schemas.microsoft.com/office/drawing/2014/main" id="{D983F485-D6AF-7073-2972-378F9AAEA66E}"/>
              </a:ext>
            </a:extLst>
          </p:cNvPr>
          <p:cNvSpPr txBox="1"/>
          <p:nvPr/>
        </p:nvSpPr>
        <p:spPr>
          <a:xfrm>
            <a:off x="9310585" y="3417776"/>
            <a:ext cx="3477683"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Main Reason for Journeys</a:t>
            </a:r>
          </a:p>
        </p:txBody>
      </p:sp>
      <p:sp>
        <p:nvSpPr>
          <p:cNvPr id="60" name="TextBox 59">
            <a:extLst>
              <a:ext uri="{FF2B5EF4-FFF2-40B4-BE49-F238E27FC236}">
                <a16:creationId xmlns:a16="http://schemas.microsoft.com/office/drawing/2014/main" id="{EED2631E-9847-7869-355A-C2AD7F4ACF4B}"/>
              </a:ext>
            </a:extLst>
          </p:cNvPr>
          <p:cNvSpPr txBox="1"/>
          <p:nvPr/>
        </p:nvSpPr>
        <p:spPr>
          <a:xfrm>
            <a:off x="7590395" y="9671680"/>
            <a:ext cx="360470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Vehicle Booking onto Ferry</a:t>
            </a:r>
          </a:p>
        </p:txBody>
      </p:sp>
      <p:sp>
        <p:nvSpPr>
          <p:cNvPr id="62" name="TextBox 61">
            <a:extLst>
              <a:ext uri="{FF2B5EF4-FFF2-40B4-BE49-F238E27FC236}">
                <a16:creationId xmlns:a16="http://schemas.microsoft.com/office/drawing/2014/main" id="{A22DC488-AD5F-9686-F4B6-115D9A10D33B}"/>
              </a:ext>
            </a:extLst>
          </p:cNvPr>
          <p:cNvSpPr txBox="1"/>
          <p:nvPr/>
        </p:nvSpPr>
        <p:spPr>
          <a:xfrm>
            <a:off x="762669" y="17298419"/>
            <a:ext cx="8933781" cy="830997"/>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In a typical month, how often are you unable to book onto your intended sailing?</a:t>
            </a:r>
          </a:p>
        </p:txBody>
      </p:sp>
      <p:sp>
        <p:nvSpPr>
          <p:cNvPr id="63" name="Rectangle: Rounded Corners 62">
            <a:extLst>
              <a:ext uri="{FF2B5EF4-FFF2-40B4-BE49-F238E27FC236}">
                <a16:creationId xmlns:a16="http://schemas.microsoft.com/office/drawing/2014/main" id="{05190FC8-0E2A-7423-C1C9-8FAEB248CE13}"/>
              </a:ext>
            </a:extLst>
          </p:cNvPr>
          <p:cNvSpPr/>
          <p:nvPr/>
        </p:nvSpPr>
        <p:spPr>
          <a:xfrm>
            <a:off x="276703" y="9422504"/>
            <a:ext cx="6452424" cy="740374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a:extLst>
              <a:ext uri="{FF2B5EF4-FFF2-40B4-BE49-F238E27FC236}">
                <a16:creationId xmlns:a16="http://schemas.microsoft.com/office/drawing/2014/main" id="{25917AF5-97B9-D25E-79DF-57DB6729F8A1}"/>
              </a:ext>
            </a:extLst>
          </p:cNvPr>
          <p:cNvSpPr txBox="1"/>
          <p:nvPr/>
        </p:nvSpPr>
        <p:spPr>
          <a:xfrm>
            <a:off x="761588" y="9652800"/>
            <a:ext cx="2223412" cy="461665"/>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Travel to Ferry</a:t>
            </a:r>
          </a:p>
        </p:txBody>
      </p:sp>
      <p:sp>
        <p:nvSpPr>
          <p:cNvPr id="65" name="TextBox 64">
            <a:extLst>
              <a:ext uri="{FF2B5EF4-FFF2-40B4-BE49-F238E27FC236}">
                <a16:creationId xmlns:a16="http://schemas.microsoft.com/office/drawing/2014/main" id="{FBB7E160-8539-E76A-9E25-FF76E381DDAD}"/>
              </a:ext>
            </a:extLst>
          </p:cNvPr>
          <p:cNvSpPr txBox="1"/>
          <p:nvPr/>
        </p:nvSpPr>
        <p:spPr>
          <a:xfrm>
            <a:off x="607760" y="10436758"/>
            <a:ext cx="5794672" cy="5509200"/>
          </a:xfrm>
          <a:prstGeom prst="rect">
            <a:avLst/>
          </a:prstGeom>
          <a:noFill/>
        </p:spPr>
        <p:txBody>
          <a:bodyPr wrap="square" rtlCol="0">
            <a:spAutoFit/>
          </a:bodyPr>
          <a:lstStyle/>
          <a:p>
            <a:pPr algn="ctr"/>
            <a:r>
              <a:rPr lang="en-GB" sz="3200">
                <a:latin typeface="Calibri" panose="020F0502020204030204" pitchFamily="34" charset="0"/>
                <a:ea typeface="Calibri" panose="020F0502020204030204" pitchFamily="34" charset="0"/>
                <a:cs typeface="Calibri" panose="020F0502020204030204" pitchFamily="34" charset="0"/>
              </a:rPr>
              <a:t>The majority of journeys on this route are made by car – </a:t>
            </a:r>
            <a:r>
              <a:rPr lang="en-GB" sz="3200" b="1">
                <a:latin typeface="Calibri" panose="020F0502020204030204" pitchFamily="34" charset="0"/>
                <a:ea typeface="Calibri" panose="020F0502020204030204" pitchFamily="34" charset="0"/>
                <a:cs typeface="Calibri" panose="020F0502020204030204" pitchFamily="34" charset="0"/>
              </a:rPr>
              <a:t>76% </a:t>
            </a:r>
            <a:r>
              <a:rPr lang="en-GB" sz="3200">
                <a:latin typeface="Calibri" panose="020F0502020204030204" pitchFamily="34" charset="0"/>
                <a:ea typeface="Calibri" panose="020F0502020204030204" pitchFamily="34" charset="0"/>
                <a:cs typeface="Calibri" panose="020F0502020204030204" pitchFamily="34" charset="0"/>
              </a:rPr>
              <a:t>always/mostly take their car on the ferry </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a:latin typeface="Calibri" panose="020F0502020204030204" pitchFamily="34" charset="0"/>
                <a:ea typeface="Calibri" panose="020F0502020204030204" pitchFamily="34" charset="0"/>
                <a:cs typeface="Calibri" panose="020F0502020204030204" pitchFamily="34" charset="0"/>
              </a:rPr>
              <a:t>A further </a:t>
            </a:r>
            <a:r>
              <a:rPr lang="en-GB" sz="3200" b="1">
                <a:latin typeface="Calibri" panose="020F0502020204030204" pitchFamily="34" charset="0"/>
                <a:ea typeface="Calibri" panose="020F0502020204030204" pitchFamily="34" charset="0"/>
                <a:cs typeface="Calibri" panose="020F0502020204030204" pitchFamily="34" charset="0"/>
              </a:rPr>
              <a:t>6% </a:t>
            </a:r>
            <a:r>
              <a:rPr lang="en-GB" sz="3200">
                <a:latin typeface="Calibri" panose="020F0502020204030204" pitchFamily="34" charset="0"/>
                <a:ea typeface="Calibri" panose="020F0502020204030204" pitchFamily="34" charset="0"/>
                <a:cs typeface="Calibri" panose="020F0502020204030204" pitchFamily="34" charset="0"/>
              </a:rPr>
              <a:t>of passengers use the bus on the ferry</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b="1">
                <a:latin typeface="Calibri" panose="020F0502020204030204" pitchFamily="34" charset="0"/>
                <a:ea typeface="Calibri" panose="020F0502020204030204" pitchFamily="34" charset="0"/>
                <a:cs typeface="Calibri" panose="020F0502020204030204" pitchFamily="34" charset="0"/>
              </a:rPr>
              <a:t>6% </a:t>
            </a:r>
            <a:r>
              <a:rPr lang="en-GB" sz="3200">
                <a:latin typeface="Calibri" panose="020F0502020204030204" pitchFamily="34" charset="0"/>
                <a:ea typeface="Calibri" panose="020F0502020204030204" pitchFamily="34" charset="0"/>
                <a:cs typeface="Calibri" panose="020F0502020204030204" pitchFamily="34" charset="0"/>
              </a:rPr>
              <a:t>also used community transport to complete their journeys</a:t>
            </a:r>
            <a:endParaRPr lang="en-GB" sz="3200" b="1">
              <a:latin typeface="Calibri" panose="020F0502020204030204" pitchFamily="34" charset="0"/>
              <a:ea typeface="Calibri" panose="020F0502020204030204" pitchFamily="34" charset="0"/>
              <a:cs typeface="Calibri" panose="020F0502020204030204" pitchFamily="34" charset="0"/>
            </a:endParaRPr>
          </a:p>
        </p:txBody>
      </p:sp>
      <p:sp>
        <p:nvSpPr>
          <p:cNvPr id="66" name="TextBox 65">
            <a:extLst>
              <a:ext uri="{FF2B5EF4-FFF2-40B4-BE49-F238E27FC236}">
                <a16:creationId xmlns:a16="http://schemas.microsoft.com/office/drawing/2014/main" id="{FCEFAEBA-7BC0-90B6-C625-2391137120AC}"/>
              </a:ext>
            </a:extLst>
          </p:cNvPr>
          <p:cNvSpPr txBox="1"/>
          <p:nvPr/>
        </p:nvSpPr>
        <p:spPr>
          <a:xfrm>
            <a:off x="15156308" y="9869455"/>
            <a:ext cx="5936039" cy="3539430"/>
          </a:xfrm>
          <a:prstGeom prst="rect">
            <a:avLst/>
          </a:prstGeom>
          <a:noFill/>
        </p:spPr>
        <p:txBody>
          <a:bodyPr wrap="square" rtlCol="0">
            <a:spAutoFit/>
          </a:bodyPr>
          <a:lstStyle/>
          <a:p>
            <a:pPr algn="ctr"/>
            <a:r>
              <a:rPr lang="en-GB" sz="2800">
                <a:latin typeface="Calibri" panose="020F0502020204030204" pitchFamily="34" charset="0"/>
                <a:ea typeface="Calibri" panose="020F0502020204030204" pitchFamily="34" charset="0"/>
                <a:cs typeface="Calibri" panose="020F0502020204030204" pitchFamily="34" charset="0"/>
              </a:rPr>
              <a:t>The following sailings were identified as the ‘top 3’ </a:t>
            </a:r>
            <a:r>
              <a:rPr lang="en-GB" sz="2800" b="1">
                <a:latin typeface="Calibri" panose="020F0502020204030204" pitchFamily="34" charset="0"/>
                <a:ea typeface="Calibri" panose="020F0502020204030204" pitchFamily="34" charset="0"/>
                <a:cs typeface="Calibri" panose="020F0502020204030204" pitchFamily="34" charset="0"/>
              </a:rPr>
              <a:t>most essential to book when travelling from </a:t>
            </a:r>
            <a:r>
              <a:rPr lang="en-GB" sz="2800" b="1" u="sng">
                <a:latin typeface="Calibri" panose="020F0502020204030204" pitchFamily="34" charset="0"/>
                <a:ea typeface="Calibri" panose="020F0502020204030204" pitchFamily="34" charset="0"/>
                <a:cs typeface="Calibri" panose="020F0502020204030204" pitchFamily="34" charset="0"/>
              </a:rPr>
              <a:t>Hamars Ness</a:t>
            </a:r>
          </a:p>
          <a:p>
            <a:pPr algn="ctr"/>
            <a:endParaRPr lang="en-GB" sz="2800" b="1">
              <a:latin typeface="Calibri" panose="020F0502020204030204" pitchFamily="34" charset="0"/>
              <a:ea typeface="Calibri" panose="020F0502020204030204" pitchFamily="34" charset="0"/>
              <a:cs typeface="Calibri" panose="020F0502020204030204" pitchFamily="34" charset="0"/>
            </a:endParaRPr>
          </a:p>
          <a:p>
            <a:pPr algn="ctr"/>
            <a:r>
              <a:rPr lang="en-GB" sz="2800" b="1">
                <a:latin typeface="Calibri" panose="020F0502020204030204" pitchFamily="34" charset="0"/>
                <a:ea typeface="Calibri" panose="020F0502020204030204" pitchFamily="34" charset="0"/>
                <a:cs typeface="Calibri" panose="020F0502020204030204" pitchFamily="34" charset="0"/>
              </a:rPr>
              <a:t>07:55 (44%) </a:t>
            </a:r>
          </a:p>
          <a:p>
            <a:pPr algn="ctr"/>
            <a:r>
              <a:rPr lang="en-GB" sz="2800" b="1">
                <a:latin typeface="Calibri" panose="020F0502020204030204" pitchFamily="34" charset="0"/>
                <a:ea typeface="Calibri" panose="020F0502020204030204" pitchFamily="34" charset="0"/>
                <a:cs typeface="Calibri" panose="020F0502020204030204" pitchFamily="34" charset="0"/>
              </a:rPr>
              <a:t>10:50 (20%)</a:t>
            </a:r>
          </a:p>
          <a:p>
            <a:pPr algn="ctr"/>
            <a:r>
              <a:rPr lang="en-GB" sz="2800" b="1">
                <a:latin typeface="Calibri" panose="020F0502020204030204" pitchFamily="34" charset="0"/>
                <a:ea typeface="Calibri" panose="020F0502020204030204" pitchFamily="34" charset="0"/>
                <a:cs typeface="Calibri" panose="020F0502020204030204" pitchFamily="34" charset="0"/>
              </a:rPr>
              <a:t>06:55 (11%)</a:t>
            </a:r>
          </a:p>
          <a:p>
            <a:pPr algn="ctr"/>
            <a:endParaRPr lang="en-GB" sz="2800">
              <a:latin typeface="Calibri" panose="020F0502020204030204" pitchFamily="34" charset="0"/>
              <a:ea typeface="Calibri" panose="020F0502020204030204" pitchFamily="34" charset="0"/>
              <a:cs typeface="Calibri" panose="020F0502020204030204" pitchFamily="34" charset="0"/>
            </a:endParaRPr>
          </a:p>
        </p:txBody>
      </p:sp>
      <p:sp>
        <p:nvSpPr>
          <p:cNvPr id="67" name="Rectangle: Rounded Corners 66">
            <a:extLst>
              <a:ext uri="{FF2B5EF4-FFF2-40B4-BE49-F238E27FC236}">
                <a16:creationId xmlns:a16="http://schemas.microsoft.com/office/drawing/2014/main" id="{8C0F01FD-DE4E-77FC-265D-B14B7D04AAD8}"/>
              </a:ext>
            </a:extLst>
          </p:cNvPr>
          <p:cNvSpPr/>
          <p:nvPr/>
        </p:nvSpPr>
        <p:spPr>
          <a:xfrm>
            <a:off x="15156307" y="13210954"/>
            <a:ext cx="6026814" cy="3585022"/>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a:extLst>
              <a:ext uri="{FF2B5EF4-FFF2-40B4-BE49-F238E27FC236}">
                <a16:creationId xmlns:a16="http://schemas.microsoft.com/office/drawing/2014/main" id="{844FE87A-3AEB-7F24-D1F6-A1DA2BF3985A}"/>
              </a:ext>
            </a:extLst>
          </p:cNvPr>
          <p:cNvSpPr txBox="1"/>
          <p:nvPr/>
        </p:nvSpPr>
        <p:spPr>
          <a:xfrm>
            <a:off x="15350475" y="13583334"/>
            <a:ext cx="5832646" cy="3108543"/>
          </a:xfrm>
          <a:prstGeom prst="rect">
            <a:avLst/>
          </a:prstGeom>
          <a:noFill/>
        </p:spPr>
        <p:txBody>
          <a:bodyPr wrap="square" rtlCol="0">
            <a:spAutoFit/>
          </a:bodyPr>
          <a:lstStyle/>
          <a:p>
            <a:pPr algn="ctr"/>
            <a:r>
              <a:rPr lang="en-GB" sz="2800">
                <a:latin typeface="Calibri" panose="020F0502020204030204" pitchFamily="34" charset="0"/>
                <a:ea typeface="Calibri" panose="020F0502020204030204" pitchFamily="34" charset="0"/>
                <a:cs typeface="Calibri" panose="020F0502020204030204" pitchFamily="34" charset="0"/>
              </a:rPr>
              <a:t>The following sailings were identified as the ‘top 3’ </a:t>
            </a:r>
            <a:r>
              <a:rPr lang="en-GB" sz="2800" b="1">
                <a:latin typeface="Calibri" panose="020F0502020204030204" pitchFamily="34" charset="0"/>
                <a:ea typeface="Calibri" panose="020F0502020204030204" pitchFamily="34" charset="0"/>
                <a:cs typeface="Calibri" panose="020F0502020204030204" pitchFamily="34" charset="0"/>
              </a:rPr>
              <a:t>most essential to book when travelling from </a:t>
            </a:r>
            <a:r>
              <a:rPr lang="en-GB" sz="2800" b="1" u="sng" err="1">
                <a:latin typeface="Calibri" panose="020F0502020204030204" pitchFamily="34" charset="0"/>
                <a:ea typeface="Calibri" panose="020F0502020204030204" pitchFamily="34" charset="0"/>
                <a:cs typeface="Calibri" panose="020F0502020204030204" pitchFamily="34" charset="0"/>
              </a:rPr>
              <a:t>Gutcher</a:t>
            </a:r>
            <a:endParaRPr lang="en-GB" sz="2800" b="1" u="sng">
              <a:latin typeface="Calibri" panose="020F0502020204030204" pitchFamily="34" charset="0"/>
              <a:ea typeface="Calibri" panose="020F0502020204030204" pitchFamily="34" charset="0"/>
              <a:cs typeface="Calibri" panose="020F0502020204030204" pitchFamily="34" charset="0"/>
            </a:endParaRPr>
          </a:p>
          <a:p>
            <a:pPr algn="ctr"/>
            <a:endParaRPr lang="en-GB" sz="2800" b="1">
              <a:latin typeface="Calibri" panose="020F0502020204030204" pitchFamily="34" charset="0"/>
              <a:ea typeface="Calibri" panose="020F0502020204030204" pitchFamily="34" charset="0"/>
              <a:cs typeface="Calibri" panose="020F0502020204030204" pitchFamily="34" charset="0"/>
            </a:endParaRPr>
          </a:p>
          <a:p>
            <a:pPr algn="ctr"/>
            <a:r>
              <a:rPr lang="en-GB" sz="2800" b="1">
                <a:latin typeface="Calibri" panose="020F0502020204030204" pitchFamily="34" charset="0"/>
                <a:ea typeface="Calibri" panose="020F0502020204030204" pitchFamily="34" charset="0"/>
                <a:cs typeface="Calibri" panose="020F0502020204030204" pitchFamily="34" charset="0"/>
              </a:rPr>
              <a:t>16:15 (13%)</a:t>
            </a:r>
          </a:p>
          <a:p>
            <a:pPr algn="ctr"/>
            <a:r>
              <a:rPr lang="en-GB" sz="2800" b="1">
                <a:latin typeface="Calibri" panose="020F0502020204030204" pitchFamily="34" charset="0"/>
                <a:ea typeface="Calibri" panose="020F0502020204030204" pitchFamily="34" charset="0"/>
                <a:cs typeface="Calibri" panose="020F0502020204030204" pitchFamily="34" charset="0"/>
              </a:rPr>
              <a:t>17:15 (11%)</a:t>
            </a:r>
          </a:p>
          <a:p>
            <a:pPr algn="ctr"/>
            <a:r>
              <a:rPr lang="en-GB" sz="2800" b="1">
                <a:latin typeface="Calibri" panose="020F0502020204030204" pitchFamily="34" charset="0"/>
                <a:ea typeface="Calibri" panose="020F0502020204030204" pitchFamily="34" charset="0"/>
                <a:cs typeface="Calibri" panose="020F0502020204030204" pitchFamily="34" charset="0"/>
              </a:rPr>
              <a:t>15:00 (10%)</a:t>
            </a:r>
          </a:p>
        </p:txBody>
      </p:sp>
      <p:sp>
        <p:nvSpPr>
          <p:cNvPr id="70" name="TextBox 69">
            <a:extLst>
              <a:ext uri="{FF2B5EF4-FFF2-40B4-BE49-F238E27FC236}">
                <a16:creationId xmlns:a16="http://schemas.microsoft.com/office/drawing/2014/main" id="{CE2BA583-A678-EFA5-1B2A-B6529E0926B3}"/>
              </a:ext>
            </a:extLst>
          </p:cNvPr>
          <p:cNvSpPr txBox="1"/>
          <p:nvPr/>
        </p:nvSpPr>
        <p:spPr>
          <a:xfrm>
            <a:off x="11159121" y="17451288"/>
            <a:ext cx="4419223" cy="461665"/>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Unable to book on a day (action) </a:t>
            </a:r>
          </a:p>
        </p:txBody>
      </p:sp>
      <p:sp>
        <p:nvSpPr>
          <p:cNvPr id="74" name="TextBox 73">
            <a:extLst>
              <a:ext uri="{FF2B5EF4-FFF2-40B4-BE49-F238E27FC236}">
                <a16:creationId xmlns:a16="http://schemas.microsoft.com/office/drawing/2014/main" id="{47DD0B76-1283-061F-1B41-D67ED45924E8}"/>
              </a:ext>
            </a:extLst>
          </p:cNvPr>
          <p:cNvSpPr txBox="1"/>
          <p:nvPr/>
        </p:nvSpPr>
        <p:spPr>
          <a:xfrm>
            <a:off x="733632" y="25301068"/>
            <a:ext cx="4283431" cy="3416320"/>
          </a:xfrm>
          <a:prstGeom prst="rect">
            <a:avLst/>
          </a:prstGeom>
          <a:noFill/>
        </p:spPr>
        <p:txBody>
          <a:bodyPr wrap="square" rtlCol="0">
            <a:spAutoFit/>
          </a:bodyPr>
          <a:lstStyle/>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Time of final sailing of the day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[68%]</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Time of first sailing of the day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[64%]</a:t>
            </a:r>
          </a:p>
          <a:p>
            <a:pPr marL="342900" indent="-342900">
              <a:buFontTx/>
              <a:buAutoNum type="arabicPeriod"/>
            </a:pPr>
            <a:r>
              <a:rPr lang="en-GB" sz="2400">
                <a:latin typeface="Calibri" panose="020F0502020204030204" pitchFamily="34" charset="0"/>
                <a:ea typeface="Calibri" panose="020F0502020204030204" pitchFamily="34" charset="0"/>
                <a:cs typeface="Calibri" panose="020F0502020204030204" pitchFamily="34" charset="0"/>
              </a:rPr>
              <a:t>Crossing time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[62%]</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Number of days per week ferry operates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[57%]</a:t>
            </a:r>
          </a:p>
          <a:p>
            <a:pPr marL="342900" indent="-342900">
              <a:buFontTx/>
              <a:buAutoNum type="arabicPeriod"/>
            </a:pPr>
            <a:r>
              <a:rPr lang="en-GB" sz="2400">
                <a:latin typeface="Calibri" panose="020F0502020204030204" pitchFamily="34" charset="0"/>
                <a:ea typeface="Calibri" panose="020F0502020204030204" pitchFamily="34" charset="0"/>
                <a:cs typeface="Calibri" panose="020F0502020204030204" pitchFamily="34" charset="0"/>
              </a:rPr>
              <a:t>Quality of ferry terminal facilities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[56%]</a:t>
            </a:r>
          </a:p>
        </p:txBody>
      </p:sp>
      <p:sp>
        <p:nvSpPr>
          <p:cNvPr id="75" name="TextBox 74">
            <a:extLst>
              <a:ext uri="{FF2B5EF4-FFF2-40B4-BE49-F238E27FC236}">
                <a16:creationId xmlns:a16="http://schemas.microsoft.com/office/drawing/2014/main" id="{678FBB85-09B3-61EC-2BAF-D72BBE1683F0}"/>
              </a:ext>
            </a:extLst>
          </p:cNvPr>
          <p:cNvSpPr txBox="1"/>
          <p:nvPr/>
        </p:nvSpPr>
        <p:spPr>
          <a:xfrm>
            <a:off x="5631228" y="25276239"/>
            <a:ext cx="4780193" cy="4154984"/>
          </a:xfrm>
          <a:prstGeom prst="rect">
            <a:avLst/>
          </a:prstGeom>
          <a:noFill/>
        </p:spPr>
        <p:txBody>
          <a:bodyPr wrap="square" rtlCol="0">
            <a:spAutoFit/>
          </a:bodyPr>
          <a:lstStyle/>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Ability to return home from last flight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[81%]</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Ability to catch the first flight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[79%]</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Service during vessel refit periods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[79%]</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Service frequency – Saturday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[72%]</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Level of standard fares: commercial vehicles </a:t>
            </a:r>
            <a:r>
              <a:rPr lang="en-GB" sz="2400" b="1" i="1">
                <a:solidFill>
                  <a:srgbClr val="FF0000"/>
                </a:solidFill>
                <a:latin typeface="Calibri" panose="020F0502020204030204" pitchFamily="34" charset="0"/>
                <a:ea typeface="Calibri" panose="020F0502020204030204" pitchFamily="34" charset="0"/>
                <a:cs typeface="Calibri" panose="020F0502020204030204" pitchFamily="34" charset="0"/>
              </a:rPr>
              <a:t>[71%]</a:t>
            </a:r>
          </a:p>
          <a:p>
            <a:pPr marL="342900" indent="-342900">
              <a:buAutoNum type="arabicPeriod"/>
            </a:pPr>
            <a:endParaRPr lang="en-GB" sz="240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76" name="Chart 75">
            <a:extLst>
              <a:ext uri="{FF2B5EF4-FFF2-40B4-BE49-F238E27FC236}">
                <a16:creationId xmlns:a16="http://schemas.microsoft.com/office/drawing/2014/main" id="{57B53570-3C30-57B9-2201-F726C7CAD3EE}"/>
              </a:ext>
            </a:extLst>
          </p:cNvPr>
          <p:cNvGraphicFramePr/>
          <p:nvPr>
            <p:extLst>
              <p:ext uri="{D42A27DB-BD31-4B8C-83A1-F6EECF244321}">
                <p14:modId xmlns:p14="http://schemas.microsoft.com/office/powerpoint/2010/main" val="772336007"/>
              </p:ext>
            </p:extLst>
          </p:nvPr>
        </p:nvGraphicFramePr>
        <p:xfrm>
          <a:off x="9067800" y="3951929"/>
          <a:ext cx="11635775" cy="4914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78" name="Chart 77">
            <a:extLst>
              <a:ext uri="{FF2B5EF4-FFF2-40B4-BE49-F238E27FC236}">
                <a16:creationId xmlns:a16="http://schemas.microsoft.com/office/drawing/2014/main" id="{E08BE2A4-6D26-7882-5A66-BD63455FE954}"/>
              </a:ext>
            </a:extLst>
          </p:cNvPr>
          <p:cNvGraphicFramePr/>
          <p:nvPr>
            <p:extLst>
              <p:ext uri="{D42A27DB-BD31-4B8C-83A1-F6EECF244321}">
                <p14:modId xmlns:p14="http://schemas.microsoft.com/office/powerpoint/2010/main" val="3573823107"/>
              </p:ext>
            </p:extLst>
          </p:nvPr>
        </p:nvGraphicFramePr>
        <p:xfrm>
          <a:off x="1103830" y="3709905"/>
          <a:ext cx="6700541" cy="5426784"/>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81" name="Chart 80">
            <a:extLst>
              <a:ext uri="{FF2B5EF4-FFF2-40B4-BE49-F238E27FC236}">
                <a16:creationId xmlns:a16="http://schemas.microsoft.com/office/drawing/2014/main" id="{F1C770F3-8D57-A13D-B690-D2F5DD325C03}"/>
              </a:ext>
            </a:extLst>
          </p:cNvPr>
          <p:cNvGraphicFramePr/>
          <p:nvPr>
            <p:extLst>
              <p:ext uri="{D42A27DB-BD31-4B8C-83A1-F6EECF244321}">
                <p14:modId xmlns:p14="http://schemas.microsoft.com/office/powerpoint/2010/main" val="2748702235"/>
              </p:ext>
            </p:extLst>
          </p:nvPr>
        </p:nvGraphicFramePr>
        <p:xfrm>
          <a:off x="7577775" y="10537437"/>
          <a:ext cx="6772723" cy="5906203"/>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84" name="Chart 83">
            <a:extLst>
              <a:ext uri="{FF2B5EF4-FFF2-40B4-BE49-F238E27FC236}">
                <a16:creationId xmlns:a16="http://schemas.microsoft.com/office/drawing/2014/main" id="{40842DEC-DABD-C877-8370-6267DBD4F727}"/>
              </a:ext>
            </a:extLst>
          </p:cNvPr>
          <p:cNvGraphicFramePr/>
          <p:nvPr>
            <p:extLst>
              <p:ext uri="{D42A27DB-BD31-4B8C-83A1-F6EECF244321}">
                <p14:modId xmlns:p14="http://schemas.microsoft.com/office/powerpoint/2010/main" val="1423184383"/>
              </p:ext>
            </p:extLst>
          </p:nvPr>
        </p:nvGraphicFramePr>
        <p:xfrm>
          <a:off x="733632" y="18268631"/>
          <a:ext cx="8576953" cy="552229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87" name="Chart 86">
            <a:extLst>
              <a:ext uri="{FF2B5EF4-FFF2-40B4-BE49-F238E27FC236}">
                <a16:creationId xmlns:a16="http://schemas.microsoft.com/office/drawing/2014/main" id="{8C28957E-D5C3-35AE-092B-777BF3CF4475}"/>
              </a:ext>
            </a:extLst>
          </p:cNvPr>
          <p:cNvGraphicFramePr/>
          <p:nvPr>
            <p:extLst>
              <p:ext uri="{D42A27DB-BD31-4B8C-83A1-F6EECF244321}">
                <p14:modId xmlns:p14="http://schemas.microsoft.com/office/powerpoint/2010/main" val="340971425"/>
              </p:ext>
            </p:extLst>
          </p:nvPr>
        </p:nvGraphicFramePr>
        <p:xfrm>
          <a:off x="11051852" y="18115816"/>
          <a:ext cx="9685075" cy="5390875"/>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90" name="Chart 89">
            <a:extLst>
              <a:ext uri="{FF2B5EF4-FFF2-40B4-BE49-F238E27FC236}">
                <a16:creationId xmlns:a16="http://schemas.microsoft.com/office/drawing/2014/main" id="{25BF3E07-E870-A830-E00C-8CAD8BAD00DF}"/>
              </a:ext>
            </a:extLst>
          </p:cNvPr>
          <p:cNvGraphicFramePr/>
          <p:nvPr>
            <p:extLst>
              <p:ext uri="{D42A27DB-BD31-4B8C-83A1-F6EECF244321}">
                <p14:modId xmlns:p14="http://schemas.microsoft.com/office/powerpoint/2010/main" val="3512721768"/>
              </p:ext>
            </p:extLst>
          </p:nvPr>
        </p:nvGraphicFramePr>
        <p:xfrm>
          <a:off x="11049426" y="24303115"/>
          <a:ext cx="9947716" cy="4499435"/>
        </p:xfrm>
        <a:graphic>
          <a:graphicData uri="http://schemas.openxmlformats.org/drawingml/2006/chart">
            <c:chart xmlns:c="http://schemas.openxmlformats.org/drawingml/2006/chart" xmlns:r="http://schemas.openxmlformats.org/officeDocument/2006/relationships" r:id="rId13"/>
          </a:graphicData>
        </a:graphic>
      </p:graphicFrame>
      <p:sp>
        <p:nvSpPr>
          <p:cNvPr id="3" name="TextBox 2">
            <a:extLst>
              <a:ext uri="{FF2B5EF4-FFF2-40B4-BE49-F238E27FC236}">
                <a16:creationId xmlns:a16="http://schemas.microsoft.com/office/drawing/2014/main" id="{2730E7CF-073D-8B97-E4B4-87EAE11CD6A4}"/>
              </a:ext>
            </a:extLst>
          </p:cNvPr>
          <p:cNvSpPr txBox="1"/>
          <p:nvPr/>
        </p:nvSpPr>
        <p:spPr>
          <a:xfrm>
            <a:off x="519310" y="24159137"/>
            <a:ext cx="4298639"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satisfied or very 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950C1F0-7F7B-3871-15AE-75B71FEFA3FD}"/>
              </a:ext>
            </a:extLst>
          </p:cNvPr>
          <p:cNvSpPr txBox="1"/>
          <p:nvPr/>
        </p:nvSpPr>
        <p:spPr>
          <a:xfrm>
            <a:off x="5463105" y="24159137"/>
            <a:ext cx="4700464"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dissatisfaction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dissatisfied or very dissatisfied)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14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50C4-146A-32A5-7B57-948E49E8DB6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839E7F8-AFD3-154F-5F25-6B0680346F73}"/>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1B698EE-A7D9-A553-9CE4-C875A71AA042}"/>
              </a:ext>
            </a:extLst>
          </p:cNvPr>
          <p:cNvSpPr txBox="1"/>
          <p:nvPr/>
        </p:nvSpPr>
        <p:spPr>
          <a:xfrm>
            <a:off x="0" y="122148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Transport Problems</a:t>
            </a:r>
          </a:p>
        </p:txBody>
      </p:sp>
      <p:sp>
        <p:nvSpPr>
          <p:cNvPr id="2" name="Text Placeholder 2">
            <a:extLst>
              <a:ext uri="{FF2B5EF4-FFF2-40B4-BE49-F238E27FC236}">
                <a16:creationId xmlns:a16="http://schemas.microsoft.com/office/drawing/2014/main" id="{AAE15607-B9D8-0E21-68DB-A291E6B06DA4}"/>
              </a:ext>
            </a:extLst>
          </p:cNvPr>
          <p:cNvSpPr txBox="1">
            <a:spLocks/>
          </p:cNvSpPr>
          <p:nvPr/>
        </p:nvSpPr>
        <p:spPr>
          <a:xfrm>
            <a:off x="836790" y="2817182"/>
            <a:ext cx="20199369" cy="2743360"/>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The case for any transport investment should be based on addressing a set of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evidenced transport problems.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We have developed a systematic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Framework’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to guide the development of this study, which is shown in the figure below. </a:t>
            </a:r>
          </a:p>
        </p:txBody>
      </p:sp>
      <p:sp>
        <p:nvSpPr>
          <p:cNvPr id="4" name="Text Placeholder 2">
            <a:extLst>
              <a:ext uri="{FF2B5EF4-FFF2-40B4-BE49-F238E27FC236}">
                <a16:creationId xmlns:a16="http://schemas.microsoft.com/office/drawing/2014/main" id="{E092EA00-B73E-B893-09CE-04B23E33E74B}"/>
              </a:ext>
            </a:extLst>
          </p:cNvPr>
          <p:cNvSpPr txBox="1">
            <a:spLocks/>
          </p:cNvSpPr>
          <p:nvPr/>
        </p:nvSpPr>
        <p:spPr>
          <a:xfrm>
            <a:off x="624344" y="8234235"/>
            <a:ext cx="10015986" cy="9265298"/>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A transport problem can be thought of in one of two ways:</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problem experienced by a user or potential user of the transport network</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negative impact imposed by the transport network </a:t>
            </a:r>
            <a:r>
              <a:rPr lang="en-AU" sz="3200">
                <a:latin typeface="Calibri" panose="020F0502020204030204" pitchFamily="34" charset="0"/>
                <a:ea typeface="Calibri" panose="020F0502020204030204" pitchFamily="34" charset="0"/>
                <a:cs typeface="Calibri" panose="020F0502020204030204" pitchFamily="34" charset="0"/>
              </a:rPr>
              <a:t>on communities; poor air quality or noise for example</a:t>
            </a:r>
          </a:p>
          <a:p>
            <a:pPr marL="628650" lvl="1" indent="-285750">
              <a:lnSpc>
                <a:spcPct val="90000"/>
              </a:lnSpc>
              <a:buFont typeface="Arial" panose="020B0604020202020204" pitchFamily="34" charset="0"/>
              <a:buChar char="•"/>
            </a:pPr>
            <a:endParaRPr lang="en-AU" sz="3200">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when thought of in this way, are typically associated with a relatively narrow range of parameters which define any journey, defined here as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‘problem themes’</a:t>
            </a:r>
          </a:p>
          <a:p>
            <a:endParaRPr lang="en-AU" sz="3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We have highlighted what we understand to be the main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 themes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for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Fetlar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in blue in the table on the right.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1 and 2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of the ‘Transport Problems Framework’ are set out in the table below, and the outcomes of this engagement, together with other evidence, will be used to help inform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3-5</a:t>
            </a:r>
            <a:endParaRPr lang="en-AU" sz="3200" b="1">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endParaRPr lang="en-GB" sz="320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AEC420E5-93D2-9D0E-9489-AA0D46AB6E60}"/>
              </a:ext>
            </a:extLst>
          </p:cNvPr>
          <p:cNvGraphicFramePr>
            <a:graphicFrameLocks noGrp="1"/>
          </p:cNvGraphicFramePr>
          <p:nvPr>
            <p:extLst>
              <p:ext uri="{D42A27DB-BD31-4B8C-83A1-F6EECF244321}">
                <p14:modId xmlns:p14="http://schemas.microsoft.com/office/powerpoint/2010/main" val="1455379496"/>
              </p:ext>
            </p:extLst>
          </p:nvPr>
        </p:nvGraphicFramePr>
        <p:xfrm>
          <a:off x="11069217" y="8504018"/>
          <a:ext cx="9638582" cy="8565183"/>
        </p:xfrm>
        <a:graphic>
          <a:graphicData uri="http://schemas.openxmlformats.org/drawingml/2006/table">
            <a:tbl>
              <a:tblPr firstRow="1" bandRow="1">
                <a:tableStyleId>{5C22544A-7EE6-4342-B048-85BDC9FD1C3A}</a:tableStyleId>
              </a:tblPr>
              <a:tblGrid>
                <a:gridCol w="4722569">
                  <a:extLst>
                    <a:ext uri="{9D8B030D-6E8A-4147-A177-3AD203B41FA5}">
                      <a16:colId xmlns:a16="http://schemas.microsoft.com/office/drawing/2014/main" val="344744881"/>
                    </a:ext>
                  </a:extLst>
                </a:gridCol>
                <a:gridCol w="4916013">
                  <a:extLst>
                    <a:ext uri="{9D8B030D-6E8A-4147-A177-3AD203B41FA5}">
                      <a16:colId xmlns:a16="http://schemas.microsoft.com/office/drawing/2014/main" val="3616754586"/>
                    </a:ext>
                  </a:extLst>
                </a:gridCol>
              </a:tblGrid>
              <a:tr h="728787">
                <a:tc>
                  <a:txBody>
                    <a:bodyPr/>
                    <a:lstStyle/>
                    <a:p>
                      <a:pPr algn="ctr"/>
                      <a:r>
                        <a:rPr lang="en-GB" sz="2000">
                          <a:latin typeface="Calibri" panose="020F0502020204030204" pitchFamily="34" charset="0"/>
                          <a:ea typeface="Calibri" panose="020F0502020204030204" pitchFamily="34" charset="0"/>
                          <a:cs typeface="Calibri" panose="020F0502020204030204" pitchFamily="34" charset="0"/>
                        </a:rPr>
                        <a:t>All modes of transport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tc>
                  <a:txBody>
                    <a:bodyPr/>
                    <a:lstStyle/>
                    <a:p>
                      <a:pPr algn="ctr"/>
                      <a:r>
                        <a:rPr lang="en-GB" sz="2000">
                          <a:latin typeface="Calibri" panose="020F0502020204030204" pitchFamily="34" charset="0"/>
                          <a:ea typeface="Calibri" panose="020F0502020204030204" pitchFamily="34" charset="0"/>
                          <a:cs typeface="Calibri" panose="020F0502020204030204" pitchFamily="34" charset="0"/>
                        </a:rPr>
                        <a:t>Public transport specific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extLst>
                  <a:ext uri="{0D108BD9-81ED-4DB2-BD59-A6C34878D82A}">
                    <a16:rowId xmlns:a16="http://schemas.microsoft.com/office/drawing/2014/main" val="910575708"/>
                  </a:ext>
                </a:extLst>
              </a:tr>
              <a:tr h="802254">
                <a:tc>
                  <a:txBody>
                    <a:bodyPr/>
                    <a:lstStyle/>
                    <a:p>
                      <a:r>
                        <a:rPr lang="en-GB" sz="2000">
                          <a:latin typeface="Calibri" panose="020F0502020204030204" pitchFamily="34" charset="0"/>
                          <a:ea typeface="Calibri" panose="020F0502020204030204" pitchFamily="34" charset="0"/>
                          <a:cs typeface="Calibri" panose="020F0502020204030204" pitchFamily="34" charset="0"/>
                        </a:rPr>
                        <a:t>Concern over the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r>
                        <a:rPr lang="en-GB" sz="2000">
                          <a:latin typeface="Calibri" panose="020F0502020204030204" pitchFamily="34" charset="0"/>
                          <a:ea typeface="Calibri" panose="020F0502020204030204" pitchFamily="34" charset="0"/>
                          <a:cs typeface="Calibri" panose="020F0502020204030204" pitchFamily="34" charset="0"/>
                        </a:rPr>
                        <a:t>Booking and journey planning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688327044"/>
                  </a:ext>
                </a:extLst>
              </a:tr>
              <a:tr h="561579">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Capacity – e.g., car deck 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837632739"/>
                  </a:ext>
                </a:extLst>
              </a:tr>
              <a:tr h="409512">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Fuel and power issues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Comfort, safety and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0188016"/>
                  </a:ext>
                </a:extLst>
              </a:tr>
              <a:tr h="802254">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Integration of travel between modes (e.g.,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Connectivity and network coverage (i.e., availability of services)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89404362"/>
                  </a:ext>
                </a:extLst>
              </a:tr>
              <a:tr h="802254">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information, including for protected groups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Ease of use/convenience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6608329"/>
                  </a:ext>
                </a:extLst>
              </a:tr>
              <a:tr h="580292">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quality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Integration between services (e.g., bus-to-bus)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57677"/>
                  </a:ext>
                </a:extLst>
              </a:tr>
              <a:tr h="716643">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times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Service reliability (cancellations and punctuality)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1835600361"/>
                  </a:ext>
                </a:extLst>
              </a:tr>
              <a:tr h="770745">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time reliability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Timetables (time of first and last service, frequency and days of week operated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3234225170"/>
                  </a:ext>
                </a:extLst>
              </a:tr>
              <a:tr h="561579">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Lack of awareness of travel options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685800" rtl="0" eaLnBrk="1" latinLnBrk="0" hangingPunct="1"/>
                      <a:endPar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9202777"/>
                  </a:ext>
                </a:extLst>
              </a:tr>
              <a:tr h="519680">
                <a:tc>
                  <a:txBody>
                    <a:bodyPr/>
                    <a:lstStyle/>
                    <a:p>
                      <a:r>
                        <a:rPr lang="en-GB" sz="2000">
                          <a:latin typeface="Calibri" panose="020F0502020204030204" pitchFamily="34" charset="0"/>
                          <a:ea typeface="Calibri" panose="020F0502020204030204" pitchFamily="34" charset="0"/>
                          <a:cs typeface="Calibri" panose="020F0502020204030204" pitchFamily="34" charset="0"/>
                        </a:rPr>
                        <a:t>Personal accessibility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005602"/>
                  </a:ext>
                </a:extLst>
              </a:tr>
              <a:tr h="594428">
                <a:tc>
                  <a:txBody>
                    <a:bodyPr/>
                    <a:lstStyle/>
                    <a:p>
                      <a:r>
                        <a:rPr lang="en-GB" sz="2000">
                          <a:latin typeface="Calibri" panose="020F0502020204030204" pitchFamily="34" charset="0"/>
                          <a:ea typeface="Calibri" panose="020F0502020204030204" pitchFamily="34" charset="0"/>
                          <a:cs typeface="Calibri" panose="020F0502020204030204" pitchFamily="34" charset="0"/>
                        </a:rPr>
                        <a:t>Personal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445136"/>
                  </a:ext>
                </a:extLst>
              </a:tr>
              <a:tr h="594428">
                <a:tc>
                  <a:txBody>
                    <a:bodyPr/>
                    <a:lstStyle/>
                    <a:p>
                      <a:r>
                        <a:rPr lang="en-GB" sz="2000">
                          <a:latin typeface="Calibri" panose="020F0502020204030204" pitchFamily="34" charset="0"/>
                          <a:ea typeface="Calibri" panose="020F0502020204030204" pitchFamily="34" charset="0"/>
                          <a:cs typeface="Calibri" panose="020F0502020204030204" pitchFamily="34" charset="0"/>
                        </a:rPr>
                        <a:t>Travel safety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028282"/>
                  </a:ext>
                </a:extLst>
              </a:tr>
            </a:tbl>
          </a:graphicData>
        </a:graphic>
      </p:graphicFrame>
      <p:graphicFrame>
        <p:nvGraphicFramePr>
          <p:cNvPr id="7" name="Table 6">
            <a:extLst>
              <a:ext uri="{FF2B5EF4-FFF2-40B4-BE49-F238E27FC236}">
                <a16:creationId xmlns:a16="http://schemas.microsoft.com/office/drawing/2014/main" id="{B4588E3F-31B3-AC72-0029-C444E766B3E0}"/>
              </a:ext>
            </a:extLst>
          </p:cNvPr>
          <p:cNvGraphicFramePr>
            <a:graphicFrameLocks noGrp="1"/>
          </p:cNvGraphicFramePr>
          <p:nvPr>
            <p:extLst>
              <p:ext uri="{D42A27DB-BD31-4B8C-83A1-F6EECF244321}">
                <p14:modId xmlns:p14="http://schemas.microsoft.com/office/powerpoint/2010/main" val="947053734"/>
              </p:ext>
            </p:extLst>
          </p:nvPr>
        </p:nvGraphicFramePr>
        <p:xfrm>
          <a:off x="687411" y="17420526"/>
          <a:ext cx="20025188" cy="11428946"/>
        </p:xfrm>
        <a:graphic>
          <a:graphicData uri="http://schemas.openxmlformats.org/drawingml/2006/table">
            <a:tbl>
              <a:tblPr firstRow="1" bandRow="1">
                <a:tableStyleId>{5C22544A-7EE6-4342-B048-85BDC9FD1C3A}</a:tableStyleId>
              </a:tblPr>
              <a:tblGrid>
                <a:gridCol w="3235649">
                  <a:extLst>
                    <a:ext uri="{9D8B030D-6E8A-4147-A177-3AD203B41FA5}">
                      <a16:colId xmlns:a16="http://schemas.microsoft.com/office/drawing/2014/main" val="1713714349"/>
                    </a:ext>
                  </a:extLst>
                </a:gridCol>
                <a:gridCol w="7627256">
                  <a:extLst>
                    <a:ext uri="{9D8B030D-6E8A-4147-A177-3AD203B41FA5}">
                      <a16:colId xmlns:a16="http://schemas.microsoft.com/office/drawing/2014/main" val="3060930700"/>
                    </a:ext>
                  </a:extLst>
                </a:gridCol>
                <a:gridCol w="9162283">
                  <a:extLst>
                    <a:ext uri="{9D8B030D-6E8A-4147-A177-3AD203B41FA5}">
                      <a16:colId xmlns:a16="http://schemas.microsoft.com/office/drawing/2014/main" val="901490599"/>
                    </a:ext>
                  </a:extLst>
                </a:gridCol>
              </a:tblGrid>
              <a:tr h="621156">
                <a:tc>
                  <a:txBody>
                    <a:bodyPr/>
                    <a:lstStyle/>
                    <a:p>
                      <a:pPr algn="ctr"/>
                      <a:r>
                        <a:rPr lang="en-GB" sz="2100">
                          <a:latin typeface="Calibri" panose="020F0502020204030204" pitchFamily="34" charset="0"/>
                          <a:ea typeface="Calibri" panose="020F0502020204030204" pitchFamily="34" charset="0"/>
                          <a:cs typeface="Calibri" panose="020F0502020204030204" pitchFamily="34" charset="0"/>
                        </a:rPr>
                        <a:t>Problem Theme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100">
                          <a:latin typeface="Calibri" panose="020F0502020204030204" pitchFamily="34" charset="0"/>
                          <a:ea typeface="Calibri" panose="020F0502020204030204" pitchFamily="34" charset="0"/>
                          <a:cs typeface="Calibri" panose="020F0502020204030204" pitchFamily="34" charset="0"/>
                        </a:rPr>
                        <a:t>Problem(s)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100">
                          <a:latin typeface="Calibri" panose="020F0502020204030204" pitchFamily="34" charset="0"/>
                          <a:ea typeface="Calibri" panose="020F0502020204030204" pitchFamily="34" charset="0"/>
                          <a:cs typeface="Calibri" panose="020F0502020204030204" pitchFamily="34" charset="0"/>
                        </a:rPr>
                        <a:t>Supply-side cause(s)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extLst>
                  <a:ext uri="{0D108BD9-81ED-4DB2-BD59-A6C34878D82A}">
                    <a16:rowId xmlns:a16="http://schemas.microsoft.com/office/drawing/2014/main" val="279952851"/>
                  </a:ext>
                </a:extLst>
              </a:tr>
              <a:tr h="1020266">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Concern over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Greenhouse gas emissions from vessels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MV </a:t>
                      </a:r>
                      <a:r>
                        <a:rPr lang="en-GB" sz="2100" i="1">
                          <a:latin typeface="Calibri" panose="020F0502020204030204" pitchFamily="34" charset="0"/>
                          <a:ea typeface="Calibri" panose="020F0502020204030204" pitchFamily="34" charset="0"/>
                          <a:cs typeface="Calibri" panose="020F0502020204030204" pitchFamily="34" charset="0"/>
                        </a:rPr>
                        <a:t>Bigga</a:t>
                      </a:r>
                      <a:r>
                        <a:rPr lang="en-GB" sz="2100" i="0">
                          <a:latin typeface="Calibri" panose="020F0502020204030204" pitchFamily="34" charset="0"/>
                          <a:ea typeface="Calibri" panose="020F0502020204030204" pitchFamily="34" charset="0"/>
                          <a:cs typeface="Calibri" panose="020F0502020204030204" pitchFamily="34" charset="0"/>
                        </a:rPr>
                        <a:t> and MV </a:t>
                      </a:r>
                      <a:r>
                        <a:rPr lang="en-GB" sz="2100" i="1">
                          <a:latin typeface="Calibri" panose="020F0502020204030204" pitchFamily="34" charset="0"/>
                          <a:ea typeface="Calibri" panose="020F0502020204030204" pitchFamily="34" charset="0"/>
                          <a:cs typeface="Calibri" panose="020F0502020204030204" pitchFamily="34" charset="0"/>
                        </a:rPr>
                        <a:t>Geira </a:t>
                      </a:r>
                      <a:r>
                        <a:rPr lang="en-GB" sz="2100" i="0">
                          <a:latin typeface="Calibri" panose="020F0502020204030204" pitchFamily="34" charset="0"/>
                          <a:ea typeface="Calibri" panose="020F0502020204030204" pitchFamily="34" charset="0"/>
                          <a:cs typeface="Calibri" panose="020F0502020204030204" pitchFamily="34" charset="0"/>
                        </a:rPr>
                        <a:t>are both conventional diesel vessels</a:t>
                      </a:r>
                      <a:endParaRPr lang="en-GB" sz="21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80490430"/>
                  </a:ext>
                </a:extLst>
              </a:tr>
              <a:tr h="709750">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The level of fares was a source of dissatisfaction in the resident survey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High-frequency of travel means that the cost of travel can account for a high proportion of income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251043666"/>
                  </a:ext>
                </a:extLst>
              </a:tr>
              <a:tr h="1330782">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Integration of travel between modes –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Majority of ferries do not connect with a bus at Gutcher or Belmont – this is a particular issue for journeys to Lerwick given the need to connect with the Yell Sound ferry and then travel onwards from Toft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Limited and fragmented bus network</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High cost of bus service provision relative to demand</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Available buses generally focused on the higher volume Gutcher – Belmont route leg</a:t>
                      </a:r>
                      <a:endParaRPr lang="en-GB" sz="21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275055719"/>
                  </a:ext>
                </a:extLst>
              </a:tr>
              <a:tr h="709750">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Journey times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Extended journey times for indirect sailings.  This is a particular issue in the ‘to Fetlar’ direction, where most sailings route via Unst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a:latin typeface="Calibri" panose="020F0502020204030204" pitchFamily="34" charset="0"/>
                          <a:ea typeface="Calibri" panose="020F0502020204030204" pitchFamily="34" charset="0"/>
                          <a:cs typeface="Calibri" panose="020F0502020204030204" pitchFamily="34" charset="0"/>
                        </a:rPr>
                        <a:t>Requirement for two vessels to serve three islands – this is a particular issue when travelling </a:t>
                      </a:r>
                      <a:r>
                        <a:rPr lang="en-GB" sz="2100" b="1">
                          <a:latin typeface="Calibri" panose="020F0502020204030204" pitchFamily="34" charset="0"/>
                          <a:ea typeface="Calibri" panose="020F0502020204030204" pitchFamily="34" charset="0"/>
                          <a:cs typeface="Calibri" panose="020F0502020204030204" pitchFamily="34" charset="0"/>
                        </a:rPr>
                        <a:t>to Fetlar </a:t>
                      </a:r>
                      <a:r>
                        <a:rPr lang="en-GB" sz="2100">
                          <a:latin typeface="Calibri" panose="020F0502020204030204" pitchFamily="34" charset="0"/>
                          <a:ea typeface="Calibri" panose="020F0502020204030204" pitchFamily="34" charset="0"/>
                          <a:cs typeface="Calibri" panose="020F0502020204030204" pitchFamily="34" charset="0"/>
                        </a:rPr>
                        <a:t>as the majority of sailings are indirect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15892961"/>
                  </a:ext>
                </a:extLst>
              </a:tr>
              <a:tr h="709750">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Personal accessibility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Physical accessibility to the passenger lounge on MV </a:t>
                      </a:r>
                      <a:r>
                        <a:rPr lang="en-GB" sz="2100" i="1">
                          <a:latin typeface="Calibri" panose="020F0502020204030204" pitchFamily="34" charset="0"/>
                          <a:ea typeface="Calibri" panose="020F0502020204030204" pitchFamily="34" charset="0"/>
                          <a:cs typeface="Calibri" panose="020F0502020204030204" pitchFamily="34" charset="0"/>
                        </a:rPr>
                        <a:t>Bigga</a:t>
                      </a:r>
                      <a:r>
                        <a:rPr lang="en-GB" sz="2100" i="0">
                          <a:latin typeface="Calibri" panose="020F0502020204030204" pitchFamily="34" charset="0"/>
                          <a:ea typeface="Calibri" panose="020F0502020204030204" pitchFamily="34" charset="0"/>
                          <a:cs typeface="Calibri" panose="020F0502020204030204" pitchFamily="34" charset="0"/>
                        </a:rPr>
                        <a:t> and MV </a:t>
                      </a:r>
                      <a:r>
                        <a:rPr lang="en-GB" sz="2100" i="1">
                          <a:latin typeface="Calibri" panose="020F0502020204030204" pitchFamily="34" charset="0"/>
                          <a:ea typeface="Calibri" panose="020F0502020204030204" pitchFamily="34" charset="0"/>
                          <a:cs typeface="Calibri" panose="020F0502020204030204" pitchFamily="34" charset="0"/>
                        </a:rPr>
                        <a:t>Geira</a:t>
                      </a:r>
                      <a:endParaRPr lang="en-GB" sz="21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Passenger lounge on both MV </a:t>
                      </a:r>
                      <a:r>
                        <a:rPr lang="en-GB" sz="2100" i="1">
                          <a:latin typeface="Calibri" panose="020F0502020204030204" pitchFamily="34" charset="0"/>
                          <a:ea typeface="Calibri" panose="020F0502020204030204" pitchFamily="34" charset="0"/>
                          <a:cs typeface="Calibri" panose="020F0502020204030204" pitchFamily="34" charset="0"/>
                        </a:rPr>
                        <a:t>Bigga</a:t>
                      </a:r>
                      <a:r>
                        <a:rPr lang="en-GB" sz="2100" i="0">
                          <a:latin typeface="Calibri" panose="020F0502020204030204" pitchFamily="34" charset="0"/>
                          <a:ea typeface="Calibri" panose="020F0502020204030204" pitchFamily="34" charset="0"/>
                          <a:cs typeface="Calibri" panose="020F0502020204030204" pitchFamily="34" charset="0"/>
                        </a:rPr>
                        <a:t> and</a:t>
                      </a:r>
                      <a:r>
                        <a:rPr lang="en-GB" sz="2100">
                          <a:latin typeface="Calibri" panose="020F0502020204030204" pitchFamily="34" charset="0"/>
                          <a:ea typeface="Calibri" panose="020F0502020204030204" pitchFamily="34" charset="0"/>
                          <a:cs typeface="Calibri" panose="020F0502020204030204" pitchFamily="34" charset="0"/>
                        </a:rPr>
                        <a:t> MV </a:t>
                      </a:r>
                      <a:r>
                        <a:rPr lang="en-GB" sz="2100" i="1" err="1">
                          <a:latin typeface="Calibri" panose="020F0502020204030204" pitchFamily="34" charset="0"/>
                          <a:ea typeface="Calibri" panose="020F0502020204030204" pitchFamily="34" charset="0"/>
                          <a:cs typeface="Calibri" panose="020F0502020204030204" pitchFamily="34" charset="0"/>
                        </a:rPr>
                        <a:t>Geira</a:t>
                      </a:r>
                      <a:r>
                        <a:rPr lang="en-GB" sz="2100" i="1">
                          <a:latin typeface="Calibri" panose="020F0502020204030204" pitchFamily="34" charset="0"/>
                          <a:ea typeface="Calibri" panose="020F0502020204030204" pitchFamily="34" charset="0"/>
                          <a:cs typeface="Calibri" panose="020F0502020204030204" pitchFamily="34" charset="0"/>
                        </a:rPr>
                        <a:t> </a:t>
                      </a:r>
                      <a:r>
                        <a:rPr lang="en-GB" sz="2100" i="0">
                          <a:latin typeface="Calibri" panose="020F0502020204030204" pitchFamily="34" charset="0"/>
                          <a:ea typeface="Calibri" panose="020F0502020204030204" pitchFamily="34" charset="0"/>
                          <a:cs typeface="Calibri" panose="020F0502020204030204" pitchFamily="34" charset="0"/>
                        </a:rPr>
                        <a:t>is</a:t>
                      </a:r>
                      <a:r>
                        <a:rPr lang="en-GB" sz="2100" i="1">
                          <a:latin typeface="Calibri" panose="020F0502020204030204" pitchFamily="34" charset="0"/>
                          <a:ea typeface="Calibri" panose="020F0502020204030204" pitchFamily="34" charset="0"/>
                          <a:cs typeface="Calibri" panose="020F0502020204030204" pitchFamily="34" charset="0"/>
                        </a:rPr>
                        <a:t> </a:t>
                      </a:r>
                      <a:r>
                        <a:rPr lang="en-GB" sz="2100" i="0">
                          <a:latin typeface="Calibri" panose="020F0502020204030204" pitchFamily="34" charset="0"/>
                          <a:ea typeface="Calibri" panose="020F0502020204030204" pitchFamily="34" charset="0"/>
                          <a:cs typeface="Calibri" panose="020F0502020204030204" pitchFamily="34" charset="0"/>
                        </a:rPr>
                        <a:t>below the waterline and only accessed by stairs</a:t>
                      </a:r>
                      <a:endParaRPr lang="en-GB" sz="21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623479217"/>
                  </a:ext>
                </a:extLst>
              </a:tr>
              <a:tr h="1020266">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Booking and journey planning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Most Fetlar residents have to book sailings when taking a car – may not be able to get booking on preferred sailing and general ‘hassle factor’</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High vehicle deck utilisation on some indirect sailings (either via </a:t>
                      </a:r>
                      <a:r>
                        <a:rPr lang="en-GB" sz="2100" err="1">
                          <a:latin typeface="Calibri" panose="020F0502020204030204" pitchFamily="34" charset="0"/>
                          <a:ea typeface="Calibri" panose="020F0502020204030204" pitchFamily="34" charset="0"/>
                          <a:cs typeface="Calibri" panose="020F0502020204030204" pitchFamily="34" charset="0"/>
                        </a:rPr>
                        <a:t>Gutcher</a:t>
                      </a:r>
                      <a:r>
                        <a:rPr lang="en-GB" sz="2100">
                          <a:latin typeface="Calibri" panose="020F0502020204030204" pitchFamily="34" charset="0"/>
                          <a:ea typeface="Calibri" panose="020F0502020204030204" pitchFamily="34" charset="0"/>
                          <a:cs typeface="Calibri" panose="020F0502020204030204" pitchFamily="34" charset="0"/>
                        </a:rPr>
                        <a:t>/Belmont or where the ferry has called at </a:t>
                      </a:r>
                      <a:r>
                        <a:rPr lang="en-GB" sz="2100" err="1">
                          <a:latin typeface="Calibri" panose="020F0502020204030204" pitchFamily="34" charset="0"/>
                          <a:ea typeface="Calibri" panose="020F0502020204030204" pitchFamily="34" charset="0"/>
                          <a:cs typeface="Calibri" panose="020F0502020204030204" pitchFamily="34" charset="0"/>
                        </a:rPr>
                        <a:t>Gutcher</a:t>
                      </a:r>
                      <a:r>
                        <a:rPr lang="en-GB" sz="2100">
                          <a:latin typeface="Calibri" panose="020F0502020204030204" pitchFamily="34" charset="0"/>
                          <a:ea typeface="Calibri" panose="020F0502020204030204" pitchFamily="34" charset="0"/>
                          <a:cs typeface="Calibri" panose="020F0502020204030204" pitchFamily="34" charset="0"/>
                        </a:rPr>
                        <a:t>/Belmont first)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150579966"/>
                  </a:ext>
                </a:extLst>
              </a:tr>
              <a:tr h="1641298">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Inability to secure a place on the ferry, either unable to get a booking or travel on demand when unbooked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Insufficient vehicle deck capacity at peak times, an issue  which will be worsened by the new requirement to lash commercial vehicles on the Gutcher – Belmont route leg</a:t>
                      </a:r>
                      <a:endParaRPr lang="en-GB" sz="2100" i="1" kern="12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Little alternative to taking the car given very limited bus network and poor connections for Fetlar in particular</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138223716"/>
                  </a:ext>
                </a:extLst>
              </a:tr>
              <a:tr h="1020266">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Service reliability (cancellations and punctuality)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Cancellations, particularly in 2024, were highlighted as a major source of dissatisfaction in the resident survey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panose="020F0502020204030204" pitchFamily="34" charset="0"/>
                          <a:ea typeface="Calibri" panose="020F0502020204030204" pitchFamily="34" charset="0"/>
                          <a:cs typeface="Calibri" panose="020F0502020204030204" pitchFamily="34" charset="0"/>
                        </a:rPr>
                        <a:t>Ageing vessels more prone to breakdown and, more recently, the requirement to lash commercial vehicles on the </a:t>
                      </a:r>
                      <a:r>
                        <a:rPr lang="en-GB" sz="2100" err="1">
                          <a:latin typeface="Calibri" panose="020F0502020204030204" pitchFamily="34" charset="0"/>
                          <a:ea typeface="Calibri" panose="020F0502020204030204" pitchFamily="34" charset="0"/>
                          <a:cs typeface="Calibri" panose="020F0502020204030204" pitchFamily="34" charset="0"/>
                        </a:rPr>
                        <a:t>Gutcher</a:t>
                      </a:r>
                      <a:r>
                        <a:rPr lang="en-GB" sz="2100">
                          <a:latin typeface="Calibri" panose="020F0502020204030204" pitchFamily="34" charset="0"/>
                          <a:ea typeface="Calibri" panose="020F0502020204030204" pitchFamily="34" charset="0"/>
                          <a:cs typeface="Calibri" panose="020F0502020204030204" pitchFamily="34" charset="0"/>
                        </a:rPr>
                        <a:t> – Belmont route</a:t>
                      </a:r>
                    </a:p>
                    <a:p>
                      <a:r>
                        <a:rPr lang="en-GB" sz="2100">
                          <a:latin typeface="Calibri" panose="020F0502020204030204" pitchFamily="34" charset="0"/>
                          <a:ea typeface="Calibri" panose="020F0502020204030204" pitchFamily="34" charset="0"/>
                          <a:cs typeface="Calibri" panose="020F0502020204030204" pitchFamily="34" charset="0"/>
                        </a:rPr>
                        <a:t>Crew numbers/availability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856890115"/>
                  </a:ext>
                </a:extLst>
              </a:tr>
              <a:tr h="2395310">
                <a:tc>
                  <a:txBody>
                    <a:bodyPr/>
                    <a:lstStyle/>
                    <a:p>
                      <a:r>
                        <a:rPr lang="en-GB" sz="2100" b="1" i="0">
                          <a:latin typeface="Calibri" panose="020F0502020204030204" pitchFamily="34" charset="0"/>
                          <a:ea typeface="Calibri" panose="020F0502020204030204" pitchFamily="34" charset="0"/>
                          <a:cs typeface="Calibri" panose="020F0502020204030204" pitchFamily="34" charset="0"/>
                        </a:rPr>
                        <a:t>Timetables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Some relatively long gaps in the timetable during the day</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One vessel service at the weekend</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One vessel service during refit</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Recent disruption to timetable</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Connections with first and last flights from Sumburgh</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One vessel service in the middle of the day on a Monday on Yell Sound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Limited resilience in fleet to cover refit</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Cost and crewing implications of operating the second vessel at the weekend</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Lower demand on a Sunday</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Requirement to lash all commercial vehicles over 3.5 tonnes in weight on the </a:t>
                      </a:r>
                      <a:r>
                        <a:rPr lang="en-GB" sz="2100" kern="1200" err="1">
                          <a:solidFill>
                            <a:schemeClr val="dk1"/>
                          </a:solidFill>
                          <a:latin typeface="Calibri" panose="020F0502020204030204" pitchFamily="34" charset="0"/>
                          <a:ea typeface="Calibri" panose="020F0502020204030204" pitchFamily="34" charset="0"/>
                          <a:cs typeface="Calibri" panose="020F0502020204030204" pitchFamily="34" charset="0"/>
                        </a:rPr>
                        <a:t>Gutcher</a:t>
                      </a: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 – Belmont route means the published timetable cannot be operated</a:t>
                      </a:r>
                    </a:p>
                    <a:p>
                      <a:pPr marL="0" indent="0" algn="l" defTabSz="685800" rtl="0" eaLnBrk="1" latinLnBrk="0" hangingPunct="1">
                        <a:buFontTx/>
                        <a:buNone/>
                      </a:pPr>
                      <a:r>
                        <a:rPr lang="en-GB" sz="2100" kern="1200">
                          <a:solidFill>
                            <a:schemeClr val="dk1"/>
                          </a:solidFill>
                          <a:latin typeface="Calibri" panose="020F0502020204030204" pitchFamily="34" charset="0"/>
                          <a:ea typeface="Calibri" panose="020F0502020204030204" pitchFamily="34" charset="0"/>
                          <a:cs typeface="Calibri" panose="020F0502020204030204" pitchFamily="34" charset="0"/>
                        </a:rPr>
                        <a:t>Monday late morning/early afternoon used for drills and maintenance on Yell Sound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690704502"/>
                  </a:ext>
                </a:extLst>
              </a:tr>
            </a:tbl>
          </a:graphicData>
        </a:graphic>
      </p:graphicFrame>
      <p:grpSp>
        <p:nvGrpSpPr>
          <p:cNvPr id="47" name="Group 46">
            <a:extLst>
              <a:ext uri="{FF2B5EF4-FFF2-40B4-BE49-F238E27FC236}">
                <a16:creationId xmlns:a16="http://schemas.microsoft.com/office/drawing/2014/main" id="{0C5BE8B9-DECA-A14D-0265-8CD6E6505FB6}"/>
              </a:ext>
            </a:extLst>
          </p:cNvPr>
          <p:cNvGrpSpPr/>
          <p:nvPr/>
        </p:nvGrpSpPr>
        <p:grpSpPr>
          <a:xfrm>
            <a:off x="687410" y="5760380"/>
            <a:ext cx="20174696" cy="1960402"/>
            <a:chOff x="693504" y="7667494"/>
            <a:chExt cx="20174696" cy="1960402"/>
          </a:xfrm>
        </p:grpSpPr>
        <p:sp>
          <p:nvSpPr>
            <p:cNvPr id="39" name="Arrow: Chevron 38">
              <a:extLst>
                <a:ext uri="{FF2B5EF4-FFF2-40B4-BE49-F238E27FC236}">
                  <a16:creationId xmlns:a16="http://schemas.microsoft.com/office/drawing/2014/main" id="{E203017D-195C-01C1-0304-556DC225D6F2}"/>
                </a:ext>
              </a:extLst>
            </p:cNvPr>
            <p:cNvSpPr/>
            <p:nvPr/>
          </p:nvSpPr>
          <p:spPr>
            <a:xfrm>
              <a:off x="69350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1" name="Arrow: Chevron 40">
              <a:extLst>
                <a:ext uri="{FF2B5EF4-FFF2-40B4-BE49-F238E27FC236}">
                  <a16:creationId xmlns:a16="http://schemas.microsoft.com/office/drawing/2014/main" id="{A4F27A24-9FFE-794F-24DE-17E9BC2CE274}"/>
                </a:ext>
              </a:extLst>
            </p:cNvPr>
            <p:cNvSpPr/>
            <p:nvPr/>
          </p:nvSpPr>
          <p:spPr>
            <a:xfrm>
              <a:off x="465580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795B077B-A500-7F9D-9ED8-8CD42EA7938E}"/>
                </a:ext>
              </a:extLst>
            </p:cNvPr>
            <p:cNvSpPr txBox="1"/>
            <p:nvPr/>
          </p:nvSpPr>
          <p:spPr>
            <a:xfrm>
              <a:off x="1342395" y="7688904"/>
              <a:ext cx="3632327"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1 </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Establish and populate a transport problems framework for the study area</a:t>
              </a:r>
            </a:p>
          </p:txBody>
        </p:sp>
        <p:sp>
          <p:nvSpPr>
            <p:cNvPr id="42" name="Arrow: Chevron 41">
              <a:extLst>
                <a:ext uri="{FF2B5EF4-FFF2-40B4-BE49-F238E27FC236}">
                  <a16:creationId xmlns:a16="http://schemas.microsoft.com/office/drawing/2014/main" id="{A6EA6F63-AF07-9A3D-4CE2-7475737D62CB}"/>
                </a:ext>
              </a:extLst>
            </p:cNvPr>
            <p:cNvSpPr/>
            <p:nvPr/>
          </p:nvSpPr>
          <p:spPr>
            <a:xfrm>
              <a:off x="861811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3" name="Arrow: Chevron 42">
              <a:extLst>
                <a:ext uri="{FF2B5EF4-FFF2-40B4-BE49-F238E27FC236}">
                  <a16:creationId xmlns:a16="http://schemas.microsoft.com/office/drawing/2014/main" id="{0F492790-C61E-B0EA-95AD-6CB536CBD081}"/>
                </a:ext>
              </a:extLst>
            </p:cNvPr>
            <p:cNvSpPr/>
            <p:nvPr/>
          </p:nvSpPr>
          <p:spPr>
            <a:xfrm>
              <a:off x="1258041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4" name="Arrow: Chevron 43">
              <a:extLst>
                <a:ext uri="{FF2B5EF4-FFF2-40B4-BE49-F238E27FC236}">
                  <a16:creationId xmlns:a16="http://schemas.microsoft.com/office/drawing/2014/main" id="{43A75530-B079-C3D6-5B31-0C60889A1940}"/>
                </a:ext>
              </a:extLst>
            </p:cNvPr>
            <p:cNvSpPr/>
            <p:nvPr/>
          </p:nvSpPr>
          <p:spPr>
            <a:xfrm>
              <a:off x="1654272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DFB797CC-FFF4-F248-74D4-DC433BB23EF4}"/>
                </a:ext>
              </a:extLst>
            </p:cNvPr>
            <p:cNvSpPr txBox="1"/>
            <p:nvPr/>
          </p:nvSpPr>
          <p:spPr>
            <a:xfrm>
              <a:off x="5230143" y="7873570"/>
              <a:ext cx="3344525"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2</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supply-side root cause(s) of each identified problem</a:t>
              </a:r>
            </a:p>
          </p:txBody>
        </p:sp>
        <p:sp>
          <p:nvSpPr>
            <p:cNvPr id="15" name="TextBox 14">
              <a:extLst>
                <a:ext uri="{FF2B5EF4-FFF2-40B4-BE49-F238E27FC236}">
                  <a16:creationId xmlns:a16="http://schemas.microsoft.com/office/drawing/2014/main" id="{16CD317C-E750-E378-3314-02BD0BDE6BC0}"/>
                </a:ext>
              </a:extLst>
            </p:cNvPr>
            <p:cNvSpPr txBox="1"/>
            <p:nvPr/>
          </p:nvSpPr>
          <p:spPr>
            <a:xfrm>
              <a:off x="13198578" y="7873570"/>
              <a:ext cx="3234168"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4</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societal consequences of travel behaviour choices</a:t>
              </a:r>
            </a:p>
          </p:txBody>
        </p:sp>
        <p:sp>
          <p:nvSpPr>
            <p:cNvPr id="14" name="TextBox 13">
              <a:extLst>
                <a:ext uri="{FF2B5EF4-FFF2-40B4-BE49-F238E27FC236}">
                  <a16:creationId xmlns:a16="http://schemas.microsoft.com/office/drawing/2014/main" id="{259F3207-625B-39C7-BA12-E2FE9E2D4920}"/>
                </a:ext>
              </a:extLst>
            </p:cNvPr>
            <p:cNvSpPr txBox="1"/>
            <p:nvPr/>
          </p:nvSpPr>
          <p:spPr>
            <a:xfrm>
              <a:off x="9272421" y="7873570"/>
              <a:ext cx="3757294"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3</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travel behaviour consequences of these problems</a:t>
              </a:r>
            </a:p>
          </p:txBody>
        </p:sp>
        <p:sp>
          <p:nvSpPr>
            <p:cNvPr id="45" name="TextBox 44">
              <a:extLst>
                <a:ext uri="{FF2B5EF4-FFF2-40B4-BE49-F238E27FC236}">
                  <a16:creationId xmlns:a16="http://schemas.microsoft.com/office/drawing/2014/main" id="{D8538C9F-3B12-8BC1-569C-487609B6D232}"/>
                </a:ext>
              </a:extLst>
            </p:cNvPr>
            <p:cNvSpPr txBox="1"/>
            <p:nvPr/>
          </p:nvSpPr>
          <p:spPr>
            <a:xfrm>
              <a:off x="17147858" y="7667494"/>
              <a:ext cx="3570835"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5</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Define a Transport Objective reflecting each transport problem(s), or groups of problems</a:t>
              </a:r>
            </a:p>
          </p:txBody>
        </p:sp>
      </p:grpSp>
      <p:grpSp>
        <p:nvGrpSpPr>
          <p:cNvPr id="49" name="Group 48">
            <a:extLst>
              <a:ext uri="{FF2B5EF4-FFF2-40B4-BE49-F238E27FC236}">
                <a16:creationId xmlns:a16="http://schemas.microsoft.com/office/drawing/2014/main" id="{0C387841-5E72-EDFA-6DA7-4BEE25B6D7B8}"/>
              </a:ext>
            </a:extLst>
          </p:cNvPr>
          <p:cNvGrpSpPr/>
          <p:nvPr/>
        </p:nvGrpSpPr>
        <p:grpSpPr>
          <a:xfrm>
            <a:off x="220075" y="28950444"/>
            <a:ext cx="20816084" cy="1140243"/>
            <a:chOff x="220075" y="28950444"/>
            <a:chExt cx="20816084" cy="1140243"/>
          </a:xfrm>
        </p:grpSpPr>
        <p:pic>
          <p:nvPicPr>
            <p:cNvPr id="50" name="Picture 2" descr="Logo: Shetland Islands Council">
              <a:extLst>
                <a:ext uri="{FF2B5EF4-FFF2-40B4-BE49-F238E27FC236}">
                  <a16:creationId xmlns:a16="http://schemas.microsoft.com/office/drawing/2014/main" id="{2BDBE97A-FD80-9A5C-BE35-529C6C08B4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AC73EC69-F228-CCCC-800B-90DC5724AAC3}"/>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52" name="Picture 51">
              <a:extLst>
                <a:ext uri="{FF2B5EF4-FFF2-40B4-BE49-F238E27FC236}">
                  <a16:creationId xmlns:a16="http://schemas.microsoft.com/office/drawing/2014/main" id="{E819C0D9-874D-F2FC-DD97-DE014E54E3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3" name="Picture 52">
              <a:extLst>
                <a:ext uri="{FF2B5EF4-FFF2-40B4-BE49-F238E27FC236}">
                  <a16:creationId xmlns:a16="http://schemas.microsoft.com/office/drawing/2014/main" id="{7E82B6EF-E1B2-46DB-5786-4E0B8889AD6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54" name="Picture 53" descr="Logo, company name&#10;&#10;Description automatically generated">
              <a:extLst>
                <a:ext uri="{FF2B5EF4-FFF2-40B4-BE49-F238E27FC236}">
                  <a16:creationId xmlns:a16="http://schemas.microsoft.com/office/drawing/2014/main" id="{9B6B08EA-0B1B-0173-E595-72E5BBBFED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grpSp>
        <p:nvGrpSpPr>
          <p:cNvPr id="10" name="Group 9">
            <a:extLst>
              <a:ext uri="{FF2B5EF4-FFF2-40B4-BE49-F238E27FC236}">
                <a16:creationId xmlns:a16="http://schemas.microsoft.com/office/drawing/2014/main" id="{D4D68B72-8733-A934-D5E3-0C434CBD8247}"/>
              </a:ext>
            </a:extLst>
          </p:cNvPr>
          <p:cNvGrpSpPr/>
          <p:nvPr/>
        </p:nvGrpSpPr>
        <p:grpSpPr>
          <a:xfrm>
            <a:off x="5352814" y="17461433"/>
            <a:ext cx="1368152" cy="547770"/>
            <a:chOff x="-5870027" y="14661844"/>
            <a:chExt cx="1368152" cy="547770"/>
          </a:xfrm>
          <a:solidFill>
            <a:srgbClr val="BBE1FD"/>
          </a:solidFill>
        </p:grpSpPr>
        <p:sp>
          <p:nvSpPr>
            <p:cNvPr id="8" name="Arrow: Chevron 7">
              <a:extLst>
                <a:ext uri="{FF2B5EF4-FFF2-40B4-BE49-F238E27FC236}">
                  <a16:creationId xmlns:a16="http://schemas.microsoft.com/office/drawing/2014/main" id="{A46FE182-2268-6AC0-A478-24C0013006B2}"/>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BCE9C631-6CAD-ECD5-4B2E-73EFDBF2442B}"/>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1 </a:t>
              </a:r>
            </a:p>
          </p:txBody>
        </p:sp>
      </p:grpSp>
      <p:grpSp>
        <p:nvGrpSpPr>
          <p:cNvPr id="11" name="Group 10">
            <a:extLst>
              <a:ext uri="{FF2B5EF4-FFF2-40B4-BE49-F238E27FC236}">
                <a16:creationId xmlns:a16="http://schemas.microsoft.com/office/drawing/2014/main" id="{D661232E-389D-DA66-D847-3A06FFEB6957}"/>
              </a:ext>
            </a:extLst>
          </p:cNvPr>
          <p:cNvGrpSpPr/>
          <p:nvPr/>
        </p:nvGrpSpPr>
        <p:grpSpPr>
          <a:xfrm>
            <a:off x="13064182" y="17475485"/>
            <a:ext cx="1368152" cy="547770"/>
            <a:chOff x="-5870027" y="14661844"/>
            <a:chExt cx="1368152" cy="547770"/>
          </a:xfrm>
          <a:solidFill>
            <a:srgbClr val="BBE1FD"/>
          </a:solidFill>
        </p:grpSpPr>
        <p:sp>
          <p:nvSpPr>
            <p:cNvPr id="16" name="Arrow: Chevron 15">
              <a:extLst>
                <a:ext uri="{FF2B5EF4-FFF2-40B4-BE49-F238E27FC236}">
                  <a16:creationId xmlns:a16="http://schemas.microsoft.com/office/drawing/2014/main" id="{7A8267E4-734C-B6C9-A1F2-87B9BCDC3E63}"/>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F3369360-8638-B2C7-D7D5-D96EADB48B35}"/>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2 </a:t>
              </a:r>
            </a:p>
          </p:txBody>
        </p:sp>
      </p:grpSp>
    </p:spTree>
    <p:extLst>
      <p:ext uri="{BB962C8B-B14F-4D97-AF65-F5344CB8AC3E}">
        <p14:creationId xmlns:p14="http://schemas.microsoft.com/office/powerpoint/2010/main" val="410611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53A09-D115-E59E-59CC-DE661C2D77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4A012EC-2E6F-29FC-56B5-4E56FECE676E}"/>
              </a:ext>
            </a:extLst>
          </p:cNvPr>
          <p:cNvSpPr/>
          <p:nvPr/>
        </p:nvSpPr>
        <p:spPr>
          <a:xfrm>
            <a:off x="-1" y="733936"/>
            <a:ext cx="21383625" cy="173026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AA0929E-6F15-6C41-611D-B5861227EDF2}"/>
              </a:ext>
            </a:extLst>
          </p:cNvPr>
          <p:cNvSpPr txBox="1"/>
          <p:nvPr/>
        </p:nvSpPr>
        <p:spPr>
          <a:xfrm>
            <a:off x="6187" y="93734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Questions and Answers</a:t>
            </a:r>
          </a:p>
        </p:txBody>
      </p:sp>
      <p:sp>
        <p:nvSpPr>
          <p:cNvPr id="14" name="Rectangle 13">
            <a:extLst>
              <a:ext uri="{FF2B5EF4-FFF2-40B4-BE49-F238E27FC236}">
                <a16:creationId xmlns:a16="http://schemas.microsoft.com/office/drawing/2014/main" id="{727559A2-C0FC-BCC6-2512-A246B9562F46}"/>
              </a:ext>
            </a:extLst>
          </p:cNvPr>
          <p:cNvSpPr/>
          <p:nvPr/>
        </p:nvSpPr>
        <p:spPr>
          <a:xfrm>
            <a:off x="1299999" y="4126319"/>
            <a:ext cx="6039784" cy="3726417"/>
          </a:xfrm>
          <a:custGeom>
            <a:avLst/>
            <a:gdLst>
              <a:gd name="connsiteX0" fmla="*/ 0 w 6039784"/>
              <a:gd name="connsiteY0" fmla="*/ 0 h 3726417"/>
              <a:gd name="connsiteX1" fmla="*/ 6039784 w 6039784"/>
              <a:gd name="connsiteY1" fmla="*/ 0 h 3726417"/>
              <a:gd name="connsiteX2" fmla="*/ 6039784 w 6039784"/>
              <a:gd name="connsiteY2" fmla="*/ 3726417 h 3726417"/>
              <a:gd name="connsiteX3" fmla="*/ 0 w 6039784"/>
              <a:gd name="connsiteY3" fmla="*/ 3726417 h 3726417"/>
              <a:gd name="connsiteX4" fmla="*/ 0 w 6039784"/>
              <a:gd name="connsiteY4" fmla="*/ 0 h 3726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3726417" fill="none" extrusionOk="0">
                <a:moveTo>
                  <a:pt x="0" y="0"/>
                </a:moveTo>
                <a:cubicBezTo>
                  <a:pt x="2583663" y="-60923"/>
                  <a:pt x="3739289" y="-10796"/>
                  <a:pt x="6039784" y="0"/>
                </a:cubicBezTo>
                <a:cubicBezTo>
                  <a:pt x="5945945" y="1045647"/>
                  <a:pt x="6079337" y="3255596"/>
                  <a:pt x="6039784" y="3726417"/>
                </a:cubicBezTo>
                <a:cubicBezTo>
                  <a:pt x="3227432" y="3654451"/>
                  <a:pt x="2972273" y="3879195"/>
                  <a:pt x="0" y="3726417"/>
                </a:cubicBezTo>
                <a:cubicBezTo>
                  <a:pt x="-124474" y="2796602"/>
                  <a:pt x="93245" y="1241960"/>
                  <a:pt x="0" y="0"/>
                </a:cubicBezTo>
                <a:close/>
              </a:path>
              <a:path w="6039784" h="3726417" stroke="0" extrusionOk="0">
                <a:moveTo>
                  <a:pt x="0" y="0"/>
                </a:moveTo>
                <a:cubicBezTo>
                  <a:pt x="1659784" y="-30702"/>
                  <a:pt x="3378222" y="-116291"/>
                  <a:pt x="6039784" y="0"/>
                </a:cubicBezTo>
                <a:cubicBezTo>
                  <a:pt x="6118109" y="1775949"/>
                  <a:pt x="6013463" y="2367390"/>
                  <a:pt x="6039784" y="3726417"/>
                </a:cubicBezTo>
                <a:cubicBezTo>
                  <a:pt x="4570552" y="3714889"/>
                  <a:pt x="1675404" y="3680811"/>
                  <a:pt x="0" y="3726417"/>
                </a:cubicBezTo>
                <a:cubicBezTo>
                  <a:pt x="13714" y="2495544"/>
                  <a:pt x="123203" y="674815"/>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Who is in the programme team?</a:t>
            </a:r>
          </a:p>
          <a:p>
            <a:pPr>
              <a:spcBef>
                <a:spcPts val="300"/>
              </a:spcBef>
              <a:spcAft>
                <a:spcPts val="3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Shetland Islands Council</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and advisers:</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Stantec</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Business case development and overall advisory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COWI</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Fixed links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Mott MacDonald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Ferries and marine infrastructure lead</a:t>
            </a:r>
          </a:p>
          <a:p>
            <a:pPr marL="342900" indent="-342900">
              <a:spcBef>
                <a:spcPts val="300"/>
              </a:spcBef>
              <a:spcAft>
                <a:spcPts val="300"/>
              </a:spcAft>
              <a:buFont typeface="Arial" panose="020B0604020202020204" pitchFamily="34" charset="0"/>
              <a:buChar char="•"/>
            </a:pPr>
            <a:r>
              <a:rPr lang="en-GB" sz="2400" b="1" err="1">
                <a:solidFill>
                  <a:srgbClr val="000000"/>
                </a:solidFill>
                <a:latin typeface="Calibri" panose="020F0502020204030204" pitchFamily="34" charset="0"/>
                <a:ea typeface="Calibri" panose="020F0502020204030204" pitchFamily="34" charset="0"/>
                <a:cs typeface="Calibri" panose="020F0502020204030204" pitchFamily="34" charset="0"/>
              </a:rPr>
              <a:t>ProVersa</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Supply-chain analysis</a:t>
            </a:r>
          </a:p>
        </p:txBody>
      </p:sp>
      <p:grpSp>
        <p:nvGrpSpPr>
          <p:cNvPr id="19" name="Group 18">
            <a:extLst>
              <a:ext uri="{FF2B5EF4-FFF2-40B4-BE49-F238E27FC236}">
                <a16:creationId xmlns:a16="http://schemas.microsoft.com/office/drawing/2014/main" id="{8BC45D7A-0A62-1E75-6E15-07A2FEC8605C}"/>
              </a:ext>
            </a:extLst>
          </p:cNvPr>
          <p:cNvGrpSpPr/>
          <p:nvPr/>
        </p:nvGrpSpPr>
        <p:grpSpPr>
          <a:xfrm>
            <a:off x="6125238" y="3106715"/>
            <a:ext cx="2258304" cy="2232248"/>
            <a:chOff x="6257899" y="20243050"/>
            <a:chExt cx="2258304" cy="2232248"/>
          </a:xfrm>
        </p:grpSpPr>
        <p:sp>
          <p:nvSpPr>
            <p:cNvPr id="18" name="Oval 17">
              <a:extLst>
                <a:ext uri="{FF2B5EF4-FFF2-40B4-BE49-F238E27FC236}">
                  <a16:creationId xmlns:a16="http://schemas.microsoft.com/office/drawing/2014/main" id="{EAEE2EE7-39E5-2A3D-7486-1A9A592997A3}"/>
                </a:ext>
              </a:extLst>
            </p:cNvPr>
            <p:cNvSpPr/>
            <p:nvPr/>
          </p:nvSpPr>
          <p:spPr>
            <a:xfrm>
              <a:off x="6257899" y="20243050"/>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17" name="Graphic 16" descr="Board Of Directors with solid fill">
              <a:extLst>
                <a:ext uri="{FF2B5EF4-FFF2-40B4-BE49-F238E27FC236}">
                  <a16:creationId xmlns:a16="http://schemas.microsoft.com/office/drawing/2014/main" id="{825B6A48-CCFB-DF2C-1507-5204D446F0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5098" y="20477221"/>
              <a:ext cx="1763906" cy="1763906"/>
            </a:xfrm>
            <a:prstGeom prst="rect">
              <a:avLst/>
            </a:prstGeom>
          </p:spPr>
        </p:pic>
      </p:grpSp>
      <p:sp>
        <p:nvSpPr>
          <p:cNvPr id="88" name="Rectangle 87">
            <a:extLst>
              <a:ext uri="{FF2B5EF4-FFF2-40B4-BE49-F238E27FC236}">
                <a16:creationId xmlns:a16="http://schemas.microsoft.com/office/drawing/2014/main" id="{7EEBB09A-0E34-141C-05E9-18A49CB1A259}"/>
              </a:ext>
            </a:extLst>
          </p:cNvPr>
          <p:cNvSpPr/>
          <p:nvPr/>
        </p:nvSpPr>
        <p:spPr>
          <a:xfrm>
            <a:off x="1449777" y="15365342"/>
            <a:ext cx="6039784" cy="7495010"/>
          </a:xfrm>
          <a:custGeom>
            <a:avLst/>
            <a:gdLst>
              <a:gd name="connsiteX0" fmla="*/ 0 w 6039784"/>
              <a:gd name="connsiteY0" fmla="*/ 0 h 7495010"/>
              <a:gd name="connsiteX1" fmla="*/ 6039784 w 6039784"/>
              <a:gd name="connsiteY1" fmla="*/ 0 h 7495010"/>
              <a:gd name="connsiteX2" fmla="*/ 6039784 w 6039784"/>
              <a:gd name="connsiteY2" fmla="*/ 7495010 h 7495010"/>
              <a:gd name="connsiteX3" fmla="*/ 0 w 6039784"/>
              <a:gd name="connsiteY3" fmla="*/ 7495010 h 7495010"/>
              <a:gd name="connsiteX4" fmla="*/ 0 w 6039784"/>
              <a:gd name="connsiteY4" fmla="*/ 0 h 749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7495010" fill="none" extrusionOk="0">
                <a:moveTo>
                  <a:pt x="0" y="0"/>
                </a:moveTo>
                <a:cubicBezTo>
                  <a:pt x="2583663" y="-60923"/>
                  <a:pt x="3739289" y="-10796"/>
                  <a:pt x="6039784" y="0"/>
                </a:cubicBezTo>
                <a:cubicBezTo>
                  <a:pt x="5945945" y="2626294"/>
                  <a:pt x="6079337" y="5123525"/>
                  <a:pt x="6039784" y="7495010"/>
                </a:cubicBezTo>
                <a:cubicBezTo>
                  <a:pt x="3227432" y="7423044"/>
                  <a:pt x="2972273" y="7647788"/>
                  <a:pt x="0" y="7495010"/>
                </a:cubicBezTo>
                <a:cubicBezTo>
                  <a:pt x="-124474" y="6305109"/>
                  <a:pt x="93245" y="2071668"/>
                  <a:pt x="0" y="0"/>
                </a:cubicBezTo>
                <a:close/>
              </a:path>
              <a:path w="6039784" h="7495010" stroke="0" extrusionOk="0">
                <a:moveTo>
                  <a:pt x="0" y="0"/>
                </a:moveTo>
                <a:cubicBezTo>
                  <a:pt x="1659784" y="-30702"/>
                  <a:pt x="3378222" y="-116291"/>
                  <a:pt x="6039784" y="0"/>
                </a:cubicBezTo>
                <a:cubicBezTo>
                  <a:pt x="6118109" y="2777478"/>
                  <a:pt x="6013463" y="4115920"/>
                  <a:pt x="6039784" y="7495010"/>
                </a:cubicBezTo>
                <a:cubicBezTo>
                  <a:pt x="4570552" y="7483482"/>
                  <a:pt x="1675404" y="7449404"/>
                  <a:pt x="0" y="7495010"/>
                </a:cubicBezTo>
                <a:cubicBezTo>
                  <a:pt x="13714" y="5693029"/>
                  <a:pt x="123203" y="2490321"/>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Who makes the final decision on which project(s) goes ahead?</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Decisions will be made by Shetland Island Council elected Members at three key decision points:</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1</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the options to be taken forward for detailed appraisal</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2</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each island</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panose="020F0502020204030204" pitchFamily="34" charset="0"/>
                <a:ea typeface="Calibri" panose="020F0502020204030204" pitchFamily="34" charset="0"/>
                <a:cs typeface="Calibri" panose="020F0502020204030204" pitchFamily="34" charset="0"/>
              </a:rPr>
              <a:t>Decision Point 3</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 preferred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sequence (and programme) of investments</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across the network, i.e., which individual projects are prioritised for delivery?</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These decisions will be evidence-led and informed by analytical work based on guidance adopted by the Scottish and UK Governments, as well as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further consultation and community engagement</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12" name="Group 11">
            <a:extLst>
              <a:ext uri="{FF2B5EF4-FFF2-40B4-BE49-F238E27FC236}">
                <a16:creationId xmlns:a16="http://schemas.microsoft.com/office/drawing/2014/main" id="{2A775CBC-1CD3-BB2C-0E7E-88F7348E6461}"/>
              </a:ext>
            </a:extLst>
          </p:cNvPr>
          <p:cNvGrpSpPr/>
          <p:nvPr/>
        </p:nvGrpSpPr>
        <p:grpSpPr>
          <a:xfrm>
            <a:off x="220075" y="28950444"/>
            <a:ext cx="20816084" cy="1140243"/>
            <a:chOff x="220075" y="28950444"/>
            <a:chExt cx="20816084" cy="1140243"/>
          </a:xfrm>
        </p:grpSpPr>
        <p:pic>
          <p:nvPicPr>
            <p:cNvPr id="13" name="Picture 2" descr="Logo: Shetland Islands Council">
              <a:extLst>
                <a:ext uri="{FF2B5EF4-FFF2-40B4-BE49-F238E27FC236}">
                  <a16:creationId xmlns:a16="http://schemas.microsoft.com/office/drawing/2014/main" id="{DB60993D-B780-D36F-666C-B191EB01C6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FCABB86-B2E0-91EA-3538-7F67423D6EA2}"/>
                </a:ext>
              </a:extLst>
            </p:cNvPr>
            <p:cNvPicPr>
              <a:picLocks noChangeAspect="1"/>
            </p:cNvPicPr>
            <p:nvPr/>
          </p:nvPicPr>
          <p:blipFill>
            <a:blip r:embed="rId6"/>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11991726-456A-A6FE-A5CE-6C89FEF4B1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1" name="Picture 20">
              <a:extLst>
                <a:ext uri="{FF2B5EF4-FFF2-40B4-BE49-F238E27FC236}">
                  <a16:creationId xmlns:a16="http://schemas.microsoft.com/office/drawing/2014/main" id="{FF2CE25C-BC90-AEA9-9A2B-F5E27865906F}"/>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23" name="Picture 22" descr="Logo, company name&#10;&#10;Description automatically generated">
              <a:extLst>
                <a:ext uri="{FF2B5EF4-FFF2-40B4-BE49-F238E27FC236}">
                  <a16:creationId xmlns:a16="http://schemas.microsoft.com/office/drawing/2014/main" id="{28F2E734-F036-E6DC-1D22-D8E330B1FC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53" name="Rectangle 52">
            <a:extLst>
              <a:ext uri="{FF2B5EF4-FFF2-40B4-BE49-F238E27FC236}">
                <a16:creationId xmlns:a16="http://schemas.microsoft.com/office/drawing/2014/main" id="{D866662D-4470-5521-E334-522D1AB588EA}"/>
              </a:ext>
            </a:extLst>
          </p:cNvPr>
          <p:cNvSpPr/>
          <p:nvPr/>
        </p:nvSpPr>
        <p:spPr>
          <a:xfrm>
            <a:off x="7516272" y="10200480"/>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What will happen after a preferred option for each island is identified?</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Work will commence (subject to funding) on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individual, island-specific project business cases </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for each island’s preferred option, following the programme established by the agreed sequence of investments.</a:t>
            </a:r>
          </a:p>
        </p:txBody>
      </p:sp>
      <p:grpSp>
        <p:nvGrpSpPr>
          <p:cNvPr id="68" name="Group 67">
            <a:extLst>
              <a:ext uri="{FF2B5EF4-FFF2-40B4-BE49-F238E27FC236}">
                <a16:creationId xmlns:a16="http://schemas.microsoft.com/office/drawing/2014/main" id="{7FCD05F3-F11B-2289-3EBE-5EAF4CDE9FC2}"/>
              </a:ext>
            </a:extLst>
          </p:cNvPr>
          <p:cNvGrpSpPr/>
          <p:nvPr/>
        </p:nvGrpSpPr>
        <p:grpSpPr>
          <a:xfrm>
            <a:off x="13274928" y="4491458"/>
            <a:ext cx="7351693" cy="4751039"/>
            <a:chOff x="12516619" y="2873961"/>
            <a:chExt cx="7351693" cy="4751039"/>
          </a:xfrm>
        </p:grpSpPr>
        <p:sp>
          <p:nvSpPr>
            <p:cNvPr id="8" name="Rectangle 7">
              <a:extLst>
                <a:ext uri="{FF2B5EF4-FFF2-40B4-BE49-F238E27FC236}">
                  <a16:creationId xmlns:a16="http://schemas.microsoft.com/office/drawing/2014/main" id="{EB8EE231-0F63-2CDE-904A-F70244B3BC83}"/>
                </a:ext>
              </a:extLst>
            </p:cNvPr>
            <p:cNvSpPr/>
            <p:nvPr/>
          </p:nvSpPr>
          <p:spPr>
            <a:xfrm>
              <a:off x="12516619" y="3995103"/>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Will this study progress a fixed link, ferry or harbour improvements  to the point of construction?</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No, it will identify a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 for each island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and the future sequencing of investments (i.e., implementation) across the inter-island network.</a:t>
              </a:r>
            </a:p>
          </p:txBody>
        </p:sp>
        <p:sp>
          <p:nvSpPr>
            <p:cNvPr id="9" name="Oval 8">
              <a:extLst>
                <a:ext uri="{FF2B5EF4-FFF2-40B4-BE49-F238E27FC236}">
                  <a16:creationId xmlns:a16="http://schemas.microsoft.com/office/drawing/2014/main" id="{D5A687DE-638A-6CED-E1EF-95EA63DA890B}"/>
                </a:ext>
              </a:extLst>
            </p:cNvPr>
            <p:cNvSpPr/>
            <p:nvPr/>
          </p:nvSpPr>
          <p:spPr>
            <a:xfrm>
              <a:off x="17610008" y="2873961"/>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Graphic 49" descr="Branching diagram with solid fill">
              <a:extLst>
                <a:ext uri="{FF2B5EF4-FFF2-40B4-BE49-F238E27FC236}">
                  <a16:creationId xmlns:a16="http://schemas.microsoft.com/office/drawing/2014/main" id="{AC67BCAC-355C-F717-16C3-A57AB15915B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7933620" y="3090397"/>
              <a:ext cx="1611080" cy="1611080"/>
            </a:xfrm>
            <a:prstGeom prst="rect">
              <a:avLst/>
            </a:prstGeom>
          </p:spPr>
        </p:pic>
      </p:grpSp>
      <p:sp>
        <p:nvSpPr>
          <p:cNvPr id="72" name="Rectangle 71">
            <a:extLst>
              <a:ext uri="{FF2B5EF4-FFF2-40B4-BE49-F238E27FC236}">
                <a16:creationId xmlns:a16="http://schemas.microsoft.com/office/drawing/2014/main" id="{7B36AA86-9EE9-4D62-70DD-52AB3662E259}"/>
              </a:ext>
            </a:extLst>
          </p:cNvPr>
          <p:cNvSpPr/>
          <p:nvPr/>
        </p:nvSpPr>
        <p:spPr>
          <a:xfrm>
            <a:off x="11275950" y="13344602"/>
            <a:ext cx="7757634" cy="7771438"/>
          </a:xfrm>
          <a:custGeom>
            <a:avLst/>
            <a:gdLst>
              <a:gd name="connsiteX0" fmla="*/ 0 w 7757634"/>
              <a:gd name="connsiteY0" fmla="*/ 0 h 7771438"/>
              <a:gd name="connsiteX1" fmla="*/ 7757634 w 7757634"/>
              <a:gd name="connsiteY1" fmla="*/ 0 h 7771438"/>
              <a:gd name="connsiteX2" fmla="*/ 7757634 w 7757634"/>
              <a:gd name="connsiteY2" fmla="*/ 7771438 h 7771438"/>
              <a:gd name="connsiteX3" fmla="*/ 0 w 7757634"/>
              <a:gd name="connsiteY3" fmla="*/ 7771438 h 7771438"/>
              <a:gd name="connsiteX4" fmla="*/ 0 w 7757634"/>
              <a:gd name="connsiteY4" fmla="*/ 0 h 7771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7634" h="7771438" fill="none" extrusionOk="0">
                <a:moveTo>
                  <a:pt x="0" y="0"/>
                </a:moveTo>
                <a:cubicBezTo>
                  <a:pt x="3208906" y="-60923"/>
                  <a:pt x="6829520" y="-10796"/>
                  <a:pt x="7757634" y="0"/>
                </a:cubicBezTo>
                <a:cubicBezTo>
                  <a:pt x="7663795" y="3882803"/>
                  <a:pt x="7797187" y="5151946"/>
                  <a:pt x="7757634" y="7771438"/>
                </a:cubicBezTo>
                <a:cubicBezTo>
                  <a:pt x="6689567" y="7699472"/>
                  <a:pt x="2049378" y="7924216"/>
                  <a:pt x="0" y="7771438"/>
                </a:cubicBezTo>
                <a:cubicBezTo>
                  <a:pt x="-124474" y="5543499"/>
                  <a:pt x="93245" y="1515945"/>
                  <a:pt x="0" y="0"/>
                </a:cubicBezTo>
                <a:close/>
              </a:path>
              <a:path w="7757634" h="7771438" stroke="0" extrusionOk="0">
                <a:moveTo>
                  <a:pt x="0" y="0"/>
                </a:moveTo>
                <a:cubicBezTo>
                  <a:pt x="995924" y="-30702"/>
                  <a:pt x="6642778" y="-116291"/>
                  <a:pt x="7757634" y="0"/>
                </a:cubicBezTo>
                <a:cubicBezTo>
                  <a:pt x="7835959" y="3788457"/>
                  <a:pt x="7731313" y="4694525"/>
                  <a:pt x="7757634" y="7771438"/>
                </a:cubicBezTo>
                <a:cubicBezTo>
                  <a:pt x="5235522" y="7759910"/>
                  <a:pt x="3139448" y="7725832"/>
                  <a:pt x="0" y="7771438"/>
                </a:cubicBezTo>
                <a:cubicBezTo>
                  <a:pt x="13714" y="4669856"/>
                  <a:pt x="123203" y="3510432"/>
                  <a:pt x="0" y="0"/>
                </a:cubicBezTo>
                <a:close/>
              </a:path>
            </a:pathLst>
          </a:custGeom>
          <a:solidFill>
            <a:schemeClr val="bg1"/>
          </a:solidFill>
          <a:ln w="63500">
            <a:solidFill>
              <a:srgbClr val="BBE1FD"/>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Why is additional project business case work required for each individual island’s preferred option?</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There are certain aspects about the viability, affordability and deliverability of each island’s preferred option that are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typically managed more efficiently as individual projects</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example:</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development of detailed design proposals that take account of the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constraints, risks and conditions for each individual island </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Ground investigations for individual islands will be costly and, therefore, this expenditure should only be committed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when required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individual projects</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identification of a procurement strategy that, while delivering best value to Shetland, is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realistically achievable by the market</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in terms of capacity and experience</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In addition, well-structured business cases are usually the key to positive funding decisions. </a:t>
            </a:r>
          </a:p>
        </p:txBody>
      </p:sp>
      <p:grpSp>
        <p:nvGrpSpPr>
          <p:cNvPr id="75" name="Group 74">
            <a:extLst>
              <a:ext uri="{FF2B5EF4-FFF2-40B4-BE49-F238E27FC236}">
                <a16:creationId xmlns:a16="http://schemas.microsoft.com/office/drawing/2014/main" id="{985348A0-34F9-BA80-A38E-3C91BA655804}"/>
              </a:ext>
            </a:extLst>
          </p:cNvPr>
          <p:cNvGrpSpPr/>
          <p:nvPr/>
        </p:nvGrpSpPr>
        <p:grpSpPr>
          <a:xfrm>
            <a:off x="12500893" y="8760635"/>
            <a:ext cx="2258304" cy="2232248"/>
            <a:chOff x="15057284" y="7930574"/>
            <a:chExt cx="2258304" cy="2232248"/>
          </a:xfrm>
        </p:grpSpPr>
        <p:sp>
          <p:nvSpPr>
            <p:cNvPr id="73" name="Oval 72">
              <a:extLst>
                <a:ext uri="{FF2B5EF4-FFF2-40B4-BE49-F238E27FC236}">
                  <a16:creationId xmlns:a16="http://schemas.microsoft.com/office/drawing/2014/main" id="{CC7BE61C-012E-CC41-D136-E2E8218DD91C}"/>
                </a:ext>
              </a:extLst>
            </p:cNvPr>
            <p:cNvSpPr/>
            <p:nvPr/>
          </p:nvSpPr>
          <p:spPr>
            <a:xfrm>
              <a:off x="15057284" y="7930574"/>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4" name="Graphic 73" descr="Blueprint with solid fill">
              <a:extLst>
                <a:ext uri="{FF2B5EF4-FFF2-40B4-BE49-F238E27FC236}">
                  <a16:creationId xmlns:a16="http://schemas.microsoft.com/office/drawing/2014/main" id="{694C546B-10F1-37DC-8725-B64DB194EBA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399774" y="8260036"/>
              <a:ext cx="1573324" cy="1573324"/>
            </a:xfrm>
            <a:prstGeom prst="rect">
              <a:avLst/>
            </a:prstGeom>
          </p:spPr>
        </p:pic>
      </p:grpSp>
      <p:sp>
        <p:nvSpPr>
          <p:cNvPr id="91" name="Rectangle 90">
            <a:extLst>
              <a:ext uri="{FF2B5EF4-FFF2-40B4-BE49-F238E27FC236}">
                <a16:creationId xmlns:a16="http://schemas.microsoft.com/office/drawing/2014/main" id="{0EAECA74-EC4E-9A29-A3A9-E61068269232}"/>
              </a:ext>
            </a:extLst>
          </p:cNvPr>
          <p:cNvSpPr/>
          <p:nvPr/>
        </p:nvSpPr>
        <p:spPr>
          <a:xfrm>
            <a:off x="4415033" y="24111635"/>
            <a:ext cx="6544697" cy="4218696"/>
          </a:xfrm>
          <a:custGeom>
            <a:avLst/>
            <a:gdLst>
              <a:gd name="connsiteX0" fmla="*/ 0 w 6544697"/>
              <a:gd name="connsiteY0" fmla="*/ 0 h 4218696"/>
              <a:gd name="connsiteX1" fmla="*/ 6544697 w 6544697"/>
              <a:gd name="connsiteY1" fmla="*/ 0 h 4218696"/>
              <a:gd name="connsiteX2" fmla="*/ 6544697 w 6544697"/>
              <a:gd name="connsiteY2" fmla="*/ 4218696 h 4218696"/>
              <a:gd name="connsiteX3" fmla="*/ 0 w 6544697"/>
              <a:gd name="connsiteY3" fmla="*/ 4218696 h 4218696"/>
              <a:gd name="connsiteX4" fmla="*/ 0 w 6544697"/>
              <a:gd name="connsiteY4" fmla="*/ 0 h 421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697" h="4218696" fill="none" extrusionOk="0">
                <a:moveTo>
                  <a:pt x="0" y="0"/>
                </a:moveTo>
                <a:cubicBezTo>
                  <a:pt x="2693173" y="-60923"/>
                  <a:pt x="3667095" y="-10796"/>
                  <a:pt x="6544697" y="0"/>
                </a:cubicBezTo>
                <a:cubicBezTo>
                  <a:pt x="6450858" y="952886"/>
                  <a:pt x="6584250" y="2560878"/>
                  <a:pt x="6544697" y="4218696"/>
                </a:cubicBezTo>
                <a:cubicBezTo>
                  <a:pt x="5228425" y="4146730"/>
                  <a:pt x="2012799" y="4371474"/>
                  <a:pt x="0" y="4218696"/>
                </a:cubicBezTo>
                <a:cubicBezTo>
                  <a:pt x="-124474" y="2951617"/>
                  <a:pt x="93245" y="772378"/>
                  <a:pt x="0" y="0"/>
                </a:cubicBezTo>
                <a:close/>
              </a:path>
              <a:path w="6544697" h="4218696" stroke="0" extrusionOk="0">
                <a:moveTo>
                  <a:pt x="0" y="0"/>
                </a:moveTo>
                <a:cubicBezTo>
                  <a:pt x="1679743" y="-30702"/>
                  <a:pt x="5530387" y="-116291"/>
                  <a:pt x="6544697" y="0"/>
                </a:cubicBezTo>
                <a:cubicBezTo>
                  <a:pt x="6623022" y="662286"/>
                  <a:pt x="6518376" y="2621028"/>
                  <a:pt x="6544697" y="4218696"/>
                </a:cubicBezTo>
                <a:cubicBezTo>
                  <a:pt x="4684849" y="4207168"/>
                  <a:pt x="2584689" y="4173090"/>
                  <a:pt x="0" y="4218696"/>
                </a:cubicBezTo>
                <a:cubicBezTo>
                  <a:pt x="13714" y="3745584"/>
                  <a:pt x="123203" y="1363301"/>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dirty="0">
                <a:solidFill>
                  <a:srgbClr val="000000"/>
                </a:solidFill>
                <a:latin typeface="Calibri" panose="020F0502020204030204" pitchFamily="34" charset="0"/>
                <a:ea typeface="Calibri" panose="020F0502020204030204" pitchFamily="34" charset="0"/>
                <a:cs typeface="Calibri" panose="020F0502020204030204" pitchFamily="34" charset="0"/>
              </a:rPr>
              <a:t>Q. </a:t>
            </a:r>
            <a:r>
              <a:rPr lang="en-GB" sz="2400" b="1" dirty="0">
                <a:solidFill>
                  <a:srgbClr val="000000"/>
                </a:solidFill>
                <a:latin typeface="Calibri"/>
                <a:ea typeface="Calibri"/>
                <a:cs typeface="Calibri"/>
              </a:rPr>
              <a:t>When will I next be engaged with on this project?</a:t>
            </a:r>
          </a:p>
          <a:p>
            <a:pPr>
              <a:spcBef>
                <a:spcPts val="300"/>
              </a:spcBef>
              <a:spcAft>
                <a:spcPts val="300"/>
              </a:spcAft>
            </a:pPr>
            <a:r>
              <a:rPr lang="en-GB" sz="2400" dirty="0">
                <a:solidFill>
                  <a:srgbClr val="000000"/>
                </a:solidFill>
                <a:latin typeface="Calibri"/>
                <a:ea typeface="Calibri"/>
                <a:cs typeface="Calibri"/>
              </a:rPr>
              <a:t>We anticipate that the next round of engagement will take place in late Summer 2025. We will engage on </a:t>
            </a:r>
            <a:r>
              <a:rPr lang="en-GB" sz="2400" b="1" dirty="0">
                <a:solidFill>
                  <a:srgbClr val="000000"/>
                </a:solidFill>
                <a:latin typeface="Calibri"/>
                <a:ea typeface="Calibri"/>
                <a:cs typeface="Calibri"/>
              </a:rPr>
              <a:t>the range of available options – ferry, harbour and fixed links – for each individual island and which of them should be taken forward</a:t>
            </a:r>
            <a:r>
              <a:rPr lang="en-GB" sz="2400" dirty="0">
                <a:solidFill>
                  <a:srgbClr val="000000"/>
                </a:solidFill>
                <a:latin typeface="Calibri"/>
                <a:ea typeface="Calibri"/>
                <a:cs typeface="Calibri"/>
              </a:rPr>
              <a:t> for more detailed appraisal. This will support elected Members’ considerations at Decision Point 1.</a:t>
            </a:r>
          </a:p>
        </p:txBody>
      </p:sp>
      <p:grpSp>
        <p:nvGrpSpPr>
          <p:cNvPr id="95" name="Group 94">
            <a:extLst>
              <a:ext uri="{FF2B5EF4-FFF2-40B4-BE49-F238E27FC236}">
                <a16:creationId xmlns:a16="http://schemas.microsoft.com/office/drawing/2014/main" id="{B6AC6321-C1CC-57E9-1D17-D4068C735AA9}"/>
              </a:ext>
            </a:extLst>
          </p:cNvPr>
          <p:cNvGrpSpPr/>
          <p:nvPr/>
        </p:nvGrpSpPr>
        <p:grpSpPr>
          <a:xfrm>
            <a:off x="7007191" y="21961562"/>
            <a:ext cx="2258304" cy="2232248"/>
            <a:chOff x="6525628" y="12553643"/>
            <a:chExt cx="2258304" cy="2232248"/>
          </a:xfrm>
        </p:grpSpPr>
        <p:sp>
          <p:nvSpPr>
            <p:cNvPr id="78" name="Oval 77">
              <a:extLst>
                <a:ext uri="{FF2B5EF4-FFF2-40B4-BE49-F238E27FC236}">
                  <a16:creationId xmlns:a16="http://schemas.microsoft.com/office/drawing/2014/main" id="{3CE9ABA6-2840-291F-111E-FCFD0990D720}"/>
                </a:ext>
              </a:extLst>
            </p:cNvPr>
            <p:cNvSpPr/>
            <p:nvPr/>
          </p:nvSpPr>
          <p:spPr>
            <a:xfrm>
              <a:off x="6525628" y="12553643"/>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90" name="Graphic 89" descr="Connections outline">
              <a:extLst>
                <a:ext uri="{FF2B5EF4-FFF2-40B4-BE49-F238E27FC236}">
                  <a16:creationId xmlns:a16="http://schemas.microsoft.com/office/drawing/2014/main" id="{0DEF713F-F3BC-F83F-E6A6-7C73A02FE44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20827" y="12711228"/>
              <a:ext cx="1867906" cy="1867906"/>
            </a:xfrm>
            <a:prstGeom prst="rect">
              <a:avLst/>
            </a:prstGeom>
            <a:effectLst/>
          </p:spPr>
        </p:pic>
      </p:grpSp>
      <p:grpSp>
        <p:nvGrpSpPr>
          <p:cNvPr id="70" name="Group 69">
            <a:extLst>
              <a:ext uri="{FF2B5EF4-FFF2-40B4-BE49-F238E27FC236}">
                <a16:creationId xmlns:a16="http://schemas.microsoft.com/office/drawing/2014/main" id="{837EB1C2-A9F5-6E9D-12E2-C50AABA2042F}"/>
              </a:ext>
            </a:extLst>
          </p:cNvPr>
          <p:cNvGrpSpPr/>
          <p:nvPr/>
        </p:nvGrpSpPr>
        <p:grpSpPr>
          <a:xfrm>
            <a:off x="17407698" y="20880132"/>
            <a:ext cx="2258304" cy="2232248"/>
            <a:chOff x="10923582" y="6982149"/>
            <a:chExt cx="2258304" cy="2232248"/>
          </a:xfrm>
        </p:grpSpPr>
        <p:sp>
          <p:nvSpPr>
            <p:cNvPr id="47" name="Oval 46">
              <a:extLst>
                <a:ext uri="{FF2B5EF4-FFF2-40B4-BE49-F238E27FC236}">
                  <a16:creationId xmlns:a16="http://schemas.microsoft.com/office/drawing/2014/main" id="{40CFB133-3A96-0C02-0961-B950FFFA4F84}"/>
                </a:ext>
              </a:extLst>
            </p:cNvPr>
            <p:cNvSpPr/>
            <p:nvPr/>
          </p:nvSpPr>
          <p:spPr>
            <a:xfrm>
              <a:off x="10923582" y="6982149"/>
              <a:ext cx="2258304" cy="2232248"/>
            </a:xfrm>
            <a:prstGeom prst="ellipse">
              <a:avLst/>
            </a:prstGeom>
            <a:solidFill>
              <a:srgbClr val="BBE1FD"/>
            </a:solidFill>
            <a:ln>
              <a:solidFill>
                <a:srgbClr val="BBE1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Excavator with solid fill">
              <a:extLst>
                <a:ext uri="{FF2B5EF4-FFF2-40B4-BE49-F238E27FC236}">
                  <a16:creationId xmlns:a16="http://schemas.microsoft.com/office/drawing/2014/main" id="{D127F3AC-6D3D-745B-4089-CF458D58795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88638" y="7234177"/>
              <a:ext cx="1728192" cy="1728192"/>
            </a:xfrm>
            <a:prstGeom prst="rect">
              <a:avLst/>
            </a:prstGeom>
          </p:spPr>
        </p:pic>
      </p:grpSp>
    </p:spTree>
    <p:extLst>
      <p:ext uri="{BB962C8B-B14F-4D97-AF65-F5344CB8AC3E}">
        <p14:creationId xmlns:p14="http://schemas.microsoft.com/office/powerpoint/2010/main" val="171790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7337-A4DB-7F61-F7F0-F6F3851EEC2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7A5653A7-AD9E-EFB1-CE66-EEEC153F5311}"/>
              </a:ext>
            </a:extLst>
          </p:cNvPr>
          <p:cNvSpPr/>
          <p:nvPr/>
        </p:nvSpPr>
        <p:spPr>
          <a:xfrm>
            <a:off x="-1" y="733936"/>
            <a:ext cx="21383625" cy="173026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552E5F2-086B-601C-6AA5-3A17A8364024}"/>
              </a:ext>
            </a:extLst>
          </p:cNvPr>
          <p:cNvSpPr txBox="1"/>
          <p:nvPr/>
        </p:nvSpPr>
        <p:spPr>
          <a:xfrm>
            <a:off x="0" y="10244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Next Steps</a:t>
            </a:r>
          </a:p>
        </p:txBody>
      </p:sp>
      <p:grpSp>
        <p:nvGrpSpPr>
          <p:cNvPr id="11" name="Group 10">
            <a:extLst>
              <a:ext uri="{FF2B5EF4-FFF2-40B4-BE49-F238E27FC236}">
                <a16:creationId xmlns:a16="http://schemas.microsoft.com/office/drawing/2014/main" id="{3C9AC931-FA82-D919-5870-A4CBF592512D}"/>
              </a:ext>
            </a:extLst>
          </p:cNvPr>
          <p:cNvGrpSpPr/>
          <p:nvPr/>
        </p:nvGrpSpPr>
        <p:grpSpPr>
          <a:xfrm>
            <a:off x="220075" y="28950444"/>
            <a:ext cx="20816084" cy="1140243"/>
            <a:chOff x="220075" y="28950444"/>
            <a:chExt cx="20816084" cy="1140243"/>
          </a:xfrm>
        </p:grpSpPr>
        <p:pic>
          <p:nvPicPr>
            <p:cNvPr id="12" name="Picture 2" descr="Logo: Shetland Islands Council">
              <a:extLst>
                <a:ext uri="{FF2B5EF4-FFF2-40B4-BE49-F238E27FC236}">
                  <a16:creationId xmlns:a16="http://schemas.microsoft.com/office/drawing/2014/main" id="{4E851DFA-BBD5-E5D2-DCFE-5B261EFB8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27CD8B4-42F0-88CA-A1A0-9D636EEAAE11}"/>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14" name="Picture 13">
              <a:extLst>
                <a:ext uri="{FF2B5EF4-FFF2-40B4-BE49-F238E27FC236}">
                  <a16:creationId xmlns:a16="http://schemas.microsoft.com/office/drawing/2014/main" id="{2D4C0430-43F1-8938-9CFB-815B7D2DA4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5" name="Picture 14">
              <a:extLst>
                <a:ext uri="{FF2B5EF4-FFF2-40B4-BE49-F238E27FC236}">
                  <a16:creationId xmlns:a16="http://schemas.microsoft.com/office/drawing/2014/main" id="{528A6DC1-22DC-40F7-7478-CD7E24AB9C2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16" name="Picture 15" descr="Logo, company name&#10;&#10;Description automatically generated">
              <a:extLst>
                <a:ext uri="{FF2B5EF4-FFF2-40B4-BE49-F238E27FC236}">
                  <a16:creationId xmlns:a16="http://schemas.microsoft.com/office/drawing/2014/main" id="{4979D65C-33B8-1742-216B-3800148B0B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cxnSp>
        <p:nvCxnSpPr>
          <p:cNvPr id="17" name="Straight Connector 16">
            <a:extLst>
              <a:ext uri="{FF2B5EF4-FFF2-40B4-BE49-F238E27FC236}">
                <a16:creationId xmlns:a16="http://schemas.microsoft.com/office/drawing/2014/main" id="{26955A9A-C20A-9780-22AB-A6DC0DBC0EEA}"/>
              </a:ext>
            </a:extLst>
          </p:cNvPr>
          <p:cNvCxnSpPr>
            <a:cxnSpLocks/>
          </p:cNvCxnSpPr>
          <p:nvPr/>
        </p:nvCxnSpPr>
        <p:spPr>
          <a:xfrm flipH="1">
            <a:off x="689830" y="14756758"/>
            <a:ext cx="2000396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64978068-ABF4-BC4A-EC94-7F5872F9E515}"/>
              </a:ext>
            </a:extLst>
          </p:cNvPr>
          <p:cNvGraphicFramePr>
            <a:graphicFrameLocks noGrp="1"/>
          </p:cNvGraphicFramePr>
          <p:nvPr>
            <p:extLst>
              <p:ext uri="{D42A27DB-BD31-4B8C-83A1-F6EECF244321}">
                <p14:modId xmlns:p14="http://schemas.microsoft.com/office/powerpoint/2010/main" val="3574263250"/>
              </p:ext>
            </p:extLst>
          </p:nvPr>
        </p:nvGraphicFramePr>
        <p:xfrm>
          <a:off x="1710935" y="4031491"/>
          <a:ext cx="17961754" cy="9894058"/>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panose="020F0502020204030204" pitchFamily="34" charset="0"/>
                          <a:ea typeface="Calibri" panose="020F0502020204030204" pitchFamily="34" charset="0"/>
                          <a:cs typeface="Calibri" panose="020F0502020204030204" pitchFamily="34" charset="0"/>
                        </a:rPr>
                        <a:t>How will the outputs of this drop-in session be used?</a:t>
                      </a:r>
                    </a:p>
                  </a:txBody>
                  <a:tcPr anchor="ctr">
                    <a:solidFill>
                      <a:srgbClr val="023459"/>
                    </a:solidFill>
                  </a:tcPr>
                </a:tc>
                <a:extLst>
                  <a:ext uri="{0D108BD9-81ED-4DB2-BD59-A6C34878D82A}">
                    <a16:rowId xmlns:a16="http://schemas.microsoft.com/office/drawing/2014/main" val="799321344"/>
                  </a:ext>
                </a:extLst>
              </a:tr>
              <a:tr h="1207193">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‘case for change’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(or investment) is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founded on the transport problems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identified</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258710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These are used as the basis for setting out 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‘Transport Planning Objectives’</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which are effectively a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statement of the outcome sought from any investment </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and are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used to appraise options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246338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discussions today</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together with the outputs from the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feedback forms</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will be added to the wider body of evidence that we are developing to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support the ‘case for change’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These will also allow us to </a:t>
                      </a:r>
                      <a:r>
                        <a:rPr lang="en-GB" sz="4000" b="1">
                          <a:solidFill>
                            <a:schemeClr val="tx1"/>
                          </a:solidFill>
                          <a:latin typeface="Calibri" panose="020F0502020204030204" pitchFamily="34" charset="0"/>
                          <a:ea typeface="Calibri" panose="020F0502020204030204" pitchFamily="34" charset="0"/>
                          <a:cs typeface="Calibri" panose="020F0502020204030204" pitchFamily="34" charset="0"/>
                        </a:rPr>
                        <a:t>sense check the data that we have presented</a:t>
                      </a: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 ensuring that it reflects the reality experienced by Fetlar residents when making journeys </a:t>
                      </a: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graphicFrame>
        <p:nvGraphicFramePr>
          <p:cNvPr id="5" name="Table 4">
            <a:extLst>
              <a:ext uri="{FF2B5EF4-FFF2-40B4-BE49-F238E27FC236}">
                <a16:creationId xmlns:a16="http://schemas.microsoft.com/office/drawing/2014/main" id="{5B236204-2CC0-3BC9-200F-39D9C64B826F}"/>
              </a:ext>
            </a:extLst>
          </p:cNvPr>
          <p:cNvGraphicFramePr>
            <a:graphicFrameLocks noGrp="1"/>
          </p:cNvGraphicFramePr>
          <p:nvPr>
            <p:extLst>
              <p:ext uri="{D42A27DB-BD31-4B8C-83A1-F6EECF244321}">
                <p14:modId xmlns:p14="http://schemas.microsoft.com/office/powerpoint/2010/main" val="3084548938"/>
              </p:ext>
            </p:extLst>
          </p:nvPr>
        </p:nvGraphicFramePr>
        <p:xfrm>
          <a:off x="1710935" y="15515855"/>
          <a:ext cx="17961754" cy="10273961"/>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panose="020F0502020204030204" pitchFamily="34" charset="0"/>
                          <a:ea typeface="Calibri" panose="020F0502020204030204" pitchFamily="34" charset="0"/>
                          <a:cs typeface="Calibri" panose="020F0502020204030204" pitchFamily="34" charset="0"/>
                        </a:rPr>
                        <a:t>What to do next</a:t>
                      </a:r>
                    </a:p>
                  </a:txBody>
                  <a:tcPr anchor="ctr">
                    <a:solidFill>
                      <a:srgbClr val="023459"/>
                    </a:solidFill>
                  </a:tcPr>
                </a:tc>
                <a:extLst>
                  <a:ext uri="{0D108BD9-81ED-4DB2-BD59-A6C34878D82A}">
                    <a16:rowId xmlns:a16="http://schemas.microsoft.com/office/drawing/2014/main" val="799321344"/>
                  </a:ext>
                </a:extLst>
              </a:tr>
              <a:tr h="1851160">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Please take this opportunity to provide your thoughts to the team on the material presented and ask any questions you may have</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190307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Does the information presented align with your experience of using the Fetlar ferry services?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1905000">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boards that you have just read provide some topics that you may wish to discuss, and we would be happy to hear any views that you may have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978352">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The display boards will also be published online at: </a:t>
                      </a:r>
                      <a:r>
                        <a:rPr kumimoji="0" lang="en-GB" sz="4000" b="0" i="0" u="none" strike="noStrike" kern="1200" cap="none" spc="0" normalizeH="0" baseline="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rPr>
                        <a:t>www.shetland.gov.uk/iiTCShetland</a:t>
                      </a:r>
                      <a:r>
                        <a:rPr kumimoji="0" lang="en-GB" sz="4000" b="0" i="0" u="none" strike="noStrike" kern="1200" cap="none" spc="0" normalizeH="0" baseline="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879947658"/>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Please also take the time to fill out the feedback form before you leave.  </a:t>
                      </a:r>
                    </a:p>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panose="020F0502020204030204" pitchFamily="34" charset="0"/>
                          <a:ea typeface="Calibri" panose="020F0502020204030204" pitchFamily="34" charset="0"/>
                          <a:cs typeface="Calibri" panose="020F0502020204030204" pitchFamily="34" charset="0"/>
                        </a:rPr>
                        <a:t>It can also be found here: </a:t>
                      </a:r>
                      <a:r>
                        <a:rPr kumimoji="0" lang="en-GB" sz="4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rPr>
                        <a:t>https://forms.office.com/r/zNbZDm7x8q</a:t>
                      </a:r>
                      <a:r>
                        <a:rPr kumimoji="0" lang="en-GB" sz="4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lang="en-GB" sz="400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pic>
        <p:nvPicPr>
          <p:cNvPr id="3" name="Picture 2" descr="A qr code on a blue background&#10;&#10;Description automatically generated">
            <a:extLst>
              <a:ext uri="{FF2B5EF4-FFF2-40B4-BE49-F238E27FC236}">
                <a16:creationId xmlns:a16="http://schemas.microsoft.com/office/drawing/2014/main" id="{6E3DF26F-A9C3-7926-F40A-E4409A2E2F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33167" y="26572252"/>
            <a:ext cx="3117287" cy="3117287"/>
          </a:xfrm>
          <a:prstGeom prst="rect">
            <a:avLst/>
          </a:prstGeom>
        </p:spPr>
      </p:pic>
    </p:spTree>
    <p:extLst>
      <p:ext uri="{BB962C8B-B14F-4D97-AF65-F5344CB8AC3E}">
        <p14:creationId xmlns:p14="http://schemas.microsoft.com/office/powerpoint/2010/main" val="31570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descr="A line of lines with arrows&#10;&#10;Description automatically generated">
            <a:extLst>
              <a:ext uri="{FF2B5EF4-FFF2-40B4-BE49-F238E27FC236}">
                <a16:creationId xmlns:a16="http://schemas.microsoft.com/office/drawing/2014/main" id="{FC342392-E9F9-0C72-9050-7AC8233660EB}"/>
              </a:ext>
            </a:extLst>
          </p:cNvPr>
          <p:cNvPicPr/>
          <p:nvPr/>
        </p:nvPicPr>
        <p:blipFill>
          <a:blip r:embed="rId2">
            <a:extLst>
              <a:ext uri="{28A0092B-C50C-407E-A947-70E740481C1C}">
                <a14:useLocalDpi xmlns:a14="http://schemas.microsoft.com/office/drawing/2010/main" val="0"/>
              </a:ext>
            </a:extLst>
          </a:blip>
          <a:srcRect l="6458" t="19752" r="10159" b="14611"/>
          <a:stretch/>
        </p:blipFill>
        <p:spPr>
          <a:xfrm>
            <a:off x="713693" y="18738006"/>
            <a:ext cx="20123556" cy="8910528"/>
          </a:xfrm>
          <a:prstGeom prst="rect">
            <a:avLst/>
          </a:prstGeom>
        </p:spPr>
      </p:pic>
      <p:pic>
        <p:nvPicPr>
          <p:cNvPr id="19" name="Picture 18" descr="A line of lines with arrows&#10;&#10;Description automatically generated">
            <a:extLst>
              <a:ext uri="{FF2B5EF4-FFF2-40B4-BE49-F238E27FC236}">
                <a16:creationId xmlns:a16="http://schemas.microsoft.com/office/drawing/2014/main" id="{828EDE79-292E-8B5B-1D8E-295E290BD306}"/>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6458" t="19752" r="10159" b="14611"/>
          <a:stretch/>
        </p:blipFill>
        <p:spPr>
          <a:xfrm>
            <a:off x="613371" y="4336406"/>
            <a:ext cx="20123556" cy="8910528"/>
          </a:xfrm>
          <a:prstGeom prst="rect">
            <a:avLst/>
          </a:prstGeom>
        </p:spPr>
      </p:pic>
      <p:sp>
        <p:nvSpPr>
          <p:cNvPr id="9" name="Rectangle 8">
            <a:extLst>
              <a:ext uri="{FF2B5EF4-FFF2-40B4-BE49-F238E27FC236}">
                <a16:creationId xmlns:a16="http://schemas.microsoft.com/office/drawing/2014/main" id="{15BB9D7A-9FEC-8764-1A3A-8884836FE8C9}"/>
              </a:ext>
            </a:extLst>
          </p:cNvPr>
          <p:cNvSpPr/>
          <p:nvPr/>
        </p:nvSpPr>
        <p:spPr>
          <a:xfrm>
            <a:off x="561251" y="14849574"/>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50D25CD-FA21-33CF-51B1-0223FBD5199C}"/>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2E24BD7-AD23-D1C8-837F-F9234A447214}"/>
              </a:ext>
            </a:extLst>
          </p:cNvPr>
          <p:cNvSpPr txBox="1"/>
          <p:nvPr/>
        </p:nvSpPr>
        <p:spPr>
          <a:xfrm>
            <a:off x="0" y="122309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Strategic</a:t>
            </a:r>
            <a:r>
              <a:rPr lang="en-GB" sz="7200" b="1">
                <a:solidFill>
                  <a:schemeClr val="bg1"/>
                </a:solidFill>
                <a:latin typeface="Source Sans Pro" panose="020B0503030403020204" pitchFamily="34" charset="0"/>
                <a:ea typeface="Source Sans Pro" panose="020B0503030403020204" pitchFamily="34" charset="0"/>
              </a:rPr>
              <a:t> Business Case</a:t>
            </a:r>
          </a:p>
        </p:txBody>
      </p:sp>
      <p:sp>
        <p:nvSpPr>
          <p:cNvPr id="13" name="TextBox 12">
            <a:extLst>
              <a:ext uri="{FF2B5EF4-FFF2-40B4-BE49-F238E27FC236}">
                <a16:creationId xmlns:a16="http://schemas.microsoft.com/office/drawing/2014/main" id="{290D874D-A3FD-6436-1189-A570E1E65910}"/>
              </a:ext>
            </a:extLst>
          </p:cNvPr>
          <p:cNvSpPr txBox="1"/>
          <p:nvPr/>
        </p:nvSpPr>
        <p:spPr>
          <a:xfrm>
            <a:off x="0" y="1537067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Outline</a:t>
            </a:r>
            <a:r>
              <a:rPr lang="en-GB" sz="7200" b="1">
                <a:solidFill>
                  <a:schemeClr val="bg1"/>
                </a:solidFill>
                <a:latin typeface="Source Sans Pro" panose="020B0503030403020204" pitchFamily="34" charset="0"/>
                <a:ea typeface="Source Sans Pro" panose="020B0503030403020204" pitchFamily="34" charset="0"/>
              </a:rPr>
              <a:t> Business Case</a:t>
            </a:r>
          </a:p>
        </p:txBody>
      </p:sp>
      <p:grpSp>
        <p:nvGrpSpPr>
          <p:cNvPr id="2" name="Group 1">
            <a:extLst>
              <a:ext uri="{FF2B5EF4-FFF2-40B4-BE49-F238E27FC236}">
                <a16:creationId xmlns:a16="http://schemas.microsoft.com/office/drawing/2014/main" id="{CD98012D-F129-017A-00CB-1F5B03FD3773}"/>
              </a:ext>
            </a:extLst>
          </p:cNvPr>
          <p:cNvGrpSpPr/>
          <p:nvPr/>
        </p:nvGrpSpPr>
        <p:grpSpPr>
          <a:xfrm>
            <a:off x="220075" y="28950444"/>
            <a:ext cx="20816084" cy="1140243"/>
            <a:chOff x="220075" y="28950444"/>
            <a:chExt cx="20816084" cy="1140243"/>
          </a:xfrm>
        </p:grpSpPr>
        <p:pic>
          <p:nvPicPr>
            <p:cNvPr id="3" name="Picture 2" descr="Logo: Shetland Islands Council">
              <a:extLst>
                <a:ext uri="{FF2B5EF4-FFF2-40B4-BE49-F238E27FC236}">
                  <a16:creationId xmlns:a16="http://schemas.microsoft.com/office/drawing/2014/main" id="{21530665-8418-0F01-67A0-0BDB51BD0E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78359AD-8288-0793-C22C-0F99D03F6103}"/>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5" name="Picture 4">
              <a:extLst>
                <a:ext uri="{FF2B5EF4-FFF2-40B4-BE49-F238E27FC236}">
                  <a16:creationId xmlns:a16="http://schemas.microsoft.com/office/drawing/2014/main" id="{E9F5FC45-2C5E-4EBD-2EEC-75040AEFEE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6" name="Picture 5">
              <a:extLst>
                <a:ext uri="{FF2B5EF4-FFF2-40B4-BE49-F238E27FC236}">
                  <a16:creationId xmlns:a16="http://schemas.microsoft.com/office/drawing/2014/main" id="{77429FE7-7EB0-B661-F189-3FF6B2346158}"/>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7" name="Picture 6" descr="Logo, company name&#10;&#10;Description automatically generated">
              <a:extLst>
                <a:ext uri="{FF2B5EF4-FFF2-40B4-BE49-F238E27FC236}">
                  <a16:creationId xmlns:a16="http://schemas.microsoft.com/office/drawing/2014/main" id="{82D3A9A6-51B3-957A-C848-756D09A7C5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8" name="TextBox 17">
            <a:extLst>
              <a:ext uri="{FF2B5EF4-FFF2-40B4-BE49-F238E27FC236}">
                <a16:creationId xmlns:a16="http://schemas.microsoft.com/office/drawing/2014/main" id="{E89924D9-D16D-6FAC-0549-098B927DA2BB}"/>
              </a:ext>
            </a:extLst>
          </p:cNvPr>
          <p:cNvSpPr txBox="1"/>
          <p:nvPr/>
        </p:nvSpPr>
        <p:spPr>
          <a:xfrm>
            <a:off x="18668508"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1" name="Group 10">
            <a:extLst>
              <a:ext uri="{FF2B5EF4-FFF2-40B4-BE49-F238E27FC236}">
                <a16:creationId xmlns:a16="http://schemas.microsoft.com/office/drawing/2014/main" id="{3D74B3CE-AAAC-61A8-8316-7BEF26DC95B7}"/>
              </a:ext>
            </a:extLst>
          </p:cNvPr>
          <p:cNvGrpSpPr/>
          <p:nvPr/>
        </p:nvGrpSpPr>
        <p:grpSpPr>
          <a:xfrm>
            <a:off x="1600245" y="4591559"/>
            <a:ext cx="18068791" cy="8595163"/>
            <a:chOff x="1600245" y="4591559"/>
            <a:chExt cx="18068791" cy="8595163"/>
          </a:xfrm>
        </p:grpSpPr>
        <p:sp>
          <p:nvSpPr>
            <p:cNvPr id="77" name="Freeform: Shape 76">
              <a:extLst>
                <a:ext uri="{FF2B5EF4-FFF2-40B4-BE49-F238E27FC236}">
                  <a16:creationId xmlns:a16="http://schemas.microsoft.com/office/drawing/2014/main" id="{2878B538-A415-8DE0-9D16-5AF4F84B95F3}"/>
                </a:ext>
              </a:extLst>
            </p:cNvPr>
            <p:cNvSpPr/>
            <p:nvPr/>
          </p:nvSpPr>
          <p:spPr>
            <a:xfrm>
              <a:off x="12102315" y="4591559"/>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537CB7A-5A3E-4C70-03AD-EA358FAEDAF2}"/>
                </a:ext>
              </a:extLst>
            </p:cNvPr>
            <p:cNvSpPr txBox="1"/>
            <p:nvPr/>
          </p:nvSpPr>
          <p:spPr>
            <a:xfrm>
              <a:off x="1600245" y="67352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28" name="TextBox 27">
              <a:extLst>
                <a:ext uri="{FF2B5EF4-FFF2-40B4-BE49-F238E27FC236}">
                  <a16:creationId xmlns:a16="http://schemas.microsoft.com/office/drawing/2014/main" id="{00A37A62-DF7E-FCBF-D76C-C6A3B4C2DC06}"/>
                </a:ext>
              </a:extLst>
            </p:cNvPr>
            <p:cNvSpPr txBox="1"/>
            <p:nvPr/>
          </p:nvSpPr>
          <p:spPr>
            <a:xfrm>
              <a:off x="1674815" y="7652582"/>
              <a:ext cx="4136296" cy="446276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first step in the process is to set out the ‘Case for Change’ (CfC), which is currently under development.  This establishes the rationale for intervention – i.e., why is investment required</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CfC is being informed by extensive analytical work and engagement with communities, businesses and other stakeholders.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p>
          </p:txBody>
        </p:sp>
        <p:sp>
          <p:nvSpPr>
            <p:cNvPr id="30" name="TextBox 29">
              <a:extLst>
                <a:ext uri="{FF2B5EF4-FFF2-40B4-BE49-F238E27FC236}">
                  <a16:creationId xmlns:a16="http://schemas.microsoft.com/office/drawing/2014/main" id="{D2DEEFE0-9311-96DB-563D-54B9B6E1E597}"/>
                </a:ext>
              </a:extLst>
            </p:cNvPr>
            <p:cNvSpPr txBox="1"/>
            <p:nvPr/>
          </p:nvSpPr>
          <p:spPr>
            <a:xfrm>
              <a:off x="6321530" y="6626193"/>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Route level option generation and development</a:t>
              </a:r>
            </a:p>
          </p:txBody>
        </p:sp>
        <p:sp>
          <p:nvSpPr>
            <p:cNvPr id="32" name="TextBox 31">
              <a:extLst>
                <a:ext uri="{FF2B5EF4-FFF2-40B4-BE49-F238E27FC236}">
                  <a16:creationId xmlns:a16="http://schemas.microsoft.com/office/drawing/2014/main" id="{A04A8E2B-8246-CD39-3B08-9F3E6E9AAB4B}"/>
                </a:ext>
              </a:extLst>
            </p:cNvPr>
            <p:cNvSpPr txBox="1"/>
            <p:nvPr/>
          </p:nvSpPr>
          <p:spPr>
            <a:xfrm>
              <a:off x="6795236" y="7709782"/>
              <a:ext cx="3695297" cy="2123658"/>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Ferry, harbour and, where appropriate, fixed link options will be outlined for each island. At this stage, all potential options will be included for consideration.</a:t>
              </a:r>
            </a:p>
          </p:txBody>
        </p:sp>
        <p:sp>
          <p:nvSpPr>
            <p:cNvPr id="33" name="TextBox 32">
              <a:extLst>
                <a:ext uri="{FF2B5EF4-FFF2-40B4-BE49-F238E27FC236}">
                  <a16:creationId xmlns:a16="http://schemas.microsoft.com/office/drawing/2014/main" id="{B77AA879-0261-40C8-1C80-92D037118D59}"/>
                </a:ext>
              </a:extLst>
            </p:cNvPr>
            <p:cNvSpPr txBox="1"/>
            <p:nvPr/>
          </p:nvSpPr>
          <p:spPr>
            <a:xfrm>
              <a:off x="10884092" y="6738289"/>
              <a:ext cx="4136296" cy="461665"/>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Preliminary Options Appraisal</a:t>
              </a:r>
            </a:p>
          </p:txBody>
        </p:sp>
        <p:pic>
          <p:nvPicPr>
            <p:cNvPr id="35" name="Graphic 34" descr="Clipboard Mixed with solid fill">
              <a:extLst>
                <a:ext uri="{FF2B5EF4-FFF2-40B4-BE49-F238E27FC236}">
                  <a16:creationId xmlns:a16="http://schemas.microsoft.com/office/drawing/2014/main" id="{F530A1AE-FBFA-B615-DF48-EB43E4F55A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058588" y="4653222"/>
              <a:ext cx="1579732" cy="1579732"/>
            </a:xfrm>
            <a:prstGeom prst="rect">
              <a:avLst/>
            </a:prstGeom>
          </p:spPr>
        </p:pic>
        <p:sp>
          <p:nvSpPr>
            <p:cNvPr id="37" name="TextBox 36">
              <a:extLst>
                <a:ext uri="{FF2B5EF4-FFF2-40B4-BE49-F238E27FC236}">
                  <a16:creationId xmlns:a16="http://schemas.microsoft.com/office/drawing/2014/main" id="{C9838016-4BA9-0223-B9C7-CE56A2082E8D}"/>
                </a:ext>
              </a:extLst>
            </p:cNvPr>
            <p:cNvSpPr txBox="1"/>
            <p:nvPr/>
          </p:nvSpPr>
          <p:spPr>
            <a:xfrm>
              <a:off x="11098500" y="9554959"/>
              <a:ext cx="3896149" cy="3631763"/>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appraisal will be undertaken on a route-by-route basis. A clear rationale for selection or rejection</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will be provided for all options.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Fixed link proposals for a minimum of Bressay, Fetlar, Unst, Whalsay and Yell will be retained for consideration at OBC.</a:t>
              </a:r>
            </a:p>
          </p:txBody>
        </p:sp>
        <p:cxnSp>
          <p:nvCxnSpPr>
            <p:cNvPr id="41" name="Straight Connector 40">
              <a:extLst>
                <a:ext uri="{FF2B5EF4-FFF2-40B4-BE49-F238E27FC236}">
                  <a16:creationId xmlns:a16="http://schemas.microsoft.com/office/drawing/2014/main" id="{1293AC29-9CF1-FBB0-10E3-0136C87344C6}"/>
                </a:ext>
              </a:extLst>
            </p:cNvPr>
            <p:cNvCxnSpPr>
              <a:cxnSpLocks/>
            </p:cNvCxnSpPr>
            <p:nvPr/>
          </p:nvCxnSpPr>
          <p:spPr>
            <a:xfrm>
              <a:off x="17559409" y="7871012"/>
              <a:ext cx="4127" cy="1272988"/>
            </a:xfrm>
            <a:prstGeom prst="line">
              <a:avLst/>
            </a:prstGeom>
            <a:ln w="3175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22E10210-BA7C-363F-9ABE-E6DAF7291B6C}"/>
                </a:ext>
              </a:extLst>
            </p:cNvPr>
            <p:cNvSpPr txBox="1"/>
            <p:nvPr/>
          </p:nvSpPr>
          <p:spPr>
            <a:xfrm>
              <a:off x="15382885" y="10063729"/>
              <a:ext cx="4286151" cy="144655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‘Sign-off’ by elected Members on the options to be taken forward for detailed appraisal in the Network Strategy OBC.</a:t>
              </a:r>
            </a:p>
          </p:txBody>
        </p:sp>
        <p:sp>
          <p:nvSpPr>
            <p:cNvPr id="15" name="TextBox 14">
              <a:extLst>
                <a:ext uri="{FF2B5EF4-FFF2-40B4-BE49-F238E27FC236}">
                  <a16:creationId xmlns:a16="http://schemas.microsoft.com/office/drawing/2014/main" id="{8ACAA472-0F26-0D8B-2EBD-BF2DB931C62D}"/>
                </a:ext>
              </a:extLst>
            </p:cNvPr>
            <p:cNvSpPr txBox="1"/>
            <p:nvPr/>
          </p:nvSpPr>
          <p:spPr>
            <a:xfrm>
              <a:off x="5038546" y="52210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16" name="TextBox 15">
              <a:extLst>
                <a:ext uri="{FF2B5EF4-FFF2-40B4-BE49-F238E27FC236}">
                  <a16:creationId xmlns:a16="http://schemas.microsoft.com/office/drawing/2014/main" id="{4F07C1A5-E602-8674-BD85-5193823DABE9}"/>
                </a:ext>
              </a:extLst>
            </p:cNvPr>
            <p:cNvSpPr txBox="1"/>
            <p:nvPr/>
          </p:nvSpPr>
          <p:spPr>
            <a:xfrm>
              <a:off x="9479701"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17" name="TextBox 16">
              <a:extLst>
                <a:ext uri="{FF2B5EF4-FFF2-40B4-BE49-F238E27FC236}">
                  <a16:creationId xmlns:a16="http://schemas.microsoft.com/office/drawing/2014/main" id="{28A64494-5F2E-2C53-72AE-DC6727E6DBED}"/>
                </a:ext>
              </a:extLst>
            </p:cNvPr>
            <p:cNvSpPr txBox="1"/>
            <p:nvPr/>
          </p:nvSpPr>
          <p:spPr>
            <a:xfrm>
              <a:off x="14148196"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21" name="TextBox 20">
              <a:extLst>
                <a:ext uri="{FF2B5EF4-FFF2-40B4-BE49-F238E27FC236}">
                  <a16:creationId xmlns:a16="http://schemas.microsoft.com/office/drawing/2014/main" id="{1A6EA0A8-49F1-47AD-3D17-2E62118F81D3}"/>
                </a:ext>
              </a:extLst>
            </p:cNvPr>
            <p:cNvSpPr txBox="1"/>
            <p:nvPr/>
          </p:nvSpPr>
          <p:spPr>
            <a:xfrm>
              <a:off x="15570022" y="6582651"/>
              <a:ext cx="3978774" cy="830997"/>
            </a:xfrm>
            <a:prstGeom prst="rect">
              <a:avLst/>
            </a:prstGeom>
            <a:noFill/>
          </p:spPr>
          <p:txBody>
            <a:bodyPr wrap="square">
              <a:spAutoFit/>
            </a:bodyPr>
            <a:lstStyle/>
            <a:p>
              <a:pPr marL="0" algn="ctr" defTabSz="1238921" rtl="0" eaLnBrk="1" latinLnBrk="0" hangingPunct="1"/>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Programme Level Network Strategy SBC Report</a:t>
              </a:r>
            </a:p>
          </p:txBody>
        </p:sp>
        <p:sp>
          <p:nvSpPr>
            <p:cNvPr id="46" name="TextBox 45">
              <a:extLst>
                <a:ext uri="{FF2B5EF4-FFF2-40B4-BE49-F238E27FC236}">
                  <a16:creationId xmlns:a16="http://schemas.microsoft.com/office/drawing/2014/main" id="{487F4B51-CAE3-CF48-6F33-5078E6AA33D0}"/>
                </a:ext>
              </a:extLst>
            </p:cNvPr>
            <p:cNvSpPr txBox="1"/>
            <p:nvPr/>
          </p:nvSpPr>
          <p:spPr>
            <a:xfrm>
              <a:off x="15570022" y="9464881"/>
              <a:ext cx="3978774" cy="523220"/>
            </a:xfrm>
            <a:prstGeom prst="rect">
              <a:avLst/>
            </a:prstGeom>
            <a:noFill/>
          </p:spPr>
          <p:txBody>
            <a:bodyPr wrap="square">
              <a:spAutoFit/>
            </a:bodyPr>
            <a:lstStyle/>
            <a:p>
              <a:pPr marL="0" algn="ctr" defTabSz="1238921" rtl="0" eaLnBrk="1" latinLnBrk="0" hangingPunct="1"/>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1</a:t>
              </a:r>
            </a:p>
          </p:txBody>
        </p:sp>
        <p:pic>
          <p:nvPicPr>
            <p:cNvPr id="47" name="Picture 46">
              <a:extLst>
                <a:ext uri="{FF2B5EF4-FFF2-40B4-BE49-F238E27FC236}">
                  <a16:creationId xmlns:a16="http://schemas.microsoft.com/office/drawing/2014/main" id="{BB101B8D-CCA5-ECF8-6E5D-3087D6678480}"/>
                </a:ext>
              </a:extLst>
            </p:cNvPr>
            <p:cNvPicPr>
              <a:picLocks noChangeAspect="1"/>
            </p:cNvPicPr>
            <p:nvPr/>
          </p:nvPicPr>
          <p:blipFill>
            <a:blip r:embed="rId10"/>
            <a:stretch>
              <a:fillRect/>
            </a:stretch>
          </p:blipFill>
          <p:spPr>
            <a:xfrm>
              <a:off x="2988573" y="4795950"/>
              <a:ext cx="1508779" cy="1381415"/>
            </a:xfrm>
            <a:prstGeom prst="rect">
              <a:avLst/>
            </a:prstGeom>
          </p:spPr>
        </p:pic>
        <p:pic>
          <p:nvPicPr>
            <p:cNvPr id="71" name="Picture 70">
              <a:extLst>
                <a:ext uri="{FF2B5EF4-FFF2-40B4-BE49-F238E27FC236}">
                  <a16:creationId xmlns:a16="http://schemas.microsoft.com/office/drawing/2014/main" id="{9D46E193-E897-A363-3E7E-C00FFA230CA2}"/>
                </a:ext>
              </a:extLst>
            </p:cNvPr>
            <p:cNvPicPr>
              <a:picLocks noChangeAspect="1"/>
            </p:cNvPicPr>
            <p:nvPr/>
          </p:nvPicPr>
          <p:blipFill>
            <a:blip r:embed="rId11"/>
            <a:stretch>
              <a:fillRect/>
            </a:stretch>
          </p:blipFill>
          <p:spPr>
            <a:xfrm>
              <a:off x="7390093" y="4770588"/>
              <a:ext cx="1744384" cy="1291094"/>
            </a:xfrm>
            <a:prstGeom prst="rect">
              <a:avLst/>
            </a:prstGeom>
          </p:spPr>
        </p:pic>
        <p:sp>
          <p:nvSpPr>
            <p:cNvPr id="111" name="TextBox 110">
              <a:extLst>
                <a:ext uri="{FF2B5EF4-FFF2-40B4-BE49-F238E27FC236}">
                  <a16:creationId xmlns:a16="http://schemas.microsoft.com/office/drawing/2014/main" id="{3724A0C7-5482-277C-A37F-4838B3ED4445}"/>
                </a:ext>
              </a:extLst>
            </p:cNvPr>
            <p:cNvSpPr txBox="1"/>
            <p:nvPr/>
          </p:nvSpPr>
          <p:spPr>
            <a:xfrm>
              <a:off x="11474657" y="7507456"/>
              <a:ext cx="3143837" cy="2123658"/>
            </a:xfrm>
            <a:prstGeom prst="rect">
              <a:avLst/>
            </a:prstGeom>
            <a:noFill/>
          </p:spPr>
          <p:txBody>
            <a:bodyPr wrap="square">
              <a:spAutoFit/>
            </a:bodyPr>
            <a:lstStyle/>
            <a:p>
              <a:pPr marL="0" marR="0" lvl="0" indent="0" algn="ctr" defTabSz="2951866" rtl="0" eaLnBrk="1" fontAlgn="auto" latinLnBrk="0" hangingPunct="1">
                <a:lnSpc>
                  <a:spcPct val="100000"/>
                </a:lnSpc>
                <a:spcBef>
                  <a:spcPts val="600"/>
                </a:spcBef>
                <a:spcAft>
                  <a:spcPts val="600"/>
                </a:spcAft>
                <a:buClrTx/>
                <a:buSzTx/>
                <a:buFontTx/>
                <a:buNone/>
                <a:tabLst/>
                <a:defRPr/>
              </a:pPr>
              <a:r>
                <a:rPr kumimoji="0" lang="en-GB" sz="2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This is primarily a qualitative process, designed to generate a shortlist of options for the detailed options appraisal in the OBC. </a:t>
              </a:r>
            </a:p>
          </p:txBody>
        </p:sp>
        <p:grpSp>
          <p:nvGrpSpPr>
            <p:cNvPr id="130" name="Group 129">
              <a:extLst>
                <a:ext uri="{FF2B5EF4-FFF2-40B4-BE49-F238E27FC236}">
                  <a16:creationId xmlns:a16="http://schemas.microsoft.com/office/drawing/2014/main" id="{FB21CBC3-CF91-7D1D-CD99-1F2DD167736F}"/>
                </a:ext>
              </a:extLst>
            </p:cNvPr>
            <p:cNvGrpSpPr/>
            <p:nvPr/>
          </p:nvGrpSpPr>
          <p:grpSpPr>
            <a:xfrm>
              <a:off x="16451469" y="4747674"/>
              <a:ext cx="2148982" cy="1410260"/>
              <a:chOff x="16031662" y="4603382"/>
              <a:chExt cx="2148982" cy="1410260"/>
            </a:xfrm>
          </p:grpSpPr>
          <p:sp>
            <p:nvSpPr>
              <p:cNvPr id="129" name="Freeform: Shape 128">
                <a:extLst>
                  <a:ext uri="{FF2B5EF4-FFF2-40B4-BE49-F238E27FC236}">
                    <a16:creationId xmlns:a16="http://schemas.microsoft.com/office/drawing/2014/main" id="{EF618282-338D-8E3B-C2DC-899C265CFD4A}"/>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8" name="Group 127">
                <a:extLst>
                  <a:ext uri="{FF2B5EF4-FFF2-40B4-BE49-F238E27FC236}">
                    <a16:creationId xmlns:a16="http://schemas.microsoft.com/office/drawing/2014/main" id="{C17BD4EA-CA0F-E231-36A4-79CEDCE6136E}"/>
                  </a:ext>
                </a:extLst>
              </p:cNvPr>
              <p:cNvGrpSpPr/>
              <p:nvPr/>
            </p:nvGrpSpPr>
            <p:grpSpPr>
              <a:xfrm>
                <a:off x="16192351" y="4852492"/>
                <a:ext cx="1844277" cy="876869"/>
                <a:chOff x="9451530" y="16900297"/>
                <a:chExt cx="4001261" cy="1857089"/>
              </a:xfrm>
              <a:solidFill>
                <a:srgbClr val="023459"/>
              </a:solidFill>
            </p:grpSpPr>
            <p:sp>
              <p:nvSpPr>
                <p:cNvPr id="117" name="Freeform: Shape 116">
                  <a:extLst>
                    <a:ext uri="{FF2B5EF4-FFF2-40B4-BE49-F238E27FC236}">
                      <a16:creationId xmlns:a16="http://schemas.microsoft.com/office/drawing/2014/main" id="{BABAD013-691F-7211-1846-6B1280700AF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6FA17FE7-D4CC-64B2-4461-A76BACFF58C1}"/>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9AAA5F75-3D54-4ABA-1546-493B6764C5E9}"/>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4D1EEE50-7627-3A1C-551B-8ABC3792B7FE}"/>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3AFF7286-69E4-A5CE-BADE-6A4C6D7347CF}"/>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77E588F-8772-E81E-196A-D0F25210E142}"/>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8058D7A-0C29-5AD6-6234-56E646A1A4FF}"/>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24" name="Freeform: Shape 123">
                  <a:extLst>
                    <a:ext uri="{FF2B5EF4-FFF2-40B4-BE49-F238E27FC236}">
                      <a16:creationId xmlns:a16="http://schemas.microsoft.com/office/drawing/2014/main" id="{F876A633-D7B4-813A-C1CE-3D08258C6707}"/>
                    </a:ext>
                  </a:extLst>
                </p:cNvPr>
                <p:cNvSpPr/>
                <p:nvPr/>
              </p:nvSpPr>
              <p:spPr>
                <a:xfrm>
                  <a:off x="12558027" y="18121607"/>
                  <a:ext cx="310257" cy="347729"/>
                </a:xfrm>
                <a:custGeom>
                  <a:avLst/>
                  <a:gdLst>
                    <a:gd name="connsiteX0" fmla="*/ 14750 w 310257"/>
                    <a:gd name="connsiteY0" fmla="*/ 103713 h 347729"/>
                    <a:gd name="connsiteX1" fmla="*/ 22846 w 310257"/>
                    <a:gd name="connsiteY1" fmla="*/ 14750 h 347729"/>
                    <a:gd name="connsiteX2" fmla="*/ 111905 w 310257"/>
                    <a:gd name="connsiteY2" fmla="*/ 22846 h 347729"/>
                    <a:gd name="connsiteX3" fmla="*/ 296213 w 310257"/>
                    <a:gd name="connsiteY3" fmla="*/ 244017 h 347729"/>
                    <a:gd name="connsiteX4" fmla="*/ 287260 w 310257"/>
                    <a:gd name="connsiteY4" fmla="*/ 332980 h 347729"/>
                    <a:gd name="connsiteX5" fmla="*/ 199154 w 310257"/>
                    <a:gd name="connsiteY5" fmla="*/ 324884 h 347729"/>
                    <a:gd name="connsiteX6" fmla="*/ 14845 w 31025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57" h="347729">
                      <a:moveTo>
                        <a:pt x="14750" y="103713"/>
                      </a:moveTo>
                      <a:cubicBezTo>
                        <a:pt x="-7729" y="76758"/>
                        <a:pt x="-4110" y="36276"/>
                        <a:pt x="22846" y="14750"/>
                      </a:cubicBezTo>
                      <a:cubicBezTo>
                        <a:pt x="48944" y="-7729"/>
                        <a:pt x="89330" y="-4110"/>
                        <a:pt x="111905" y="22846"/>
                      </a:cubicBezTo>
                      <a:lnTo>
                        <a:pt x="296213" y="244017"/>
                      </a:lnTo>
                      <a:cubicBezTo>
                        <a:pt x="317835" y="270972"/>
                        <a:pt x="314216" y="310501"/>
                        <a:pt x="287260" y="332980"/>
                      </a:cubicBezTo>
                      <a:cubicBezTo>
                        <a:pt x="261161" y="355459"/>
                        <a:pt x="220775" y="351839"/>
                        <a:pt x="199154" y="324884"/>
                      </a:cubicBezTo>
                      <a:lnTo>
                        <a:pt x="14845" y="103713"/>
                      </a:lnTo>
                      <a:close/>
                    </a:path>
                  </a:pathLst>
                </a:custGeom>
                <a:grpFill/>
                <a:ln w="9525"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4D102BC9-45A9-D4A1-0E60-21CCE3B8CD21}"/>
                    </a:ext>
                  </a:extLst>
                </p:cNvPr>
                <p:cNvSpPr/>
                <p:nvPr/>
              </p:nvSpPr>
              <p:spPr>
                <a:xfrm>
                  <a:off x="12742336" y="17918439"/>
                  <a:ext cx="478984" cy="550897"/>
                </a:xfrm>
                <a:custGeom>
                  <a:avLst/>
                  <a:gdLst>
                    <a:gd name="connsiteX0" fmla="*/ 367175 w 478984"/>
                    <a:gd name="connsiteY0" fmla="*/ 22846 h 550897"/>
                    <a:gd name="connsiteX1" fmla="*/ 456138 w 478984"/>
                    <a:gd name="connsiteY1" fmla="*/ 14750 h 550897"/>
                    <a:gd name="connsiteX2" fmla="*/ 464234 w 478984"/>
                    <a:gd name="connsiteY2" fmla="*/ 103713 h 550897"/>
                    <a:gd name="connsiteX3" fmla="*/ 111809 w 478984"/>
                    <a:gd name="connsiteY3" fmla="*/ 528052 h 550897"/>
                    <a:gd name="connsiteX4" fmla="*/ 22846 w 478984"/>
                    <a:gd name="connsiteY4" fmla="*/ 536148 h 550897"/>
                    <a:gd name="connsiteX5" fmla="*/ 14750 w 478984"/>
                    <a:gd name="connsiteY5" fmla="*/ 447185 h 550897"/>
                    <a:gd name="connsiteX6" fmla="*/ 367175 w 478984"/>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984" h="550897">
                      <a:moveTo>
                        <a:pt x="367175" y="22846"/>
                      </a:moveTo>
                      <a:cubicBezTo>
                        <a:pt x="389654" y="-4110"/>
                        <a:pt x="429182" y="-7729"/>
                        <a:pt x="456138" y="14750"/>
                      </a:cubicBezTo>
                      <a:cubicBezTo>
                        <a:pt x="483094" y="37229"/>
                        <a:pt x="486713" y="76757"/>
                        <a:pt x="464234" y="103713"/>
                      </a:cubicBezTo>
                      <a:lnTo>
                        <a:pt x="111809" y="528052"/>
                      </a:lnTo>
                      <a:cubicBezTo>
                        <a:pt x="89330" y="555008"/>
                        <a:pt x="48849" y="558627"/>
                        <a:pt x="22846" y="536148"/>
                      </a:cubicBezTo>
                      <a:cubicBezTo>
                        <a:pt x="-4110" y="513669"/>
                        <a:pt x="-7729" y="474140"/>
                        <a:pt x="14750" y="447185"/>
                      </a:cubicBezTo>
                      <a:lnTo>
                        <a:pt x="367175" y="22846"/>
                      </a:lnTo>
                      <a:close/>
                    </a:path>
                  </a:pathLst>
                </a:custGeom>
                <a:grpFill/>
                <a:ln w="9525" cap="flat">
                  <a:noFill/>
                  <a:prstDash val="solid"/>
                  <a:miter/>
                </a:ln>
              </p:spPr>
              <p:txBody>
                <a:bodyPr rtlCol="0" anchor="ctr"/>
                <a:lstStyle/>
                <a:p>
                  <a:endParaRPr lang="en-GB"/>
                </a:p>
              </p:txBody>
            </p:sp>
            <p:sp>
              <p:nvSpPr>
                <p:cNvPr id="126" name="Freeform: Shape 125">
                  <a:extLst>
                    <a:ext uri="{FF2B5EF4-FFF2-40B4-BE49-F238E27FC236}">
                      <a16:creationId xmlns:a16="http://schemas.microsoft.com/office/drawing/2014/main" id="{F22A2B64-23B5-AA34-9710-297D38C58C30}"/>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B6F12EA9-BD80-A97D-D007-C462181774F4}"/>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grpSp>
      <p:grpSp>
        <p:nvGrpSpPr>
          <p:cNvPr id="12" name="Group 11">
            <a:extLst>
              <a:ext uri="{FF2B5EF4-FFF2-40B4-BE49-F238E27FC236}">
                <a16:creationId xmlns:a16="http://schemas.microsoft.com/office/drawing/2014/main" id="{F77698ED-6CFB-B28C-F28D-7647581710B1}"/>
              </a:ext>
            </a:extLst>
          </p:cNvPr>
          <p:cNvGrpSpPr/>
          <p:nvPr/>
        </p:nvGrpSpPr>
        <p:grpSpPr>
          <a:xfrm>
            <a:off x="1774442" y="19129949"/>
            <a:ext cx="18738772" cy="7541621"/>
            <a:chOff x="1774442" y="19129949"/>
            <a:chExt cx="18738772" cy="7541621"/>
          </a:xfrm>
        </p:grpSpPr>
        <p:sp>
          <p:nvSpPr>
            <p:cNvPr id="83" name="TextBox 82">
              <a:extLst>
                <a:ext uri="{FF2B5EF4-FFF2-40B4-BE49-F238E27FC236}">
                  <a16:creationId xmlns:a16="http://schemas.microsoft.com/office/drawing/2014/main" id="{18698B8F-D001-E7FD-32BD-7B7C59295105}"/>
                </a:ext>
              </a:extLst>
            </p:cNvPr>
            <p:cNvSpPr txBox="1"/>
            <p:nvPr/>
          </p:nvSpPr>
          <p:spPr>
            <a:xfrm>
              <a:off x="6429589" y="21144931"/>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2</a:t>
              </a:r>
            </a:p>
          </p:txBody>
        </p:sp>
        <p:sp>
          <p:nvSpPr>
            <p:cNvPr id="93" name="TextBox 92">
              <a:extLst>
                <a:ext uri="{FF2B5EF4-FFF2-40B4-BE49-F238E27FC236}">
                  <a16:creationId xmlns:a16="http://schemas.microsoft.com/office/drawing/2014/main" id="{51637CCE-D7D4-3CF0-36D6-FA6C2D6E1FC5}"/>
                </a:ext>
              </a:extLst>
            </p:cNvPr>
            <p:cNvSpPr txBox="1"/>
            <p:nvPr/>
          </p:nvSpPr>
          <p:spPr>
            <a:xfrm>
              <a:off x="5138868" y="196226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94" name="TextBox 93">
              <a:extLst>
                <a:ext uri="{FF2B5EF4-FFF2-40B4-BE49-F238E27FC236}">
                  <a16:creationId xmlns:a16="http://schemas.microsoft.com/office/drawing/2014/main" id="{4634B085-D06D-E2F9-F4FF-2972E84F8AD1}"/>
                </a:ext>
              </a:extLst>
            </p:cNvPr>
            <p:cNvSpPr txBox="1"/>
            <p:nvPr/>
          </p:nvSpPr>
          <p:spPr>
            <a:xfrm>
              <a:off x="9580023"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95" name="TextBox 94">
              <a:extLst>
                <a:ext uri="{FF2B5EF4-FFF2-40B4-BE49-F238E27FC236}">
                  <a16:creationId xmlns:a16="http://schemas.microsoft.com/office/drawing/2014/main" id="{A02DC186-D630-36C8-6470-3D8BCAF45795}"/>
                </a:ext>
              </a:extLst>
            </p:cNvPr>
            <p:cNvSpPr txBox="1"/>
            <p:nvPr/>
          </p:nvSpPr>
          <p:spPr>
            <a:xfrm>
              <a:off x="14248518"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7</a:t>
              </a:r>
            </a:p>
          </p:txBody>
        </p:sp>
        <p:sp>
          <p:nvSpPr>
            <p:cNvPr id="96" name="TextBox 95">
              <a:extLst>
                <a:ext uri="{FF2B5EF4-FFF2-40B4-BE49-F238E27FC236}">
                  <a16:creationId xmlns:a16="http://schemas.microsoft.com/office/drawing/2014/main" id="{EACCE617-ADC8-FEA5-2D87-673572829D32}"/>
                </a:ext>
              </a:extLst>
            </p:cNvPr>
            <p:cNvSpPr txBox="1"/>
            <p:nvPr/>
          </p:nvSpPr>
          <p:spPr>
            <a:xfrm>
              <a:off x="18768830"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8</a:t>
              </a:r>
            </a:p>
          </p:txBody>
        </p:sp>
        <p:sp>
          <p:nvSpPr>
            <p:cNvPr id="53" name="TextBox 52">
              <a:extLst>
                <a:ext uri="{FF2B5EF4-FFF2-40B4-BE49-F238E27FC236}">
                  <a16:creationId xmlns:a16="http://schemas.microsoft.com/office/drawing/2014/main" id="{859C2B77-B2BC-1B0C-D325-6F0375852A8E}"/>
                </a:ext>
              </a:extLst>
            </p:cNvPr>
            <p:cNvSpPr txBox="1"/>
            <p:nvPr/>
          </p:nvSpPr>
          <p:spPr>
            <a:xfrm>
              <a:off x="1874764" y="211368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Detailed Options Appraisal</a:t>
              </a:r>
            </a:p>
          </p:txBody>
        </p:sp>
        <p:sp>
          <p:nvSpPr>
            <p:cNvPr id="54" name="TextBox 53">
              <a:extLst>
                <a:ext uri="{FF2B5EF4-FFF2-40B4-BE49-F238E27FC236}">
                  <a16:creationId xmlns:a16="http://schemas.microsoft.com/office/drawing/2014/main" id="{335E53CF-220B-DF87-1866-9CCC012572B4}"/>
                </a:ext>
              </a:extLst>
            </p:cNvPr>
            <p:cNvSpPr txBox="1"/>
            <p:nvPr/>
          </p:nvSpPr>
          <p:spPr>
            <a:xfrm>
              <a:off x="1774442" y="22024144"/>
              <a:ext cx="4136296"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part of the business case contains the key quantitative analysis and appraisal, undertaken in accordance with appraisal and business case guidance.</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include but not be limited to the development of Benefit-Cost Ratios (BCRs),  whole life greenhouse gas emissions comparisons, affordability and public acceptability.</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A6254D1D-BCF3-ECA0-50F4-DA2D423C8AEB}"/>
                </a:ext>
              </a:extLst>
            </p:cNvPr>
            <p:cNvSpPr txBox="1"/>
            <p:nvPr/>
          </p:nvSpPr>
          <p:spPr>
            <a:xfrm>
              <a:off x="11053184" y="21079440"/>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options and sequencing</a:t>
              </a:r>
            </a:p>
          </p:txBody>
        </p:sp>
        <p:sp>
          <p:nvSpPr>
            <p:cNvPr id="57" name="TextBox 56">
              <a:extLst>
                <a:ext uri="{FF2B5EF4-FFF2-40B4-BE49-F238E27FC236}">
                  <a16:creationId xmlns:a16="http://schemas.microsoft.com/office/drawing/2014/main" id="{BB799DA1-7612-22ED-83BD-ABAF3AED39EC}"/>
                </a:ext>
              </a:extLst>
            </p:cNvPr>
            <p:cNvSpPr txBox="1"/>
            <p:nvPr/>
          </p:nvSpPr>
          <p:spPr>
            <a:xfrm>
              <a:off x="11462526" y="22024144"/>
              <a:ext cx="3702605"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Having identified preferred options at the route level, we will develop a range of ‘network option’ scenarios, which consider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timed sequence of investments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and the implied costs, benefits and risks.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identify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priorities for project-level Outline and Full Business Cases</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and immediate next steps for the Council</a:t>
              </a:r>
            </a:p>
          </p:txBody>
        </p:sp>
        <p:sp>
          <p:nvSpPr>
            <p:cNvPr id="62" name="TextBox 61">
              <a:extLst>
                <a:ext uri="{FF2B5EF4-FFF2-40B4-BE49-F238E27FC236}">
                  <a16:creationId xmlns:a16="http://schemas.microsoft.com/office/drawing/2014/main" id="{409A7363-E2B4-581F-DEE8-6879FECF5756}"/>
                </a:ext>
              </a:extLst>
            </p:cNvPr>
            <p:cNvSpPr txBox="1"/>
            <p:nvPr/>
          </p:nvSpPr>
          <p:spPr>
            <a:xfrm>
              <a:off x="6436010" y="21978366"/>
              <a:ext cx="4159988" cy="144655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Elected Members agree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 for each island</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to be progressed into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5" name="TextBox 64">
              <a:extLst>
                <a:ext uri="{FF2B5EF4-FFF2-40B4-BE49-F238E27FC236}">
                  <a16:creationId xmlns:a16="http://schemas.microsoft.com/office/drawing/2014/main" id="{8F5530CE-1F5F-52B1-544D-C5B0C82D48C9}"/>
                </a:ext>
              </a:extLst>
            </p:cNvPr>
            <p:cNvSpPr txBox="1"/>
            <p:nvPr/>
          </p:nvSpPr>
          <p:spPr>
            <a:xfrm>
              <a:off x="15892580" y="22001344"/>
              <a:ext cx="3918882" cy="2277547"/>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Preferred network option - elected Members’ sign-off on the preferred sequence of investments across the network</a:t>
              </a:r>
            </a:p>
            <a:p>
              <a:pPr algn="ctr">
                <a:spcBef>
                  <a:spcPts val="600"/>
                </a:spcBef>
                <a:spcAft>
                  <a:spcPts val="600"/>
                </a:spcAft>
              </a:pPr>
              <a:endParaRPr lang="en-GB" sz="22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TextBox 100">
              <a:extLst>
                <a:ext uri="{FF2B5EF4-FFF2-40B4-BE49-F238E27FC236}">
                  <a16:creationId xmlns:a16="http://schemas.microsoft.com/office/drawing/2014/main" id="{45621AAE-691F-4263-E2D4-BF24599A2A4C}"/>
                </a:ext>
              </a:extLst>
            </p:cNvPr>
            <p:cNvSpPr txBox="1"/>
            <p:nvPr/>
          </p:nvSpPr>
          <p:spPr>
            <a:xfrm>
              <a:off x="15543992" y="21132762"/>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3</a:t>
              </a:r>
            </a:p>
          </p:txBody>
        </p:sp>
        <p:sp>
          <p:nvSpPr>
            <p:cNvPr id="102" name="TextBox 101">
              <a:extLst>
                <a:ext uri="{FF2B5EF4-FFF2-40B4-BE49-F238E27FC236}">
                  <a16:creationId xmlns:a16="http://schemas.microsoft.com/office/drawing/2014/main" id="{5EFE384D-5FAE-E728-FB6F-D5D965B56A60}"/>
                </a:ext>
              </a:extLst>
            </p:cNvPr>
            <p:cNvSpPr txBox="1"/>
            <p:nvPr/>
          </p:nvSpPr>
          <p:spPr>
            <a:xfrm>
              <a:off x="15814245" y="25356461"/>
              <a:ext cx="3950575"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 Programme Level OBC</a:t>
              </a:r>
            </a:p>
          </p:txBody>
        </p:sp>
        <p:grpSp>
          <p:nvGrpSpPr>
            <p:cNvPr id="107" name="Group 106">
              <a:extLst>
                <a:ext uri="{FF2B5EF4-FFF2-40B4-BE49-F238E27FC236}">
                  <a16:creationId xmlns:a16="http://schemas.microsoft.com/office/drawing/2014/main" id="{DB8EC3C7-EFC7-AA7B-1C33-6A46F404C5E7}"/>
                </a:ext>
              </a:extLst>
            </p:cNvPr>
            <p:cNvGrpSpPr/>
            <p:nvPr/>
          </p:nvGrpSpPr>
          <p:grpSpPr>
            <a:xfrm>
              <a:off x="12131972" y="19129949"/>
              <a:ext cx="1889206" cy="1543123"/>
              <a:chOff x="12560396" y="17188712"/>
              <a:chExt cx="1889206" cy="1543123"/>
            </a:xfrm>
          </p:grpSpPr>
          <p:sp>
            <p:nvSpPr>
              <p:cNvPr id="105" name="Freeform: Shape 104">
                <a:extLst>
                  <a:ext uri="{FF2B5EF4-FFF2-40B4-BE49-F238E27FC236}">
                    <a16:creationId xmlns:a16="http://schemas.microsoft.com/office/drawing/2014/main" id="{14ADB0C4-0641-FE83-E5BE-97E3422BBB17}"/>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3" name="Graphic 62" descr="Gantt Chart with solid fill">
                <a:extLst>
                  <a:ext uri="{FF2B5EF4-FFF2-40B4-BE49-F238E27FC236}">
                    <a16:creationId xmlns:a16="http://schemas.microsoft.com/office/drawing/2014/main" id="{FAAE3E15-F025-2379-C5B2-124D4985BFB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754884" y="17188712"/>
                <a:ext cx="1541047" cy="1541047"/>
              </a:xfrm>
              <a:prstGeom prst="rect">
                <a:avLst/>
              </a:prstGeom>
            </p:spPr>
          </p:pic>
        </p:grpSp>
        <p:grpSp>
          <p:nvGrpSpPr>
            <p:cNvPr id="131" name="Group 130">
              <a:extLst>
                <a:ext uri="{FF2B5EF4-FFF2-40B4-BE49-F238E27FC236}">
                  <a16:creationId xmlns:a16="http://schemas.microsoft.com/office/drawing/2014/main" id="{ED57E213-445D-C8EA-90A0-2562CDFFB5E9}"/>
                </a:ext>
              </a:extLst>
            </p:cNvPr>
            <p:cNvGrpSpPr/>
            <p:nvPr/>
          </p:nvGrpSpPr>
          <p:grpSpPr>
            <a:xfrm>
              <a:off x="7181554" y="19169806"/>
              <a:ext cx="2148982" cy="1410260"/>
              <a:chOff x="16031662" y="4603382"/>
              <a:chExt cx="2148982" cy="1410260"/>
            </a:xfrm>
          </p:grpSpPr>
          <p:sp>
            <p:nvSpPr>
              <p:cNvPr id="132" name="Freeform: Shape 131">
                <a:extLst>
                  <a:ext uri="{FF2B5EF4-FFF2-40B4-BE49-F238E27FC236}">
                    <a16:creationId xmlns:a16="http://schemas.microsoft.com/office/drawing/2014/main" id="{244D216E-F86C-BD93-8AAB-61A7B664BD14}"/>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3" name="Group 132">
                <a:extLst>
                  <a:ext uri="{FF2B5EF4-FFF2-40B4-BE49-F238E27FC236}">
                    <a16:creationId xmlns:a16="http://schemas.microsoft.com/office/drawing/2014/main" id="{DE8EFD02-E841-1BF4-3759-3C7CC414998D}"/>
                  </a:ext>
                </a:extLst>
              </p:cNvPr>
              <p:cNvGrpSpPr/>
              <p:nvPr/>
            </p:nvGrpSpPr>
            <p:grpSpPr>
              <a:xfrm>
                <a:off x="16192351" y="4852492"/>
                <a:ext cx="1844277" cy="876869"/>
                <a:chOff x="9451530" y="16900297"/>
                <a:chExt cx="4001261" cy="1857089"/>
              </a:xfrm>
              <a:solidFill>
                <a:srgbClr val="023459"/>
              </a:solidFill>
            </p:grpSpPr>
            <p:sp>
              <p:nvSpPr>
                <p:cNvPr id="134" name="Freeform: Shape 133">
                  <a:extLst>
                    <a:ext uri="{FF2B5EF4-FFF2-40B4-BE49-F238E27FC236}">
                      <a16:creationId xmlns:a16="http://schemas.microsoft.com/office/drawing/2014/main" id="{3BB4BCB6-B282-8204-30F1-CA009AA4A62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56C10458-6A39-2842-95F5-B92E794AEE26}"/>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E8AD0238-C1F9-4C5C-320B-158C17C9D8FB}"/>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D8C099E9-E80D-4CC0-298F-1A8E53C83946}"/>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F84E0218-E29F-A8D9-592C-E030C5299830}"/>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77CFFAD6-5247-E42D-047D-8BF0B896FE64}"/>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05568D85-A0C7-45E1-1EF4-847163A0E018}"/>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CC359C86-E599-0664-D0F0-0BC853380C0F}"/>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6C0489F2-49E4-06EE-DBF7-67B91798CEF8}"/>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sp>
          <p:nvSpPr>
            <p:cNvPr id="145" name="Freeform: Shape 144">
              <a:extLst>
                <a:ext uri="{FF2B5EF4-FFF2-40B4-BE49-F238E27FC236}">
                  <a16:creationId xmlns:a16="http://schemas.microsoft.com/office/drawing/2014/main" id="{63088203-54FB-A4C3-F156-1D4BE930143E}"/>
                </a:ext>
              </a:extLst>
            </p:cNvPr>
            <p:cNvSpPr/>
            <p:nvPr/>
          </p:nvSpPr>
          <p:spPr>
            <a:xfrm>
              <a:off x="8813852" y="19906630"/>
              <a:ext cx="240423" cy="246191"/>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solidFill>
              <a:srgbClr val="023459"/>
            </a:solidFill>
            <a:ln w="9525"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A1219266-AFFF-BFAE-6061-A18C17B941E8}"/>
                </a:ext>
              </a:extLst>
            </p:cNvPr>
            <p:cNvSpPr/>
            <p:nvPr/>
          </p:nvSpPr>
          <p:spPr>
            <a:xfrm>
              <a:off x="8813807" y="19906630"/>
              <a:ext cx="240468" cy="246191"/>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solidFill>
              <a:srgbClr val="023459"/>
            </a:solidFill>
            <a:ln w="9525" cap="flat">
              <a:noFill/>
              <a:prstDash val="solid"/>
              <a:miter/>
            </a:ln>
          </p:spPr>
          <p:txBody>
            <a:bodyPr rtlCol="0" anchor="ctr"/>
            <a:lstStyle/>
            <a:p>
              <a:endParaRPr lang="en-GB"/>
            </a:p>
          </p:txBody>
        </p:sp>
        <p:grpSp>
          <p:nvGrpSpPr>
            <p:cNvPr id="161" name="Group 160">
              <a:extLst>
                <a:ext uri="{FF2B5EF4-FFF2-40B4-BE49-F238E27FC236}">
                  <a16:creationId xmlns:a16="http://schemas.microsoft.com/office/drawing/2014/main" id="{F7871EE8-94AE-3E4C-A524-442034421084}"/>
                </a:ext>
              </a:extLst>
            </p:cNvPr>
            <p:cNvGrpSpPr/>
            <p:nvPr/>
          </p:nvGrpSpPr>
          <p:grpSpPr>
            <a:xfrm>
              <a:off x="2743540" y="19155873"/>
              <a:ext cx="1626615" cy="1410260"/>
              <a:chOff x="2728493" y="18941214"/>
              <a:chExt cx="1626615" cy="1410260"/>
            </a:xfrm>
          </p:grpSpPr>
          <p:sp>
            <p:nvSpPr>
              <p:cNvPr id="150" name="Freeform: Shape 149">
                <a:extLst>
                  <a:ext uri="{FF2B5EF4-FFF2-40B4-BE49-F238E27FC236}">
                    <a16:creationId xmlns:a16="http://schemas.microsoft.com/office/drawing/2014/main" id="{9699A8CF-7BCF-6752-34F5-AF13FDC284D6}"/>
                  </a:ext>
                </a:extLst>
              </p:cNvPr>
              <p:cNvSpPr/>
              <p:nvPr/>
            </p:nvSpPr>
            <p:spPr>
              <a:xfrm rot="5400000">
                <a:off x="2836671" y="18833036"/>
                <a:ext cx="1410260" cy="1626615"/>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8" name="Graphic 147">
                <a:extLst>
                  <a:ext uri="{FF2B5EF4-FFF2-40B4-BE49-F238E27FC236}">
                    <a16:creationId xmlns:a16="http://schemas.microsoft.com/office/drawing/2014/main" id="{A8757E8F-7ECF-F452-8096-6BAB0D28CB1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011852" y="19169623"/>
                <a:ext cx="1066800" cy="914400"/>
              </a:xfrm>
              <a:prstGeom prst="rect">
                <a:avLst/>
              </a:prstGeom>
            </p:spPr>
          </p:pic>
        </p:grpSp>
        <p:grpSp>
          <p:nvGrpSpPr>
            <p:cNvPr id="162" name="Group 161">
              <a:extLst>
                <a:ext uri="{FF2B5EF4-FFF2-40B4-BE49-F238E27FC236}">
                  <a16:creationId xmlns:a16="http://schemas.microsoft.com/office/drawing/2014/main" id="{74A30CF3-2BD4-FCF3-CD84-BD699BE006C7}"/>
                </a:ext>
              </a:extLst>
            </p:cNvPr>
            <p:cNvGrpSpPr/>
            <p:nvPr/>
          </p:nvGrpSpPr>
          <p:grpSpPr>
            <a:xfrm>
              <a:off x="16676482" y="19148007"/>
              <a:ext cx="1889206" cy="1543123"/>
              <a:chOff x="12560396" y="17188712"/>
              <a:chExt cx="1889206" cy="1543123"/>
            </a:xfrm>
          </p:grpSpPr>
          <p:sp>
            <p:nvSpPr>
              <p:cNvPr id="163" name="Freeform: Shape 162">
                <a:extLst>
                  <a:ext uri="{FF2B5EF4-FFF2-40B4-BE49-F238E27FC236}">
                    <a16:creationId xmlns:a16="http://schemas.microsoft.com/office/drawing/2014/main" id="{E4B60B01-F5EF-846E-ABEE-C9FB0C6EBD71}"/>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4" name="Graphic 163" descr="Gantt Chart with solid fill">
                <a:extLst>
                  <a:ext uri="{FF2B5EF4-FFF2-40B4-BE49-F238E27FC236}">
                    <a16:creationId xmlns:a16="http://schemas.microsoft.com/office/drawing/2014/main" id="{8637C211-CC2C-9564-5A5F-35247B78F5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24398" y="17188712"/>
                <a:ext cx="1541047" cy="1541047"/>
              </a:xfrm>
              <a:prstGeom prst="rect">
                <a:avLst/>
              </a:prstGeom>
            </p:spPr>
          </p:pic>
        </p:grpSp>
        <p:sp>
          <p:nvSpPr>
            <p:cNvPr id="165" name="Freeform: Shape 164">
              <a:extLst>
                <a:ext uri="{FF2B5EF4-FFF2-40B4-BE49-F238E27FC236}">
                  <a16:creationId xmlns:a16="http://schemas.microsoft.com/office/drawing/2014/main" id="{1402C05A-33FF-89A7-F19D-76D58807B6F5}"/>
                </a:ext>
              </a:extLst>
            </p:cNvPr>
            <p:cNvSpPr/>
            <p:nvPr/>
          </p:nvSpPr>
          <p:spPr>
            <a:xfrm>
              <a:off x="18029604" y="19572029"/>
              <a:ext cx="143286" cy="16418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solidFill>
              <a:srgbClr val="023459"/>
            </a:solidFill>
            <a:ln w="9525"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CF7D6E6A-C920-61FC-49B3-1CA08F15B1F9}"/>
                </a:ext>
              </a:extLst>
            </p:cNvPr>
            <p:cNvSpPr/>
            <p:nvPr/>
          </p:nvSpPr>
          <p:spPr>
            <a:xfrm>
              <a:off x="18114600" y="19476099"/>
              <a:ext cx="221170" cy="260119"/>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solidFill>
              <a:srgbClr val="023459"/>
            </a:solidFill>
            <a:ln w="9525" cap="flat">
              <a:noFill/>
              <a:prstDash val="solid"/>
              <a:miter/>
            </a:ln>
          </p:spPr>
          <p:txBody>
            <a:bodyPr rtlCol="0" anchor="ctr"/>
            <a:lstStyle/>
            <a:p>
              <a:endParaRPr lang="en-GB"/>
            </a:p>
          </p:txBody>
        </p:sp>
      </p:grpSp>
      <p:cxnSp>
        <p:nvCxnSpPr>
          <p:cNvPr id="14" name="Straight Connector 13">
            <a:extLst>
              <a:ext uri="{FF2B5EF4-FFF2-40B4-BE49-F238E27FC236}">
                <a16:creationId xmlns:a16="http://schemas.microsoft.com/office/drawing/2014/main" id="{008C21DA-E5F5-EFCB-A5AB-E26B1D76B48F}"/>
              </a:ext>
            </a:extLst>
          </p:cNvPr>
          <p:cNvCxnSpPr>
            <a:cxnSpLocks/>
          </p:cNvCxnSpPr>
          <p:nvPr/>
        </p:nvCxnSpPr>
        <p:spPr>
          <a:xfrm>
            <a:off x="17849957" y="23936430"/>
            <a:ext cx="4127" cy="1272988"/>
          </a:xfrm>
          <a:prstGeom prst="line">
            <a:avLst/>
          </a:prstGeom>
          <a:ln w="3810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77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B925F63-E51D-258D-3991-111429B0D49A}"/>
              </a:ext>
            </a:extLst>
          </p:cNvPr>
          <p:cNvPicPr>
            <a:picLocks noGrp="1" noRot="1" noChangeAspect="1" noMove="1" noResize="1" noEditPoints="1" noAdjustHandles="1" noChangeArrowheads="1" noChangeShapeType="1" noCrop="1"/>
          </p:cNvPicPr>
          <p:nvPr/>
        </p:nvPicPr>
        <p:blipFill>
          <a:blip r:embed="rId2"/>
          <a:srcRect l="11181" t="10667" r="11558" b="11034"/>
          <a:stretch/>
        </p:blipFill>
        <p:spPr>
          <a:xfrm>
            <a:off x="624344" y="15764750"/>
            <a:ext cx="20158686" cy="11491528"/>
          </a:xfrm>
          <a:prstGeom prst="rect">
            <a:avLst/>
          </a:prstGeom>
        </p:spPr>
      </p:pic>
      <p:pic>
        <p:nvPicPr>
          <p:cNvPr id="61" name="Picture 60" descr="A line of lines with arrows&#10;&#10;Description automatically generated">
            <a:extLst>
              <a:ext uri="{FF2B5EF4-FFF2-40B4-BE49-F238E27FC236}">
                <a16:creationId xmlns:a16="http://schemas.microsoft.com/office/drawing/2014/main" id="{9274E42F-BA80-AE16-4C6C-EBFA217E7B1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6458" t="23379" r="10159" b="18247"/>
          <a:stretch/>
        </p:blipFill>
        <p:spPr>
          <a:xfrm>
            <a:off x="613371" y="5563915"/>
            <a:ext cx="20123556" cy="7924446"/>
          </a:xfrm>
          <a:prstGeom prst="rect">
            <a:avLst/>
          </a:prstGeom>
        </p:spPr>
      </p:pic>
      <p:sp>
        <p:nvSpPr>
          <p:cNvPr id="2" name="Rectangle 1">
            <a:extLst>
              <a:ext uri="{FF2B5EF4-FFF2-40B4-BE49-F238E27FC236}">
                <a16:creationId xmlns:a16="http://schemas.microsoft.com/office/drawing/2014/main" id="{6A2E8B92-CAEF-B6BB-BE9F-30A89A4FB86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AD983BB-856D-513D-EF53-F342DF698D09}"/>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Community Engagement</a:t>
            </a:r>
          </a:p>
        </p:txBody>
      </p:sp>
      <p:pic>
        <p:nvPicPr>
          <p:cNvPr id="15" name="Graphic 14" descr="Internet with solid fill">
            <a:extLst>
              <a:ext uri="{FF2B5EF4-FFF2-40B4-BE49-F238E27FC236}">
                <a16:creationId xmlns:a16="http://schemas.microsoft.com/office/drawing/2014/main" id="{F1BEB22D-1AE5-60B2-33DB-BB09A802A7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71057" y="20014673"/>
            <a:ext cx="975559" cy="975559"/>
          </a:xfrm>
          <a:prstGeom prst="rect">
            <a:avLst/>
          </a:prstGeom>
        </p:spPr>
      </p:pic>
      <p:pic>
        <p:nvPicPr>
          <p:cNvPr id="16" name="Graphic 15" descr="Connections outline">
            <a:extLst>
              <a:ext uri="{FF2B5EF4-FFF2-40B4-BE49-F238E27FC236}">
                <a16:creationId xmlns:a16="http://schemas.microsoft.com/office/drawing/2014/main" id="{6D852321-1766-DA92-35DB-45F838D8EA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30847" y="16289338"/>
            <a:ext cx="1119720" cy="1119720"/>
          </a:xfrm>
          <a:prstGeom prst="rect">
            <a:avLst/>
          </a:prstGeom>
          <a:effectLst/>
        </p:spPr>
      </p:pic>
      <p:pic>
        <p:nvPicPr>
          <p:cNvPr id="19" name="Graphic 18" descr="Cheers with solid fill">
            <a:extLst>
              <a:ext uri="{FF2B5EF4-FFF2-40B4-BE49-F238E27FC236}">
                <a16:creationId xmlns:a16="http://schemas.microsoft.com/office/drawing/2014/main" id="{89B93BC0-6702-5FB3-8062-A61B68D530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543623" y="16315116"/>
            <a:ext cx="1014138" cy="1014138"/>
          </a:xfrm>
          <a:prstGeom prst="rect">
            <a:avLst/>
          </a:prstGeom>
        </p:spPr>
      </p:pic>
      <p:pic>
        <p:nvPicPr>
          <p:cNvPr id="21" name="Graphic 20" descr="Neighborhood with solid fill">
            <a:extLst>
              <a:ext uri="{FF2B5EF4-FFF2-40B4-BE49-F238E27FC236}">
                <a16:creationId xmlns:a16="http://schemas.microsoft.com/office/drawing/2014/main" id="{93D39EB6-2A7F-A9C6-DE64-11CC5C5B83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562535" y="22150728"/>
            <a:ext cx="946180" cy="946180"/>
          </a:xfrm>
          <a:prstGeom prst="rect">
            <a:avLst/>
          </a:prstGeom>
        </p:spPr>
      </p:pic>
      <p:pic>
        <p:nvPicPr>
          <p:cNvPr id="22" name="Graphic 21" descr="Social network with solid fill">
            <a:extLst>
              <a:ext uri="{FF2B5EF4-FFF2-40B4-BE49-F238E27FC236}">
                <a16:creationId xmlns:a16="http://schemas.microsoft.com/office/drawing/2014/main" id="{BF1619F1-1C79-8444-9AEC-F6148D4F4A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01819" y="25601337"/>
            <a:ext cx="1230709" cy="1230709"/>
          </a:xfrm>
          <a:prstGeom prst="rect">
            <a:avLst/>
          </a:prstGeom>
        </p:spPr>
      </p:pic>
      <p:pic>
        <p:nvPicPr>
          <p:cNvPr id="24" name="Graphic 23" descr="Online meeting with solid fill">
            <a:extLst>
              <a:ext uri="{FF2B5EF4-FFF2-40B4-BE49-F238E27FC236}">
                <a16:creationId xmlns:a16="http://schemas.microsoft.com/office/drawing/2014/main" id="{D1F358E8-7C6F-9581-D152-69709F6B39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441910" y="22057694"/>
            <a:ext cx="1039214" cy="1039214"/>
          </a:xfrm>
          <a:prstGeom prst="rect">
            <a:avLst/>
          </a:prstGeom>
        </p:spPr>
      </p:pic>
      <p:sp>
        <p:nvSpPr>
          <p:cNvPr id="25" name="TextBox 24">
            <a:extLst>
              <a:ext uri="{FF2B5EF4-FFF2-40B4-BE49-F238E27FC236}">
                <a16:creationId xmlns:a16="http://schemas.microsoft.com/office/drawing/2014/main" id="{C5DF9F14-1D9D-4371-2C27-6E7176C41A33}"/>
              </a:ext>
            </a:extLst>
          </p:cNvPr>
          <p:cNvSpPr txBox="1">
            <a:spLocks/>
          </p:cNvSpPr>
          <p:nvPr/>
        </p:nvSpPr>
        <p:spPr>
          <a:xfrm>
            <a:off x="1147648" y="16803286"/>
            <a:ext cx="3730370" cy="2677656"/>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Online travel behaviour survey</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 Island resident, under-16 and businesses and mainland resident, under-16 and businesses</a:t>
            </a:r>
          </a:p>
        </p:txBody>
      </p:sp>
      <p:sp>
        <p:nvSpPr>
          <p:cNvPr id="26" name="TextBox 25">
            <a:extLst>
              <a:ext uri="{FF2B5EF4-FFF2-40B4-BE49-F238E27FC236}">
                <a16:creationId xmlns:a16="http://schemas.microsoft.com/office/drawing/2014/main" id="{6D2FD6CC-3991-118F-0575-5016E92149B9}"/>
              </a:ext>
            </a:extLst>
          </p:cNvPr>
          <p:cNvSpPr txBox="1">
            <a:spLocks/>
          </p:cNvSpPr>
          <p:nvPr/>
        </p:nvSpPr>
        <p:spPr>
          <a:xfrm>
            <a:off x="6511915" y="18051377"/>
            <a:ext cx="2957582" cy="830997"/>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Public drop-in sessions </a:t>
            </a:r>
          </a:p>
        </p:txBody>
      </p:sp>
      <p:sp>
        <p:nvSpPr>
          <p:cNvPr id="27" name="TextBox 26">
            <a:extLst>
              <a:ext uri="{FF2B5EF4-FFF2-40B4-BE49-F238E27FC236}">
                <a16:creationId xmlns:a16="http://schemas.microsoft.com/office/drawing/2014/main" id="{31564925-2362-5CD1-AD02-FE386D7BFBD4}"/>
              </a:ext>
            </a:extLst>
          </p:cNvPr>
          <p:cNvSpPr txBox="1">
            <a:spLocks/>
          </p:cNvSpPr>
          <p:nvPr/>
        </p:nvSpPr>
        <p:spPr>
          <a:xfrm>
            <a:off x="11197103" y="17711244"/>
            <a:ext cx="3730370" cy="1200329"/>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Community Stakeholder/User Group meetings</a:t>
            </a:r>
          </a:p>
        </p:txBody>
      </p:sp>
      <p:sp>
        <p:nvSpPr>
          <p:cNvPr id="28" name="TextBox 27">
            <a:extLst>
              <a:ext uri="{FF2B5EF4-FFF2-40B4-BE49-F238E27FC236}">
                <a16:creationId xmlns:a16="http://schemas.microsoft.com/office/drawing/2014/main" id="{79F703D3-8E31-A28F-DB16-8428422C3448}"/>
              </a:ext>
            </a:extLst>
          </p:cNvPr>
          <p:cNvSpPr txBox="1">
            <a:spLocks/>
          </p:cNvSpPr>
          <p:nvPr/>
        </p:nvSpPr>
        <p:spPr>
          <a:xfrm>
            <a:off x="16138576" y="18389715"/>
            <a:ext cx="3730370" cy="1938992"/>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Youth engagement </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Shetland Youth Voice, 14 January 2025 (with potential for follow-up events)</a:t>
            </a:r>
          </a:p>
        </p:txBody>
      </p:sp>
      <p:sp>
        <p:nvSpPr>
          <p:cNvPr id="29" name="TextBox 28">
            <a:extLst>
              <a:ext uri="{FF2B5EF4-FFF2-40B4-BE49-F238E27FC236}">
                <a16:creationId xmlns:a16="http://schemas.microsoft.com/office/drawing/2014/main" id="{24AF18EB-CA1B-0ADF-EF91-523B218A1F3A}"/>
              </a:ext>
            </a:extLst>
          </p:cNvPr>
          <p:cNvSpPr txBox="1">
            <a:spLocks/>
          </p:cNvSpPr>
          <p:nvPr/>
        </p:nvSpPr>
        <p:spPr>
          <a:xfrm>
            <a:off x="16103323" y="22908307"/>
            <a:ext cx="3894738" cy="2677656"/>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Council in-depth interviews</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One-to-one in-depth interviews with Officers across different Council services, e.g., Ferries and Economic Development</a:t>
            </a:r>
          </a:p>
        </p:txBody>
      </p:sp>
      <p:sp>
        <p:nvSpPr>
          <p:cNvPr id="30" name="TextBox 29">
            <a:extLst>
              <a:ext uri="{FF2B5EF4-FFF2-40B4-BE49-F238E27FC236}">
                <a16:creationId xmlns:a16="http://schemas.microsoft.com/office/drawing/2014/main" id="{DCED04E0-039D-89D9-3F6C-D24AB8984064}"/>
              </a:ext>
            </a:extLst>
          </p:cNvPr>
          <p:cNvSpPr txBox="1">
            <a:spLocks/>
          </p:cNvSpPr>
          <p:nvPr/>
        </p:nvSpPr>
        <p:spPr>
          <a:xfrm>
            <a:off x="11243044" y="23642203"/>
            <a:ext cx="3562975" cy="3046988"/>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Estate agent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One-to-one in-depth interviews with some estate agents to understand the specifics of the property market in each island</a:t>
            </a:r>
          </a:p>
        </p:txBody>
      </p:sp>
      <p:sp>
        <p:nvSpPr>
          <p:cNvPr id="31" name="TextBox 30">
            <a:extLst>
              <a:ext uri="{FF2B5EF4-FFF2-40B4-BE49-F238E27FC236}">
                <a16:creationId xmlns:a16="http://schemas.microsoft.com/office/drawing/2014/main" id="{3F2DAF8E-FECA-A56E-9EBC-A087CAB92111}"/>
              </a:ext>
            </a:extLst>
          </p:cNvPr>
          <p:cNvSpPr txBox="1"/>
          <p:nvPr/>
        </p:nvSpPr>
        <p:spPr>
          <a:xfrm>
            <a:off x="928963" y="23601313"/>
            <a:ext cx="4065108" cy="3785652"/>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Stakeholder and business in-depth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One-to-one in-depth interviews with business representative groups, major businesses and organisations that deliver services to the islands</a:t>
            </a:r>
          </a:p>
          <a:p>
            <a:pPr algn="ct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9D0996F0-A8CC-9E77-D811-D207D0A38B50}"/>
              </a:ext>
            </a:extLst>
          </p:cNvPr>
          <p:cNvSpPr txBox="1">
            <a:spLocks/>
          </p:cNvSpPr>
          <p:nvPr/>
        </p:nvSpPr>
        <p:spPr>
          <a:xfrm>
            <a:off x="6044943" y="23096908"/>
            <a:ext cx="3891527" cy="1938992"/>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Scottish and UK Government</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Informal liaison at present but a commitment to keep both governments informed</a:t>
            </a:r>
          </a:p>
        </p:txBody>
      </p:sp>
      <p:grpSp>
        <p:nvGrpSpPr>
          <p:cNvPr id="5" name="Group 4">
            <a:extLst>
              <a:ext uri="{FF2B5EF4-FFF2-40B4-BE49-F238E27FC236}">
                <a16:creationId xmlns:a16="http://schemas.microsoft.com/office/drawing/2014/main" id="{1C314C31-2CD2-CE54-5AE5-125C163337FD}"/>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24A91BB6-161C-17AC-F08B-59F54DC13B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5285B6-0C32-72DA-D566-5199A6150A93}"/>
                </a:ext>
              </a:extLst>
            </p:cNvPr>
            <p:cNvPicPr>
              <a:picLocks noChangeAspect="1"/>
            </p:cNvPicPr>
            <p:nvPr/>
          </p:nvPicPr>
          <p:blipFill>
            <a:blip r:embed="rId17"/>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68A8442B-A9C0-CF1B-A047-9FCD19913D0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92DACA11-16AD-9B57-19D6-A1D361C6D21E}"/>
                </a:ext>
              </a:extLst>
            </p:cNvPr>
            <p:cNvPicPr/>
            <p:nvPr/>
          </p:nvPicPr>
          <p:blipFill>
            <a:blip r:embed="rId19"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10" name="Picture 9" descr="Logo, company name&#10;&#10;Description automatically generated">
              <a:extLst>
                <a:ext uri="{FF2B5EF4-FFF2-40B4-BE49-F238E27FC236}">
                  <a16:creationId xmlns:a16="http://schemas.microsoft.com/office/drawing/2014/main" id="{E20E903D-3B61-2BE5-4A61-F5E2336B44A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3" name="Rectangle: Rounded Corners 22">
            <a:extLst>
              <a:ext uri="{FF2B5EF4-FFF2-40B4-BE49-F238E27FC236}">
                <a16:creationId xmlns:a16="http://schemas.microsoft.com/office/drawing/2014/main" id="{8AD8F9C3-3340-8B9F-5F18-4AE4C39CD945}"/>
              </a:ext>
            </a:extLst>
          </p:cNvPr>
          <p:cNvSpPr/>
          <p:nvPr/>
        </p:nvSpPr>
        <p:spPr>
          <a:xfrm>
            <a:off x="1322756" y="3586022"/>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Network Strategy Engagement and Consultation Programme</a:t>
            </a:r>
          </a:p>
        </p:txBody>
      </p:sp>
      <p:sp>
        <p:nvSpPr>
          <p:cNvPr id="33" name="Rectangle: Rounded Corners 32">
            <a:extLst>
              <a:ext uri="{FF2B5EF4-FFF2-40B4-BE49-F238E27FC236}">
                <a16:creationId xmlns:a16="http://schemas.microsoft.com/office/drawing/2014/main" id="{C6C367E3-40C8-4AF3-C9E3-15ECCF10DA55}"/>
              </a:ext>
            </a:extLst>
          </p:cNvPr>
          <p:cNvSpPr/>
          <p:nvPr/>
        </p:nvSpPr>
        <p:spPr>
          <a:xfrm>
            <a:off x="1322756" y="14503294"/>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Case for Change Engagement Activities</a:t>
            </a:r>
          </a:p>
        </p:txBody>
      </p:sp>
      <p:grpSp>
        <p:nvGrpSpPr>
          <p:cNvPr id="14" name="Group 13">
            <a:extLst>
              <a:ext uri="{FF2B5EF4-FFF2-40B4-BE49-F238E27FC236}">
                <a16:creationId xmlns:a16="http://schemas.microsoft.com/office/drawing/2014/main" id="{861E269D-DBEA-02B4-A5BD-E68CDCAF5787}"/>
              </a:ext>
            </a:extLst>
          </p:cNvPr>
          <p:cNvGrpSpPr/>
          <p:nvPr/>
        </p:nvGrpSpPr>
        <p:grpSpPr>
          <a:xfrm>
            <a:off x="2082096" y="5704558"/>
            <a:ext cx="18220049" cy="7450227"/>
            <a:chOff x="2082096" y="5704558"/>
            <a:chExt cx="18220049" cy="7450227"/>
          </a:xfrm>
        </p:grpSpPr>
        <p:sp>
          <p:nvSpPr>
            <p:cNvPr id="11" name="TextBox 10">
              <a:extLst>
                <a:ext uri="{FF2B5EF4-FFF2-40B4-BE49-F238E27FC236}">
                  <a16:creationId xmlns:a16="http://schemas.microsoft.com/office/drawing/2014/main" id="{6ADD76B5-50EA-08B6-261D-4EBB8BF0CD99}"/>
                </a:ext>
              </a:extLst>
            </p:cNvPr>
            <p:cNvSpPr txBox="1"/>
            <p:nvPr/>
          </p:nvSpPr>
          <p:spPr>
            <a:xfrm>
              <a:off x="1855776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2" name="Group 11">
              <a:extLst>
                <a:ext uri="{FF2B5EF4-FFF2-40B4-BE49-F238E27FC236}">
                  <a16:creationId xmlns:a16="http://schemas.microsoft.com/office/drawing/2014/main" id="{C34E8235-F8BD-8F27-9311-6FE28EC87665}"/>
                </a:ext>
              </a:extLst>
            </p:cNvPr>
            <p:cNvGrpSpPr/>
            <p:nvPr/>
          </p:nvGrpSpPr>
          <p:grpSpPr>
            <a:xfrm>
              <a:off x="2082096" y="5704558"/>
              <a:ext cx="17503693" cy="7450227"/>
              <a:chOff x="2082096" y="5704558"/>
              <a:chExt cx="17503693" cy="7450227"/>
            </a:xfrm>
          </p:grpSpPr>
          <p:sp>
            <p:nvSpPr>
              <p:cNvPr id="36" name="Rectangle: Rounded Corners 35">
                <a:extLst>
                  <a:ext uri="{FF2B5EF4-FFF2-40B4-BE49-F238E27FC236}">
                    <a16:creationId xmlns:a16="http://schemas.microsoft.com/office/drawing/2014/main" id="{C7BB16AE-71D6-DB56-F6EA-3DFFF66A31C1}"/>
                  </a:ext>
                </a:extLst>
              </p:cNvPr>
              <p:cNvSpPr/>
              <p:nvPr/>
            </p:nvSpPr>
            <p:spPr>
              <a:xfrm>
                <a:off x="2082096"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45" name="TextBox 44">
                <a:extLst>
                  <a:ext uri="{FF2B5EF4-FFF2-40B4-BE49-F238E27FC236}">
                    <a16:creationId xmlns:a16="http://schemas.microsoft.com/office/drawing/2014/main" id="{85690AAF-F2FF-3B2E-BEB5-43B11D648277}"/>
                  </a:ext>
                </a:extLst>
              </p:cNvPr>
              <p:cNvSpPr txBox="1"/>
              <p:nvPr/>
            </p:nvSpPr>
            <p:spPr>
              <a:xfrm>
                <a:off x="2082096" y="8435577"/>
                <a:ext cx="3123689"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Understanding current travel behaviour and any problems with the current ferry service</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January to March 2025</a:t>
                </a:r>
              </a:p>
            </p:txBody>
          </p:sp>
          <p:sp>
            <p:nvSpPr>
              <p:cNvPr id="47" name="TextBox 46">
                <a:extLst>
                  <a:ext uri="{FF2B5EF4-FFF2-40B4-BE49-F238E27FC236}">
                    <a16:creationId xmlns:a16="http://schemas.microsoft.com/office/drawing/2014/main" id="{95D64C47-2458-05E7-8D88-23FC0D8F7D5A}"/>
                  </a:ext>
                </a:extLst>
              </p:cNvPr>
              <p:cNvSpPr txBox="1"/>
              <p:nvPr/>
            </p:nvSpPr>
            <p:spPr>
              <a:xfrm>
                <a:off x="6988722" y="8430013"/>
                <a:ext cx="3123690"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individual island options to be progressed to Detailed Options Appraisal</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Summer 2025</a:t>
                </a:r>
              </a:p>
            </p:txBody>
          </p:sp>
          <p:sp>
            <p:nvSpPr>
              <p:cNvPr id="49" name="TextBox 48">
                <a:extLst>
                  <a:ext uri="{FF2B5EF4-FFF2-40B4-BE49-F238E27FC236}">
                    <a16:creationId xmlns:a16="http://schemas.microsoft.com/office/drawing/2014/main" id="{5DE2526F-DF41-BC8C-AC03-5C0602092D63}"/>
                  </a:ext>
                </a:extLst>
              </p:cNvPr>
              <p:cNvSpPr txBox="1"/>
              <p:nvPr/>
            </p:nvSpPr>
            <p:spPr>
              <a:xfrm>
                <a:off x="11598581" y="8393124"/>
                <a:ext cx="3152363"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outcomes of the options appraisal for each island</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51" name="TextBox 50">
                <a:extLst>
                  <a:ext uri="{FF2B5EF4-FFF2-40B4-BE49-F238E27FC236}">
                    <a16:creationId xmlns:a16="http://schemas.microsoft.com/office/drawing/2014/main" id="{F4DC0BD3-59EB-8707-707A-9602CB60C533}"/>
                  </a:ext>
                </a:extLst>
              </p:cNvPr>
              <p:cNvSpPr txBox="1"/>
              <p:nvPr/>
            </p:nvSpPr>
            <p:spPr>
              <a:xfrm>
                <a:off x="15933007" y="8319501"/>
                <a:ext cx="3652782"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Presentation of the final Network Strategy to communities around Council Decision Point 3</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62" name="TextBox 61">
                <a:extLst>
                  <a:ext uri="{FF2B5EF4-FFF2-40B4-BE49-F238E27FC236}">
                    <a16:creationId xmlns:a16="http://schemas.microsoft.com/office/drawing/2014/main" id="{D84A37CC-BFC1-50C2-D77E-BDF23BB86EB9}"/>
                  </a:ext>
                </a:extLst>
              </p:cNvPr>
              <p:cNvSpPr txBox="1"/>
              <p:nvPr/>
            </p:nvSpPr>
            <p:spPr>
              <a:xfrm>
                <a:off x="4878018"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63" name="Rectangle: Rounded Corners 62">
                <a:extLst>
                  <a:ext uri="{FF2B5EF4-FFF2-40B4-BE49-F238E27FC236}">
                    <a16:creationId xmlns:a16="http://schemas.microsoft.com/office/drawing/2014/main" id="{2303A2D9-C02F-3F91-5058-C13B43DB7113}"/>
                  </a:ext>
                </a:extLst>
              </p:cNvPr>
              <p:cNvSpPr/>
              <p:nvPr/>
            </p:nvSpPr>
            <p:spPr>
              <a:xfrm>
                <a:off x="6842511"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Options Long List</a:t>
                </a:r>
              </a:p>
            </p:txBody>
          </p:sp>
          <p:sp>
            <p:nvSpPr>
              <p:cNvPr id="2048" name="Rectangle: Rounded Corners 2047">
                <a:extLst>
                  <a:ext uri="{FF2B5EF4-FFF2-40B4-BE49-F238E27FC236}">
                    <a16:creationId xmlns:a16="http://schemas.microsoft.com/office/drawing/2014/main" id="{B6D0EC37-F70D-168E-3F7C-BA20E30BEF5F}"/>
                  </a:ext>
                </a:extLst>
              </p:cNvPr>
              <p:cNvSpPr/>
              <p:nvPr/>
            </p:nvSpPr>
            <p:spPr>
              <a:xfrm>
                <a:off x="11049203" y="7037814"/>
                <a:ext cx="3907048"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Conclusion of Detailed Options Appraisal</a:t>
                </a:r>
              </a:p>
            </p:txBody>
          </p:sp>
          <p:sp>
            <p:nvSpPr>
              <p:cNvPr id="2049" name="Rectangle: Rounded Corners 2048">
                <a:extLst>
                  <a:ext uri="{FF2B5EF4-FFF2-40B4-BE49-F238E27FC236}">
                    <a16:creationId xmlns:a16="http://schemas.microsoft.com/office/drawing/2014/main" id="{DE7977AF-4BE6-316A-2667-454323AF33E5}"/>
                  </a:ext>
                </a:extLst>
              </p:cNvPr>
              <p:cNvSpPr/>
              <p:nvPr/>
            </p:nvSpPr>
            <p:spPr>
              <a:xfrm>
                <a:off x="16080090" y="6996802"/>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Network Strategy</a:t>
                </a:r>
              </a:p>
            </p:txBody>
          </p:sp>
          <p:sp>
            <p:nvSpPr>
              <p:cNvPr id="2052" name="TextBox 2051">
                <a:extLst>
                  <a:ext uri="{FF2B5EF4-FFF2-40B4-BE49-F238E27FC236}">
                    <a16:creationId xmlns:a16="http://schemas.microsoft.com/office/drawing/2014/main" id="{92B78C66-18C6-6834-2D4B-9AF44C0B7FDA}"/>
                  </a:ext>
                </a:extLst>
              </p:cNvPr>
              <p:cNvSpPr txBox="1"/>
              <p:nvPr/>
            </p:nvSpPr>
            <p:spPr>
              <a:xfrm>
                <a:off x="952032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4" name="TextBox 3">
                <a:extLst>
                  <a:ext uri="{FF2B5EF4-FFF2-40B4-BE49-F238E27FC236}">
                    <a16:creationId xmlns:a16="http://schemas.microsoft.com/office/drawing/2014/main" id="{937D4586-41BC-22F5-83B3-1FF02EF65D6C}"/>
                  </a:ext>
                </a:extLst>
              </p:cNvPr>
              <p:cNvSpPr txBox="1"/>
              <p:nvPr/>
            </p:nvSpPr>
            <p:spPr>
              <a:xfrm>
                <a:off x="14341707"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pic>
            <p:nvPicPr>
              <p:cNvPr id="44" name="Picture 43">
                <a:extLst>
                  <a:ext uri="{FF2B5EF4-FFF2-40B4-BE49-F238E27FC236}">
                    <a16:creationId xmlns:a16="http://schemas.microsoft.com/office/drawing/2014/main" id="{D2D13E97-6AE2-8BEB-9B81-08153ACAAB81}"/>
                  </a:ext>
                </a:extLst>
              </p:cNvPr>
              <p:cNvPicPr>
                <a:picLocks noChangeAspect="1"/>
              </p:cNvPicPr>
              <p:nvPr/>
            </p:nvPicPr>
            <p:blipFill>
              <a:blip r:embed="rId21"/>
              <a:stretch>
                <a:fillRect/>
              </a:stretch>
            </p:blipFill>
            <p:spPr>
              <a:xfrm>
                <a:off x="2889550" y="11530915"/>
                <a:ext cx="1508779" cy="1381415"/>
              </a:xfrm>
              <a:prstGeom prst="rect">
                <a:avLst/>
              </a:prstGeom>
            </p:spPr>
          </p:pic>
          <p:pic>
            <p:nvPicPr>
              <p:cNvPr id="52" name="Picture 51">
                <a:extLst>
                  <a:ext uri="{FF2B5EF4-FFF2-40B4-BE49-F238E27FC236}">
                    <a16:creationId xmlns:a16="http://schemas.microsoft.com/office/drawing/2014/main" id="{57DC4C5B-3EF8-B5C7-AB14-112E9A2E392F}"/>
                  </a:ext>
                </a:extLst>
              </p:cNvPr>
              <p:cNvPicPr>
                <a:picLocks noChangeAspect="1"/>
              </p:cNvPicPr>
              <p:nvPr/>
            </p:nvPicPr>
            <p:blipFill>
              <a:blip r:embed="rId22"/>
              <a:stretch>
                <a:fillRect/>
              </a:stretch>
            </p:blipFill>
            <p:spPr>
              <a:xfrm>
                <a:off x="7563186" y="11523430"/>
                <a:ext cx="1744384" cy="1291094"/>
              </a:xfrm>
              <a:prstGeom prst="rect">
                <a:avLst/>
              </a:prstGeom>
            </p:spPr>
          </p:pic>
          <p:grpSp>
            <p:nvGrpSpPr>
              <p:cNvPr id="53" name="Group 52">
                <a:extLst>
                  <a:ext uri="{FF2B5EF4-FFF2-40B4-BE49-F238E27FC236}">
                    <a16:creationId xmlns:a16="http://schemas.microsoft.com/office/drawing/2014/main" id="{99EA1374-C765-72CA-8EC6-354601DD43B9}"/>
                  </a:ext>
                </a:extLst>
              </p:cNvPr>
              <p:cNvGrpSpPr/>
              <p:nvPr/>
            </p:nvGrpSpPr>
            <p:grpSpPr>
              <a:xfrm>
                <a:off x="16709975" y="11549969"/>
                <a:ext cx="1889206" cy="1543123"/>
                <a:chOff x="12560396" y="17188712"/>
                <a:chExt cx="1889206" cy="1543123"/>
              </a:xfrm>
            </p:grpSpPr>
            <p:sp>
              <p:nvSpPr>
                <p:cNvPr id="54" name="Freeform: Shape 53">
                  <a:extLst>
                    <a:ext uri="{FF2B5EF4-FFF2-40B4-BE49-F238E27FC236}">
                      <a16:creationId xmlns:a16="http://schemas.microsoft.com/office/drawing/2014/main" id="{FF97BAB3-BDF0-76C2-A276-3A1061730513}"/>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Graphic 54" descr="Gantt Chart with solid fill">
                  <a:extLst>
                    <a:ext uri="{FF2B5EF4-FFF2-40B4-BE49-F238E27FC236}">
                      <a16:creationId xmlns:a16="http://schemas.microsoft.com/office/drawing/2014/main" id="{593EFF85-A342-BBB4-9A95-DF5347217D1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754884" y="17188712"/>
                  <a:ext cx="1541047" cy="1541047"/>
                </a:xfrm>
                <a:prstGeom prst="rect">
                  <a:avLst/>
                </a:prstGeom>
              </p:spPr>
            </p:pic>
          </p:grpSp>
          <p:sp>
            <p:nvSpPr>
              <p:cNvPr id="56" name="Freeform: Shape 55">
                <a:extLst>
                  <a:ext uri="{FF2B5EF4-FFF2-40B4-BE49-F238E27FC236}">
                    <a16:creationId xmlns:a16="http://schemas.microsoft.com/office/drawing/2014/main" id="{28B81EA5-A580-7623-6520-A15F22C703A8}"/>
                  </a:ext>
                </a:extLst>
              </p:cNvPr>
              <p:cNvSpPr/>
              <p:nvPr/>
            </p:nvSpPr>
            <p:spPr>
              <a:xfrm>
                <a:off x="12316150" y="11388015"/>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7" name="Graphic 56" descr="Clipboard Mixed with solid fill">
                <a:extLst>
                  <a:ext uri="{FF2B5EF4-FFF2-40B4-BE49-F238E27FC236}">
                    <a16:creationId xmlns:a16="http://schemas.microsoft.com/office/drawing/2014/main" id="{3E1C762B-2381-DF22-019B-2CE1EF1B505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2272423" y="11449678"/>
                <a:ext cx="1579732" cy="1579732"/>
              </a:xfrm>
              <a:prstGeom prst="rect">
                <a:avLst/>
              </a:prstGeom>
            </p:spPr>
          </p:pic>
        </p:grpSp>
      </p:grpSp>
      <p:pic>
        <p:nvPicPr>
          <p:cNvPr id="34" name="Graphic 33" descr="Board Of Directors with solid fill">
            <a:extLst>
              <a:ext uri="{FF2B5EF4-FFF2-40B4-BE49-F238E27FC236}">
                <a16:creationId xmlns:a16="http://schemas.microsoft.com/office/drawing/2014/main" id="{130E37E3-138F-F944-AD03-B64EB6BB9EC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578425" y="20055114"/>
            <a:ext cx="914400" cy="914400"/>
          </a:xfrm>
          <a:prstGeom prst="rect">
            <a:avLst/>
          </a:prstGeom>
        </p:spPr>
      </p:pic>
      <p:pic>
        <p:nvPicPr>
          <p:cNvPr id="20" name="Graphic 19" descr="Boardroom with solid fill">
            <a:extLst>
              <a:ext uri="{FF2B5EF4-FFF2-40B4-BE49-F238E27FC236}">
                <a16:creationId xmlns:a16="http://schemas.microsoft.com/office/drawing/2014/main" id="{4216C96A-2A68-2694-8064-28E43E45371C}"/>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7453813" y="25716519"/>
            <a:ext cx="1193758" cy="1193758"/>
          </a:xfrm>
          <a:prstGeom prst="rect">
            <a:avLst/>
          </a:prstGeom>
        </p:spPr>
      </p:pic>
    </p:spTree>
    <p:extLst>
      <p:ext uri="{BB962C8B-B14F-4D97-AF65-F5344CB8AC3E}">
        <p14:creationId xmlns:p14="http://schemas.microsoft.com/office/powerpoint/2010/main" val="319177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85051-3BB5-5C28-343B-0E25CE6B790A}"/>
            </a:ext>
          </a:extLst>
        </p:cNvPr>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DAC55819-E532-CC5C-1323-AEA660FCF06A}"/>
              </a:ext>
            </a:extLst>
          </p:cNvPr>
          <p:cNvSpPr>
            <a:spLocks/>
          </p:cNvSpPr>
          <p:nvPr/>
        </p:nvSpPr>
        <p:spPr>
          <a:xfrm>
            <a:off x="564126" y="19470746"/>
            <a:ext cx="20112583" cy="869919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8" name="Chart 37">
            <a:extLst>
              <a:ext uri="{FF2B5EF4-FFF2-40B4-BE49-F238E27FC236}">
                <a16:creationId xmlns:a16="http://schemas.microsoft.com/office/drawing/2014/main" id="{AA0E494B-560C-BC41-B687-6D3A454738A1}"/>
              </a:ext>
            </a:extLst>
          </p:cNvPr>
          <p:cNvGraphicFramePr>
            <a:graphicFrameLocks/>
          </p:cNvGraphicFramePr>
          <p:nvPr>
            <p:extLst>
              <p:ext uri="{D42A27DB-BD31-4B8C-83A1-F6EECF244321}">
                <p14:modId xmlns:p14="http://schemas.microsoft.com/office/powerpoint/2010/main" val="4150053107"/>
              </p:ext>
            </p:extLst>
          </p:nvPr>
        </p:nvGraphicFramePr>
        <p:xfrm>
          <a:off x="82032" y="20959185"/>
          <a:ext cx="9170522" cy="8588732"/>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Rounded Corners 15">
            <a:extLst>
              <a:ext uri="{FF2B5EF4-FFF2-40B4-BE49-F238E27FC236}">
                <a16:creationId xmlns:a16="http://schemas.microsoft.com/office/drawing/2014/main" id="{42948DA2-A8A7-E3D1-3AB3-EEA25A2208DE}"/>
              </a:ext>
            </a:extLst>
          </p:cNvPr>
          <p:cNvSpPr>
            <a:spLocks/>
          </p:cNvSpPr>
          <p:nvPr/>
        </p:nvSpPr>
        <p:spPr>
          <a:xfrm>
            <a:off x="564126" y="3589285"/>
            <a:ext cx="20112583" cy="15418791"/>
          </a:xfrm>
          <a:prstGeom prst="roundRect">
            <a:avLst>
              <a:gd name="adj" fmla="val 7030"/>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5151738-622E-3103-88DC-CF42996D9F25}"/>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3799739-2642-4842-2DBB-FAD00EEB48DA}"/>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Headline Socio-economic Data </a:t>
            </a:r>
          </a:p>
        </p:txBody>
      </p:sp>
      <p:grpSp>
        <p:nvGrpSpPr>
          <p:cNvPr id="5" name="Group 4">
            <a:extLst>
              <a:ext uri="{FF2B5EF4-FFF2-40B4-BE49-F238E27FC236}">
                <a16:creationId xmlns:a16="http://schemas.microsoft.com/office/drawing/2014/main" id="{A92DE146-B314-FFBF-4192-ABBDCAFD7E2E}"/>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5DC67610-078D-15DB-5D6E-1A794D79AB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3E72C2D-DFB5-10B3-C772-14C313616D40}"/>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8EEDBC9D-F8D5-0B05-18FA-98F6277066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5693AE7B-B676-04D0-5C87-A3CA27B869DD}"/>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10" name="Picture 9" descr="Logo, company name&#10;&#10;Description automatically generated">
              <a:extLst>
                <a:ext uri="{FF2B5EF4-FFF2-40B4-BE49-F238E27FC236}">
                  <a16:creationId xmlns:a16="http://schemas.microsoft.com/office/drawing/2014/main" id="{E3FF0018-9011-0A6F-9D17-3CD2198C62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1" name="Text Placeholder 2">
            <a:extLst>
              <a:ext uri="{FF2B5EF4-FFF2-40B4-BE49-F238E27FC236}">
                <a16:creationId xmlns:a16="http://schemas.microsoft.com/office/drawing/2014/main" id="{993CB500-AACD-53EE-191D-D5A896532979}"/>
              </a:ext>
            </a:extLst>
          </p:cNvPr>
          <p:cNvSpPr txBox="1">
            <a:spLocks/>
          </p:cNvSpPr>
          <p:nvPr/>
        </p:nvSpPr>
        <p:spPr>
          <a:xfrm>
            <a:off x="1589456" y="5241684"/>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Fetlar had a population of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66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at the 2022 Census</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population of the island has however been on a long-term downward trend – the chart shows that population in 2022 was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65%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of its 1981 level. This reduction contrasts with a picture of broad stability for the Shetland Islands overall, and modest growth in mainland Shetland</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population of Fetlar did however stabilise between the 2011 and 2022 Census periods</a:t>
            </a:r>
            <a:r>
              <a:rPr lang="en-GB" sz="2400">
                <a:latin typeface="Calibri" panose="020F0502020204030204" pitchFamily="34" charset="0"/>
                <a:ea typeface="Calibri" panose="020F0502020204030204" pitchFamily="34" charset="0"/>
                <a:cs typeface="Calibri" panose="020F0502020204030204" pitchFamily="34" charset="0"/>
              </a:rPr>
              <a:t> </a:t>
            </a:r>
          </a:p>
          <a:p>
            <a:pPr marL="34290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2">
            <a:extLst>
              <a:ext uri="{FF2B5EF4-FFF2-40B4-BE49-F238E27FC236}">
                <a16:creationId xmlns:a16="http://schemas.microsoft.com/office/drawing/2014/main" id="{B54F096B-1B72-7FA2-A41B-FE5AABAF286C}"/>
              </a:ext>
            </a:extLst>
          </p:cNvPr>
          <p:cNvSpPr txBox="1">
            <a:spLocks/>
          </p:cNvSpPr>
          <p:nvPr/>
        </p:nvSpPr>
        <p:spPr>
          <a:xfrm>
            <a:off x="9124860" y="20253597"/>
            <a:ext cx="11116786" cy="7916339"/>
          </a:xfrm>
          <a:prstGeom prst="roundRect">
            <a:avLst/>
          </a:prstGeom>
          <a:noFill/>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600"/>
              </a:spcAft>
            </a:pPr>
            <a:r>
              <a:rPr lang="en-GB" sz="2300">
                <a:solidFill>
                  <a:schemeClr val="tx1"/>
                </a:solidFill>
                <a:latin typeface="Calibri" panose="020F0502020204030204" pitchFamily="34" charset="0"/>
                <a:ea typeface="Calibri" panose="020F0502020204030204" pitchFamily="34" charset="0"/>
                <a:cs typeface="Calibri" panose="020F0502020204030204" pitchFamily="34" charset="0"/>
              </a:rPr>
              <a:t>Like many of Shetland’s island communities, Fetlar has an above average concentration of resident employment (i.e., jobs filled by island residents irrespective of whether they work in Fetlar) in </a:t>
            </a:r>
            <a:r>
              <a:rPr lang="en-GB" sz="2300" b="1">
                <a:solidFill>
                  <a:schemeClr val="tx1"/>
                </a:solidFill>
                <a:latin typeface="Calibri" panose="020F0502020204030204" pitchFamily="34" charset="0"/>
                <a:ea typeface="Calibri" panose="020F0502020204030204" pitchFamily="34" charset="0"/>
                <a:cs typeface="Calibri" panose="020F0502020204030204" pitchFamily="34" charset="0"/>
              </a:rPr>
              <a:t>‘Agriculture, Forestry and Fishing’</a:t>
            </a:r>
            <a:r>
              <a:rPr lang="en-GB" sz="2300">
                <a:solidFill>
                  <a:schemeClr val="tx1"/>
                </a:solidFill>
                <a:latin typeface="Calibri" panose="020F0502020204030204" pitchFamily="34" charset="0"/>
                <a:ea typeface="Calibri" panose="020F0502020204030204" pitchFamily="34" charset="0"/>
                <a:cs typeface="Calibri" panose="020F0502020204030204" pitchFamily="34" charset="0"/>
              </a:rPr>
              <a:t>, some of which will be in fishing (where it is understood that some residents commute to the salmon farms on Unst and Yell), with some on-island crofting.</a:t>
            </a:r>
          </a:p>
          <a:p>
            <a:pPr>
              <a:spcAft>
                <a:spcPts val="600"/>
              </a:spcAft>
            </a:pPr>
            <a:r>
              <a:rPr lang="en-GB" sz="2300" b="1">
                <a:solidFill>
                  <a:schemeClr val="tx1"/>
                </a:solidFill>
                <a:latin typeface="Calibri" panose="020F0502020204030204" pitchFamily="34" charset="0"/>
                <a:ea typeface="Calibri" panose="020F0502020204030204" pitchFamily="34" charset="0"/>
                <a:cs typeface="Calibri" panose="020F0502020204030204" pitchFamily="34" charset="0"/>
              </a:rPr>
              <a:t>‘Transport and Storage’ </a:t>
            </a:r>
            <a:r>
              <a:rPr lang="en-GB" sz="2300">
                <a:solidFill>
                  <a:schemeClr val="tx1"/>
                </a:solidFill>
                <a:latin typeface="Calibri" panose="020F0502020204030204" pitchFamily="34" charset="0"/>
                <a:ea typeface="Calibri" panose="020F0502020204030204" pitchFamily="34" charset="0"/>
                <a:cs typeface="Calibri" panose="020F0502020204030204" pitchFamily="34" charset="0"/>
              </a:rPr>
              <a:t>accounts for the largest proportion of resident jobs, a significant component of which will be ferry crew.</a:t>
            </a:r>
          </a:p>
          <a:p>
            <a:pPr>
              <a:spcAft>
                <a:spcPts val="600"/>
              </a:spcAft>
            </a:pPr>
            <a:r>
              <a:rPr lang="en-GB" sz="2300">
                <a:solidFill>
                  <a:schemeClr val="tx1"/>
                </a:solidFill>
                <a:latin typeface="Calibri" panose="020F0502020204030204" pitchFamily="34" charset="0"/>
                <a:ea typeface="Calibri" panose="020F0502020204030204" pitchFamily="34" charset="0"/>
                <a:cs typeface="Calibri" panose="020F0502020204030204" pitchFamily="34" charset="0"/>
              </a:rPr>
              <a:t>While not shown in the data, the Council noted that a caravan and campsite has recently been established on the island, supporting its emerging tourism industry.</a:t>
            </a:r>
            <a:endParaRPr lang="en-GB" sz="2300">
              <a:latin typeface="Calibri" panose="020F0502020204030204" pitchFamily="34" charset="0"/>
              <a:ea typeface="Calibri" panose="020F0502020204030204" pitchFamily="34" charset="0"/>
              <a:cs typeface="Calibri" panose="020F0502020204030204" pitchFamily="34" charset="0"/>
            </a:endParaRPr>
          </a:p>
          <a:p>
            <a:pPr marL="0" lvl="1" indent="0">
              <a:spcAft>
                <a:spcPts val="600"/>
              </a:spcAft>
              <a:buNone/>
            </a:pPr>
            <a:r>
              <a:rPr lang="en-GB" sz="2300">
                <a:latin typeface="Calibri" panose="020F0502020204030204" pitchFamily="34" charset="0"/>
                <a:ea typeface="Calibri" panose="020F0502020204030204" pitchFamily="34" charset="0"/>
                <a:cs typeface="Calibri" panose="020F0502020204030204" pitchFamily="34" charset="0"/>
              </a:rPr>
              <a:t>Commuting to jobs off-island is though essential:</a:t>
            </a:r>
          </a:p>
          <a:p>
            <a:pPr marL="600075" lvl="2" indent="-257175">
              <a:buFont typeface="Arial" panose="020B0604020202020204" pitchFamily="34" charset="0"/>
              <a:buChar char="•"/>
            </a:pPr>
            <a:r>
              <a:rPr lang="en-GB" sz="2300" b="1">
                <a:latin typeface="Calibri" panose="020F0502020204030204" pitchFamily="34" charset="0"/>
                <a:ea typeface="Calibri" panose="020F0502020204030204" pitchFamily="34" charset="0"/>
                <a:cs typeface="Calibri" panose="020F0502020204030204" pitchFamily="34" charset="0"/>
              </a:rPr>
              <a:t>21% </a:t>
            </a:r>
            <a:r>
              <a:rPr lang="en-GB" sz="2300">
                <a:latin typeface="Calibri" panose="020F0502020204030204" pitchFamily="34" charset="0"/>
                <a:ea typeface="Calibri" panose="020F0502020204030204" pitchFamily="34" charset="0"/>
                <a:cs typeface="Calibri" panose="020F0502020204030204" pitchFamily="34" charset="0"/>
              </a:rPr>
              <a:t>of all Fetlar adults in employment travel </a:t>
            </a:r>
            <a:r>
              <a:rPr lang="en-GB" sz="2300" b="1">
                <a:latin typeface="Calibri" panose="020F0502020204030204" pitchFamily="34" charset="0"/>
                <a:ea typeface="Calibri" panose="020F0502020204030204" pitchFamily="34" charset="0"/>
                <a:cs typeface="Calibri" panose="020F0502020204030204" pitchFamily="34" charset="0"/>
              </a:rPr>
              <a:t>over 5km to work</a:t>
            </a:r>
            <a:r>
              <a:rPr lang="en-GB" sz="2300">
                <a:latin typeface="Calibri" panose="020F0502020204030204" pitchFamily="34" charset="0"/>
                <a:ea typeface="Calibri" panose="020F0502020204030204" pitchFamily="34" charset="0"/>
                <a:cs typeface="Calibri" panose="020F0502020204030204" pitchFamily="34" charset="0"/>
              </a:rPr>
              <a:t>, which implies that they work off-island</a:t>
            </a:r>
          </a:p>
          <a:p>
            <a:pPr marL="600075" lvl="2" indent="-257175">
              <a:buFont typeface="Arial" panose="020B0604020202020204" pitchFamily="34" charset="0"/>
              <a:buChar char="•"/>
            </a:pPr>
            <a:r>
              <a:rPr lang="en-GB" sz="2300">
                <a:latin typeface="Calibri" panose="020F0502020204030204" pitchFamily="34" charset="0"/>
                <a:ea typeface="Calibri" panose="020F0502020204030204" pitchFamily="34" charset="0"/>
                <a:cs typeface="Calibri" panose="020F0502020204030204" pitchFamily="34" charset="0"/>
              </a:rPr>
              <a:t>A further </a:t>
            </a:r>
            <a:r>
              <a:rPr lang="en-GB" sz="2300" b="1">
                <a:latin typeface="Calibri" panose="020F0502020204030204" pitchFamily="34" charset="0"/>
                <a:ea typeface="Calibri" panose="020F0502020204030204" pitchFamily="34" charset="0"/>
                <a:cs typeface="Calibri" panose="020F0502020204030204" pitchFamily="34" charset="0"/>
              </a:rPr>
              <a:t>13%</a:t>
            </a:r>
            <a:r>
              <a:rPr lang="en-GB" sz="2300">
                <a:latin typeface="Calibri" panose="020F0502020204030204" pitchFamily="34" charset="0"/>
                <a:ea typeface="Calibri" panose="020F0502020204030204" pitchFamily="34" charset="0"/>
                <a:cs typeface="Calibri" panose="020F0502020204030204" pitchFamily="34" charset="0"/>
              </a:rPr>
              <a:t> responded </a:t>
            </a:r>
            <a:r>
              <a:rPr lang="en-GB" sz="2300" b="1">
                <a:latin typeface="Calibri" panose="020F0502020204030204" pitchFamily="34" charset="0"/>
                <a:ea typeface="Calibri" panose="020F0502020204030204" pitchFamily="34" charset="0"/>
                <a:cs typeface="Calibri" panose="020F0502020204030204" pitchFamily="34" charset="0"/>
              </a:rPr>
              <a:t>‘Other’ </a:t>
            </a:r>
            <a:r>
              <a:rPr lang="en-GB" sz="2300">
                <a:latin typeface="Calibri" panose="020F0502020204030204" pitchFamily="34" charset="0"/>
                <a:ea typeface="Calibri" panose="020F0502020204030204" pitchFamily="34" charset="0"/>
                <a:cs typeface="Calibri" panose="020F0502020204030204" pitchFamily="34" charset="0"/>
              </a:rPr>
              <a:t>with respect to their distance travelled to work – this is likely to combine working at sea/offshore with staying off-island for the working week (e.g., staying in Lerwick Monday to Friday)</a:t>
            </a:r>
          </a:p>
          <a:p>
            <a:pPr marL="600075" lvl="2" indent="-257175">
              <a:buFont typeface="Arial" panose="020B0604020202020204" pitchFamily="34" charset="0"/>
              <a:buChar char="•"/>
            </a:pPr>
            <a:r>
              <a:rPr lang="en-GB" sz="2300">
                <a:latin typeface="Calibri" panose="020F0502020204030204" pitchFamily="34" charset="0"/>
                <a:ea typeface="Calibri" panose="020F0502020204030204" pitchFamily="34" charset="0"/>
                <a:cs typeface="Calibri" panose="020F0502020204030204" pitchFamily="34" charset="0"/>
              </a:rPr>
              <a:t>Levels of </a:t>
            </a:r>
            <a:r>
              <a:rPr lang="en-GB" sz="2300" b="1">
                <a:latin typeface="Calibri" panose="020F0502020204030204" pitchFamily="34" charset="0"/>
                <a:ea typeface="Calibri" panose="020F0502020204030204" pitchFamily="34" charset="0"/>
                <a:cs typeface="Calibri" panose="020F0502020204030204" pitchFamily="34" charset="0"/>
              </a:rPr>
              <a:t>car ownership</a:t>
            </a:r>
            <a:r>
              <a:rPr lang="en-GB" sz="2300">
                <a:latin typeface="Calibri" panose="020F0502020204030204" pitchFamily="34" charset="0"/>
                <a:ea typeface="Calibri" panose="020F0502020204030204" pitchFamily="34" charset="0"/>
                <a:cs typeface="Calibri" panose="020F0502020204030204" pitchFamily="34" charset="0"/>
              </a:rPr>
              <a:t> are well in excess of the Shetland and national averages</a:t>
            </a:r>
          </a:p>
          <a:p>
            <a:pPr marL="600075" lvl="2" indent="-257175">
              <a:buFont typeface="Arial" panose="020B0604020202020204" pitchFamily="34" charset="0"/>
              <a:buChar char="•"/>
            </a:pPr>
            <a:r>
              <a:rPr lang="en-GB" sz="2300" b="1">
                <a:latin typeface="Calibri" panose="020F0502020204030204" pitchFamily="34" charset="0"/>
                <a:ea typeface="Calibri" panose="020F0502020204030204" pitchFamily="34" charset="0"/>
                <a:cs typeface="Calibri" panose="020F0502020204030204" pitchFamily="34" charset="0"/>
              </a:rPr>
              <a:t>12% </a:t>
            </a:r>
            <a:r>
              <a:rPr lang="en-GB" sz="2300">
                <a:latin typeface="Calibri" panose="020F0502020204030204" pitchFamily="34" charset="0"/>
                <a:ea typeface="Calibri" panose="020F0502020204030204" pitchFamily="34" charset="0"/>
                <a:cs typeface="Calibri" panose="020F0502020204030204" pitchFamily="34" charset="0"/>
              </a:rPr>
              <a:t>of Fetlar residents also noted </a:t>
            </a:r>
            <a:r>
              <a:rPr lang="en-GB" sz="2300" b="1">
                <a:latin typeface="Calibri" panose="020F0502020204030204" pitchFamily="34" charset="0"/>
                <a:ea typeface="Calibri" panose="020F0502020204030204" pitchFamily="34" charset="0"/>
                <a:cs typeface="Calibri" panose="020F0502020204030204" pitchFamily="34" charset="0"/>
              </a:rPr>
              <a:t>‘Other’</a:t>
            </a:r>
            <a:r>
              <a:rPr lang="en-GB" sz="2300">
                <a:latin typeface="Calibri" panose="020F0502020204030204" pitchFamily="34" charset="0"/>
                <a:ea typeface="Calibri" panose="020F0502020204030204" pitchFamily="34" charset="0"/>
                <a:cs typeface="Calibri" panose="020F0502020204030204" pitchFamily="34" charset="0"/>
              </a:rPr>
              <a:t> as their main mode of travel-to-work, which is likely to be ferry travel</a:t>
            </a:r>
            <a:endParaRPr lang="en-GB" sz="2300" b="1">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67F6496F-0287-C861-0A39-25079FF9C71F}"/>
              </a:ext>
            </a:extLst>
          </p:cNvPr>
          <p:cNvSpPr/>
          <p:nvPr/>
        </p:nvSpPr>
        <p:spPr>
          <a:xfrm>
            <a:off x="1152062" y="3147910"/>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a:latin typeface="Calibri" panose="020F0502020204030204" pitchFamily="34" charset="0"/>
                <a:ea typeface="Calibri" panose="020F0502020204030204" pitchFamily="34" charset="0"/>
                <a:cs typeface="Calibri" panose="020F0502020204030204" pitchFamily="34" charset="0"/>
              </a:rPr>
              <a:t>How has population changed over time?</a:t>
            </a:r>
          </a:p>
        </p:txBody>
      </p:sp>
      <p:sp>
        <p:nvSpPr>
          <p:cNvPr id="23" name="Rectangle: Rounded Corners 22">
            <a:extLst>
              <a:ext uri="{FF2B5EF4-FFF2-40B4-BE49-F238E27FC236}">
                <a16:creationId xmlns:a16="http://schemas.microsoft.com/office/drawing/2014/main" id="{75C0DBCB-7A0C-7E90-F694-1825674DD639}"/>
              </a:ext>
            </a:extLst>
          </p:cNvPr>
          <p:cNvSpPr>
            <a:spLocks/>
          </p:cNvSpPr>
          <p:nvPr/>
        </p:nvSpPr>
        <p:spPr>
          <a:xfrm>
            <a:off x="10393430" y="19192803"/>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b="1">
                <a:latin typeface="Calibri" panose="020F0502020204030204" pitchFamily="34" charset="0"/>
                <a:ea typeface="Calibri" panose="020F0502020204030204" pitchFamily="34" charset="0"/>
                <a:cs typeface="Calibri" panose="020F0502020204030204" pitchFamily="34" charset="0"/>
              </a:rPr>
              <a:t>What is the economic structure of Fetlar?</a:t>
            </a:r>
          </a:p>
        </p:txBody>
      </p:sp>
      <p:sp>
        <p:nvSpPr>
          <p:cNvPr id="72" name="Text Placeholder 2">
            <a:extLst>
              <a:ext uri="{FF2B5EF4-FFF2-40B4-BE49-F238E27FC236}">
                <a16:creationId xmlns:a16="http://schemas.microsoft.com/office/drawing/2014/main" id="{E4EB6827-EFF1-5C17-C385-911A6F2D6BC0}"/>
              </a:ext>
            </a:extLst>
          </p:cNvPr>
          <p:cNvSpPr txBox="1">
            <a:spLocks/>
          </p:cNvSpPr>
          <p:nvPr/>
        </p:nvSpPr>
        <p:spPr>
          <a:xfrm>
            <a:off x="12983432" y="12235098"/>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marL="0" lvl="1">
              <a:lnSpc>
                <a:spcPct val="90000"/>
              </a:lnSpc>
            </a:pPr>
            <a:r>
              <a:rPr lang="en-GB" sz="2400">
                <a:latin typeface="Calibri" panose="020F0502020204030204" pitchFamily="34" charset="0"/>
                <a:ea typeface="Calibri" panose="020F0502020204030204" pitchFamily="34" charset="0"/>
                <a:cs typeface="Calibri" panose="020F0502020204030204" pitchFamily="34" charset="0"/>
              </a:rPr>
              <a:t>Fetlar has an </a:t>
            </a:r>
            <a:r>
              <a:rPr lang="en-GB" sz="2400" b="1">
                <a:latin typeface="Calibri" panose="020F0502020204030204" pitchFamily="34" charset="0"/>
                <a:ea typeface="Calibri" panose="020F0502020204030204" pitchFamily="34" charset="0"/>
                <a:cs typeface="Calibri" panose="020F0502020204030204" pitchFamily="34" charset="0"/>
              </a:rPr>
              <a:t>ageing population </a:t>
            </a:r>
            <a:r>
              <a:rPr lang="en-GB" sz="2400">
                <a:latin typeface="Calibri" panose="020F0502020204030204" pitchFamily="34" charset="0"/>
                <a:ea typeface="Calibri" panose="020F0502020204030204" pitchFamily="34" charset="0"/>
                <a:cs typeface="Calibri" panose="020F0502020204030204" pitchFamily="34" charset="0"/>
              </a:rPr>
              <a:t>relative to mainland Shetland, and indeed Shetland overall.  In 2022:</a:t>
            </a:r>
          </a:p>
          <a:p>
            <a:pPr marL="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proportion of the population </a:t>
            </a:r>
            <a:r>
              <a:rPr lang="en-GB" sz="2400" b="1">
                <a:latin typeface="Calibri" panose="020F0502020204030204" pitchFamily="34" charset="0"/>
                <a:ea typeface="Calibri" panose="020F0502020204030204" pitchFamily="34" charset="0"/>
                <a:cs typeface="Calibri" panose="020F0502020204030204" pitchFamily="34" charset="0"/>
              </a:rPr>
              <a:t>aged 65+ </a:t>
            </a:r>
            <a:r>
              <a:rPr lang="en-GB" sz="2400">
                <a:latin typeface="Calibri" panose="020F0502020204030204" pitchFamily="34" charset="0"/>
                <a:ea typeface="Calibri" panose="020F0502020204030204" pitchFamily="34" charset="0"/>
                <a:cs typeface="Calibri" panose="020F0502020204030204" pitchFamily="34" charset="0"/>
              </a:rPr>
              <a:t>was </a:t>
            </a:r>
            <a:r>
              <a:rPr lang="en-GB" sz="2400" b="1">
                <a:latin typeface="Calibri" panose="020F0502020204030204" pitchFamily="34" charset="0"/>
                <a:ea typeface="Calibri" panose="020F0502020204030204" pitchFamily="34" charset="0"/>
                <a:cs typeface="Calibri" panose="020F0502020204030204" pitchFamily="34" charset="0"/>
              </a:rPr>
              <a:t>35%</a:t>
            </a:r>
            <a:r>
              <a:rPr lang="en-GB" sz="2400">
                <a:latin typeface="Calibri" panose="020F0502020204030204" pitchFamily="34" charset="0"/>
                <a:ea typeface="Calibri" panose="020F0502020204030204" pitchFamily="34" charset="0"/>
                <a:cs typeface="Calibri" panose="020F0502020204030204" pitchFamily="34" charset="0"/>
              </a:rPr>
              <a:t>,</a:t>
            </a:r>
            <a:r>
              <a:rPr lang="en-GB" sz="2400" b="1">
                <a:latin typeface="Calibri" panose="020F0502020204030204" pitchFamily="34" charset="0"/>
                <a:ea typeface="Calibri" panose="020F0502020204030204" pitchFamily="34" charset="0"/>
                <a:cs typeface="Calibri" panose="020F0502020204030204" pitchFamily="34" charset="0"/>
              </a:rPr>
              <a:t> </a:t>
            </a:r>
            <a:r>
              <a:rPr lang="en-GB" sz="2400">
                <a:latin typeface="Calibri" panose="020F0502020204030204" pitchFamily="34" charset="0"/>
                <a:ea typeface="Calibri" panose="020F0502020204030204" pitchFamily="34" charset="0"/>
                <a:cs typeface="Calibri" panose="020F0502020204030204" pitchFamily="34" charset="0"/>
              </a:rPr>
              <a:t>compared to only </a:t>
            </a:r>
            <a:r>
              <a:rPr lang="en-GB" sz="2400" b="1">
                <a:latin typeface="Calibri" panose="020F0502020204030204" pitchFamily="34" charset="0"/>
                <a:ea typeface="Calibri" panose="020F0502020204030204" pitchFamily="34" charset="0"/>
                <a:cs typeface="Calibri" panose="020F0502020204030204" pitchFamily="34" charset="0"/>
              </a:rPr>
              <a:t>21%</a:t>
            </a:r>
            <a:r>
              <a:rPr lang="en-GB" sz="2400">
                <a:latin typeface="Calibri" panose="020F0502020204030204" pitchFamily="34" charset="0"/>
                <a:ea typeface="Calibri" panose="020F0502020204030204" pitchFamily="34" charset="0"/>
                <a:cs typeface="Calibri" panose="020F0502020204030204" pitchFamily="34" charset="0"/>
              </a:rPr>
              <a:t> on mainland Shetland.  Indeed, Fetlar has the </a:t>
            </a:r>
            <a:r>
              <a:rPr lang="en-GB" sz="2400" b="1">
                <a:latin typeface="Calibri" panose="020F0502020204030204" pitchFamily="34" charset="0"/>
                <a:ea typeface="Calibri" panose="020F0502020204030204" pitchFamily="34" charset="0"/>
                <a:cs typeface="Calibri" panose="020F0502020204030204" pitchFamily="34" charset="0"/>
              </a:rPr>
              <a:t>highest proportion of people aged 65+ of all Shetland’s island communities</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Fetlar also has the smallest proportion of </a:t>
            </a:r>
            <a:r>
              <a:rPr lang="en-GB" sz="2400" b="1">
                <a:latin typeface="Calibri" panose="020F0502020204030204" pitchFamily="34" charset="0"/>
                <a:ea typeface="Calibri" panose="020F0502020204030204" pitchFamily="34" charset="0"/>
                <a:cs typeface="Calibri" panose="020F0502020204030204" pitchFamily="34" charset="0"/>
              </a:rPr>
              <a:t>under-16s</a:t>
            </a:r>
            <a:r>
              <a:rPr lang="en-GB" sz="2400">
                <a:latin typeface="Calibri" panose="020F0502020204030204" pitchFamily="34" charset="0"/>
                <a:ea typeface="Calibri" panose="020F0502020204030204" pitchFamily="34" charset="0"/>
                <a:cs typeface="Calibri" panose="020F0502020204030204" pitchFamily="34" charset="0"/>
              </a:rPr>
              <a:t> across all of Shetland’s island communities, standing at just </a:t>
            </a:r>
            <a:r>
              <a:rPr lang="en-GB" sz="2400" b="1">
                <a:latin typeface="Calibri" panose="020F0502020204030204" pitchFamily="34" charset="0"/>
                <a:ea typeface="Calibri" panose="020F0502020204030204" pitchFamily="34" charset="0"/>
                <a:cs typeface="Calibri" panose="020F0502020204030204" pitchFamily="34" charset="0"/>
              </a:rPr>
              <a:t>5% </a:t>
            </a:r>
            <a:r>
              <a:rPr lang="en-GB" sz="2400">
                <a:latin typeface="Calibri" panose="020F0502020204030204" pitchFamily="34" charset="0"/>
                <a:ea typeface="Calibri" panose="020F0502020204030204" pitchFamily="34" charset="0"/>
                <a:cs typeface="Calibri" panose="020F0502020204030204" pitchFamily="34" charset="0"/>
              </a:rPr>
              <a:t>of the total population</a:t>
            </a:r>
            <a:endParaRPr lang="en-GB" sz="2400" b="1">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r>
              <a:rPr lang="en-GB" sz="2400" err="1">
                <a:latin typeface="Calibri" panose="020F0502020204030204" pitchFamily="34" charset="0"/>
                <a:ea typeface="Calibri" panose="020F0502020204030204" pitchFamily="34" charset="0"/>
                <a:cs typeface="Calibri" panose="020F0502020204030204" pitchFamily="34" charset="0"/>
              </a:rPr>
              <a:t>Fetlar’s</a:t>
            </a:r>
            <a:r>
              <a:rPr lang="en-GB" sz="2400">
                <a:latin typeface="Calibri" panose="020F0502020204030204" pitchFamily="34" charset="0"/>
                <a:ea typeface="Calibri" panose="020F0502020204030204" pitchFamily="34" charset="0"/>
                <a:cs typeface="Calibri" panose="020F0502020204030204" pitchFamily="34" charset="0"/>
              </a:rPr>
              <a:t> ageing population has implications for service delivery on the island, the ability to fill island jobs and for resident travel demand.  This is particularly the case given the island’s low absolute population, which is only around one tenth of neighbouring Unst.</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AA1E5CB4-4B7D-46E2-7327-3BCFE02D20E8}"/>
              </a:ext>
            </a:extLst>
          </p:cNvPr>
          <p:cNvGraphicFramePr/>
          <p:nvPr>
            <p:extLst>
              <p:ext uri="{D42A27DB-BD31-4B8C-83A1-F6EECF244321}">
                <p14:modId xmlns:p14="http://schemas.microsoft.com/office/powerpoint/2010/main" val="2857850571"/>
              </p:ext>
            </p:extLst>
          </p:nvPr>
        </p:nvGraphicFramePr>
        <p:xfrm>
          <a:off x="9472397" y="4405978"/>
          <a:ext cx="10949203" cy="61001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2" name="Chart 11">
            <a:extLst>
              <a:ext uri="{FF2B5EF4-FFF2-40B4-BE49-F238E27FC236}">
                <a16:creationId xmlns:a16="http://schemas.microsoft.com/office/drawing/2014/main" id="{6DAD26B0-2EFE-B759-82C5-0FD4E325255A}"/>
              </a:ext>
            </a:extLst>
          </p:cNvPr>
          <p:cNvGraphicFramePr/>
          <p:nvPr>
            <p:extLst>
              <p:ext uri="{D42A27DB-BD31-4B8C-83A1-F6EECF244321}">
                <p14:modId xmlns:p14="http://schemas.microsoft.com/office/powerpoint/2010/main" val="2616126725"/>
              </p:ext>
            </p:extLst>
          </p:nvPr>
        </p:nvGraphicFramePr>
        <p:xfrm>
          <a:off x="1187419" y="11199144"/>
          <a:ext cx="11315510" cy="7513670"/>
        </p:xfrm>
        <a:graphic>
          <a:graphicData uri="http://schemas.openxmlformats.org/drawingml/2006/chart">
            <c:chart xmlns:c="http://schemas.openxmlformats.org/drawingml/2006/chart" xmlns:r="http://schemas.openxmlformats.org/officeDocument/2006/relationships" r:id="rId10"/>
          </a:graphicData>
        </a:graphic>
      </p:graphicFrame>
      <p:pic>
        <p:nvPicPr>
          <p:cNvPr id="39" name="Graphic 38">
            <a:extLst>
              <a:ext uri="{FF2B5EF4-FFF2-40B4-BE49-F238E27FC236}">
                <a16:creationId xmlns:a16="http://schemas.microsoft.com/office/drawing/2014/main" id="{7F957BD6-BFE9-DBA7-CC46-1AA36E5314F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31474" y="22142213"/>
            <a:ext cx="771524" cy="536362"/>
          </a:xfrm>
          <a:prstGeom prst="rect">
            <a:avLst/>
          </a:prstGeom>
        </p:spPr>
      </p:pic>
      <p:pic>
        <p:nvPicPr>
          <p:cNvPr id="40" name="Graphic 39" descr="Medical with solid fill">
            <a:extLst>
              <a:ext uri="{FF2B5EF4-FFF2-40B4-BE49-F238E27FC236}">
                <a16:creationId xmlns:a16="http://schemas.microsoft.com/office/drawing/2014/main" id="{02BE1437-7ADF-2EB1-D78B-C3AB335C8A8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78286" y="21509691"/>
            <a:ext cx="771524" cy="771524"/>
          </a:xfrm>
          <a:prstGeom prst="rect">
            <a:avLst/>
          </a:prstGeom>
        </p:spPr>
      </p:pic>
      <p:pic>
        <p:nvPicPr>
          <p:cNvPr id="41" name="Graphic 40" descr="Mathematics with solid fill">
            <a:extLst>
              <a:ext uri="{FF2B5EF4-FFF2-40B4-BE49-F238E27FC236}">
                <a16:creationId xmlns:a16="http://schemas.microsoft.com/office/drawing/2014/main" id="{15FF4ECF-D7BE-B10B-DD1B-42AD644678C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6706" y="23755974"/>
            <a:ext cx="618697" cy="618697"/>
          </a:xfrm>
          <a:prstGeom prst="rect">
            <a:avLst/>
          </a:prstGeom>
        </p:spPr>
      </p:pic>
      <p:pic>
        <p:nvPicPr>
          <p:cNvPr id="42" name="Graphic 41" descr="Bulldozer with solid fill">
            <a:extLst>
              <a:ext uri="{FF2B5EF4-FFF2-40B4-BE49-F238E27FC236}">
                <a16:creationId xmlns:a16="http://schemas.microsoft.com/office/drawing/2014/main" id="{28D4BFFB-908A-66C2-F938-05D34A1593C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24176" y="25363708"/>
            <a:ext cx="654875" cy="654875"/>
          </a:xfrm>
          <a:prstGeom prst="rect">
            <a:avLst/>
          </a:prstGeom>
        </p:spPr>
      </p:pic>
      <p:pic>
        <p:nvPicPr>
          <p:cNvPr id="43" name="Graphic 42" descr="Captain male with solid fill">
            <a:extLst>
              <a:ext uri="{FF2B5EF4-FFF2-40B4-BE49-F238E27FC236}">
                <a16:creationId xmlns:a16="http://schemas.microsoft.com/office/drawing/2014/main" id="{36647C4F-7A85-0071-E453-81822BAF005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04491" y="21065371"/>
            <a:ext cx="544084" cy="544084"/>
          </a:xfrm>
          <a:prstGeom prst="rect">
            <a:avLst/>
          </a:prstGeom>
        </p:spPr>
      </p:pic>
      <p:pic>
        <p:nvPicPr>
          <p:cNvPr id="44" name="Graphic 43">
            <a:extLst>
              <a:ext uri="{FF2B5EF4-FFF2-40B4-BE49-F238E27FC236}">
                <a16:creationId xmlns:a16="http://schemas.microsoft.com/office/drawing/2014/main" id="{CE01BB1F-91B4-D19D-8ADF-6B1613462D0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480013" y="23316400"/>
            <a:ext cx="427478" cy="448710"/>
          </a:xfrm>
          <a:prstGeom prst="rect">
            <a:avLst/>
          </a:prstGeom>
        </p:spPr>
      </p:pic>
      <p:pic>
        <p:nvPicPr>
          <p:cNvPr id="45" name="Graphic 44">
            <a:extLst>
              <a:ext uri="{FF2B5EF4-FFF2-40B4-BE49-F238E27FC236}">
                <a16:creationId xmlns:a16="http://schemas.microsoft.com/office/drawing/2014/main" id="{7E7A68E5-E1AD-87F7-579B-2FF25010D49E}"/>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392318" y="22674801"/>
            <a:ext cx="530151" cy="510515"/>
          </a:xfrm>
          <a:prstGeom prst="rect">
            <a:avLst/>
          </a:prstGeom>
        </p:spPr>
      </p:pic>
      <p:pic>
        <p:nvPicPr>
          <p:cNvPr id="46" name="Graphic 45">
            <a:extLst>
              <a:ext uri="{FF2B5EF4-FFF2-40B4-BE49-F238E27FC236}">
                <a16:creationId xmlns:a16="http://schemas.microsoft.com/office/drawing/2014/main" id="{C904E6B2-5C45-7052-7BED-2FB5EB7316A8}"/>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763497" y="24362099"/>
            <a:ext cx="618697" cy="412465"/>
          </a:xfrm>
          <a:prstGeom prst="rect">
            <a:avLst/>
          </a:prstGeom>
        </p:spPr>
      </p:pic>
      <p:sp>
        <p:nvSpPr>
          <p:cNvPr id="47" name="TextBox 46">
            <a:extLst>
              <a:ext uri="{FF2B5EF4-FFF2-40B4-BE49-F238E27FC236}">
                <a16:creationId xmlns:a16="http://schemas.microsoft.com/office/drawing/2014/main" id="{0601816C-C2B1-1704-E36F-7FC5C2EE5AC6}"/>
              </a:ext>
            </a:extLst>
          </p:cNvPr>
          <p:cNvSpPr txBox="1"/>
          <p:nvPr/>
        </p:nvSpPr>
        <p:spPr>
          <a:xfrm>
            <a:off x="1302264" y="22258090"/>
            <a:ext cx="2623090"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Agriculture, Forestry, Fishing</a:t>
            </a:r>
          </a:p>
        </p:txBody>
      </p:sp>
      <p:sp>
        <p:nvSpPr>
          <p:cNvPr id="48" name="TextBox 47">
            <a:extLst>
              <a:ext uri="{FF2B5EF4-FFF2-40B4-BE49-F238E27FC236}">
                <a16:creationId xmlns:a16="http://schemas.microsoft.com/office/drawing/2014/main" id="{E9F8708C-F088-EABC-F670-A10E5C39120C}"/>
              </a:ext>
            </a:extLst>
          </p:cNvPr>
          <p:cNvSpPr txBox="1"/>
          <p:nvPr/>
        </p:nvSpPr>
        <p:spPr>
          <a:xfrm>
            <a:off x="1280185" y="21759435"/>
            <a:ext cx="2430515"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Health &amp; Social Work</a:t>
            </a:r>
          </a:p>
        </p:txBody>
      </p:sp>
      <p:sp>
        <p:nvSpPr>
          <p:cNvPr id="49" name="TextBox 48">
            <a:extLst>
              <a:ext uri="{FF2B5EF4-FFF2-40B4-BE49-F238E27FC236}">
                <a16:creationId xmlns:a16="http://schemas.microsoft.com/office/drawing/2014/main" id="{38436268-0C70-4910-E408-BBC3B3F14920}"/>
              </a:ext>
            </a:extLst>
          </p:cNvPr>
          <p:cNvSpPr txBox="1"/>
          <p:nvPr/>
        </p:nvSpPr>
        <p:spPr>
          <a:xfrm>
            <a:off x="1302264" y="21171137"/>
            <a:ext cx="204818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Transport &amp; Storage</a:t>
            </a:r>
          </a:p>
        </p:txBody>
      </p:sp>
      <p:sp>
        <p:nvSpPr>
          <p:cNvPr id="50" name="TextBox 49">
            <a:extLst>
              <a:ext uri="{FF2B5EF4-FFF2-40B4-BE49-F238E27FC236}">
                <a16:creationId xmlns:a16="http://schemas.microsoft.com/office/drawing/2014/main" id="{4E2DF424-4701-FE2B-1736-6FB19FB926B2}"/>
              </a:ext>
            </a:extLst>
          </p:cNvPr>
          <p:cNvSpPr txBox="1"/>
          <p:nvPr/>
        </p:nvSpPr>
        <p:spPr>
          <a:xfrm>
            <a:off x="1277267" y="23864153"/>
            <a:ext cx="1195114"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Education</a:t>
            </a:r>
          </a:p>
        </p:txBody>
      </p:sp>
      <p:sp>
        <p:nvSpPr>
          <p:cNvPr id="51" name="TextBox 50">
            <a:extLst>
              <a:ext uri="{FF2B5EF4-FFF2-40B4-BE49-F238E27FC236}">
                <a16:creationId xmlns:a16="http://schemas.microsoft.com/office/drawing/2014/main" id="{99F3CFA4-B918-5880-7934-BB8998D8A220}"/>
              </a:ext>
            </a:extLst>
          </p:cNvPr>
          <p:cNvSpPr txBox="1"/>
          <p:nvPr/>
        </p:nvSpPr>
        <p:spPr>
          <a:xfrm>
            <a:off x="1277267" y="23304623"/>
            <a:ext cx="2676008"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Wholesale &amp; Retail Trade</a:t>
            </a:r>
          </a:p>
        </p:txBody>
      </p:sp>
      <p:sp>
        <p:nvSpPr>
          <p:cNvPr id="52" name="TextBox 51">
            <a:extLst>
              <a:ext uri="{FF2B5EF4-FFF2-40B4-BE49-F238E27FC236}">
                <a16:creationId xmlns:a16="http://schemas.microsoft.com/office/drawing/2014/main" id="{9C2F9D45-D1B2-4F8A-A9F9-11041813322F}"/>
              </a:ext>
            </a:extLst>
          </p:cNvPr>
          <p:cNvSpPr txBox="1"/>
          <p:nvPr/>
        </p:nvSpPr>
        <p:spPr>
          <a:xfrm>
            <a:off x="4422771" y="24373632"/>
            <a:ext cx="3895729" cy="338554"/>
          </a:xfrm>
          <a:prstGeom prst="rect">
            <a:avLst/>
          </a:prstGeom>
          <a:noFill/>
        </p:spPr>
        <p:txBody>
          <a:bodyPr wrap="square" rtlCol="0">
            <a:spAutoFit/>
          </a:bodyPr>
          <a:lstStyle>
            <a:defPPr>
              <a:defRPr lang="en-US"/>
            </a:defPPr>
            <a:lvl1pPr>
              <a:defRPr sz="1600" b="1">
                <a:solidFill>
                  <a:srgbClr val="023459"/>
                </a:solidFill>
                <a:latin typeface="Calibri" panose="020F0502020204030204" pitchFamily="34" charset="0"/>
                <a:ea typeface="Calibri" panose="020F0502020204030204" pitchFamily="34" charset="0"/>
                <a:cs typeface="Calibri" panose="020F0502020204030204" pitchFamily="34" charset="0"/>
              </a:defRPr>
            </a:lvl1pPr>
          </a:lstStyle>
          <a:p>
            <a:r>
              <a:rPr lang="en-GB"/>
              <a:t>Public Admin, Defence &amp; Social Security</a:t>
            </a:r>
          </a:p>
        </p:txBody>
      </p:sp>
      <p:sp>
        <p:nvSpPr>
          <p:cNvPr id="53" name="TextBox 52">
            <a:extLst>
              <a:ext uri="{FF2B5EF4-FFF2-40B4-BE49-F238E27FC236}">
                <a16:creationId xmlns:a16="http://schemas.microsoft.com/office/drawing/2014/main" id="{CA74257C-A0E2-21C4-4863-D14936819AC2}"/>
              </a:ext>
            </a:extLst>
          </p:cNvPr>
          <p:cNvSpPr txBox="1"/>
          <p:nvPr/>
        </p:nvSpPr>
        <p:spPr>
          <a:xfrm>
            <a:off x="1302264" y="22786820"/>
            <a:ext cx="1577732" cy="338554"/>
          </a:xfrm>
          <a:prstGeom prst="rect">
            <a:avLst/>
          </a:prstGeom>
          <a:noFill/>
        </p:spPr>
        <p:txBody>
          <a:bodyPr wrap="square" rtlCol="0">
            <a:spAutoFit/>
          </a:bodyPr>
          <a:lstStyle>
            <a:defPPr>
              <a:defRPr lang="en-US"/>
            </a:defPPr>
            <a:lvl1pPr>
              <a:defRPr sz="1600"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GB"/>
              <a:t>Manufacturing</a:t>
            </a:r>
          </a:p>
        </p:txBody>
      </p:sp>
      <p:sp>
        <p:nvSpPr>
          <p:cNvPr id="54" name="TextBox 53">
            <a:extLst>
              <a:ext uri="{FF2B5EF4-FFF2-40B4-BE49-F238E27FC236}">
                <a16:creationId xmlns:a16="http://schemas.microsoft.com/office/drawing/2014/main" id="{BB9CBF56-3E9E-3664-D6D0-F82F57A4E2E1}"/>
              </a:ext>
            </a:extLst>
          </p:cNvPr>
          <p:cNvSpPr txBox="1"/>
          <p:nvPr/>
        </p:nvSpPr>
        <p:spPr>
          <a:xfrm>
            <a:off x="2579051" y="25538540"/>
            <a:ext cx="1753313"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Construction</a:t>
            </a:r>
          </a:p>
        </p:txBody>
      </p:sp>
      <p:sp>
        <p:nvSpPr>
          <p:cNvPr id="55" name="TextBox 54">
            <a:extLst>
              <a:ext uri="{FF2B5EF4-FFF2-40B4-BE49-F238E27FC236}">
                <a16:creationId xmlns:a16="http://schemas.microsoft.com/office/drawing/2014/main" id="{1D743C75-892C-2E5B-A3DB-1A604091EDB8}"/>
              </a:ext>
            </a:extLst>
          </p:cNvPr>
          <p:cNvSpPr txBox="1"/>
          <p:nvPr/>
        </p:nvSpPr>
        <p:spPr>
          <a:xfrm>
            <a:off x="3076608" y="24987275"/>
            <a:ext cx="3793161"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Arts, Entertainment &amp; Recreation</a:t>
            </a:r>
          </a:p>
        </p:txBody>
      </p:sp>
      <p:sp>
        <p:nvSpPr>
          <p:cNvPr id="56" name="TextBox 55">
            <a:extLst>
              <a:ext uri="{FF2B5EF4-FFF2-40B4-BE49-F238E27FC236}">
                <a16:creationId xmlns:a16="http://schemas.microsoft.com/office/drawing/2014/main" id="{414A6341-732A-2C97-A089-67296C464F5A}"/>
              </a:ext>
            </a:extLst>
          </p:cNvPr>
          <p:cNvSpPr txBox="1"/>
          <p:nvPr/>
        </p:nvSpPr>
        <p:spPr>
          <a:xfrm>
            <a:off x="2556264" y="25994309"/>
            <a:ext cx="4833850"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Professional, Scientific &amp; Technical Services</a:t>
            </a:r>
          </a:p>
        </p:txBody>
      </p:sp>
    </p:spTree>
    <p:extLst>
      <p:ext uri="{BB962C8B-B14F-4D97-AF65-F5344CB8AC3E}">
        <p14:creationId xmlns:p14="http://schemas.microsoft.com/office/powerpoint/2010/main" val="4133668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9C01C0-30FE-785B-4B27-B726D291043D}"/>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blip>
          <a:srcRect t="2419"/>
          <a:stretch/>
        </p:blipFill>
        <p:spPr>
          <a:xfrm>
            <a:off x="2095937" y="16474601"/>
            <a:ext cx="17169395" cy="11799933"/>
          </a:xfrm>
          <a:prstGeom prst="rect">
            <a:avLst/>
          </a:prstGeom>
        </p:spPr>
      </p:pic>
      <p:sp>
        <p:nvSpPr>
          <p:cNvPr id="16" name="TextBox 15">
            <a:extLst>
              <a:ext uri="{FF2B5EF4-FFF2-40B4-BE49-F238E27FC236}">
                <a16:creationId xmlns:a16="http://schemas.microsoft.com/office/drawing/2014/main" id="{1CCE607A-663B-1083-0E9C-D75ABC39D5FE}"/>
              </a:ext>
            </a:extLst>
          </p:cNvPr>
          <p:cNvSpPr txBox="1"/>
          <p:nvPr/>
        </p:nvSpPr>
        <p:spPr>
          <a:xfrm>
            <a:off x="11158312" y="16592483"/>
            <a:ext cx="1636410" cy="584775"/>
          </a:xfrm>
          <a:prstGeom prst="rect">
            <a:avLst/>
          </a:prstGeom>
          <a:noFill/>
        </p:spPr>
        <p:txBody>
          <a:bodyPr wrap="none" rtlCol="0">
            <a:spAutoFit/>
          </a:bodyPr>
          <a:lstStyle/>
          <a:p>
            <a:r>
              <a:rPr lang="en-GB" sz="3200" b="1">
                <a:solidFill>
                  <a:srgbClr val="023459"/>
                </a:solidFill>
                <a:latin typeface="Calibri" panose="020F0502020204030204" pitchFamily="34" charset="0"/>
                <a:ea typeface="Calibri" panose="020F0502020204030204" pitchFamily="34" charset="0"/>
                <a:cs typeface="Calibri" panose="020F0502020204030204" pitchFamily="34" charset="0"/>
              </a:rPr>
              <a:t>Belmont</a:t>
            </a:r>
          </a:p>
        </p:txBody>
      </p:sp>
      <p:sp>
        <p:nvSpPr>
          <p:cNvPr id="17" name="TextBox 16">
            <a:extLst>
              <a:ext uri="{FF2B5EF4-FFF2-40B4-BE49-F238E27FC236}">
                <a16:creationId xmlns:a16="http://schemas.microsoft.com/office/drawing/2014/main" id="{278A21DB-A23F-F298-A41E-E074581B77AB}"/>
              </a:ext>
            </a:extLst>
          </p:cNvPr>
          <p:cNvSpPr txBox="1"/>
          <p:nvPr/>
        </p:nvSpPr>
        <p:spPr>
          <a:xfrm>
            <a:off x="6883400" y="19105039"/>
            <a:ext cx="1546642" cy="584775"/>
          </a:xfrm>
          <a:prstGeom prst="rect">
            <a:avLst/>
          </a:prstGeom>
          <a:noFill/>
        </p:spPr>
        <p:txBody>
          <a:bodyPr wrap="none" rtlCol="0">
            <a:spAutoFit/>
          </a:bodyPr>
          <a:lstStyle/>
          <a:p>
            <a:r>
              <a:rPr lang="en-GB" sz="3200" b="1" err="1">
                <a:solidFill>
                  <a:srgbClr val="023459"/>
                </a:solidFill>
                <a:latin typeface="Calibri" panose="020F0502020204030204" pitchFamily="34" charset="0"/>
                <a:ea typeface="Calibri" panose="020F0502020204030204" pitchFamily="34" charset="0"/>
                <a:cs typeface="Calibri" panose="020F0502020204030204" pitchFamily="34" charset="0"/>
              </a:rPr>
              <a:t>Gutcher</a:t>
            </a:r>
            <a:endParaRPr lang="en-GB" sz="3200" b="1">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236DEAD-4F98-7200-AE59-603539252CC2}"/>
              </a:ext>
            </a:extLst>
          </p:cNvPr>
          <p:cNvSpPr txBox="1"/>
          <p:nvPr/>
        </p:nvSpPr>
        <p:spPr>
          <a:xfrm>
            <a:off x="11100151" y="17372121"/>
            <a:ext cx="4734516" cy="715089"/>
          </a:xfrm>
          <a:prstGeom prst="roundRect">
            <a:avLst/>
          </a:prstGeom>
          <a:noFill/>
        </p:spPr>
        <p:txBody>
          <a:bodyPr wrap="square">
            <a:spAutoFit/>
          </a:bodyPr>
          <a:lstStyle/>
          <a:p>
            <a:pPr indent="-1133033">
              <a:lnSpc>
                <a:spcPct val="90000"/>
              </a:lnSpc>
            </a:pPr>
            <a:r>
              <a:rPr lang="en-GB" sz="2000">
                <a:solidFill>
                  <a:schemeClr val="tx1"/>
                </a:solidFill>
                <a:latin typeface="Calibri" panose="020F0502020204030204" pitchFamily="34" charset="0"/>
                <a:ea typeface="Calibri" panose="020F0502020204030204" pitchFamily="34" charset="0"/>
                <a:cs typeface="Calibri" panose="020F0502020204030204" pitchFamily="34" charset="0"/>
              </a:rPr>
              <a:t>Linkspan berth  </a:t>
            </a:r>
          </a:p>
          <a:p>
            <a:pPr indent="-1133033">
              <a:lnSpc>
                <a:spcPct val="90000"/>
              </a:lnSpc>
            </a:pPr>
            <a:r>
              <a:rPr lang="en-GB" sz="2000">
                <a:solidFill>
                  <a:schemeClr val="tx1"/>
                </a:solidFill>
                <a:latin typeface="Calibri" panose="020F0502020204030204" pitchFamily="34" charset="0"/>
                <a:ea typeface="Calibri" panose="020F0502020204030204" pitchFamily="34" charset="0"/>
                <a:cs typeface="Calibri" panose="020F0502020204030204" pitchFamily="34" charset="0"/>
              </a:rPr>
              <a:t>Not used for overnighting</a:t>
            </a:r>
          </a:p>
        </p:txBody>
      </p:sp>
      <p:sp>
        <p:nvSpPr>
          <p:cNvPr id="4" name="Rectangle 3">
            <a:extLst>
              <a:ext uri="{FF2B5EF4-FFF2-40B4-BE49-F238E27FC236}">
                <a16:creationId xmlns:a16="http://schemas.microsoft.com/office/drawing/2014/main" id="{CFC00CAC-A815-C7B9-F4F8-A34B37047FBB}"/>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56D1EC4-A310-D775-9EB1-C38CDF14D86C}"/>
              </a:ext>
            </a:extLst>
          </p:cNvPr>
          <p:cNvSpPr txBox="1"/>
          <p:nvPr/>
        </p:nvSpPr>
        <p:spPr>
          <a:xfrm>
            <a:off x="0" y="122447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Vessel and Port Profiles</a:t>
            </a:r>
          </a:p>
        </p:txBody>
      </p:sp>
      <p:sp>
        <p:nvSpPr>
          <p:cNvPr id="8" name="TextBox 7">
            <a:extLst>
              <a:ext uri="{FF2B5EF4-FFF2-40B4-BE49-F238E27FC236}">
                <a16:creationId xmlns:a16="http://schemas.microsoft.com/office/drawing/2014/main" id="{BD3E53EF-F849-4F81-EC10-4436AE7BE216}"/>
              </a:ext>
            </a:extLst>
          </p:cNvPr>
          <p:cNvSpPr txBox="1"/>
          <p:nvPr/>
        </p:nvSpPr>
        <p:spPr>
          <a:xfrm>
            <a:off x="8634243" y="3766283"/>
            <a:ext cx="12050125" cy="5093702"/>
          </a:xfrm>
          <a:prstGeom prst="rect">
            <a:avLst/>
          </a:prstGeom>
          <a:noFill/>
        </p:spPr>
        <p:txBody>
          <a:bodyPr wrap="square">
            <a:spAutoFit/>
          </a:bodyPr>
          <a:lstStyle/>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1"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Bigga</a:t>
            </a:r>
            <a:endPar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Entered service: 1991</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capacity (max): 96</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Car capacity (Source: SIC): 14</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Overnight berth: </a:t>
            </a:r>
            <a:r>
              <a:rPr kumimoji="0" lang="en-GB" sz="2800" i="0"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Gutcher</a:t>
            </a: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Yell</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Other points of note:  </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Ageing vessel for which parts are becoming harder to source</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Size of modern vehicles means that MV </a:t>
            </a:r>
            <a:r>
              <a:rPr kumimoji="0" lang="en-GB" sz="2800" b="0"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Bigga</a:t>
            </a: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cannot routinely carry 14 cars</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accommodation below the waterline</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lang="en-GB" sz="2800">
                <a:latin typeface="Calibri" panose="020F0502020204030204" pitchFamily="34" charset="0"/>
                <a:ea typeface="Calibri" panose="020F0502020204030204" pitchFamily="34" charset="0"/>
                <a:cs typeface="Calibri" panose="020F0502020204030204" pitchFamily="34" charset="0"/>
              </a:rPr>
              <a:t>Limited cargo deadweight</a:t>
            </a:r>
            <a:endPar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83DDDD2-5E43-BD2F-A9A1-09F387C1B0F3}"/>
              </a:ext>
            </a:extLst>
          </p:cNvPr>
          <p:cNvSpPr txBox="1"/>
          <p:nvPr/>
        </p:nvSpPr>
        <p:spPr>
          <a:xfrm>
            <a:off x="8634244" y="9762278"/>
            <a:ext cx="12102682" cy="5093702"/>
          </a:xfrm>
          <a:prstGeom prst="rect">
            <a:avLst/>
          </a:prstGeom>
          <a:noFill/>
        </p:spPr>
        <p:txBody>
          <a:bodyPr wrap="square">
            <a:spAutoFit/>
          </a:bodyPr>
          <a:lstStyle/>
          <a:p>
            <a:pPr marL="0" marR="0" lvl="0" indent="0" defTabSz="914400" rtl="0" eaLnBrk="1" fontAlgn="auto" latinLnBrk="0" hangingPunct="1">
              <a:spcBef>
                <a:spcPts val="0"/>
              </a:spcBef>
              <a:spcAft>
                <a:spcPts val="600"/>
              </a:spcAft>
              <a:buClrTx/>
              <a:buSzTx/>
              <a:buFontTx/>
              <a:buNone/>
              <a:tabLst/>
              <a:defRPr/>
            </a:pPr>
            <a:r>
              <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1"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Geira</a:t>
            </a:r>
            <a:endPar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Entered service: </a:t>
            </a:r>
            <a:r>
              <a:rPr lang="en-GB" sz="2800">
                <a:latin typeface="Calibri" panose="020F0502020204030204" pitchFamily="34" charset="0"/>
                <a:ea typeface="Calibri" panose="020F0502020204030204" pitchFamily="34" charset="0"/>
                <a:cs typeface="Calibri" panose="020F0502020204030204" pitchFamily="34" charset="0"/>
              </a:rPr>
              <a:t>1988</a:t>
            </a:r>
            <a:endPar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capacity: 96</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Car capacity (Source: SIC): 10</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Overnight berth: Hamars Ness, Fetlar</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Other points of note:</a:t>
            </a:r>
          </a:p>
          <a:p>
            <a:pPr marL="342900" indent="-342900" defTabSz="914400">
              <a:spcAft>
                <a:spcPts val="600"/>
              </a:spcAft>
              <a:buFont typeface="Arial" panose="020B0604020202020204" pitchFamily="34" charset="0"/>
              <a:buChar char="•"/>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Ageing vessel for which parts are becoming harder to source</a:t>
            </a:r>
          </a:p>
          <a:p>
            <a:pPr marL="342900" marR="0" lvl="0" indent="-342900" defTabSz="914400" rtl="0" eaLnBrk="1" fontAlgn="auto" latinLnBrk="0" hangingPunct="1">
              <a:spcBef>
                <a:spcPts val="0"/>
              </a:spcBef>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Size of modern vehicles means that MV </a:t>
            </a:r>
            <a:r>
              <a:rPr kumimoji="0" lang="en-GB" sz="2800" b="0"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Geira</a:t>
            </a:r>
            <a:r>
              <a:rPr kumimoji="0" lang="en-GB" sz="2800" b="0"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cannot routinely carry 10 cars</a:t>
            </a:r>
          </a:p>
          <a:p>
            <a:pPr marL="342900" indent="-342900" defTabSz="914400">
              <a:spcAft>
                <a:spcPts val="600"/>
              </a:spcAft>
              <a:buFont typeface="Arial" panose="020B0604020202020204" pitchFamily="34" charset="0"/>
              <a:buChar char="•"/>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accommodation below the waterline</a:t>
            </a:r>
          </a:p>
          <a:p>
            <a:pPr marL="342900" marR="0" lvl="0" indent="-342900"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8EEC63DE-E4E5-4F8F-9784-31F6D96D2528}"/>
              </a:ext>
            </a:extLst>
          </p:cNvPr>
          <p:cNvCxnSpPr>
            <a:cxnSpLocks/>
          </p:cNvCxnSpPr>
          <p:nvPr/>
        </p:nvCxnSpPr>
        <p:spPr>
          <a:xfrm flipH="1" flipV="1">
            <a:off x="646695" y="15917282"/>
            <a:ext cx="20112583" cy="98142"/>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2942FFAA-EFF8-490D-5187-36E34867FBF0}"/>
              </a:ext>
            </a:extLst>
          </p:cNvPr>
          <p:cNvGrpSpPr/>
          <p:nvPr/>
        </p:nvGrpSpPr>
        <p:grpSpPr>
          <a:xfrm>
            <a:off x="220075" y="28950444"/>
            <a:ext cx="20816084" cy="1140243"/>
            <a:chOff x="220075" y="28950444"/>
            <a:chExt cx="20816084" cy="1140243"/>
          </a:xfrm>
        </p:grpSpPr>
        <p:pic>
          <p:nvPicPr>
            <p:cNvPr id="24" name="Picture 2" descr="Logo: Shetland Islands Council">
              <a:extLst>
                <a:ext uri="{FF2B5EF4-FFF2-40B4-BE49-F238E27FC236}">
                  <a16:creationId xmlns:a16="http://schemas.microsoft.com/office/drawing/2014/main" id="{E1A792B9-CE3C-DFAC-C221-0379E89D6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2D197242-D4E3-2884-350C-83C79487D748}"/>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26" name="Picture 25">
              <a:extLst>
                <a:ext uri="{FF2B5EF4-FFF2-40B4-BE49-F238E27FC236}">
                  <a16:creationId xmlns:a16="http://schemas.microsoft.com/office/drawing/2014/main" id="{76038EC6-18DE-B2B9-3CAF-615D7FFFB3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8" name="Picture 27">
              <a:extLst>
                <a:ext uri="{FF2B5EF4-FFF2-40B4-BE49-F238E27FC236}">
                  <a16:creationId xmlns:a16="http://schemas.microsoft.com/office/drawing/2014/main" id="{5D2CDFC5-E2FB-D5E3-49CE-92E2EBD3E23C}"/>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30" name="Picture 29" descr="Logo, company name&#10;&#10;Description automatically generated">
              <a:extLst>
                <a:ext uri="{FF2B5EF4-FFF2-40B4-BE49-F238E27FC236}">
                  <a16:creationId xmlns:a16="http://schemas.microsoft.com/office/drawing/2014/main" id="{EC346744-8FB7-8FB3-5033-F96D4A3494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pic>
        <p:nvPicPr>
          <p:cNvPr id="12" name="Picture 11">
            <a:extLst>
              <a:ext uri="{FF2B5EF4-FFF2-40B4-BE49-F238E27FC236}">
                <a16:creationId xmlns:a16="http://schemas.microsoft.com/office/drawing/2014/main" id="{DB9D3CAC-102C-447B-60A7-ECA2C7B8BF3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94435" y="3633257"/>
            <a:ext cx="7026823" cy="5274498"/>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27A90B5-2C01-4E38-F399-841755C6351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85884" y="9773338"/>
            <a:ext cx="7038788" cy="5274497"/>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E6EC2994-BB22-A67D-09CF-109079C36496}"/>
              </a:ext>
            </a:extLst>
          </p:cNvPr>
          <p:cNvSpPr txBox="1"/>
          <p:nvPr/>
        </p:nvSpPr>
        <p:spPr>
          <a:xfrm>
            <a:off x="8634243" y="14561672"/>
            <a:ext cx="11997568" cy="1061829"/>
          </a:xfrm>
          <a:prstGeom prst="rect">
            <a:avLst/>
          </a:prstGeom>
          <a:noFill/>
        </p:spPr>
        <p:txBody>
          <a:bodyPr wrap="square" rtlCol="0">
            <a:spAutoFit/>
          </a:bodyPr>
          <a:lstStyle/>
          <a:p>
            <a:pPr defTabSz="685800">
              <a:spcAft>
                <a:spcPts val="600"/>
              </a:spcAft>
              <a:defRPr/>
            </a:pPr>
            <a:r>
              <a:rPr lang="en-GB" sz="2100" i="1">
                <a:latin typeface="Calibri" panose="020F0502020204030204" pitchFamily="34" charset="0"/>
                <a:ea typeface="Calibri" panose="020F0502020204030204" pitchFamily="34" charset="0"/>
                <a:cs typeface="Calibri" panose="020F0502020204030204" pitchFamily="34" charset="0"/>
              </a:rPr>
              <a:t>It should be noted that all vehicles over 3.5 tonnes and special vehicles (e.g., dangerous goods) travelling between </a:t>
            </a:r>
            <a:r>
              <a:rPr lang="en-GB" sz="2100" i="1" err="1">
                <a:latin typeface="Calibri" panose="020F0502020204030204" pitchFamily="34" charset="0"/>
                <a:ea typeface="Calibri" panose="020F0502020204030204" pitchFamily="34" charset="0"/>
                <a:cs typeface="Calibri" panose="020F0502020204030204" pitchFamily="34" charset="0"/>
              </a:rPr>
              <a:t>Gutcher</a:t>
            </a:r>
            <a:r>
              <a:rPr lang="en-GB" sz="2100" i="1">
                <a:latin typeface="Calibri" panose="020F0502020204030204" pitchFamily="34" charset="0"/>
                <a:ea typeface="Calibri" panose="020F0502020204030204" pitchFamily="34" charset="0"/>
                <a:cs typeface="Calibri" panose="020F0502020204030204" pitchFamily="34" charset="0"/>
              </a:rPr>
              <a:t> and Belmont (and vice versa), must now be securely lashed (previously, this was at the Master’s discretion). This does not affect Fetlar sailings where lashing requirements have always existed </a:t>
            </a:r>
          </a:p>
        </p:txBody>
      </p:sp>
      <p:sp>
        <p:nvSpPr>
          <p:cNvPr id="7" name="Freeform: Shape 6">
            <a:extLst>
              <a:ext uri="{FF2B5EF4-FFF2-40B4-BE49-F238E27FC236}">
                <a16:creationId xmlns:a16="http://schemas.microsoft.com/office/drawing/2014/main" id="{41A1A679-CCCE-FB18-AA8F-9FB5511C7E77}"/>
              </a:ext>
            </a:extLst>
          </p:cNvPr>
          <p:cNvSpPr/>
          <p:nvPr/>
        </p:nvSpPr>
        <p:spPr>
          <a:xfrm>
            <a:off x="6883400" y="22318133"/>
            <a:ext cx="1337733" cy="694267"/>
          </a:xfrm>
          <a:custGeom>
            <a:avLst/>
            <a:gdLst>
              <a:gd name="connsiteX0" fmla="*/ 0 w 1337733"/>
              <a:gd name="connsiteY0" fmla="*/ 584200 h 694267"/>
              <a:gd name="connsiteX1" fmla="*/ 313267 w 1337733"/>
              <a:gd name="connsiteY1" fmla="*/ 0 h 694267"/>
              <a:gd name="connsiteX2" fmla="*/ 1210733 w 1337733"/>
              <a:gd name="connsiteY2" fmla="*/ 67734 h 694267"/>
              <a:gd name="connsiteX3" fmla="*/ 1337733 w 1337733"/>
              <a:gd name="connsiteY3" fmla="*/ 448734 h 694267"/>
              <a:gd name="connsiteX4" fmla="*/ 1210733 w 1337733"/>
              <a:gd name="connsiteY4" fmla="*/ 635000 h 694267"/>
              <a:gd name="connsiteX5" fmla="*/ 177800 w 1337733"/>
              <a:gd name="connsiteY5" fmla="*/ 694267 h 694267"/>
              <a:gd name="connsiteX6" fmla="*/ 0 w 1337733"/>
              <a:gd name="connsiteY6" fmla="*/ 584200 h 694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7733" h="694267">
                <a:moveTo>
                  <a:pt x="0" y="584200"/>
                </a:moveTo>
                <a:lnTo>
                  <a:pt x="313267" y="0"/>
                </a:lnTo>
                <a:lnTo>
                  <a:pt x="1210733" y="67734"/>
                </a:lnTo>
                <a:lnTo>
                  <a:pt x="1337733" y="448734"/>
                </a:lnTo>
                <a:lnTo>
                  <a:pt x="1210733" y="635000"/>
                </a:lnTo>
                <a:lnTo>
                  <a:pt x="177800" y="694267"/>
                </a:lnTo>
                <a:lnTo>
                  <a:pt x="0" y="584200"/>
                </a:lnTo>
                <a:close/>
              </a:path>
            </a:pathLst>
          </a:custGeom>
          <a:solidFill>
            <a:srgbClr val="F7FBFD"/>
          </a:solidFill>
          <a:ln>
            <a:solidFill>
              <a:srgbClr val="F7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4C491C3-F66D-FBD3-4E18-6680DAAE56EE}"/>
              </a:ext>
            </a:extLst>
          </p:cNvPr>
          <p:cNvSpPr/>
          <p:nvPr/>
        </p:nvSpPr>
        <p:spPr>
          <a:xfrm>
            <a:off x="4805278" y="20077889"/>
            <a:ext cx="934041" cy="486383"/>
          </a:xfrm>
          <a:prstGeom prst="rect">
            <a:avLst/>
          </a:prstGeom>
          <a:solidFill>
            <a:srgbClr val="F7FBFD"/>
          </a:solidFill>
          <a:ln>
            <a:solidFill>
              <a:srgbClr val="F7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1D326B74-32C5-5A00-BB4C-AA0CECA2D18E}"/>
              </a:ext>
            </a:extLst>
          </p:cNvPr>
          <p:cNvSpPr/>
          <p:nvPr/>
        </p:nvSpPr>
        <p:spPr>
          <a:xfrm>
            <a:off x="8096250" y="16668750"/>
            <a:ext cx="5657850" cy="11353800"/>
          </a:xfrm>
          <a:custGeom>
            <a:avLst/>
            <a:gdLst>
              <a:gd name="connsiteX0" fmla="*/ 0 w 5657850"/>
              <a:gd name="connsiteY0" fmla="*/ 1790700 h 11353800"/>
              <a:gd name="connsiteX1" fmla="*/ 381000 w 5657850"/>
              <a:gd name="connsiteY1" fmla="*/ 1847850 h 11353800"/>
              <a:gd name="connsiteX2" fmla="*/ 2228850 w 5657850"/>
              <a:gd name="connsiteY2" fmla="*/ 762000 h 11353800"/>
              <a:gd name="connsiteX3" fmla="*/ 2438400 w 5657850"/>
              <a:gd name="connsiteY3" fmla="*/ 2800350 h 11353800"/>
              <a:gd name="connsiteX4" fmla="*/ 4495800 w 5657850"/>
              <a:gd name="connsiteY4" fmla="*/ 9029700 h 11353800"/>
              <a:gd name="connsiteX5" fmla="*/ 5467350 w 5657850"/>
              <a:gd name="connsiteY5" fmla="*/ 11353800 h 11353800"/>
              <a:gd name="connsiteX6" fmla="*/ 5657850 w 5657850"/>
              <a:gd name="connsiteY6" fmla="*/ 10687050 h 11353800"/>
              <a:gd name="connsiteX7" fmla="*/ 3962400 w 5657850"/>
              <a:gd name="connsiteY7" fmla="*/ 5867400 h 11353800"/>
              <a:gd name="connsiteX8" fmla="*/ 2590800 w 5657850"/>
              <a:gd name="connsiteY8" fmla="*/ 1181100 h 11353800"/>
              <a:gd name="connsiteX9" fmla="*/ 2647950 w 5657850"/>
              <a:gd name="connsiteY9" fmla="*/ 209550 h 11353800"/>
              <a:gd name="connsiteX10" fmla="*/ 2514600 w 5657850"/>
              <a:gd name="connsiteY10" fmla="*/ 0 h 11353800"/>
              <a:gd name="connsiteX11" fmla="*/ 95250 w 5657850"/>
              <a:gd name="connsiteY11" fmla="*/ 1752600 h 11353800"/>
              <a:gd name="connsiteX12" fmla="*/ 0 w 5657850"/>
              <a:gd name="connsiteY12" fmla="*/ 1790700 h 1135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57850" h="11353800">
                <a:moveTo>
                  <a:pt x="0" y="1790700"/>
                </a:moveTo>
                <a:lnTo>
                  <a:pt x="381000" y="1847850"/>
                </a:lnTo>
                <a:lnTo>
                  <a:pt x="2228850" y="762000"/>
                </a:lnTo>
                <a:lnTo>
                  <a:pt x="2438400" y="2800350"/>
                </a:lnTo>
                <a:lnTo>
                  <a:pt x="4495800" y="9029700"/>
                </a:lnTo>
                <a:lnTo>
                  <a:pt x="5467350" y="11353800"/>
                </a:lnTo>
                <a:lnTo>
                  <a:pt x="5657850" y="10687050"/>
                </a:lnTo>
                <a:lnTo>
                  <a:pt x="3962400" y="5867400"/>
                </a:lnTo>
                <a:lnTo>
                  <a:pt x="2590800" y="1181100"/>
                </a:lnTo>
                <a:lnTo>
                  <a:pt x="2647950" y="209550"/>
                </a:lnTo>
                <a:lnTo>
                  <a:pt x="2514600" y="0"/>
                </a:lnTo>
                <a:lnTo>
                  <a:pt x="95250" y="1752600"/>
                </a:lnTo>
                <a:lnTo>
                  <a:pt x="0" y="1790700"/>
                </a:lnTo>
                <a:close/>
              </a:path>
            </a:pathLst>
          </a:custGeom>
          <a:solidFill>
            <a:srgbClr val="DEEEF5"/>
          </a:solidFill>
          <a:ln>
            <a:solidFill>
              <a:srgbClr val="DEEE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92FEECF6-44A6-97C6-B7C3-C02A7EC15707}"/>
              </a:ext>
            </a:extLst>
          </p:cNvPr>
          <p:cNvSpPr/>
          <p:nvPr/>
        </p:nvSpPr>
        <p:spPr>
          <a:xfrm>
            <a:off x="8134350" y="18669000"/>
            <a:ext cx="5619750" cy="9448800"/>
          </a:xfrm>
          <a:custGeom>
            <a:avLst/>
            <a:gdLst>
              <a:gd name="connsiteX0" fmla="*/ 0 w 5619750"/>
              <a:gd name="connsiteY0" fmla="*/ 152400 h 9448800"/>
              <a:gd name="connsiteX1" fmla="*/ 57150 w 5619750"/>
              <a:gd name="connsiteY1" fmla="*/ 0 h 9448800"/>
              <a:gd name="connsiteX2" fmla="*/ 285750 w 5619750"/>
              <a:gd name="connsiteY2" fmla="*/ 38100 h 9448800"/>
              <a:gd name="connsiteX3" fmla="*/ 1333500 w 5619750"/>
              <a:gd name="connsiteY3" fmla="*/ 2171700 h 9448800"/>
              <a:gd name="connsiteX4" fmla="*/ 4743450 w 5619750"/>
              <a:gd name="connsiteY4" fmla="*/ 7372350 h 9448800"/>
              <a:gd name="connsiteX5" fmla="*/ 5619750 w 5619750"/>
              <a:gd name="connsiteY5" fmla="*/ 9086850 h 9448800"/>
              <a:gd name="connsiteX6" fmla="*/ 5314950 w 5619750"/>
              <a:gd name="connsiteY6" fmla="*/ 9448800 h 9448800"/>
              <a:gd name="connsiteX7" fmla="*/ 2247900 w 5619750"/>
              <a:gd name="connsiteY7" fmla="*/ 4857750 h 9448800"/>
              <a:gd name="connsiteX8" fmla="*/ 0 w 5619750"/>
              <a:gd name="connsiteY8" fmla="*/ 152400 h 94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0" h="9448800">
                <a:moveTo>
                  <a:pt x="0" y="152400"/>
                </a:moveTo>
                <a:lnTo>
                  <a:pt x="57150" y="0"/>
                </a:lnTo>
                <a:lnTo>
                  <a:pt x="285750" y="38100"/>
                </a:lnTo>
                <a:lnTo>
                  <a:pt x="1333500" y="2171700"/>
                </a:lnTo>
                <a:lnTo>
                  <a:pt x="4743450" y="7372350"/>
                </a:lnTo>
                <a:lnTo>
                  <a:pt x="5619750" y="9086850"/>
                </a:lnTo>
                <a:lnTo>
                  <a:pt x="5314950" y="9448800"/>
                </a:lnTo>
                <a:lnTo>
                  <a:pt x="2247900" y="4857750"/>
                </a:lnTo>
                <a:lnTo>
                  <a:pt x="0" y="152400"/>
                </a:lnTo>
                <a:close/>
              </a:path>
            </a:pathLst>
          </a:custGeom>
          <a:solidFill>
            <a:srgbClr val="DEEEF5"/>
          </a:solidFill>
          <a:ln>
            <a:solidFill>
              <a:srgbClr val="DEEE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AB4D2A7E-7570-EA79-719F-12DB8BAFA8B1}"/>
              </a:ext>
            </a:extLst>
          </p:cNvPr>
          <p:cNvSpPr/>
          <p:nvPr/>
        </p:nvSpPr>
        <p:spPr>
          <a:xfrm>
            <a:off x="8324850" y="16687800"/>
            <a:ext cx="2381250" cy="1943100"/>
          </a:xfrm>
          <a:custGeom>
            <a:avLst/>
            <a:gdLst>
              <a:gd name="connsiteX0" fmla="*/ 0 w 2381250"/>
              <a:gd name="connsiteY0" fmla="*/ 1943100 h 1943100"/>
              <a:gd name="connsiteX1" fmla="*/ 1143000 w 2381250"/>
              <a:gd name="connsiteY1" fmla="*/ 1485900 h 1943100"/>
              <a:gd name="connsiteX2" fmla="*/ 1981200 w 2381250"/>
              <a:gd name="connsiteY2" fmla="*/ 609600 h 1943100"/>
              <a:gd name="connsiteX3" fmla="*/ 2381250 w 2381250"/>
              <a:gd name="connsiteY3" fmla="*/ 0 h 1943100"/>
            </a:gdLst>
            <a:ahLst/>
            <a:cxnLst>
              <a:cxn ang="0">
                <a:pos x="connsiteX0" y="connsiteY0"/>
              </a:cxn>
              <a:cxn ang="0">
                <a:pos x="connsiteX1" y="connsiteY1"/>
              </a:cxn>
              <a:cxn ang="0">
                <a:pos x="connsiteX2" y="connsiteY2"/>
              </a:cxn>
              <a:cxn ang="0">
                <a:pos x="connsiteX3" y="connsiteY3"/>
              </a:cxn>
            </a:cxnLst>
            <a:rect l="l" t="t" r="r" b="b"/>
            <a:pathLst>
              <a:path w="2381250" h="1943100">
                <a:moveTo>
                  <a:pt x="0" y="1943100"/>
                </a:moveTo>
                <a:cubicBezTo>
                  <a:pt x="406400" y="1825625"/>
                  <a:pt x="812800" y="1708150"/>
                  <a:pt x="1143000" y="1485900"/>
                </a:cubicBezTo>
                <a:cubicBezTo>
                  <a:pt x="1473200" y="1263650"/>
                  <a:pt x="1774825" y="857250"/>
                  <a:pt x="1981200" y="609600"/>
                </a:cubicBezTo>
                <a:cubicBezTo>
                  <a:pt x="2187575" y="361950"/>
                  <a:pt x="2289175" y="107950"/>
                  <a:pt x="2381250" y="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649F016-EBAB-FC4B-E1FA-66EDE248ED19}"/>
              </a:ext>
            </a:extLst>
          </p:cNvPr>
          <p:cNvSpPr txBox="1"/>
          <p:nvPr/>
        </p:nvSpPr>
        <p:spPr>
          <a:xfrm>
            <a:off x="5425610" y="19685965"/>
            <a:ext cx="3884433" cy="2553891"/>
          </a:xfrm>
          <a:prstGeom prst="roundRect">
            <a:avLst/>
          </a:prstGeom>
          <a:noFill/>
        </p:spPr>
        <p:txBody>
          <a:bodyPr wrap="square">
            <a:spAutoFit/>
          </a:bodyPr>
          <a:lstStyle/>
          <a:p>
            <a:pPr marL="0" lvl="1">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Linkspan berth with short breakwater which allows MV </a:t>
            </a:r>
            <a:r>
              <a:rPr lang="en-GB" sz="2000" i="1">
                <a:latin typeface="Calibri" panose="020F0502020204030204" pitchFamily="34" charset="0"/>
                <a:ea typeface="Calibri" panose="020F0502020204030204" pitchFamily="34" charset="0"/>
                <a:cs typeface="Calibri" panose="020F0502020204030204" pitchFamily="34" charset="0"/>
              </a:rPr>
              <a:t>Bigga </a:t>
            </a:r>
            <a:r>
              <a:rPr lang="en-GB" sz="2000">
                <a:latin typeface="Calibri" panose="020F0502020204030204" pitchFamily="34" charset="0"/>
                <a:ea typeface="Calibri" panose="020F0502020204030204" pitchFamily="34" charset="0"/>
                <a:cs typeface="Calibri" panose="020F0502020204030204" pitchFamily="34" charset="0"/>
              </a:rPr>
              <a:t>to overnight there</a:t>
            </a:r>
          </a:p>
          <a:p>
            <a:pPr marL="0" lvl="1">
              <a:lnSpc>
                <a:spcPct val="90000"/>
              </a:lnSpc>
            </a:pPr>
            <a:endParaRPr lang="en-GB" sz="20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When MV </a:t>
            </a:r>
            <a:r>
              <a:rPr lang="en-GB" sz="2000" i="1">
                <a:latin typeface="Calibri" panose="020F0502020204030204" pitchFamily="34" charset="0"/>
                <a:ea typeface="Calibri" panose="020F0502020204030204" pitchFamily="34" charset="0"/>
                <a:cs typeface="Calibri" panose="020F0502020204030204" pitchFamily="34" charset="0"/>
              </a:rPr>
              <a:t>Bigga </a:t>
            </a:r>
            <a:r>
              <a:rPr lang="en-GB" sz="2000">
                <a:latin typeface="Calibri" panose="020F0502020204030204" pitchFamily="34" charset="0"/>
                <a:ea typeface="Calibri" panose="020F0502020204030204" pitchFamily="34" charset="0"/>
                <a:cs typeface="Calibri" panose="020F0502020204030204" pitchFamily="34" charset="0"/>
              </a:rPr>
              <a:t>is stood down for drills and maintenance for a period on a Monday, she berths at </a:t>
            </a:r>
            <a:r>
              <a:rPr lang="en-GB" sz="2000" err="1">
                <a:latin typeface="Calibri" panose="020F0502020204030204" pitchFamily="34" charset="0"/>
                <a:ea typeface="Calibri" panose="020F0502020204030204" pitchFamily="34" charset="0"/>
                <a:cs typeface="Calibri" panose="020F0502020204030204" pitchFamily="34" charset="0"/>
              </a:rPr>
              <a:t>Cullivoe</a:t>
            </a:r>
            <a:r>
              <a:rPr lang="en-GB" sz="2000">
                <a:latin typeface="Calibri" panose="020F0502020204030204" pitchFamily="34" charset="0"/>
                <a:ea typeface="Calibri" panose="020F0502020204030204" pitchFamily="34" charset="0"/>
                <a:cs typeface="Calibri" panose="020F0502020204030204" pitchFamily="34" charset="0"/>
              </a:rPr>
              <a:t> during this time</a:t>
            </a:r>
          </a:p>
        </p:txBody>
      </p:sp>
      <p:sp>
        <p:nvSpPr>
          <p:cNvPr id="32" name="Freeform: Shape 31">
            <a:extLst>
              <a:ext uri="{FF2B5EF4-FFF2-40B4-BE49-F238E27FC236}">
                <a16:creationId xmlns:a16="http://schemas.microsoft.com/office/drawing/2014/main" id="{2E09FF0D-03E1-92B9-BB98-7A9601C2734A}"/>
              </a:ext>
            </a:extLst>
          </p:cNvPr>
          <p:cNvSpPr/>
          <p:nvPr/>
        </p:nvSpPr>
        <p:spPr>
          <a:xfrm>
            <a:off x="8191500" y="18783300"/>
            <a:ext cx="6267596" cy="8439150"/>
          </a:xfrm>
          <a:custGeom>
            <a:avLst/>
            <a:gdLst>
              <a:gd name="connsiteX0" fmla="*/ 0 w 6267596"/>
              <a:gd name="connsiteY0" fmla="*/ 0 h 8439150"/>
              <a:gd name="connsiteX1" fmla="*/ 323850 w 6267596"/>
              <a:gd name="connsiteY1" fmla="*/ 933450 h 8439150"/>
              <a:gd name="connsiteX2" fmla="*/ 1790700 w 6267596"/>
              <a:gd name="connsiteY2" fmla="*/ 3429000 h 8439150"/>
              <a:gd name="connsiteX3" fmla="*/ 5524500 w 6267596"/>
              <a:gd name="connsiteY3" fmla="*/ 7086600 h 8439150"/>
              <a:gd name="connsiteX4" fmla="*/ 6267450 w 6267596"/>
              <a:gd name="connsiteY4" fmla="*/ 8439150 h 843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7596" h="8439150">
                <a:moveTo>
                  <a:pt x="0" y="0"/>
                </a:moveTo>
                <a:cubicBezTo>
                  <a:pt x="12700" y="180975"/>
                  <a:pt x="25400" y="361950"/>
                  <a:pt x="323850" y="933450"/>
                </a:cubicBezTo>
                <a:cubicBezTo>
                  <a:pt x="622300" y="1504950"/>
                  <a:pt x="923925" y="2403475"/>
                  <a:pt x="1790700" y="3429000"/>
                </a:cubicBezTo>
                <a:cubicBezTo>
                  <a:pt x="2657475" y="4454525"/>
                  <a:pt x="4778375" y="6251575"/>
                  <a:pt x="5524500" y="7086600"/>
                </a:cubicBezTo>
                <a:cubicBezTo>
                  <a:pt x="6270625" y="7921625"/>
                  <a:pt x="6269037" y="8180387"/>
                  <a:pt x="6267450" y="843915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E4307DFA-986B-499F-BB2A-27C7D61F9462}"/>
              </a:ext>
            </a:extLst>
          </p:cNvPr>
          <p:cNvSpPr/>
          <p:nvPr/>
        </p:nvSpPr>
        <p:spPr>
          <a:xfrm>
            <a:off x="10295236" y="16878300"/>
            <a:ext cx="4430953" cy="10229850"/>
          </a:xfrm>
          <a:custGeom>
            <a:avLst/>
            <a:gdLst>
              <a:gd name="connsiteX0" fmla="*/ 410864 w 4430953"/>
              <a:gd name="connsiteY0" fmla="*/ 0 h 10229850"/>
              <a:gd name="connsiteX1" fmla="*/ 125114 w 4430953"/>
              <a:gd name="connsiteY1" fmla="*/ 1924050 h 10229850"/>
              <a:gd name="connsiteX2" fmla="*/ 2201564 w 4430953"/>
              <a:gd name="connsiteY2" fmla="*/ 5219700 h 10229850"/>
              <a:gd name="connsiteX3" fmla="*/ 4182764 w 4430953"/>
              <a:gd name="connsiteY3" fmla="*/ 6953250 h 10229850"/>
              <a:gd name="connsiteX4" fmla="*/ 4335164 w 4430953"/>
              <a:gd name="connsiteY4" fmla="*/ 10229850 h 1022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0953" h="10229850">
                <a:moveTo>
                  <a:pt x="410864" y="0"/>
                </a:moveTo>
                <a:cubicBezTo>
                  <a:pt x="118764" y="527050"/>
                  <a:pt x="-173336" y="1054100"/>
                  <a:pt x="125114" y="1924050"/>
                </a:cubicBezTo>
                <a:cubicBezTo>
                  <a:pt x="423564" y="2794000"/>
                  <a:pt x="1525289" y="4381500"/>
                  <a:pt x="2201564" y="5219700"/>
                </a:cubicBezTo>
                <a:cubicBezTo>
                  <a:pt x="2877839" y="6057900"/>
                  <a:pt x="3827164" y="6118225"/>
                  <a:pt x="4182764" y="6953250"/>
                </a:cubicBezTo>
                <a:cubicBezTo>
                  <a:pt x="4538364" y="7788275"/>
                  <a:pt x="4436764" y="9009062"/>
                  <a:pt x="4335164" y="1022985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8BAC094-0140-6860-89EB-257296C454C8}"/>
              </a:ext>
            </a:extLst>
          </p:cNvPr>
          <p:cNvSpPr txBox="1"/>
          <p:nvPr/>
        </p:nvSpPr>
        <p:spPr>
          <a:xfrm>
            <a:off x="10450409" y="25837623"/>
            <a:ext cx="2383794" cy="584775"/>
          </a:xfrm>
          <a:prstGeom prst="rect">
            <a:avLst/>
          </a:prstGeom>
          <a:noFill/>
        </p:spPr>
        <p:txBody>
          <a:bodyPr wrap="none" rtlCol="0">
            <a:spAutoFit/>
          </a:bodyPr>
          <a:lstStyle/>
          <a:p>
            <a:r>
              <a:rPr lang="en-GB" sz="3200" b="1">
                <a:solidFill>
                  <a:srgbClr val="023459"/>
                </a:solidFill>
                <a:latin typeface="Calibri" panose="020F0502020204030204" pitchFamily="34" charset="0"/>
                <a:ea typeface="Calibri" panose="020F0502020204030204" pitchFamily="34" charset="0"/>
                <a:cs typeface="Calibri" panose="020F0502020204030204" pitchFamily="34" charset="0"/>
              </a:rPr>
              <a:t>Hamars Ness</a:t>
            </a:r>
          </a:p>
        </p:txBody>
      </p:sp>
      <p:sp>
        <p:nvSpPr>
          <p:cNvPr id="23" name="TextBox 22">
            <a:extLst>
              <a:ext uri="{FF2B5EF4-FFF2-40B4-BE49-F238E27FC236}">
                <a16:creationId xmlns:a16="http://schemas.microsoft.com/office/drawing/2014/main" id="{CA709CD6-EC3B-6B26-DF9F-1AFD1EE6952C}"/>
              </a:ext>
            </a:extLst>
          </p:cNvPr>
          <p:cNvSpPr txBox="1"/>
          <p:nvPr/>
        </p:nvSpPr>
        <p:spPr>
          <a:xfrm>
            <a:off x="10402345" y="26422398"/>
            <a:ext cx="3512751" cy="1940957"/>
          </a:xfrm>
          <a:prstGeom prst="roundRect">
            <a:avLst/>
          </a:prstGeom>
          <a:noFill/>
        </p:spPr>
        <p:txBody>
          <a:bodyPr wrap="square">
            <a:spAutoFit/>
          </a:bodyPr>
          <a:lstStyle/>
          <a:p>
            <a:pPr marL="0" lvl="1" indent="-1133033">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Linkspan berth with dog-leg breakwater that allows MV </a:t>
            </a:r>
            <a:r>
              <a:rPr lang="en-GB" sz="2000" i="1" err="1">
                <a:latin typeface="Calibri" panose="020F0502020204030204" pitchFamily="34" charset="0"/>
                <a:ea typeface="Calibri" panose="020F0502020204030204" pitchFamily="34" charset="0"/>
                <a:cs typeface="Calibri" panose="020F0502020204030204" pitchFamily="34" charset="0"/>
              </a:rPr>
              <a:t>Geira</a:t>
            </a:r>
            <a:r>
              <a:rPr lang="en-GB" sz="2000">
                <a:latin typeface="Calibri" panose="020F0502020204030204" pitchFamily="34" charset="0"/>
                <a:ea typeface="Calibri" panose="020F0502020204030204" pitchFamily="34" charset="0"/>
                <a:cs typeface="Calibri" panose="020F0502020204030204" pitchFamily="34" charset="0"/>
              </a:rPr>
              <a:t> to lie there overnight</a:t>
            </a:r>
          </a:p>
          <a:p>
            <a:pPr marL="0" lvl="1" indent="-1133033">
              <a:lnSpc>
                <a:spcPct val="90000"/>
              </a:lnSpc>
            </a:pPr>
            <a:endParaRPr lang="en-GB" sz="2000">
              <a:latin typeface="Calibri" panose="020F0502020204030204" pitchFamily="34" charset="0"/>
              <a:ea typeface="Calibri" panose="020F0502020204030204" pitchFamily="34" charset="0"/>
              <a:cs typeface="Calibri" panose="020F0502020204030204" pitchFamily="34" charset="0"/>
            </a:endParaRPr>
          </a:p>
          <a:p>
            <a:pPr marL="0" lvl="1" indent="-1133033">
              <a:lnSpc>
                <a:spcPct val="90000"/>
              </a:lnSpc>
            </a:pPr>
            <a:r>
              <a:rPr lang="en-GB" sz="2000">
                <a:latin typeface="Calibri" panose="020F0502020204030204" pitchFamily="34" charset="0"/>
                <a:ea typeface="Calibri" panose="020F0502020204030204" pitchFamily="34" charset="0"/>
                <a:cs typeface="Calibri" panose="020F0502020204030204" pitchFamily="34" charset="0"/>
              </a:rPr>
              <a:t>The current ferry terminal was constructed in 2004</a:t>
            </a:r>
          </a:p>
        </p:txBody>
      </p:sp>
    </p:spTree>
    <p:extLst>
      <p:ext uri="{BB962C8B-B14F-4D97-AF65-F5344CB8AC3E}">
        <p14:creationId xmlns:p14="http://schemas.microsoft.com/office/powerpoint/2010/main" val="1869245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EC347-4931-1BE8-97D7-33A9388FF113}"/>
            </a:ext>
          </a:extLst>
        </p:cNvPr>
        <p:cNvGrpSpPr/>
        <p:nvPr/>
      </p:nvGrpSpPr>
      <p:grpSpPr>
        <a:xfrm>
          <a:off x="0" y="0"/>
          <a:ext cx="0" cy="0"/>
          <a:chOff x="0" y="0"/>
          <a:chExt cx="0" cy="0"/>
        </a:xfrm>
      </p:grpSpPr>
      <p:sp>
        <p:nvSpPr>
          <p:cNvPr id="290" name="Rectangle 289">
            <a:extLst>
              <a:ext uri="{FF2B5EF4-FFF2-40B4-BE49-F238E27FC236}">
                <a16:creationId xmlns:a16="http://schemas.microsoft.com/office/drawing/2014/main" id="{B9D2701D-20EE-6975-C0D5-0E986DA6518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A467876-F77C-E4B1-8434-BB0F3A41FC3D}"/>
              </a:ext>
            </a:extLst>
          </p:cNvPr>
          <p:cNvSpPr txBox="1"/>
          <p:nvPr/>
        </p:nvSpPr>
        <p:spPr>
          <a:xfrm>
            <a:off x="0" y="11825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Timetable and Connectivity</a:t>
            </a:r>
          </a:p>
        </p:txBody>
      </p:sp>
      <p:sp>
        <p:nvSpPr>
          <p:cNvPr id="3" name="Text Placeholder 2">
            <a:extLst>
              <a:ext uri="{FF2B5EF4-FFF2-40B4-BE49-F238E27FC236}">
                <a16:creationId xmlns:a16="http://schemas.microsoft.com/office/drawing/2014/main" id="{9AEBEC03-2985-67FD-E733-E65D454B20D7}"/>
              </a:ext>
            </a:extLst>
          </p:cNvPr>
          <p:cNvSpPr txBox="1">
            <a:spLocks/>
          </p:cNvSpPr>
          <p:nvPr/>
        </p:nvSpPr>
        <p:spPr>
          <a:xfrm>
            <a:off x="1114749" y="3540362"/>
            <a:ext cx="9289031" cy="5404556"/>
          </a:xfrm>
          <a:prstGeom prst="rect">
            <a:avLst/>
          </a:prstGeom>
        </p:spPr>
        <p:txBody>
          <a:bodyPr vert="horz" wrap="square" lIns="0" tIns="0" rIns="0" bIns="0" rtlCol="0" anchor="t">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GB" sz="2800" err="1">
                <a:solidFill>
                  <a:schemeClr val="tx1"/>
                </a:solidFill>
                <a:latin typeface="Calibri" panose="020F0502020204030204" pitchFamily="34" charset="0"/>
                <a:ea typeface="Calibri" panose="020F0502020204030204" pitchFamily="34" charset="0"/>
                <a:cs typeface="Calibri" panose="020F0502020204030204" pitchFamily="34" charset="0"/>
              </a:rPr>
              <a:t>Bluemull</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Sound timetable is delivered through:</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MV </a:t>
            </a:r>
            <a:r>
              <a:rPr lang="en-GB" sz="2800" b="1" i="1">
                <a:latin typeface="Calibri" panose="020F0502020204030204" pitchFamily="34" charset="0"/>
                <a:ea typeface="Calibri" panose="020F0502020204030204" pitchFamily="34" charset="0"/>
                <a:cs typeface="Calibri" panose="020F0502020204030204" pitchFamily="34" charset="0"/>
              </a:rPr>
              <a:t>Bigga</a:t>
            </a:r>
            <a:r>
              <a:rPr lang="en-GB" sz="2800" b="1">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operating on a </a:t>
            </a:r>
            <a:r>
              <a:rPr lang="en-GB" sz="2800" b="1">
                <a:latin typeface="Calibri" panose="020F0502020204030204" pitchFamily="34" charset="0"/>
                <a:ea typeface="Calibri" panose="020F0502020204030204" pitchFamily="34" charset="0"/>
                <a:cs typeface="Calibri" panose="020F0502020204030204" pitchFamily="34" charset="0"/>
              </a:rPr>
              <a:t>‘shift’-basis</a:t>
            </a:r>
            <a:r>
              <a:rPr lang="en-GB" sz="2800">
                <a:latin typeface="Calibri" panose="020F0502020204030204" pitchFamily="34" charset="0"/>
                <a:ea typeface="Calibri" panose="020F0502020204030204" pitchFamily="34" charset="0"/>
                <a:cs typeface="Calibri" panose="020F0502020204030204" pitchFamily="34" charset="0"/>
              </a:rPr>
              <a:t>.  Her first departure from </a:t>
            </a:r>
            <a:r>
              <a:rPr lang="en-GB" sz="2800" err="1">
                <a:latin typeface="Calibri" panose="020F0502020204030204" pitchFamily="34" charset="0"/>
                <a:ea typeface="Calibri" panose="020F0502020204030204" pitchFamily="34" charset="0"/>
                <a:cs typeface="Calibri" panose="020F0502020204030204" pitchFamily="34" charset="0"/>
              </a:rPr>
              <a:t>Gutcher</a:t>
            </a:r>
            <a:r>
              <a:rPr lang="en-GB" sz="2800">
                <a:latin typeface="Calibri" panose="020F0502020204030204" pitchFamily="34" charset="0"/>
                <a:ea typeface="Calibri" panose="020F0502020204030204" pitchFamily="34" charset="0"/>
                <a:cs typeface="Calibri" panose="020F0502020204030204" pitchFamily="34" charset="0"/>
              </a:rPr>
              <a:t> is 06:10, with her sailing day finishing at around midnight if the last request sailing of the day operates.  She operates seven days a week.</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MV </a:t>
            </a:r>
            <a:r>
              <a:rPr lang="en-GB" sz="2800" b="1" i="1" err="1">
                <a:latin typeface="Calibri" panose="020F0502020204030204" pitchFamily="34" charset="0"/>
                <a:ea typeface="Calibri" panose="020F0502020204030204" pitchFamily="34" charset="0"/>
                <a:cs typeface="Calibri" panose="020F0502020204030204" pitchFamily="34" charset="0"/>
              </a:rPr>
              <a:t>Geira</a:t>
            </a:r>
            <a:r>
              <a:rPr lang="en-GB" sz="2800" b="1" i="1">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operates as the </a:t>
            </a:r>
            <a:r>
              <a:rPr lang="en-GB" sz="2800" b="1">
                <a:latin typeface="Calibri" panose="020F0502020204030204" pitchFamily="34" charset="0"/>
                <a:ea typeface="Calibri" panose="020F0502020204030204" pitchFamily="34" charset="0"/>
                <a:cs typeface="Calibri" panose="020F0502020204030204" pitchFamily="34" charset="0"/>
              </a:rPr>
              <a:t>‘day-boat’</a:t>
            </a:r>
            <a:r>
              <a:rPr lang="en-GB" sz="2800">
                <a:latin typeface="Calibri" panose="020F0502020204030204" pitchFamily="34" charset="0"/>
                <a:ea typeface="Calibri" panose="020F0502020204030204" pitchFamily="34" charset="0"/>
                <a:cs typeface="Calibri" panose="020F0502020204030204" pitchFamily="34" charset="0"/>
              </a:rPr>
              <a:t>.  She operates Monday – Saturday on a split shift basis:</a:t>
            </a:r>
          </a:p>
          <a:p>
            <a:pPr marL="864000" lvl="2"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Winter (Tue-Fri): </a:t>
            </a:r>
            <a:r>
              <a:rPr lang="en-GB" sz="2800">
                <a:latin typeface="Calibri" panose="020F0502020204030204" pitchFamily="34" charset="0"/>
                <a:ea typeface="Calibri" panose="020F0502020204030204" pitchFamily="34" charset="0"/>
                <a:cs typeface="Calibri" panose="020F0502020204030204" pitchFamily="34" charset="0"/>
              </a:rPr>
              <a:t>06:55-09:20 and then 14:30-17:50</a:t>
            </a:r>
          </a:p>
          <a:p>
            <a:pPr marL="864000" lvl="2"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Summer (Tue-Fri): </a:t>
            </a:r>
            <a:r>
              <a:rPr lang="en-GB" sz="2800">
                <a:latin typeface="Calibri" panose="020F0502020204030204" pitchFamily="34" charset="0"/>
                <a:ea typeface="Calibri" panose="020F0502020204030204" pitchFamily="34" charset="0"/>
                <a:cs typeface="Calibri" panose="020F0502020204030204" pitchFamily="34" charset="0"/>
              </a:rPr>
              <a:t>06:55-11:55 and then 14:30-17:50</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a:latin typeface="Calibri" panose="020F0502020204030204" pitchFamily="34" charset="0"/>
                <a:ea typeface="Calibri" panose="020F0502020204030204" pitchFamily="34" charset="0"/>
                <a:cs typeface="Calibri" panose="020F0502020204030204" pitchFamily="34" charset="0"/>
              </a:rPr>
              <a:t>The break between shifts on a Monday is slightly shorter as MV </a:t>
            </a:r>
            <a:r>
              <a:rPr lang="en-GB" sz="2800" i="1" err="1">
                <a:latin typeface="Calibri" panose="020F0502020204030204" pitchFamily="34" charset="0"/>
                <a:ea typeface="Calibri" panose="020F0502020204030204" pitchFamily="34" charset="0"/>
                <a:cs typeface="Calibri" panose="020F0502020204030204" pitchFamily="34" charset="0"/>
              </a:rPr>
              <a:t>Geira</a:t>
            </a:r>
            <a:r>
              <a:rPr lang="en-GB" sz="2800">
                <a:latin typeface="Calibri" panose="020F0502020204030204" pitchFamily="34" charset="0"/>
                <a:ea typeface="Calibri" panose="020F0502020204030204" pitchFamily="34" charset="0"/>
                <a:cs typeface="Calibri" panose="020F0502020204030204" pitchFamily="34" charset="0"/>
              </a:rPr>
              <a:t> covers MV </a:t>
            </a:r>
            <a:r>
              <a:rPr lang="en-GB" sz="2800" i="1">
                <a:latin typeface="Calibri" panose="020F0502020204030204" pitchFamily="34" charset="0"/>
                <a:ea typeface="Calibri" panose="020F0502020204030204" pitchFamily="34" charset="0"/>
                <a:cs typeface="Calibri" panose="020F0502020204030204" pitchFamily="34" charset="0"/>
              </a:rPr>
              <a:t>Bigga’s</a:t>
            </a:r>
            <a:r>
              <a:rPr lang="en-GB" sz="2800">
                <a:latin typeface="Calibri" panose="020F0502020204030204" pitchFamily="34" charset="0"/>
                <a:ea typeface="Calibri" panose="020F0502020204030204" pitchFamily="34" charset="0"/>
                <a:cs typeface="Calibri" panose="020F0502020204030204" pitchFamily="34" charset="0"/>
              </a:rPr>
              <a:t> maintenance and drills</a:t>
            </a:r>
          </a:p>
          <a:p>
            <a:pPr marL="257175" lvl="1" indent="-257175">
              <a:lnSpc>
                <a:spcPct val="90000"/>
              </a:lnSpc>
              <a:spcAft>
                <a:spcPts val="1200"/>
              </a:spcAft>
              <a:buFont typeface="Arial" panose="020B0604020202020204" pitchFamily="34" charset="0"/>
              <a:buChar char="•"/>
            </a:pPr>
            <a:endParaRPr lang="en-GB" sz="2800" b="1">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85349414-6759-D31B-484E-2398D697B477}"/>
              </a:ext>
            </a:extLst>
          </p:cNvPr>
          <p:cNvGrpSpPr/>
          <p:nvPr/>
        </p:nvGrpSpPr>
        <p:grpSpPr>
          <a:xfrm>
            <a:off x="220075" y="28950444"/>
            <a:ext cx="20816084" cy="1140243"/>
            <a:chOff x="220075" y="28950444"/>
            <a:chExt cx="20816084" cy="1140243"/>
          </a:xfrm>
        </p:grpSpPr>
        <p:pic>
          <p:nvPicPr>
            <p:cNvPr id="15" name="Picture 2" descr="Logo: Shetland Islands Council">
              <a:extLst>
                <a:ext uri="{FF2B5EF4-FFF2-40B4-BE49-F238E27FC236}">
                  <a16:creationId xmlns:a16="http://schemas.microsoft.com/office/drawing/2014/main" id="{B567A428-B4F4-BC9A-470D-5F4D13871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C7608A6-576A-B466-E389-2BC622C4511E}"/>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17" name="Picture 16">
              <a:extLst>
                <a:ext uri="{FF2B5EF4-FFF2-40B4-BE49-F238E27FC236}">
                  <a16:creationId xmlns:a16="http://schemas.microsoft.com/office/drawing/2014/main" id="{056388B8-55EA-6D43-07D3-2A825E7E7F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8" name="Picture 17">
              <a:extLst>
                <a:ext uri="{FF2B5EF4-FFF2-40B4-BE49-F238E27FC236}">
                  <a16:creationId xmlns:a16="http://schemas.microsoft.com/office/drawing/2014/main" id="{AB3CB4B9-1028-AE37-C70C-B4FFB07E9B6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a:ext>
            </a:extLst>
          </p:spPr>
        </p:pic>
        <p:pic>
          <p:nvPicPr>
            <p:cNvPr id="19" name="Picture 18" descr="Logo, company name&#10;&#10;Description automatically generated">
              <a:extLst>
                <a:ext uri="{FF2B5EF4-FFF2-40B4-BE49-F238E27FC236}">
                  <a16:creationId xmlns:a16="http://schemas.microsoft.com/office/drawing/2014/main" id="{5EB86852-31C1-048D-FA7A-10D7835FD7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1" name="TextBox 20">
            <a:extLst>
              <a:ext uri="{FF2B5EF4-FFF2-40B4-BE49-F238E27FC236}">
                <a16:creationId xmlns:a16="http://schemas.microsoft.com/office/drawing/2014/main" id="{8D6BC4A5-E512-8C79-FA88-DECC95F84515}"/>
              </a:ext>
            </a:extLst>
          </p:cNvPr>
          <p:cNvSpPr txBox="1"/>
          <p:nvPr/>
        </p:nvSpPr>
        <p:spPr>
          <a:xfrm>
            <a:off x="11316642" y="3344884"/>
            <a:ext cx="8424935" cy="6155531"/>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Winter and summer timetables are broadly the same, although the break between MV </a:t>
            </a:r>
            <a:r>
              <a:rPr lang="en-GB" sz="2800" i="1" err="1">
                <a:solidFill>
                  <a:schemeClr val="tx1"/>
                </a:solidFill>
                <a:latin typeface="Calibri" panose="020F0502020204030204" pitchFamily="34" charset="0"/>
                <a:ea typeface="Calibri" panose="020F0502020204030204" pitchFamily="34" charset="0"/>
                <a:cs typeface="Calibri" panose="020F0502020204030204" pitchFamily="34" charset="0"/>
              </a:rPr>
              <a:t>Geira</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shifts is around two and half hours less</a:t>
            </a:r>
          </a:p>
          <a:p>
            <a:pPr marL="342900" indent="-342900">
              <a:spcAft>
                <a:spcPts val="1200"/>
              </a:spcAft>
              <a:buFont typeface="Arial" panose="020B0604020202020204" pitchFamily="34" charset="0"/>
              <a:buChar char="•"/>
            </a:pPr>
            <a:r>
              <a:rPr lang="en-GB" sz="2800">
                <a:latin typeface="Calibri" panose="020F0502020204030204" pitchFamily="34" charset="0"/>
                <a:ea typeface="Calibri" panose="020F0502020204030204" pitchFamily="34" charset="0"/>
                <a:cs typeface="Calibri" panose="020F0502020204030204" pitchFamily="34" charset="0"/>
              </a:rPr>
              <a:t>The </a:t>
            </a:r>
            <a:r>
              <a:rPr lang="en-GB" sz="2800" err="1">
                <a:latin typeface="Calibri" panose="020F0502020204030204" pitchFamily="34" charset="0"/>
                <a:ea typeface="Calibri" panose="020F0502020204030204" pitchFamily="34" charset="0"/>
                <a:cs typeface="Calibri" panose="020F0502020204030204" pitchFamily="34" charset="0"/>
              </a:rPr>
              <a:t>Bluemull</a:t>
            </a:r>
            <a:r>
              <a:rPr lang="en-GB" sz="2800">
                <a:latin typeface="Calibri" panose="020F0502020204030204" pitchFamily="34" charset="0"/>
                <a:ea typeface="Calibri" panose="020F0502020204030204" pitchFamily="34" charset="0"/>
                <a:cs typeface="Calibri" panose="020F0502020204030204" pitchFamily="34" charset="0"/>
              </a:rPr>
              <a:t> Sound timetable will have to be amended to reflect the </a:t>
            </a:r>
            <a:r>
              <a:rPr lang="en-GB" sz="2800" b="1">
                <a:latin typeface="Calibri" panose="020F0502020204030204" pitchFamily="34" charset="0"/>
                <a:ea typeface="Calibri" panose="020F0502020204030204" pitchFamily="34" charset="0"/>
                <a:cs typeface="Calibri" panose="020F0502020204030204" pitchFamily="34" charset="0"/>
              </a:rPr>
              <a:t>additional time now required to lash vehicles </a:t>
            </a:r>
            <a:r>
              <a:rPr lang="en-GB" sz="2800">
                <a:latin typeface="Calibri" panose="020F0502020204030204" pitchFamily="34" charset="0"/>
                <a:ea typeface="Calibri" panose="020F0502020204030204" pitchFamily="34" charset="0"/>
                <a:cs typeface="Calibri" panose="020F0502020204030204" pitchFamily="34" charset="0"/>
              </a:rPr>
              <a:t>over 3.5 tonnes on the </a:t>
            </a:r>
            <a:r>
              <a:rPr lang="en-GB" sz="2800" err="1">
                <a:latin typeface="Calibri" panose="020F0502020204030204" pitchFamily="34" charset="0"/>
                <a:ea typeface="Calibri" panose="020F0502020204030204" pitchFamily="34" charset="0"/>
                <a:cs typeface="Calibri" panose="020F0502020204030204" pitchFamily="34" charset="0"/>
              </a:rPr>
              <a:t>Gutcher</a:t>
            </a:r>
            <a:r>
              <a:rPr lang="en-GB" sz="2800">
                <a:latin typeface="Calibri" panose="020F0502020204030204" pitchFamily="34" charset="0"/>
                <a:ea typeface="Calibri" panose="020F0502020204030204" pitchFamily="34" charset="0"/>
                <a:cs typeface="Calibri" panose="020F0502020204030204" pitchFamily="34" charset="0"/>
              </a:rPr>
              <a:t> – Belmont route leg</a:t>
            </a:r>
          </a:p>
          <a:p>
            <a:pPr marL="342900" indent="-342900">
              <a:spcAft>
                <a:spcPts val="1200"/>
              </a:spcAft>
              <a:buFont typeface="Arial" panose="020B0604020202020204" pitchFamily="34" charset="0"/>
              <a:buChar char="•"/>
            </a:pP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Indirect sailings</a:t>
            </a:r>
            <a:r>
              <a:rPr lang="en-GB" sz="2800" b="1">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(e.g., </a:t>
            </a:r>
            <a:r>
              <a:rPr lang="en-GB" sz="2800" err="1">
                <a:latin typeface="Calibri" panose="020F0502020204030204" pitchFamily="34" charset="0"/>
                <a:ea typeface="Calibri" panose="020F0502020204030204" pitchFamily="34" charset="0"/>
                <a:cs typeface="Calibri" panose="020F0502020204030204" pitchFamily="34" charset="0"/>
              </a:rPr>
              <a:t>Gutcher</a:t>
            </a:r>
            <a:r>
              <a:rPr lang="en-GB" sz="2800">
                <a:latin typeface="Calibri" panose="020F0502020204030204" pitchFamily="34" charset="0"/>
                <a:ea typeface="Calibri" panose="020F0502020204030204" pitchFamily="34" charset="0"/>
                <a:cs typeface="Calibri" panose="020F0502020204030204" pitchFamily="34" charset="0"/>
              </a:rPr>
              <a:t> to Hamars Ness via Belmont) add considerably to journey times</a:t>
            </a:r>
          </a:p>
          <a:p>
            <a:pPr marL="342900" indent="-342900">
              <a:spcAft>
                <a:spcPts val="1200"/>
              </a:spcAft>
              <a:buFont typeface="Arial" panose="020B0604020202020204" pitchFamily="34" charset="0"/>
              <a:buChar char="•"/>
            </a:pP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There are several late eve</a:t>
            </a:r>
            <a:r>
              <a:rPr lang="en-GB" sz="2800">
                <a:latin typeface="Calibri" panose="020F0502020204030204" pitchFamily="34" charset="0"/>
                <a:ea typeface="Calibri" panose="020F0502020204030204" pitchFamily="34" charset="0"/>
                <a:cs typeface="Calibri" panose="020F0502020204030204" pitchFamily="34" charset="0"/>
              </a:rPr>
              <a:t>ning and Sunday morning </a:t>
            </a:r>
            <a:r>
              <a:rPr lang="en-GB" sz="2800" b="1">
                <a:latin typeface="Calibri" panose="020F0502020204030204" pitchFamily="34" charset="0"/>
                <a:ea typeface="Calibri" panose="020F0502020204030204" pitchFamily="34" charset="0"/>
                <a:cs typeface="Calibri" panose="020F0502020204030204" pitchFamily="34" charset="0"/>
              </a:rPr>
              <a:t>request sailings </a:t>
            </a:r>
            <a:r>
              <a:rPr lang="en-GB" sz="2800">
                <a:latin typeface="Calibri" panose="020F0502020204030204" pitchFamily="34" charset="0"/>
                <a:ea typeface="Calibri" panose="020F0502020204030204" pitchFamily="34" charset="0"/>
                <a:cs typeface="Calibri" panose="020F0502020204030204" pitchFamily="34" charset="0"/>
              </a:rPr>
              <a:t>which must be booked to operate. The </a:t>
            </a:r>
            <a:r>
              <a:rPr lang="en-GB" sz="2800" b="1">
                <a:latin typeface="Calibri" panose="020F0502020204030204" pitchFamily="34" charset="0"/>
                <a:ea typeface="Calibri" panose="020F0502020204030204" pitchFamily="34" charset="0"/>
                <a:cs typeface="Calibri" panose="020F0502020204030204" pitchFamily="34" charset="0"/>
              </a:rPr>
              <a:t>22:50</a:t>
            </a:r>
            <a:r>
              <a:rPr lang="en-GB" sz="2800">
                <a:latin typeface="Calibri" panose="020F0502020204030204" pitchFamily="34" charset="0"/>
                <a:ea typeface="Calibri" panose="020F0502020204030204" pitchFamily="34" charset="0"/>
                <a:cs typeface="Calibri" panose="020F0502020204030204" pitchFamily="34" charset="0"/>
              </a:rPr>
              <a:t>, </a:t>
            </a:r>
            <a:r>
              <a:rPr lang="en-GB" sz="2800" b="1">
                <a:latin typeface="Calibri" panose="020F0502020204030204" pitchFamily="34" charset="0"/>
                <a:ea typeface="Calibri" panose="020F0502020204030204" pitchFamily="34" charset="0"/>
                <a:cs typeface="Calibri" panose="020F0502020204030204" pitchFamily="34" charset="0"/>
              </a:rPr>
              <a:t>23:05</a:t>
            </a:r>
            <a:r>
              <a:rPr lang="en-GB" sz="2800">
                <a:latin typeface="Calibri" panose="020F0502020204030204" pitchFamily="34" charset="0"/>
                <a:ea typeface="Calibri" panose="020F0502020204030204" pitchFamily="34" charset="0"/>
                <a:cs typeface="Calibri" panose="020F0502020204030204" pitchFamily="34" charset="0"/>
              </a:rPr>
              <a:t> and </a:t>
            </a:r>
            <a:r>
              <a:rPr lang="en-GB" sz="2800" b="1">
                <a:latin typeface="Calibri" panose="020F0502020204030204" pitchFamily="34" charset="0"/>
                <a:ea typeface="Calibri" panose="020F0502020204030204" pitchFamily="34" charset="0"/>
                <a:cs typeface="Calibri" panose="020F0502020204030204" pitchFamily="34" charset="0"/>
              </a:rPr>
              <a:t>23:35</a:t>
            </a:r>
            <a:r>
              <a:rPr lang="en-GB" sz="2800">
                <a:latin typeface="Calibri" panose="020F0502020204030204" pitchFamily="34" charset="0"/>
                <a:ea typeface="Calibri" panose="020F0502020204030204" pitchFamily="34" charset="0"/>
                <a:cs typeface="Calibri" panose="020F0502020204030204" pitchFamily="34" charset="0"/>
              </a:rPr>
              <a:t> request sailings will only operate four nights from any six, Monday to Saturday.</a:t>
            </a:r>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5" name="Table 24">
            <a:extLst>
              <a:ext uri="{FF2B5EF4-FFF2-40B4-BE49-F238E27FC236}">
                <a16:creationId xmlns:a16="http://schemas.microsoft.com/office/drawing/2014/main" id="{328C5996-929A-A795-7C68-169523209DF8}"/>
              </a:ext>
            </a:extLst>
          </p:cNvPr>
          <p:cNvGraphicFramePr>
            <a:graphicFrameLocks/>
          </p:cNvGraphicFramePr>
          <p:nvPr>
            <p:extLst>
              <p:ext uri="{D42A27DB-BD31-4B8C-83A1-F6EECF244321}">
                <p14:modId xmlns:p14="http://schemas.microsoft.com/office/powerpoint/2010/main" val="2869386508"/>
              </p:ext>
            </p:extLst>
          </p:nvPr>
        </p:nvGraphicFramePr>
        <p:xfrm>
          <a:off x="1012275" y="11348681"/>
          <a:ext cx="19472625" cy="10903116"/>
        </p:xfrm>
        <a:graphic>
          <a:graphicData uri="http://schemas.openxmlformats.org/drawingml/2006/table">
            <a:tbl>
              <a:tblPr firstRow="1" bandRow="1">
                <a:tableStyleId>{5C22544A-7EE6-4342-B048-85BDC9FD1C3A}</a:tableStyleId>
              </a:tblPr>
              <a:tblGrid>
                <a:gridCol w="1024875">
                  <a:extLst>
                    <a:ext uri="{9D8B030D-6E8A-4147-A177-3AD203B41FA5}">
                      <a16:colId xmlns:a16="http://schemas.microsoft.com/office/drawing/2014/main" val="2195591745"/>
                    </a:ext>
                  </a:extLst>
                </a:gridCol>
                <a:gridCol w="1024875">
                  <a:extLst>
                    <a:ext uri="{9D8B030D-6E8A-4147-A177-3AD203B41FA5}">
                      <a16:colId xmlns:a16="http://schemas.microsoft.com/office/drawing/2014/main" val="137023155"/>
                    </a:ext>
                  </a:extLst>
                </a:gridCol>
                <a:gridCol w="1024875">
                  <a:extLst>
                    <a:ext uri="{9D8B030D-6E8A-4147-A177-3AD203B41FA5}">
                      <a16:colId xmlns:a16="http://schemas.microsoft.com/office/drawing/2014/main" val="3156683930"/>
                    </a:ext>
                  </a:extLst>
                </a:gridCol>
                <a:gridCol w="1024875">
                  <a:extLst>
                    <a:ext uri="{9D8B030D-6E8A-4147-A177-3AD203B41FA5}">
                      <a16:colId xmlns:a16="http://schemas.microsoft.com/office/drawing/2014/main" val="701023800"/>
                    </a:ext>
                  </a:extLst>
                </a:gridCol>
                <a:gridCol w="1024875">
                  <a:extLst>
                    <a:ext uri="{9D8B030D-6E8A-4147-A177-3AD203B41FA5}">
                      <a16:colId xmlns:a16="http://schemas.microsoft.com/office/drawing/2014/main" val="1647276864"/>
                    </a:ext>
                  </a:extLst>
                </a:gridCol>
                <a:gridCol w="1024875">
                  <a:extLst>
                    <a:ext uri="{9D8B030D-6E8A-4147-A177-3AD203B41FA5}">
                      <a16:colId xmlns:a16="http://schemas.microsoft.com/office/drawing/2014/main" val="716808451"/>
                    </a:ext>
                  </a:extLst>
                </a:gridCol>
                <a:gridCol w="1024875">
                  <a:extLst>
                    <a:ext uri="{9D8B030D-6E8A-4147-A177-3AD203B41FA5}">
                      <a16:colId xmlns:a16="http://schemas.microsoft.com/office/drawing/2014/main" val="3293826521"/>
                    </a:ext>
                  </a:extLst>
                </a:gridCol>
                <a:gridCol w="1024875">
                  <a:extLst>
                    <a:ext uri="{9D8B030D-6E8A-4147-A177-3AD203B41FA5}">
                      <a16:colId xmlns:a16="http://schemas.microsoft.com/office/drawing/2014/main" val="787383981"/>
                    </a:ext>
                  </a:extLst>
                </a:gridCol>
                <a:gridCol w="1024875">
                  <a:extLst>
                    <a:ext uri="{9D8B030D-6E8A-4147-A177-3AD203B41FA5}">
                      <a16:colId xmlns:a16="http://schemas.microsoft.com/office/drawing/2014/main" val="2307357603"/>
                    </a:ext>
                  </a:extLst>
                </a:gridCol>
                <a:gridCol w="1024875">
                  <a:extLst>
                    <a:ext uri="{9D8B030D-6E8A-4147-A177-3AD203B41FA5}">
                      <a16:colId xmlns:a16="http://schemas.microsoft.com/office/drawing/2014/main" val="2891394529"/>
                    </a:ext>
                  </a:extLst>
                </a:gridCol>
                <a:gridCol w="1024875">
                  <a:extLst>
                    <a:ext uri="{9D8B030D-6E8A-4147-A177-3AD203B41FA5}">
                      <a16:colId xmlns:a16="http://schemas.microsoft.com/office/drawing/2014/main" val="3719908688"/>
                    </a:ext>
                  </a:extLst>
                </a:gridCol>
                <a:gridCol w="1024875">
                  <a:extLst>
                    <a:ext uri="{9D8B030D-6E8A-4147-A177-3AD203B41FA5}">
                      <a16:colId xmlns:a16="http://schemas.microsoft.com/office/drawing/2014/main" val="819071190"/>
                    </a:ext>
                  </a:extLst>
                </a:gridCol>
                <a:gridCol w="1024875">
                  <a:extLst>
                    <a:ext uri="{9D8B030D-6E8A-4147-A177-3AD203B41FA5}">
                      <a16:colId xmlns:a16="http://schemas.microsoft.com/office/drawing/2014/main" val="1226156720"/>
                    </a:ext>
                  </a:extLst>
                </a:gridCol>
                <a:gridCol w="1024875">
                  <a:extLst>
                    <a:ext uri="{9D8B030D-6E8A-4147-A177-3AD203B41FA5}">
                      <a16:colId xmlns:a16="http://schemas.microsoft.com/office/drawing/2014/main" val="782849277"/>
                    </a:ext>
                  </a:extLst>
                </a:gridCol>
                <a:gridCol w="1024875">
                  <a:extLst>
                    <a:ext uri="{9D8B030D-6E8A-4147-A177-3AD203B41FA5}">
                      <a16:colId xmlns:a16="http://schemas.microsoft.com/office/drawing/2014/main" val="2864684860"/>
                    </a:ext>
                  </a:extLst>
                </a:gridCol>
                <a:gridCol w="1024875">
                  <a:extLst>
                    <a:ext uri="{9D8B030D-6E8A-4147-A177-3AD203B41FA5}">
                      <a16:colId xmlns:a16="http://schemas.microsoft.com/office/drawing/2014/main" val="1645266885"/>
                    </a:ext>
                  </a:extLst>
                </a:gridCol>
                <a:gridCol w="1024875">
                  <a:extLst>
                    <a:ext uri="{9D8B030D-6E8A-4147-A177-3AD203B41FA5}">
                      <a16:colId xmlns:a16="http://schemas.microsoft.com/office/drawing/2014/main" val="1728148494"/>
                    </a:ext>
                  </a:extLst>
                </a:gridCol>
                <a:gridCol w="1024875">
                  <a:extLst>
                    <a:ext uri="{9D8B030D-6E8A-4147-A177-3AD203B41FA5}">
                      <a16:colId xmlns:a16="http://schemas.microsoft.com/office/drawing/2014/main" val="4289323653"/>
                    </a:ext>
                  </a:extLst>
                </a:gridCol>
                <a:gridCol w="1024875">
                  <a:extLst>
                    <a:ext uri="{9D8B030D-6E8A-4147-A177-3AD203B41FA5}">
                      <a16:colId xmlns:a16="http://schemas.microsoft.com/office/drawing/2014/main" val="1882600086"/>
                    </a:ext>
                  </a:extLst>
                </a:gridCol>
              </a:tblGrid>
              <a:tr h="5451558">
                <a:tc>
                  <a:txBody>
                    <a:bodyPr/>
                    <a:lstStyle/>
                    <a:p>
                      <a:endParaRPr lang="en-GB"/>
                    </a:p>
                  </a:txBody>
                  <a:tcPr>
                    <a:lnR w="57150" cap="flat" cmpd="sng" algn="ctr">
                      <a:solidFill>
                        <a:srgbClr val="26398B"/>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extLst>
                  <a:ext uri="{0D108BD9-81ED-4DB2-BD59-A6C34878D82A}">
                    <a16:rowId xmlns:a16="http://schemas.microsoft.com/office/drawing/2014/main" val="214651311"/>
                  </a:ext>
                </a:extLst>
              </a:tr>
              <a:tr h="5451558">
                <a:tc>
                  <a:txBody>
                    <a:bodyPr/>
                    <a:lstStyle/>
                    <a:p>
                      <a:endParaRPr lang="en-GB"/>
                    </a:p>
                  </a:txBody>
                  <a:tcPr>
                    <a:lnR w="57150" cap="flat" cmpd="sng" algn="ctr">
                      <a:solidFill>
                        <a:srgbClr val="26398B"/>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extLst>
                  <a:ext uri="{0D108BD9-81ED-4DB2-BD59-A6C34878D82A}">
                    <a16:rowId xmlns:a16="http://schemas.microsoft.com/office/drawing/2014/main" val="2467532725"/>
                  </a:ext>
                </a:extLst>
              </a:tr>
            </a:tbl>
          </a:graphicData>
        </a:graphic>
      </p:graphicFrame>
      <p:sp>
        <p:nvSpPr>
          <p:cNvPr id="27" name="TextBox 26">
            <a:extLst>
              <a:ext uri="{FF2B5EF4-FFF2-40B4-BE49-F238E27FC236}">
                <a16:creationId xmlns:a16="http://schemas.microsoft.com/office/drawing/2014/main" id="{AD69A3B3-AE16-F5C4-C4C9-EDF36CDF1259}"/>
              </a:ext>
            </a:extLst>
          </p:cNvPr>
          <p:cNvSpPr txBox="1">
            <a:spLocks/>
          </p:cNvSpPr>
          <p:nvPr/>
        </p:nvSpPr>
        <p:spPr>
          <a:xfrm>
            <a:off x="266212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07:00</a:t>
            </a:r>
          </a:p>
        </p:txBody>
      </p:sp>
      <p:sp>
        <p:nvSpPr>
          <p:cNvPr id="34" name="Rectangle 33">
            <a:extLst>
              <a:ext uri="{FF2B5EF4-FFF2-40B4-BE49-F238E27FC236}">
                <a16:creationId xmlns:a16="http://schemas.microsoft.com/office/drawing/2014/main" id="{5DBB584F-4A9A-EA12-B54E-5C8C2C4D6D2A}"/>
              </a:ext>
            </a:extLst>
          </p:cNvPr>
          <p:cNvSpPr>
            <a:spLocks/>
          </p:cNvSpPr>
          <p:nvPr/>
        </p:nvSpPr>
        <p:spPr>
          <a:xfrm>
            <a:off x="1558952" y="11090734"/>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35" name="Rectangle 34">
            <a:extLst>
              <a:ext uri="{FF2B5EF4-FFF2-40B4-BE49-F238E27FC236}">
                <a16:creationId xmlns:a16="http://schemas.microsoft.com/office/drawing/2014/main" id="{FE8D8806-08FF-FA3C-4F72-CC60F7EA3F0B}"/>
              </a:ext>
            </a:extLst>
          </p:cNvPr>
          <p:cNvSpPr>
            <a:spLocks/>
          </p:cNvSpPr>
          <p:nvPr/>
        </p:nvSpPr>
        <p:spPr>
          <a:xfrm>
            <a:off x="1558951" y="11836127"/>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36" name="Rectangle 35">
            <a:extLst>
              <a:ext uri="{FF2B5EF4-FFF2-40B4-BE49-F238E27FC236}">
                <a16:creationId xmlns:a16="http://schemas.microsoft.com/office/drawing/2014/main" id="{EDF089D3-56B2-7ED5-7EC1-AB912731F0BC}"/>
              </a:ext>
            </a:extLst>
          </p:cNvPr>
          <p:cNvSpPr>
            <a:spLocks/>
          </p:cNvSpPr>
          <p:nvPr/>
        </p:nvSpPr>
        <p:spPr>
          <a:xfrm>
            <a:off x="1558950" y="12581520"/>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37" name="Rectangle 36">
            <a:extLst>
              <a:ext uri="{FF2B5EF4-FFF2-40B4-BE49-F238E27FC236}">
                <a16:creationId xmlns:a16="http://schemas.microsoft.com/office/drawing/2014/main" id="{33A83E9F-B7DB-E84D-D462-BD2A4CA22FA6}"/>
              </a:ext>
            </a:extLst>
          </p:cNvPr>
          <p:cNvSpPr>
            <a:spLocks/>
          </p:cNvSpPr>
          <p:nvPr/>
        </p:nvSpPr>
        <p:spPr>
          <a:xfrm>
            <a:off x="1558949" y="13326913"/>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38" name="Rectangle 37">
            <a:extLst>
              <a:ext uri="{FF2B5EF4-FFF2-40B4-BE49-F238E27FC236}">
                <a16:creationId xmlns:a16="http://schemas.microsoft.com/office/drawing/2014/main" id="{D369233F-6250-2408-F281-48C2A0B70953}"/>
              </a:ext>
            </a:extLst>
          </p:cNvPr>
          <p:cNvSpPr>
            <a:spLocks/>
          </p:cNvSpPr>
          <p:nvPr/>
        </p:nvSpPr>
        <p:spPr>
          <a:xfrm>
            <a:off x="1558948" y="14072306"/>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39" name="Rectangle 38">
            <a:extLst>
              <a:ext uri="{FF2B5EF4-FFF2-40B4-BE49-F238E27FC236}">
                <a16:creationId xmlns:a16="http://schemas.microsoft.com/office/drawing/2014/main" id="{5E2DF36E-63A2-3587-3C48-329C004A0BBB}"/>
              </a:ext>
            </a:extLst>
          </p:cNvPr>
          <p:cNvSpPr>
            <a:spLocks/>
          </p:cNvSpPr>
          <p:nvPr/>
        </p:nvSpPr>
        <p:spPr>
          <a:xfrm>
            <a:off x="1547617" y="14817699"/>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40" name="Rectangle 39">
            <a:extLst>
              <a:ext uri="{FF2B5EF4-FFF2-40B4-BE49-F238E27FC236}">
                <a16:creationId xmlns:a16="http://schemas.microsoft.com/office/drawing/2014/main" id="{B84F05C4-7760-A46A-5270-95CAA6B0C518}"/>
              </a:ext>
            </a:extLst>
          </p:cNvPr>
          <p:cNvSpPr>
            <a:spLocks/>
          </p:cNvSpPr>
          <p:nvPr/>
        </p:nvSpPr>
        <p:spPr>
          <a:xfrm>
            <a:off x="1547616" y="15563093"/>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sp>
        <p:nvSpPr>
          <p:cNvPr id="48" name="TextBox 47">
            <a:extLst>
              <a:ext uri="{FF2B5EF4-FFF2-40B4-BE49-F238E27FC236}">
                <a16:creationId xmlns:a16="http://schemas.microsoft.com/office/drawing/2014/main" id="{707278AB-A8B1-EF92-39EA-164DEA87A6D1}"/>
              </a:ext>
            </a:extLst>
          </p:cNvPr>
          <p:cNvSpPr txBox="1">
            <a:spLocks/>
          </p:cNvSpPr>
          <p:nvPr/>
        </p:nvSpPr>
        <p:spPr>
          <a:xfrm>
            <a:off x="368718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08:00</a:t>
            </a:r>
          </a:p>
        </p:txBody>
      </p:sp>
      <p:sp>
        <p:nvSpPr>
          <p:cNvPr id="49" name="TextBox 48">
            <a:extLst>
              <a:ext uri="{FF2B5EF4-FFF2-40B4-BE49-F238E27FC236}">
                <a16:creationId xmlns:a16="http://schemas.microsoft.com/office/drawing/2014/main" id="{E077FE7D-7EF7-1A4D-CED9-F3E085C21289}"/>
              </a:ext>
            </a:extLst>
          </p:cNvPr>
          <p:cNvSpPr txBox="1">
            <a:spLocks/>
          </p:cNvSpPr>
          <p:nvPr/>
        </p:nvSpPr>
        <p:spPr>
          <a:xfrm>
            <a:off x="471223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09:00</a:t>
            </a:r>
          </a:p>
        </p:txBody>
      </p:sp>
      <p:sp>
        <p:nvSpPr>
          <p:cNvPr id="50" name="TextBox 49">
            <a:extLst>
              <a:ext uri="{FF2B5EF4-FFF2-40B4-BE49-F238E27FC236}">
                <a16:creationId xmlns:a16="http://schemas.microsoft.com/office/drawing/2014/main" id="{0B10E711-2FF7-1A39-0A21-01EC9AA55EBC}"/>
              </a:ext>
            </a:extLst>
          </p:cNvPr>
          <p:cNvSpPr txBox="1">
            <a:spLocks/>
          </p:cNvSpPr>
          <p:nvPr/>
        </p:nvSpPr>
        <p:spPr>
          <a:xfrm>
            <a:off x="573729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10:00</a:t>
            </a:r>
          </a:p>
        </p:txBody>
      </p:sp>
      <p:sp>
        <p:nvSpPr>
          <p:cNvPr id="51" name="TextBox 50">
            <a:extLst>
              <a:ext uri="{FF2B5EF4-FFF2-40B4-BE49-F238E27FC236}">
                <a16:creationId xmlns:a16="http://schemas.microsoft.com/office/drawing/2014/main" id="{2789BE4A-6048-63C1-BEC9-3C3963162B5B}"/>
              </a:ext>
            </a:extLst>
          </p:cNvPr>
          <p:cNvSpPr txBox="1">
            <a:spLocks/>
          </p:cNvSpPr>
          <p:nvPr/>
        </p:nvSpPr>
        <p:spPr>
          <a:xfrm>
            <a:off x="676234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11:00</a:t>
            </a:r>
          </a:p>
        </p:txBody>
      </p:sp>
      <p:sp>
        <p:nvSpPr>
          <p:cNvPr id="52" name="TextBox 51">
            <a:extLst>
              <a:ext uri="{FF2B5EF4-FFF2-40B4-BE49-F238E27FC236}">
                <a16:creationId xmlns:a16="http://schemas.microsoft.com/office/drawing/2014/main" id="{567E2FC8-918A-F67B-C299-204438E09D60}"/>
              </a:ext>
            </a:extLst>
          </p:cNvPr>
          <p:cNvSpPr txBox="1">
            <a:spLocks/>
          </p:cNvSpPr>
          <p:nvPr/>
        </p:nvSpPr>
        <p:spPr>
          <a:xfrm>
            <a:off x="778740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12:00</a:t>
            </a:r>
          </a:p>
        </p:txBody>
      </p:sp>
      <p:sp>
        <p:nvSpPr>
          <p:cNvPr id="53" name="TextBox 52">
            <a:extLst>
              <a:ext uri="{FF2B5EF4-FFF2-40B4-BE49-F238E27FC236}">
                <a16:creationId xmlns:a16="http://schemas.microsoft.com/office/drawing/2014/main" id="{B2BCA9F0-37FF-EC28-C50D-11ECF8878E85}"/>
              </a:ext>
            </a:extLst>
          </p:cNvPr>
          <p:cNvSpPr txBox="1">
            <a:spLocks/>
          </p:cNvSpPr>
          <p:nvPr/>
        </p:nvSpPr>
        <p:spPr>
          <a:xfrm>
            <a:off x="881245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13:00</a:t>
            </a:r>
          </a:p>
        </p:txBody>
      </p:sp>
      <p:sp>
        <p:nvSpPr>
          <p:cNvPr id="54" name="TextBox 53">
            <a:extLst>
              <a:ext uri="{FF2B5EF4-FFF2-40B4-BE49-F238E27FC236}">
                <a16:creationId xmlns:a16="http://schemas.microsoft.com/office/drawing/2014/main" id="{E6127708-CDBB-6FEE-474B-A0034C0412B8}"/>
              </a:ext>
            </a:extLst>
          </p:cNvPr>
          <p:cNvSpPr txBox="1">
            <a:spLocks/>
          </p:cNvSpPr>
          <p:nvPr/>
        </p:nvSpPr>
        <p:spPr>
          <a:xfrm>
            <a:off x="983751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14:00</a:t>
            </a:r>
          </a:p>
        </p:txBody>
      </p:sp>
      <p:sp>
        <p:nvSpPr>
          <p:cNvPr id="55" name="TextBox 54">
            <a:extLst>
              <a:ext uri="{FF2B5EF4-FFF2-40B4-BE49-F238E27FC236}">
                <a16:creationId xmlns:a16="http://schemas.microsoft.com/office/drawing/2014/main" id="{220512EE-75CB-5D51-7FCF-DF48B5C6BEBC}"/>
              </a:ext>
            </a:extLst>
          </p:cNvPr>
          <p:cNvSpPr txBox="1">
            <a:spLocks/>
          </p:cNvSpPr>
          <p:nvPr/>
        </p:nvSpPr>
        <p:spPr>
          <a:xfrm>
            <a:off x="1086256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15:00</a:t>
            </a:r>
          </a:p>
        </p:txBody>
      </p:sp>
      <p:sp>
        <p:nvSpPr>
          <p:cNvPr id="56" name="TextBox 55">
            <a:extLst>
              <a:ext uri="{FF2B5EF4-FFF2-40B4-BE49-F238E27FC236}">
                <a16:creationId xmlns:a16="http://schemas.microsoft.com/office/drawing/2014/main" id="{C01F4461-BF97-A09B-15B9-41600C5B5621}"/>
              </a:ext>
            </a:extLst>
          </p:cNvPr>
          <p:cNvSpPr txBox="1">
            <a:spLocks/>
          </p:cNvSpPr>
          <p:nvPr/>
        </p:nvSpPr>
        <p:spPr>
          <a:xfrm>
            <a:off x="1188762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16:00</a:t>
            </a:r>
          </a:p>
        </p:txBody>
      </p:sp>
      <p:sp>
        <p:nvSpPr>
          <p:cNvPr id="57" name="TextBox 56">
            <a:extLst>
              <a:ext uri="{FF2B5EF4-FFF2-40B4-BE49-F238E27FC236}">
                <a16:creationId xmlns:a16="http://schemas.microsoft.com/office/drawing/2014/main" id="{55F1E7A9-D3C7-2747-239B-0FAD43D67438}"/>
              </a:ext>
            </a:extLst>
          </p:cNvPr>
          <p:cNvSpPr txBox="1">
            <a:spLocks/>
          </p:cNvSpPr>
          <p:nvPr/>
        </p:nvSpPr>
        <p:spPr>
          <a:xfrm>
            <a:off x="1291267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17:00</a:t>
            </a:r>
          </a:p>
        </p:txBody>
      </p:sp>
      <p:sp>
        <p:nvSpPr>
          <p:cNvPr id="58" name="TextBox 57">
            <a:extLst>
              <a:ext uri="{FF2B5EF4-FFF2-40B4-BE49-F238E27FC236}">
                <a16:creationId xmlns:a16="http://schemas.microsoft.com/office/drawing/2014/main" id="{A55D130C-7D9E-E5C3-3FC7-73E8F1A261D5}"/>
              </a:ext>
            </a:extLst>
          </p:cNvPr>
          <p:cNvSpPr txBox="1">
            <a:spLocks/>
          </p:cNvSpPr>
          <p:nvPr/>
        </p:nvSpPr>
        <p:spPr>
          <a:xfrm>
            <a:off x="1393773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18:00</a:t>
            </a:r>
          </a:p>
        </p:txBody>
      </p:sp>
      <p:sp>
        <p:nvSpPr>
          <p:cNvPr id="59" name="TextBox 58">
            <a:extLst>
              <a:ext uri="{FF2B5EF4-FFF2-40B4-BE49-F238E27FC236}">
                <a16:creationId xmlns:a16="http://schemas.microsoft.com/office/drawing/2014/main" id="{55AF251F-028E-76CC-3C9F-F9AF638E847B}"/>
              </a:ext>
            </a:extLst>
          </p:cNvPr>
          <p:cNvSpPr txBox="1">
            <a:spLocks/>
          </p:cNvSpPr>
          <p:nvPr/>
        </p:nvSpPr>
        <p:spPr>
          <a:xfrm>
            <a:off x="1496278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19:00</a:t>
            </a:r>
          </a:p>
        </p:txBody>
      </p:sp>
      <p:sp>
        <p:nvSpPr>
          <p:cNvPr id="60" name="TextBox 59">
            <a:extLst>
              <a:ext uri="{FF2B5EF4-FFF2-40B4-BE49-F238E27FC236}">
                <a16:creationId xmlns:a16="http://schemas.microsoft.com/office/drawing/2014/main" id="{03D5387A-034C-AACD-092A-08C62F618DDE}"/>
              </a:ext>
            </a:extLst>
          </p:cNvPr>
          <p:cNvSpPr txBox="1">
            <a:spLocks/>
          </p:cNvSpPr>
          <p:nvPr/>
        </p:nvSpPr>
        <p:spPr>
          <a:xfrm>
            <a:off x="1598784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20:00</a:t>
            </a:r>
          </a:p>
        </p:txBody>
      </p:sp>
      <p:sp>
        <p:nvSpPr>
          <p:cNvPr id="61" name="TextBox 60">
            <a:extLst>
              <a:ext uri="{FF2B5EF4-FFF2-40B4-BE49-F238E27FC236}">
                <a16:creationId xmlns:a16="http://schemas.microsoft.com/office/drawing/2014/main" id="{882996F6-DBE1-001B-0360-603CCF9995A2}"/>
              </a:ext>
            </a:extLst>
          </p:cNvPr>
          <p:cNvSpPr txBox="1">
            <a:spLocks/>
          </p:cNvSpPr>
          <p:nvPr/>
        </p:nvSpPr>
        <p:spPr>
          <a:xfrm>
            <a:off x="1701289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21:00</a:t>
            </a:r>
          </a:p>
        </p:txBody>
      </p:sp>
      <p:sp>
        <p:nvSpPr>
          <p:cNvPr id="62" name="TextBox 61">
            <a:extLst>
              <a:ext uri="{FF2B5EF4-FFF2-40B4-BE49-F238E27FC236}">
                <a16:creationId xmlns:a16="http://schemas.microsoft.com/office/drawing/2014/main" id="{C6610969-8A46-D75F-D99D-C6EF026C4165}"/>
              </a:ext>
            </a:extLst>
          </p:cNvPr>
          <p:cNvSpPr txBox="1">
            <a:spLocks/>
          </p:cNvSpPr>
          <p:nvPr/>
        </p:nvSpPr>
        <p:spPr>
          <a:xfrm>
            <a:off x="1906300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23:00</a:t>
            </a:r>
          </a:p>
        </p:txBody>
      </p:sp>
      <p:sp>
        <p:nvSpPr>
          <p:cNvPr id="71" name="TextBox 70">
            <a:extLst>
              <a:ext uri="{FF2B5EF4-FFF2-40B4-BE49-F238E27FC236}">
                <a16:creationId xmlns:a16="http://schemas.microsoft.com/office/drawing/2014/main" id="{A5B9F368-2EB3-18B2-022A-F0C595125AA7}"/>
              </a:ext>
            </a:extLst>
          </p:cNvPr>
          <p:cNvSpPr txBox="1">
            <a:spLocks/>
          </p:cNvSpPr>
          <p:nvPr/>
        </p:nvSpPr>
        <p:spPr>
          <a:xfrm>
            <a:off x="1803795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22:00</a:t>
            </a:r>
          </a:p>
        </p:txBody>
      </p:sp>
      <p:sp>
        <p:nvSpPr>
          <p:cNvPr id="72" name="TextBox 71">
            <a:extLst>
              <a:ext uri="{FF2B5EF4-FFF2-40B4-BE49-F238E27FC236}">
                <a16:creationId xmlns:a16="http://schemas.microsoft.com/office/drawing/2014/main" id="{C145D32F-8B47-036E-C48D-962A3D6CCEB7}"/>
              </a:ext>
            </a:extLst>
          </p:cNvPr>
          <p:cNvSpPr txBox="1">
            <a:spLocks/>
          </p:cNvSpPr>
          <p:nvPr/>
        </p:nvSpPr>
        <p:spPr>
          <a:xfrm rot="16200000">
            <a:off x="-1763903" y="13318198"/>
            <a:ext cx="6077678"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a:t>
            </a:r>
            <a:r>
              <a:rPr lang="en-GB" sz="3200" b="1" err="1">
                <a:solidFill>
                  <a:srgbClr val="26398B"/>
                </a:solidFill>
                <a:latin typeface="Calibri" panose="020F0502020204030204" pitchFamily="34" charset="0"/>
                <a:ea typeface="Calibri" panose="020F0502020204030204" pitchFamily="34" charset="0"/>
                <a:cs typeface="Calibri" panose="020F0502020204030204" pitchFamily="34" charset="0"/>
              </a:rPr>
              <a:t>Gutcher</a:t>
            </a:r>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 to H. Ness</a:t>
            </a:r>
          </a:p>
        </p:txBody>
      </p:sp>
      <p:sp>
        <p:nvSpPr>
          <p:cNvPr id="5" name="TextBox 4">
            <a:extLst>
              <a:ext uri="{FF2B5EF4-FFF2-40B4-BE49-F238E27FC236}">
                <a16:creationId xmlns:a16="http://schemas.microsoft.com/office/drawing/2014/main" id="{AFA1CFE3-DA59-A37A-2CE6-3C4A1CCA497D}"/>
              </a:ext>
            </a:extLst>
          </p:cNvPr>
          <p:cNvSpPr txBox="1">
            <a:spLocks/>
          </p:cNvSpPr>
          <p:nvPr/>
        </p:nvSpPr>
        <p:spPr>
          <a:xfrm rot="16200000">
            <a:off x="-1824065" y="19456038"/>
            <a:ext cx="6198002"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H. Ness to </a:t>
            </a:r>
            <a:r>
              <a:rPr lang="en-GB" sz="3200" b="1" err="1">
                <a:solidFill>
                  <a:srgbClr val="26398B"/>
                </a:solidFill>
                <a:latin typeface="Calibri" panose="020F0502020204030204" pitchFamily="34" charset="0"/>
                <a:ea typeface="Calibri" panose="020F0502020204030204" pitchFamily="34" charset="0"/>
                <a:cs typeface="Calibri" panose="020F0502020204030204" pitchFamily="34" charset="0"/>
              </a:rPr>
              <a:t>Gutcher</a:t>
            </a:r>
            <a:endParaRPr lang="en-GB" sz="3200" b="1">
              <a:solidFill>
                <a:srgbClr val="26398B"/>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Graphic 28">
            <a:extLst>
              <a:ext uri="{FF2B5EF4-FFF2-40B4-BE49-F238E27FC236}">
                <a16:creationId xmlns:a16="http://schemas.microsoft.com/office/drawing/2014/main" id="{F829D503-40EF-9D4E-F5DB-59AF7C59254D}"/>
              </a:ext>
            </a:extLst>
          </p:cNvPr>
          <p:cNvPicPr>
            <a:picLocks noChangeAspect="1"/>
          </p:cNvPicPr>
          <p:nvPr/>
        </p:nvPicPr>
        <p:blipFill>
          <a:blip r:embed="rId7">
            <a:extLst>
              <a:ext uri="{96DAC541-7B7A-43D3-8B79-37D633B846F1}">
                <asvg:svgBlip xmlns:asvg="http://schemas.microsoft.com/office/drawing/2016/SVG/main" r:embed="rId8"/>
              </a:ext>
            </a:extLst>
          </a:blip>
          <a:srcRect l="13568" r="10977"/>
          <a:stretch/>
        </p:blipFill>
        <p:spPr>
          <a:xfrm flipH="1">
            <a:off x="14694040" y="22801474"/>
            <a:ext cx="462317" cy="250655"/>
          </a:xfrm>
          <a:prstGeom prst="rect">
            <a:avLst/>
          </a:prstGeom>
        </p:spPr>
      </p:pic>
      <p:sp>
        <p:nvSpPr>
          <p:cNvPr id="77" name="TextBox 76">
            <a:extLst>
              <a:ext uri="{FF2B5EF4-FFF2-40B4-BE49-F238E27FC236}">
                <a16:creationId xmlns:a16="http://schemas.microsoft.com/office/drawing/2014/main" id="{984E1B7F-BD6E-8CE9-CDB9-8D882456B958}"/>
              </a:ext>
            </a:extLst>
          </p:cNvPr>
          <p:cNvSpPr txBox="1"/>
          <p:nvPr/>
        </p:nvSpPr>
        <p:spPr>
          <a:xfrm>
            <a:off x="15156357" y="22665191"/>
            <a:ext cx="9858375" cy="523220"/>
          </a:xfrm>
          <a:prstGeom prst="rect">
            <a:avLst/>
          </a:prstGeom>
          <a:noFill/>
        </p:spPr>
        <p:txBody>
          <a:bodyPr wrap="square" rtlCol="0">
            <a:spAutoFit/>
          </a:bodyPr>
          <a:lstStyle/>
          <a:p>
            <a:r>
              <a:rPr lang="en-GB" sz="2800">
                <a:latin typeface="Calibri" panose="020F0502020204030204" pitchFamily="34" charset="0"/>
                <a:ea typeface="Calibri" panose="020F0502020204030204" pitchFamily="34" charset="0"/>
                <a:cs typeface="Calibri" panose="020F0502020204030204" pitchFamily="34" charset="0"/>
              </a:rPr>
              <a:t>= Indirect sailing</a:t>
            </a:r>
          </a:p>
        </p:txBody>
      </p:sp>
      <p:sp>
        <p:nvSpPr>
          <p:cNvPr id="292" name="TextBox 291">
            <a:extLst>
              <a:ext uri="{FF2B5EF4-FFF2-40B4-BE49-F238E27FC236}">
                <a16:creationId xmlns:a16="http://schemas.microsoft.com/office/drawing/2014/main" id="{4E16B4E1-A255-DEA1-0472-FD0C872FAEC0}"/>
              </a:ext>
            </a:extLst>
          </p:cNvPr>
          <p:cNvSpPr txBox="1"/>
          <p:nvPr/>
        </p:nvSpPr>
        <p:spPr>
          <a:xfrm>
            <a:off x="1434287" y="9863435"/>
            <a:ext cx="16681319" cy="523220"/>
          </a:xfrm>
          <a:prstGeom prst="rect">
            <a:avLst/>
          </a:prstGeom>
          <a:noFill/>
        </p:spPr>
        <p:txBody>
          <a:bodyPr wrap="square">
            <a:spAutoFit/>
          </a:bodyPr>
          <a:lstStyle/>
          <a:p>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This graphic shows the </a:t>
            </a:r>
            <a:r>
              <a:rPr kumimoji="0" lang="en-GB" sz="2800" b="1" i="0" u="sng"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winter</a:t>
            </a:r>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 departure times for scheduled ferry services from both </a:t>
            </a:r>
            <a:r>
              <a:rPr kumimoji="0" lang="en-GB" sz="2800" b="1" i="0" u="none" strike="noStrike" kern="1200" cap="none" spc="0" normalizeH="0" baseline="0" noProof="0" err="1">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Gutcher</a:t>
            </a:r>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 and Hamars Ness</a:t>
            </a:r>
            <a:endParaRPr lang="en-GB" sz="2800" b="1">
              <a:solidFill>
                <a:srgbClr val="26398B"/>
              </a:solidFill>
            </a:endParaRPr>
          </a:p>
        </p:txBody>
      </p:sp>
      <p:sp>
        <p:nvSpPr>
          <p:cNvPr id="78" name="Rectangle 77">
            <a:extLst>
              <a:ext uri="{FF2B5EF4-FFF2-40B4-BE49-F238E27FC236}">
                <a16:creationId xmlns:a16="http://schemas.microsoft.com/office/drawing/2014/main" id="{FDACC174-697B-E51F-A424-46A45E2DAF65}"/>
              </a:ext>
            </a:extLst>
          </p:cNvPr>
          <p:cNvSpPr>
            <a:spLocks/>
          </p:cNvSpPr>
          <p:nvPr/>
        </p:nvSpPr>
        <p:spPr>
          <a:xfrm>
            <a:off x="1558952" y="17219432"/>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79" name="Rectangle 78">
            <a:extLst>
              <a:ext uri="{FF2B5EF4-FFF2-40B4-BE49-F238E27FC236}">
                <a16:creationId xmlns:a16="http://schemas.microsoft.com/office/drawing/2014/main" id="{C5A6EA24-CE0E-7ABC-78CD-751D3A1EA7CE}"/>
              </a:ext>
            </a:extLst>
          </p:cNvPr>
          <p:cNvSpPr>
            <a:spLocks/>
          </p:cNvSpPr>
          <p:nvPr/>
        </p:nvSpPr>
        <p:spPr>
          <a:xfrm>
            <a:off x="1558951" y="17964825"/>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80" name="Rectangle 79">
            <a:extLst>
              <a:ext uri="{FF2B5EF4-FFF2-40B4-BE49-F238E27FC236}">
                <a16:creationId xmlns:a16="http://schemas.microsoft.com/office/drawing/2014/main" id="{F4101705-651D-7A4A-0110-15332D1C87ED}"/>
              </a:ext>
            </a:extLst>
          </p:cNvPr>
          <p:cNvSpPr>
            <a:spLocks/>
          </p:cNvSpPr>
          <p:nvPr/>
        </p:nvSpPr>
        <p:spPr>
          <a:xfrm>
            <a:off x="1558950" y="18710218"/>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291" name="Rectangle 290">
            <a:extLst>
              <a:ext uri="{FF2B5EF4-FFF2-40B4-BE49-F238E27FC236}">
                <a16:creationId xmlns:a16="http://schemas.microsoft.com/office/drawing/2014/main" id="{7A9DB237-C06C-523D-4813-F728A554E0A6}"/>
              </a:ext>
            </a:extLst>
          </p:cNvPr>
          <p:cNvSpPr>
            <a:spLocks/>
          </p:cNvSpPr>
          <p:nvPr/>
        </p:nvSpPr>
        <p:spPr>
          <a:xfrm>
            <a:off x="1558949" y="19455611"/>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293" name="Rectangle 292">
            <a:extLst>
              <a:ext uri="{FF2B5EF4-FFF2-40B4-BE49-F238E27FC236}">
                <a16:creationId xmlns:a16="http://schemas.microsoft.com/office/drawing/2014/main" id="{84CD379B-D277-7A19-67BC-02B11895835D}"/>
              </a:ext>
            </a:extLst>
          </p:cNvPr>
          <p:cNvSpPr>
            <a:spLocks/>
          </p:cNvSpPr>
          <p:nvPr/>
        </p:nvSpPr>
        <p:spPr>
          <a:xfrm>
            <a:off x="1558948" y="20201004"/>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294" name="Rectangle 293">
            <a:extLst>
              <a:ext uri="{FF2B5EF4-FFF2-40B4-BE49-F238E27FC236}">
                <a16:creationId xmlns:a16="http://schemas.microsoft.com/office/drawing/2014/main" id="{CC8BCBA0-BCCC-5279-164D-DC8F26417BEE}"/>
              </a:ext>
            </a:extLst>
          </p:cNvPr>
          <p:cNvSpPr>
            <a:spLocks/>
          </p:cNvSpPr>
          <p:nvPr/>
        </p:nvSpPr>
        <p:spPr>
          <a:xfrm>
            <a:off x="1547617" y="20946397"/>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295" name="Rectangle 294">
            <a:extLst>
              <a:ext uri="{FF2B5EF4-FFF2-40B4-BE49-F238E27FC236}">
                <a16:creationId xmlns:a16="http://schemas.microsoft.com/office/drawing/2014/main" id="{38092F25-AD25-B7EE-0AB8-35F3736D06FD}"/>
              </a:ext>
            </a:extLst>
          </p:cNvPr>
          <p:cNvSpPr>
            <a:spLocks/>
          </p:cNvSpPr>
          <p:nvPr/>
        </p:nvSpPr>
        <p:spPr>
          <a:xfrm>
            <a:off x="1547616" y="21691791"/>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sp>
        <p:nvSpPr>
          <p:cNvPr id="296" name="Text Placeholder 2">
            <a:extLst>
              <a:ext uri="{FF2B5EF4-FFF2-40B4-BE49-F238E27FC236}">
                <a16:creationId xmlns:a16="http://schemas.microsoft.com/office/drawing/2014/main" id="{0010D92F-F1DB-7881-8AD3-AF6F992DABE0}"/>
              </a:ext>
            </a:extLst>
          </p:cNvPr>
          <p:cNvSpPr txBox="1">
            <a:spLocks/>
          </p:cNvSpPr>
          <p:nvPr/>
        </p:nvSpPr>
        <p:spPr>
          <a:xfrm>
            <a:off x="172812" y="23417434"/>
            <a:ext cx="11172904" cy="5356204"/>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marL="342900" lvl="1">
              <a:lnSpc>
                <a:spcPct val="90000"/>
              </a:lnSpc>
              <a:spcAft>
                <a:spcPts val="1200"/>
              </a:spcAft>
            </a:pPr>
            <a:r>
              <a:rPr lang="en-GB" sz="2100">
                <a:latin typeface="Calibri" panose="020F0502020204030204" pitchFamily="34" charset="0"/>
                <a:ea typeface="Calibri" panose="020F0502020204030204" pitchFamily="34" charset="0"/>
                <a:cs typeface="Calibri" panose="020F0502020204030204" pitchFamily="34" charset="0"/>
              </a:rPr>
              <a:t>The </a:t>
            </a:r>
            <a:r>
              <a:rPr lang="en-GB" sz="2100" b="1">
                <a:latin typeface="Calibri" panose="020F0502020204030204" pitchFamily="34" charset="0"/>
                <a:ea typeface="Calibri" panose="020F0502020204030204" pitchFamily="34" charset="0"/>
                <a:cs typeface="Calibri" panose="020F0502020204030204" pitchFamily="34" charset="0"/>
              </a:rPr>
              <a:t>No.24 </a:t>
            </a:r>
            <a:r>
              <a:rPr lang="en-GB" sz="2100">
                <a:latin typeface="Calibri" panose="020F0502020204030204" pitchFamily="34" charset="0"/>
                <a:ea typeface="Calibri" panose="020F0502020204030204" pitchFamily="34" charset="0"/>
                <a:cs typeface="Calibri" panose="020F0502020204030204" pitchFamily="34" charset="0"/>
              </a:rPr>
              <a:t>bus provides a </a:t>
            </a:r>
            <a:r>
              <a:rPr lang="en-GB" sz="2100" b="1">
                <a:latin typeface="Calibri" panose="020F0502020204030204" pitchFamily="34" charset="0"/>
                <a:ea typeface="Calibri" panose="020F0502020204030204" pitchFamily="34" charset="0"/>
                <a:cs typeface="Calibri" panose="020F0502020204030204" pitchFamily="34" charset="0"/>
              </a:rPr>
              <a:t>through bus service from </a:t>
            </a:r>
            <a:r>
              <a:rPr lang="en-GB" sz="2100" b="1" err="1">
                <a:latin typeface="Calibri" panose="020F0502020204030204" pitchFamily="34" charset="0"/>
                <a:ea typeface="Calibri" panose="020F0502020204030204" pitchFamily="34" charset="0"/>
                <a:cs typeface="Calibri" panose="020F0502020204030204" pitchFamily="34" charset="0"/>
              </a:rPr>
              <a:t>Gutcher</a:t>
            </a:r>
            <a:r>
              <a:rPr lang="en-GB" sz="2100" b="1">
                <a:latin typeface="Calibri" panose="020F0502020204030204" pitchFamily="34" charset="0"/>
                <a:ea typeface="Calibri" panose="020F0502020204030204" pitchFamily="34" charset="0"/>
                <a:cs typeface="Calibri" panose="020F0502020204030204" pitchFamily="34" charset="0"/>
              </a:rPr>
              <a:t> </a:t>
            </a:r>
            <a:r>
              <a:rPr lang="en-GB" sz="2100">
                <a:latin typeface="Calibri" panose="020F0502020204030204" pitchFamily="34" charset="0"/>
                <a:ea typeface="Calibri" panose="020F0502020204030204" pitchFamily="34" charset="0"/>
                <a:cs typeface="Calibri" panose="020F0502020204030204" pitchFamily="34" charset="0"/>
              </a:rPr>
              <a:t>(the embarkation point for the ferry to </a:t>
            </a:r>
            <a:r>
              <a:rPr lang="en-GB" sz="2100" b="1">
                <a:latin typeface="Calibri" panose="020F0502020204030204" pitchFamily="34" charset="0"/>
                <a:ea typeface="Calibri" panose="020F0502020204030204" pitchFamily="34" charset="0"/>
                <a:cs typeface="Calibri" panose="020F0502020204030204" pitchFamily="34" charset="0"/>
              </a:rPr>
              <a:t>Fetlar</a:t>
            </a:r>
            <a:r>
              <a:rPr lang="en-GB" sz="2100">
                <a:latin typeface="Calibri" panose="020F0502020204030204" pitchFamily="34" charset="0"/>
                <a:ea typeface="Calibri" panose="020F0502020204030204" pitchFamily="34" charset="0"/>
                <a:cs typeface="Calibri" panose="020F0502020204030204" pitchFamily="34" charset="0"/>
              </a:rPr>
              <a:t> and </a:t>
            </a:r>
            <a:r>
              <a:rPr lang="en-GB" sz="2100" b="1">
                <a:latin typeface="Calibri" panose="020F0502020204030204" pitchFamily="34" charset="0"/>
                <a:ea typeface="Calibri" panose="020F0502020204030204" pitchFamily="34" charset="0"/>
                <a:cs typeface="Calibri" panose="020F0502020204030204" pitchFamily="34" charset="0"/>
              </a:rPr>
              <a:t>Unst</a:t>
            </a:r>
            <a:r>
              <a:rPr lang="en-GB" sz="2100">
                <a:latin typeface="Calibri" panose="020F0502020204030204" pitchFamily="34" charset="0"/>
                <a:ea typeface="Calibri" panose="020F0502020204030204" pitchFamily="34" charset="0"/>
                <a:cs typeface="Calibri" panose="020F0502020204030204" pitchFamily="34" charset="0"/>
              </a:rPr>
              <a:t>)</a:t>
            </a:r>
            <a:r>
              <a:rPr lang="en-GB" sz="2100" b="1">
                <a:latin typeface="Calibri" panose="020F0502020204030204" pitchFamily="34" charset="0"/>
                <a:ea typeface="Calibri" panose="020F0502020204030204" pitchFamily="34" charset="0"/>
                <a:cs typeface="Calibri" panose="020F0502020204030204" pitchFamily="34" charset="0"/>
              </a:rPr>
              <a:t> to Lerwick via the Yell Sound ferry</a:t>
            </a:r>
            <a:r>
              <a:rPr lang="en-GB" sz="2100">
                <a:latin typeface="Calibri" panose="020F0502020204030204" pitchFamily="34" charset="0"/>
                <a:ea typeface="Calibri" panose="020F0502020204030204" pitchFamily="34" charset="0"/>
                <a:cs typeface="Calibri" panose="020F0502020204030204" pitchFamily="34" charset="0"/>
              </a:rPr>
              <a:t>.  This is a single return service per day (Monday to Friday) which:</a:t>
            </a:r>
          </a:p>
          <a:p>
            <a:pPr marL="800100" lvl="1" indent="-457200">
              <a:lnSpc>
                <a:spcPct val="90000"/>
              </a:lnSpc>
              <a:spcAft>
                <a:spcPts val="12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Departs </a:t>
            </a:r>
            <a:r>
              <a:rPr lang="en-GB" sz="2100" err="1">
                <a:latin typeface="Calibri" panose="020F0502020204030204" pitchFamily="34" charset="0"/>
                <a:ea typeface="Calibri" panose="020F0502020204030204" pitchFamily="34" charset="0"/>
                <a:cs typeface="Calibri" panose="020F0502020204030204" pitchFamily="34" charset="0"/>
              </a:rPr>
              <a:t>Gutcher</a:t>
            </a:r>
            <a:r>
              <a:rPr lang="en-GB" sz="2100">
                <a:latin typeface="Calibri" panose="020F0502020204030204" pitchFamily="34" charset="0"/>
                <a:ea typeface="Calibri" panose="020F0502020204030204" pitchFamily="34" charset="0"/>
                <a:cs typeface="Calibri" panose="020F0502020204030204" pitchFamily="34" charset="0"/>
              </a:rPr>
              <a:t> at 08:40 (the closest arrival from </a:t>
            </a:r>
            <a:r>
              <a:rPr lang="en-GB" sz="2100" b="1">
                <a:latin typeface="Calibri" panose="020F0502020204030204" pitchFamily="34" charset="0"/>
                <a:ea typeface="Calibri" panose="020F0502020204030204" pitchFamily="34" charset="0"/>
                <a:cs typeface="Calibri" panose="020F0502020204030204" pitchFamily="34" charset="0"/>
              </a:rPr>
              <a:t>Hamars Ness </a:t>
            </a:r>
            <a:r>
              <a:rPr lang="en-GB" sz="2100">
                <a:latin typeface="Calibri" panose="020F0502020204030204" pitchFamily="34" charset="0"/>
                <a:ea typeface="Calibri" panose="020F0502020204030204" pitchFamily="34" charset="0"/>
                <a:cs typeface="Calibri" panose="020F0502020204030204" pitchFamily="34" charset="0"/>
              </a:rPr>
              <a:t>is the </a:t>
            </a:r>
            <a:r>
              <a:rPr lang="en-GB" sz="2100" b="1">
                <a:latin typeface="Calibri" panose="020F0502020204030204" pitchFamily="34" charset="0"/>
                <a:ea typeface="Calibri" panose="020F0502020204030204" pitchFamily="34" charset="0"/>
                <a:cs typeface="Calibri" panose="020F0502020204030204" pitchFamily="34" charset="0"/>
              </a:rPr>
              <a:t>07:55 </a:t>
            </a:r>
            <a:r>
              <a:rPr lang="en-GB" sz="2100">
                <a:latin typeface="Calibri" panose="020F0502020204030204" pitchFamily="34" charset="0"/>
                <a:ea typeface="Calibri" panose="020F0502020204030204" pitchFamily="34" charset="0"/>
                <a:cs typeface="Calibri" panose="020F0502020204030204" pitchFamily="34" charset="0"/>
              </a:rPr>
              <a:t>via Belmont), travels on the </a:t>
            </a:r>
            <a:r>
              <a:rPr lang="en-GB" sz="2100" b="1">
                <a:latin typeface="Calibri" panose="020F0502020204030204" pitchFamily="34" charset="0"/>
                <a:ea typeface="Calibri" panose="020F0502020204030204" pitchFamily="34" charset="0"/>
                <a:cs typeface="Calibri" panose="020F0502020204030204" pitchFamily="34" charset="0"/>
              </a:rPr>
              <a:t>09:15 sailing from </a:t>
            </a:r>
            <a:r>
              <a:rPr lang="en-GB" sz="2100" b="1" err="1">
                <a:latin typeface="Calibri" panose="020F0502020204030204" pitchFamily="34" charset="0"/>
                <a:ea typeface="Calibri" panose="020F0502020204030204" pitchFamily="34" charset="0"/>
                <a:cs typeface="Calibri" panose="020F0502020204030204" pitchFamily="34" charset="0"/>
              </a:rPr>
              <a:t>Ulsta</a:t>
            </a:r>
            <a:r>
              <a:rPr lang="en-GB" sz="2100" b="1">
                <a:latin typeface="Calibri" panose="020F0502020204030204" pitchFamily="34" charset="0"/>
                <a:ea typeface="Calibri" panose="020F0502020204030204" pitchFamily="34" charset="0"/>
                <a:cs typeface="Calibri" panose="020F0502020204030204" pitchFamily="34" charset="0"/>
              </a:rPr>
              <a:t> </a:t>
            </a:r>
            <a:r>
              <a:rPr lang="en-GB" sz="2100">
                <a:latin typeface="Calibri" panose="020F0502020204030204" pitchFamily="34" charset="0"/>
                <a:ea typeface="Calibri" panose="020F0502020204030204" pitchFamily="34" charset="0"/>
                <a:cs typeface="Calibri" panose="020F0502020204030204" pitchFamily="34" charset="0"/>
              </a:rPr>
              <a:t>and arrives in Lerwick at 10:26</a:t>
            </a:r>
          </a:p>
          <a:p>
            <a:pPr marL="800100" lvl="1" indent="-457200">
              <a:lnSpc>
                <a:spcPct val="90000"/>
              </a:lnSpc>
              <a:spcAft>
                <a:spcPts val="12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In the reverse direction, the bus leaves Lerwick at 14:20, travels on the </a:t>
            </a:r>
            <a:r>
              <a:rPr lang="en-GB" sz="2100" b="1">
                <a:latin typeface="Calibri" panose="020F0502020204030204" pitchFamily="34" charset="0"/>
                <a:ea typeface="Calibri" panose="020F0502020204030204" pitchFamily="34" charset="0"/>
                <a:cs typeface="Calibri" panose="020F0502020204030204" pitchFamily="34" charset="0"/>
              </a:rPr>
              <a:t>15:25 sailing from Toft </a:t>
            </a:r>
            <a:r>
              <a:rPr lang="en-GB" sz="2100">
                <a:latin typeface="Calibri" panose="020F0502020204030204" pitchFamily="34" charset="0"/>
                <a:ea typeface="Calibri" panose="020F0502020204030204" pitchFamily="34" charset="0"/>
                <a:cs typeface="Calibri" panose="020F0502020204030204" pitchFamily="34" charset="0"/>
              </a:rPr>
              <a:t>and arrives in </a:t>
            </a:r>
            <a:r>
              <a:rPr lang="en-GB" sz="2100" err="1">
                <a:latin typeface="Calibri" panose="020F0502020204030204" pitchFamily="34" charset="0"/>
                <a:ea typeface="Calibri" panose="020F0502020204030204" pitchFamily="34" charset="0"/>
                <a:cs typeface="Calibri" panose="020F0502020204030204" pitchFamily="34" charset="0"/>
              </a:rPr>
              <a:t>Gutcher</a:t>
            </a:r>
            <a:r>
              <a:rPr lang="en-GB" sz="2100">
                <a:latin typeface="Calibri" panose="020F0502020204030204" pitchFamily="34" charset="0"/>
                <a:ea typeface="Calibri" panose="020F0502020204030204" pitchFamily="34" charset="0"/>
                <a:cs typeface="Calibri" panose="020F0502020204030204" pitchFamily="34" charset="0"/>
              </a:rPr>
              <a:t> at 16:12, connecting with the </a:t>
            </a:r>
            <a:r>
              <a:rPr lang="en-GB" sz="2100" b="1">
                <a:latin typeface="Calibri" panose="020F0502020204030204" pitchFamily="34" charset="0"/>
                <a:ea typeface="Calibri" panose="020F0502020204030204" pitchFamily="34" charset="0"/>
                <a:cs typeface="Calibri" panose="020F0502020204030204" pitchFamily="34" charset="0"/>
              </a:rPr>
              <a:t>16:15 sailing to Hamars Ness </a:t>
            </a:r>
            <a:r>
              <a:rPr lang="en-GB" sz="2100">
                <a:latin typeface="Calibri" panose="020F0502020204030204" pitchFamily="34" charset="0"/>
                <a:ea typeface="Calibri" panose="020F0502020204030204" pitchFamily="34" charset="0"/>
                <a:cs typeface="Calibri" panose="020F0502020204030204" pitchFamily="34" charset="0"/>
              </a:rPr>
              <a:t>and </a:t>
            </a:r>
            <a:r>
              <a:rPr lang="en-GB" sz="2100" b="1">
                <a:latin typeface="Calibri" panose="020F0502020204030204" pitchFamily="34" charset="0"/>
                <a:ea typeface="Calibri" panose="020F0502020204030204" pitchFamily="34" charset="0"/>
                <a:cs typeface="Calibri" panose="020F0502020204030204" pitchFamily="34" charset="0"/>
              </a:rPr>
              <a:t>16:30 sailing to Belmont</a:t>
            </a:r>
          </a:p>
          <a:p>
            <a:pPr marL="342900" lvl="1">
              <a:lnSpc>
                <a:spcPct val="90000"/>
              </a:lnSpc>
              <a:spcAft>
                <a:spcPts val="1200"/>
              </a:spcAft>
            </a:pPr>
            <a:endParaRPr lang="en-GB" sz="2100" b="1">
              <a:latin typeface="Calibri" panose="020F0502020204030204" pitchFamily="34" charset="0"/>
              <a:ea typeface="Calibri" panose="020F0502020204030204" pitchFamily="34" charset="0"/>
              <a:cs typeface="Calibri" panose="020F0502020204030204" pitchFamily="34" charset="0"/>
            </a:endParaRPr>
          </a:p>
          <a:p>
            <a:pPr marL="342900" lvl="1">
              <a:lnSpc>
                <a:spcPct val="90000"/>
              </a:lnSpc>
              <a:spcAft>
                <a:spcPts val="600"/>
              </a:spcAft>
            </a:pPr>
            <a:r>
              <a:rPr lang="en-GB" sz="2100">
                <a:latin typeface="Calibri" panose="020F0502020204030204" pitchFamily="34" charset="0"/>
                <a:ea typeface="Calibri" panose="020F0502020204030204" pitchFamily="34" charset="0"/>
                <a:cs typeface="Calibri" panose="020F0502020204030204" pitchFamily="34" charset="0"/>
              </a:rPr>
              <a:t>On Yell, the </a:t>
            </a:r>
            <a:r>
              <a:rPr lang="en-GB" sz="2100" b="1">
                <a:latin typeface="Calibri" panose="020F0502020204030204" pitchFamily="34" charset="0"/>
                <a:ea typeface="Calibri" panose="020F0502020204030204" pitchFamily="34" charset="0"/>
                <a:cs typeface="Calibri" panose="020F0502020204030204" pitchFamily="34" charset="0"/>
              </a:rPr>
              <a:t>24Y</a:t>
            </a:r>
            <a:r>
              <a:rPr lang="en-GB" sz="2100">
                <a:latin typeface="Calibri" panose="020F0502020204030204" pitchFamily="34" charset="0"/>
                <a:ea typeface="Calibri" panose="020F0502020204030204" pitchFamily="34" charset="0"/>
                <a:cs typeface="Calibri" panose="020F0502020204030204" pitchFamily="34" charset="0"/>
              </a:rPr>
              <a:t> bus/dial-a-ride service </a:t>
            </a:r>
            <a:r>
              <a:rPr lang="en-GB" sz="2100" b="1">
                <a:latin typeface="Calibri" panose="020F0502020204030204" pitchFamily="34" charset="0"/>
                <a:ea typeface="Calibri" panose="020F0502020204030204" pitchFamily="34" charset="0"/>
                <a:cs typeface="Calibri" panose="020F0502020204030204" pitchFamily="34" charset="0"/>
              </a:rPr>
              <a:t>(</a:t>
            </a:r>
            <a:r>
              <a:rPr lang="en-GB" sz="2100" b="1" err="1">
                <a:latin typeface="Calibri" panose="020F0502020204030204" pitchFamily="34" charset="0"/>
                <a:ea typeface="Calibri" panose="020F0502020204030204" pitchFamily="34" charset="0"/>
                <a:cs typeface="Calibri" panose="020F0502020204030204" pitchFamily="34" charset="0"/>
              </a:rPr>
              <a:t>Cullivoe</a:t>
            </a:r>
            <a:r>
              <a:rPr lang="en-GB" sz="2100" b="1">
                <a:latin typeface="Calibri" panose="020F0502020204030204" pitchFamily="34" charset="0"/>
                <a:ea typeface="Calibri" panose="020F0502020204030204" pitchFamily="34" charset="0"/>
                <a:cs typeface="Calibri" panose="020F0502020204030204" pitchFamily="34" charset="0"/>
              </a:rPr>
              <a:t> to </a:t>
            </a:r>
            <a:r>
              <a:rPr lang="en-GB" sz="2100" b="1" err="1">
                <a:latin typeface="Calibri" panose="020F0502020204030204" pitchFamily="34" charset="0"/>
                <a:ea typeface="Calibri" panose="020F0502020204030204" pitchFamily="34" charset="0"/>
                <a:cs typeface="Calibri" panose="020F0502020204030204" pitchFamily="34" charset="0"/>
              </a:rPr>
              <a:t>Ulsta</a:t>
            </a:r>
            <a:r>
              <a:rPr lang="en-GB" sz="2100" b="1">
                <a:latin typeface="Calibri" panose="020F0502020204030204" pitchFamily="34" charset="0"/>
                <a:ea typeface="Calibri" panose="020F0502020204030204" pitchFamily="34" charset="0"/>
                <a:cs typeface="Calibri" panose="020F0502020204030204" pitchFamily="34" charset="0"/>
              </a:rPr>
              <a:t>) </a:t>
            </a:r>
            <a:r>
              <a:rPr lang="en-GB" sz="2100">
                <a:latin typeface="Calibri" panose="020F0502020204030204" pitchFamily="34" charset="0"/>
                <a:ea typeface="Calibri" panose="020F0502020204030204" pitchFamily="34" charset="0"/>
                <a:cs typeface="Calibri" panose="020F0502020204030204" pitchFamily="34" charset="0"/>
              </a:rPr>
              <a:t>provides a public transport connection between the </a:t>
            </a:r>
            <a:r>
              <a:rPr lang="en-GB" sz="2100" err="1">
                <a:latin typeface="Calibri" panose="020F0502020204030204" pitchFamily="34" charset="0"/>
                <a:ea typeface="Calibri" panose="020F0502020204030204" pitchFamily="34" charset="0"/>
                <a:cs typeface="Calibri" panose="020F0502020204030204" pitchFamily="34" charset="0"/>
              </a:rPr>
              <a:t>Bluemull</a:t>
            </a:r>
            <a:r>
              <a:rPr lang="en-GB" sz="2100">
                <a:latin typeface="Calibri" panose="020F0502020204030204" pitchFamily="34" charset="0"/>
                <a:ea typeface="Calibri" panose="020F0502020204030204" pitchFamily="34" charset="0"/>
                <a:cs typeface="Calibri" panose="020F0502020204030204" pitchFamily="34" charset="0"/>
              </a:rPr>
              <a:t> and </a:t>
            </a:r>
            <a:r>
              <a:rPr lang="en-GB" sz="2100" err="1">
                <a:latin typeface="Calibri" panose="020F0502020204030204" pitchFamily="34" charset="0"/>
                <a:ea typeface="Calibri" panose="020F0502020204030204" pitchFamily="34" charset="0"/>
                <a:cs typeface="Calibri" panose="020F0502020204030204" pitchFamily="34" charset="0"/>
              </a:rPr>
              <a:t>Yelll</a:t>
            </a:r>
            <a:r>
              <a:rPr lang="en-GB" sz="2100">
                <a:latin typeface="Calibri" panose="020F0502020204030204" pitchFamily="34" charset="0"/>
                <a:ea typeface="Calibri" panose="020F0502020204030204" pitchFamily="34" charset="0"/>
                <a:cs typeface="Calibri" panose="020F0502020204030204" pitchFamily="34" charset="0"/>
              </a:rPr>
              <a:t> Sound ferries:</a:t>
            </a:r>
          </a:p>
          <a:p>
            <a:pPr marL="800100" lvl="1" indent="-457200">
              <a:lnSpc>
                <a:spcPct val="90000"/>
              </a:lnSpc>
              <a:spcAft>
                <a:spcPts val="12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The 24Y does not however integrate well with Fetlar ferry services – it only </a:t>
            </a:r>
            <a:r>
              <a:rPr lang="en-GB" sz="2100" b="1">
                <a:latin typeface="Calibri" panose="020F0502020204030204" pitchFamily="34" charset="0"/>
                <a:ea typeface="Calibri" panose="020F0502020204030204" pitchFamily="34" charset="0"/>
                <a:cs typeface="Calibri" panose="020F0502020204030204" pitchFamily="34" charset="0"/>
              </a:rPr>
              <a:t>connects with the following sailings from </a:t>
            </a:r>
            <a:r>
              <a:rPr lang="en-GB" sz="2100" b="1" err="1">
                <a:latin typeface="Calibri" panose="020F0502020204030204" pitchFamily="34" charset="0"/>
                <a:ea typeface="Calibri" panose="020F0502020204030204" pitchFamily="34" charset="0"/>
                <a:cs typeface="Calibri" panose="020F0502020204030204" pitchFamily="34" charset="0"/>
              </a:rPr>
              <a:t>Gutcher</a:t>
            </a:r>
            <a:r>
              <a:rPr lang="en-GB" sz="2100" b="1">
                <a:latin typeface="Calibri" panose="020F0502020204030204" pitchFamily="34" charset="0"/>
                <a:ea typeface="Calibri" panose="020F0502020204030204" pitchFamily="34" charset="0"/>
                <a:cs typeface="Calibri" panose="020F0502020204030204" pitchFamily="34" charset="0"/>
              </a:rPr>
              <a:t>: 10:05 </a:t>
            </a:r>
            <a:r>
              <a:rPr lang="en-GB" sz="2100">
                <a:latin typeface="Calibri" panose="020F0502020204030204" pitchFamily="34" charset="0"/>
                <a:ea typeface="Calibri" panose="020F0502020204030204" pitchFamily="34" charset="0"/>
                <a:cs typeface="Calibri" panose="020F0502020204030204" pitchFamily="34" charset="0"/>
              </a:rPr>
              <a:t>(via Belmont); </a:t>
            </a:r>
            <a:r>
              <a:rPr lang="en-GB" sz="2100" b="1">
                <a:latin typeface="Calibri" panose="020F0502020204030204" pitchFamily="34" charset="0"/>
                <a:ea typeface="Calibri" panose="020F0502020204030204" pitchFamily="34" charset="0"/>
                <a:cs typeface="Calibri" panose="020F0502020204030204" pitchFamily="34" charset="0"/>
              </a:rPr>
              <a:t>16:15</a:t>
            </a:r>
            <a:r>
              <a:rPr lang="en-GB" sz="2100">
                <a:latin typeface="Calibri" panose="020F0502020204030204" pitchFamily="34" charset="0"/>
                <a:ea typeface="Calibri" panose="020F0502020204030204" pitchFamily="34" charset="0"/>
                <a:cs typeface="Calibri" panose="020F0502020204030204" pitchFamily="34" charset="0"/>
              </a:rPr>
              <a:t> (Monday)/</a:t>
            </a:r>
            <a:r>
              <a:rPr lang="en-GB" sz="2100" b="1">
                <a:latin typeface="Calibri" panose="020F0502020204030204" pitchFamily="34" charset="0"/>
                <a:ea typeface="Calibri" panose="020F0502020204030204" pitchFamily="34" charset="0"/>
                <a:cs typeface="Calibri" panose="020F0502020204030204" pitchFamily="34" charset="0"/>
              </a:rPr>
              <a:t>16:40</a:t>
            </a:r>
            <a:r>
              <a:rPr lang="en-GB" sz="2100">
                <a:latin typeface="Calibri" panose="020F0502020204030204" pitchFamily="34" charset="0"/>
                <a:ea typeface="Calibri" panose="020F0502020204030204" pitchFamily="34" charset="0"/>
                <a:cs typeface="Calibri" panose="020F0502020204030204" pitchFamily="34" charset="0"/>
              </a:rPr>
              <a:t> (Tuesday to Friday); and the </a:t>
            </a:r>
            <a:r>
              <a:rPr lang="en-GB" sz="2100" b="1">
                <a:latin typeface="Calibri" panose="020F0502020204030204" pitchFamily="34" charset="0"/>
                <a:ea typeface="Calibri" panose="020F0502020204030204" pitchFamily="34" charset="0"/>
                <a:cs typeface="Calibri" panose="020F0502020204030204" pitchFamily="34" charset="0"/>
              </a:rPr>
              <a:t>18:55</a:t>
            </a:r>
            <a:r>
              <a:rPr lang="en-GB" sz="2100">
                <a:latin typeface="Calibri" panose="020F0502020204030204" pitchFamily="34" charset="0"/>
                <a:ea typeface="Calibri" panose="020F0502020204030204" pitchFamily="34" charset="0"/>
                <a:cs typeface="Calibri" panose="020F0502020204030204" pitchFamily="34" charset="0"/>
              </a:rPr>
              <a:t> (via Belmont)</a:t>
            </a:r>
          </a:p>
          <a:p>
            <a:pPr marL="800100" lvl="1" indent="-457200">
              <a:lnSpc>
                <a:spcPct val="90000"/>
              </a:lnSpc>
              <a:spcAft>
                <a:spcPts val="12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On a </a:t>
            </a:r>
            <a:r>
              <a:rPr lang="en-GB" sz="2100" b="1">
                <a:latin typeface="Calibri" panose="020F0502020204030204" pitchFamily="34" charset="0"/>
                <a:ea typeface="Calibri" panose="020F0502020204030204" pitchFamily="34" charset="0"/>
                <a:cs typeface="Calibri" panose="020F0502020204030204" pitchFamily="34" charset="0"/>
              </a:rPr>
              <a:t>Saturday</a:t>
            </a:r>
            <a:r>
              <a:rPr lang="en-GB" sz="2100">
                <a:latin typeface="Calibri" panose="020F0502020204030204" pitchFamily="34" charset="0"/>
                <a:ea typeface="Calibri" panose="020F0502020204030204" pitchFamily="34" charset="0"/>
                <a:cs typeface="Calibri" panose="020F0502020204030204" pitchFamily="34" charset="0"/>
              </a:rPr>
              <a:t>, the bus connects with the </a:t>
            </a:r>
            <a:r>
              <a:rPr lang="en-GB" sz="2100" b="1">
                <a:latin typeface="Calibri" panose="020F0502020204030204" pitchFamily="34" charset="0"/>
                <a:ea typeface="Calibri" panose="020F0502020204030204" pitchFamily="34" charset="0"/>
                <a:cs typeface="Calibri" panose="020F0502020204030204" pitchFamily="34" charset="0"/>
              </a:rPr>
              <a:t>10:05</a:t>
            </a:r>
            <a:r>
              <a:rPr lang="en-GB" sz="2100">
                <a:latin typeface="Calibri" panose="020F0502020204030204" pitchFamily="34" charset="0"/>
                <a:ea typeface="Calibri" panose="020F0502020204030204" pitchFamily="34" charset="0"/>
                <a:cs typeface="Calibri" panose="020F0502020204030204" pitchFamily="34" charset="0"/>
              </a:rPr>
              <a:t> and </a:t>
            </a:r>
            <a:r>
              <a:rPr lang="en-GB" sz="2100" b="1">
                <a:latin typeface="Calibri" panose="020F0502020204030204" pitchFamily="34" charset="0"/>
                <a:ea typeface="Calibri" panose="020F0502020204030204" pitchFamily="34" charset="0"/>
                <a:cs typeface="Calibri" panose="020F0502020204030204" pitchFamily="34" charset="0"/>
              </a:rPr>
              <a:t>18:55</a:t>
            </a:r>
            <a:r>
              <a:rPr lang="en-GB" sz="2100">
                <a:latin typeface="Calibri" panose="020F0502020204030204" pitchFamily="34" charset="0"/>
                <a:ea typeface="Calibri" panose="020F0502020204030204" pitchFamily="34" charset="0"/>
                <a:cs typeface="Calibri" panose="020F0502020204030204" pitchFamily="34" charset="0"/>
              </a:rPr>
              <a:t> services to Hamars Ness via Belmont</a:t>
            </a:r>
          </a:p>
          <a:p>
            <a:pPr marL="342900" lvl="1" indent="-457200">
              <a:lnSpc>
                <a:spcPct val="90000"/>
              </a:lnSpc>
              <a:spcAft>
                <a:spcPts val="600"/>
              </a:spcAft>
              <a:buFont typeface="Arial" panose="020B0604020202020204" pitchFamily="34" charset="0"/>
              <a:buChar char="•"/>
            </a:pPr>
            <a:endParaRPr lang="en-GB" sz="2000" b="1">
              <a:latin typeface="Calibri" panose="020F0502020204030204" pitchFamily="34" charset="0"/>
              <a:ea typeface="Calibri" panose="020F0502020204030204" pitchFamily="34" charset="0"/>
              <a:cs typeface="Calibri" panose="020F0502020204030204" pitchFamily="34" charset="0"/>
            </a:endParaRPr>
          </a:p>
          <a:p>
            <a:pPr marL="342900" lvl="1">
              <a:lnSpc>
                <a:spcPct val="90000"/>
              </a:lnSpc>
            </a:pPr>
            <a:endParaRPr lang="en-GB" sz="2800">
              <a:latin typeface="Calibri" panose="020F0502020204030204" pitchFamily="34" charset="0"/>
              <a:ea typeface="Calibri" panose="020F0502020204030204" pitchFamily="34" charset="0"/>
              <a:cs typeface="Calibri" panose="020F0502020204030204" pitchFamily="34" charset="0"/>
            </a:endParaRPr>
          </a:p>
        </p:txBody>
      </p:sp>
      <p:pic>
        <p:nvPicPr>
          <p:cNvPr id="23" name="Graphic 22">
            <a:extLst>
              <a:ext uri="{FF2B5EF4-FFF2-40B4-BE49-F238E27FC236}">
                <a16:creationId xmlns:a16="http://schemas.microsoft.com/office/drawing/2014/main" id="{CC1C1703-0E0B-4D22-85AD-F8D523A4097B}"/>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2910" y="11333918"/>
            <a:ext cx="462317" cy="250655"/>
          </a:xfrm>
          <a:prstGeom prst="rect">
            <a:avLst/>
          </a:prstGeom>
        </p:spPr>
      </p:pic>
      <p:pic>
        <p:nvPicPr>
          <p:cNvPr id="24" name="Graphic 23">
            <a:extLst>
              <a:ext uri="{FF2B5EF4-FFF2-40B4-BE49-F238E27FC236}">
                <a16:creationId xmlns:a16="http://schemas.microsoft.com/office/drawing/2014/main" id="{829680EF-D051-1274-34E7-FEA7E3035A54}"/>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2908" y="12025455"/>
            <a:ext cx="462317" cy="250655"/>
          </a:xfrm>
          <a:prstGeom prst="rect">
            <a:avLst/>
          </a:prstGeom>
        </p:spPr>
      </p:pic>
      <p:pic>
        <p:nvPicPr>
          <p:cNvPr id="26" name="Graphic 25">
            <a:extLst>
              <a:ext uri="{FF2B5EF4-FFF2-40B4-BE49-F238E27FC236}">
                <a16:creationId xmlns:a16="http://schemas.microsoft.com/office/drawing/2014/main" id="{4F058904-BAE4-D2E5-E37C-013D6D99432E}"/>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0924" y="12822312"/>
            <a:ext cx="462317" cy="250655"/>
          </a:xfrm>
          <a:prstGeom prst="rect">
            <a:avLst/>
          </a:prstGeom>
        </p:spPr>
      </p:pic>
      <p:pic>
        <p:nvPicPr>
          <p:cNvPr id="28" name="Graphic 27">
            <a:extLst>
              <a:ext uri="{FF2B5EF4-FFF2-40B4-BE49-F238E27FC236}">
                <a16:creationId xmlns:a16="http://schemas.microsoft.com/office/drawing/2014/main" id="{A5F7AFDA-130B-C6C4-7AED-8FF3C0EBB0F8}"/>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0922" y="13513849"/>
            <a:ext cx="462317" cy="250655"/>
          </a:xfrm>
          <a:prstGeom prst="rect">
            <a:avLst/>
          </a:prstGeom>
        </p:spPr>
      </p:pic>
      <p:pic>
        <p:nvPicPr>
          <p:cNvPr id="30" name="Graphic 29">
            <a:extLst>
              <a:ext uri="{FF2B5EF4-FFF2-40B4-BE49-F238E27FC236}">
                <a16:creationId xmlns:a16="http://schemas.microsoft.com/office/drawing/2014/main" id="{E4441654-EE9E-02B4-D379-1321843D1535}"/>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0922" y="14310706"/>
            <a:ext cx="462317" cy="250655"/>
          </a:xfrm>
          <a:prstGeom prst="rect">
            <a:avLst/>
          </a:prstGeom>
        </p:spPr>
      </p:pic>
      <p:pic>
        <p:nvPicPr>
          <p:cNvPr id="31" name="Graphic 30">
            <a:extLst>
              <a:ext uri="{FF2B5EF4-FFF2-40B4-BE49-F238E27FC236}">
                <a16:creationId xmlns:a16="http://schemas.microsoft.com/office/drawing/2014/main" id="{40350B1B-819D-B22B-2793-0291284285B7}"/>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0922" y="15056932"/>
            <a:ext cx="462317" cy="250655"/>
          </a:xfrm>
          <a:prstGeom prst="rect">
            <a:avLst/>
          </a:prstGeom>
        </p:spPr>
      </p:pic>
      <p:pic>
        <p:nvPicPr>
          <p:cNvPr id="32" name="Graphic 31">
            <a:extLst>
              <a:ext uri="{FF2B5EF4-FFF2-40B4-BE49-F238E27FC236}">
                <a16:creationId xmlns:a16="http://schemas.microsoft.com/office/drawing/2014/main" id="{03AC0C41-5E07-E628-8AB4-90F31E71FDDE}"/>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3320922" y="15786501"/>
            <a:ext cx="462317" cy="250655"/>
          </a:xfrm>
          <a:prstGeom prst="rect">
            <a:avLst/>
          </a:prstGeom>
        </p:spPr>
      </p:pic>
      <p:pic>
        <p:nvPicPr>
          <p:cNvPr id="42" name="Graphic 41">
            <a:extLst>
              <a:ext uri="{FF2B5EF4-FFF2-40B4-BE49-F238E27FC236}">
                <a16:creationId xmlns:a16="http://schemas.microsoft.com/office/drawing/2014/main" id="{45865695-6AFD-E6C7-0DC0-9F3D8D4B6B3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4518236" y="11333918"/>
            <a:ext cx="462317" cy="250655"/>
          </a:xfrm>
          <a:prstGeom prst="rect">
            <a:avLst/>
          </a:prstGeom>
        </p:spPr>
      </p:pic>
      <p:pic>
        <p:nvPicPr>
          <p:cNvPr id="43" name="Graphic 42">
            <a:extLst>
              <a:ext uri="{FF2B5EF4-FFF2-40B4-BE49-F238E27FC236}">
                <a16:creationId xmlns:a16="http://schemas.microsoft.com/office/drawing/2014/main" id="{1C6C66BC-ACDE-110F-000D-0B1CB727CA2C}"/>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4518234" y="12025455"/>
            <a:ext cx="462317" cy="250655"/>
          </a:xfrm>
          <a:prstGeom prst="rect">
            <a:avLst/>
          </a:prstGeom>
        </p:spPr>
      </p:pic>
      <p:pic>
        <p:nvPicPr>
          <p:cNvPr id="44" name="Graphic 43">
            <a:extLst>
              <a:ext uri="{FF2B5EF4-FFF2-40B4-BE49-F238E27FC236}">
                <a16:creationId xmlns:a16="http://schemas.microsoft.com/office/drawing/2014/main" id="{253EB570-E7EC-8967-AC9A-D93D7408AC04}"/>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4516250" y="12822312"/>
            <a:ext cx="462317" cy="250655"/>
          </a:xfrm>
          <a:prstGeom prst="rect">
            <a:avLst/>
          </a:prstGeom>
        </p:spPr>
      </p:pic>
      <p:pic>
        <p:nvPicPr>
          <p:cNvPr id="45" name="Graphic 44">
            <a:extLst>
              <a:ext uri="{FF2B5EF4-FFF2-40B4-BE49-F238E27FC236}">
                <a16:creationId xmlns:a16="http://schemas.microsoft.com/office/drawing/2014/main" id="{12791EAE-F1E0-3F64-B667-703EC81D846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4516248" y="13513849"/>
            <a:ext cx="462317" cy="250655"/>
          </a:xfrm>
          <a:prstGeom prst="rect">
            <a:avLst/>
          </a:prstGeom>
        </p:spPr>
      </p:pic>
      <p:pic>
        <p:nvPicPr>
          <p:cNvPr id="46" name="Graphic 45">
            <a:extLst>
              <a:ext uri="{FF2B5EF4-FFF2-40B4-BE49-F238E27FC236}">
                <a16:creationId xmlns:a16="http://schemas.microsoft.com/office/drawing/2014/main" id="{247BBDCF-AA2A-D103-9A1A-A837BD848B6B}"/>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4516248" y="14310706"/>
            <a:ext cx="462317" cy="250655"/>
          </a:xfrm>
          <a:prstGeom prst="rect">
            <a:avLst/>
          </a:prstGeom>
        </p:spPr>
      </p:pic>
      <p:pic>
        <p:nvPicPr>
          <p:cNvPr id="63" name="Graphic 62">
            <a:extLst>
              <a:ext uri="{FF2B5EF4-FFF2-40B4-BE49-F238E27FC236}">
                <a16:creationId xmlns:a16="http://schemas.microsoft.com/office/drawing/2014/main" id="{BED0354A-AB13-39DF-CF8F-AD47E372B5E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6934581" y="15783056"/>
            <a:ext cx="462317" cy="250655"/>
          </a:xfrm>
          <a:prstGeom prst="rect">
            <a:avLst/>
          </a:prstGeom>
        </p:spPr>
      </p:pic>
      <p:pic>
        <p:nvPicPr>
          <p:cNvPr id="69" name="Graphic 68">
            <a:extLst>
              <a:ext uri="{FF2B5EF4-FFF2-40B4-BE49-F238E27FC236}">
                <a16:creationId xmlns:a16="http://schemas.microsoft.com/office/drawing/2014/main" id="{59C4ACA1-5B39-B49B-7343-78EBC11DDEC0}"/>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8470602" y="11333917"/>
            <a:ext cx="462317" cy="250655"/>
          </a:xfrm>
          <a:prstGeom prst="rect">
            <a:avLst/>
          </a:prstGeom>
        </p:spPr>
      </p:pic>
      <p:pic>
        <p:nvPicPr>
          <p:cNvPr id="73" name="Graphic 72">
            <a:extLst>
              <a:ext uri="{FF2B5EF4-FFF2-40B4-BE49-F238E27FC236}">
                <a16:creationId xmlns:a16="http://schemas.microsoft.com/office/drawing/2014/main" id="{FAA8B001-7017-055A-6850-2440778E788D}"/>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957514" y="12008978"/>
            <a:ext cx="462317" cy="250655"/>
          </a:xfrm>
          <a:prstGeom prst="rect">
            <a:avLst/>
          </a:prstGeom>
        </p:spPr>
      </p:pic>
      <p:pic>
        <p:nvPicPr>
          <p:cNvPr id="74" name="Graphic 73">
            <a:extLst>
              <a:ext uri="{FF2B5EF4-FFF2-40B4-BE49-F238E27FC236}">
                <a16:creationId xmlns:a16="http://schemas.microsoft.com/office/drawing/2014/main" id="{0BEECCA2-87D8-0A88-447E-65DF0D27C96C}"/>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955530" y="12805835"/>
            <a:ext cx="462317" cy="250655"/>
          </a:xfrm>
          <a:prstGeom prst="rect">
            <a:avLst/>
          </a:prstGeom>
        </p:spPr>
      </p:pic>
      <p:pic>
        <p:nvPicPr>
          <p:cNvPr id="75" name="Graphic 74">
            <a:extLst>
              <a:ext uri="{FF2B5EF4-FFF2-40B4-BE49-F238E27FC236}">
                <a16:creationId xmlns:a16="http://schemas.microsoft.com/office/drawing/2014/main" id="{78EAEFF0-13D0-12AD-55D4-158E629B66FA}"/>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955528" y="13497372"/>
            <a:ext cx="462317" cy="250655"/>
          </a:xfrm>
          <a:prstGeom prst="rect">
            <a:avLst/>
          </a:prstGeom>
        </p:spPr>
      </p:pic>
      <p:pic>
        <p:nvPicPr>
          <p:cNvPr id="76" name="Graphic 75">
            <a:extLst>
              <a:ext uri="{FF2B5EF4-FFF2-40B4-BE49-F238E27FC236}">
                <a16:creationId xmlns:a16="http://schemas.microsoft.com/office/drawing/2014/main" id="{63240F0D-EFE3-98F8-9772-9A72E6E21485}"/>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955528" y="14294229"/>
            <a:ext cx="462317" cy="250655"/>
          </a:xfrm>
          <a:prstGeom prst="rect">
            <a:avLst/>
          </a:prstGeom>
        </p:spPr>
      </p:pic>
      <p:pic>
        <p:nvPicPr>
          <p:cNvPr id="81" name="Graphic 80">
            <a:extLst>
              <a:ext uri="{FF2B5EF4-FFF2-40B4-BE49-F238E27FC236}">
                <a16:creationId xmlns:a16="http://schemas.microsoft.com/office/drawing/2014/main" id="{5C717149-7A98-B73C-FE29-4D17B7C271B3}"/>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1797248" y="15056931"/>
            <a:ext cx="462317" cy="250655"/>
          </a:xfrm>
          <a:prstGeom prst="rect">
            <a:avLst/>
          </a:prstGeom>
        </p:spPr>
      </p:pic>
      <p:pic>
        <p:nvPicPr>
          <p:cNvPr id="83" name="Graphic 82">
            <a:extLst>
              <a:ext uri="{FF2B5EF4-FFF2-40B4-BE49-F238E27FC236}">
                <a16:creationId xmlns:a16="http://schemas.microsoft.com/office/drawing/2014/main" id="{C549C185-7424-48F3-5583-7EBDF51A50B6}"/>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1523741" y="15903714"/>
            <a:ext cx="462317" cy="250655"/>
          </a:xfrm>
          <a:prstGeom prst="rect">
            <a:avLst/>
          </a:prstGeom>
        </p:spPr>
      </p:pic>
      <p:pic>
        <p:nvPicPr>
          <p:cNvPr id="84" name="Graphic 83">
            <a:extLst>
              <a:ext uri="{FF2B5EF4-FFF2-40B4-BE49-F238E27FC236}">
                <a16:creationId xmlns:a16="http://schemas.microsoft.com/office/drawing/2014/main" id="{8D84EDCE-C94A-13ED-30A0-230BD86CB66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2261553" y="11333918"/>
            <a:ext cx="462317" cy="250655"/>
          </a:xfrm>
          <a:prstGeom prst="rect">
            <a:avLst/>
          </a:prstGeom>
        </p:spPr>
      </p:pic>
      <p:pic>
        <p:nvPicPr>
          <p:cNvPr id="85" name="Graphic 84">
            <a:extLst>
              <a:ext uri="{FF2B5EF4-FFF2-40B4-BE49-F238E27FC236}">
                <a16:creationId xmlns:a16="http://schemas.microsoft.com/office/drawing/2014/main" id="{E5439AE1-67FA-FF76-528B-B0B926F893BF}"/>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2261551" y="12025455"/>
            <a:ext cx="462317" cy="250655"/>
          </a:xfrm>
          <a:prstGeom prst="rect">
            <a:avLst/>
          </a:prstGeom>
        </p:spPr>
      </p:pic>
      <p:pic>
        <p:nvPicPr>
          <p:cNvPr id="86" name="Graphic 85">
            <a:extLst>
              <a:ext uri="{FF2B5EF4-FFF2-40B4-BE49-F238E27FC236}">
                <a16:creationId xmlns:a16="http://schemas.microsoft.com/office/drawing/2014/main" id="{7306DC19-EA3C-F58B-0333-3539D49E9A10}"/>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2259567" y="12822312"/>
            <a:ext cx="462317" cy="250655"/>
          </a:xfrm>
          <a:prstGeom prst="rect">
            <a:avLst/>
          </a:prstGeom>
        </p:spPr>
      </p:pic>
      <p:pic>
        <p:nvPicPr>
          <p:cNvPr id="87" name="Graphic 86">
            <a:extLst>
              <a:ext uri="{FF2B5EF4-FFF2-40B4-BE49-F238E27FC236}">
                <a16:creationId xmlns:a16="http://schemas.microsoft.com/office/drawing/2014/main" id="{7F89DBAA-017F-7105-63FB-D256DE1AB376}"/>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2259565" y="13513849"/>
            <a:ext cx="462317" cy="250655"/>
          </a:xfrm>
          <a:prstGeom prst="rect">
            <a:avLst/>
          </a:prstGeom>
        </p:spPr>
      </p:pic>
      <p:pic>
        <p:nvPicPr>
          <p:cNvPr id="88" name="Graphic 87">
            <a:extLst>
              <a:ext uri="{FF2B5EF4-FFF2-40B4-BE49-F238E27FC236}">
                <a16:creationId xmlns:a16="http://schemas.microsoft.com/office/drawing/2014/main" id="{B41BBB73-F02D-E52F-C707-A15CCE68D828}"/>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2259565" y="14310706"/>
            <a:ext cx="462317" cy="250655"/>
          </a:xfrm>
          <a:prstGeom prst="rect">
            <a:avLst/>
          </a:prstGeom>
        </p:spPr>
      </p:pic>
      <p:pic>
        <p:nvPicPr>
          <p:cNvPr id="89" name="Graphic 88">
            <a:extLst>
              <a:ext uri="{FF2B5EF4-FFF2-40B4-BE49-F238E27FC236}">
                <a16:creationId xmlns:a16="http://schemas.microsoft.com/office/drawing/2014/main" id="{A0C9B2F7-73E5-6692-01C2-7C75EEA5C373}"/>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3334431" y="11322204"/>
            <a:ext cx="462317" cy="250655"/>
          </a:xfrm>
          <a:prstGeom prst="rect">
            <a:avLst/>
          </a:prstGeom>
        </p:spPr>
      </p:pic>
      <p:pic>
        <p:nvPicPr>
          <p:cNvPr id="90" name="Graphic 89">
            <a:extLst>
              <a:ext uri="{FF2B5EF4-FFF2-40B4-BE49-F238E27FC236}">
                <a16:creationId xmlns:a16="http://schemas.microsoft.com/office/drawing/2014/main" id="{D333EDDA-4B03-EA50-4F8B-59254573C34E}"/>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3334429" y="12013741"/>
            <a:ext cx="462317" cy="250655"/>
          </a:xfrm>
          <a:prstGeom prst="rect">
            <a:avLst/>
          </a:prstGeom>
        </p:spPr>
      </p:pic>
      <p:pic>
        <p:nvPicPr>
          <p:cNvPr id="91" name="Graphic 90">
            <a:extLst>
              <a:ext uri="{FF2B5EF4-FFF2-40B4-BE49-F238E27FC236}">
                <a16:creationId xmlns:a16="http://schemas.microsoft.com/office/drawing/2014/main" id="{DE21D6CB-88F1-F836-3492-E14999E99BCB}"/>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3332445" y="12810598"/>
            <a:ext cx="462317" cy="250655"/>
          </a:xfrm>
          <a:prstGeom prst="rect">
            <a:avLst/>
          </a:prstGeom>
        </p:spPr>
      </p:pic>
      <p:pic>
        <p:nvPicPr>
          <p:cNvPr id="92" name="Graphic 91">
            <a:extLst>
              <a:ext uri="{FF2B5EF4-FFF2-40B4-BE49-F238E27FC236}">
                <a16:creationId xmlns:a16="http://schemas.microsoft.com/office/drawing/2014/main" id="{52A9DEBC-DDC0-7DD4-84B2-C680058A013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3332443" y="13502135"/>
            <a:ext cx="462317" cy="250655"/>
          </a:xfrm>
          <a:prstGeom prst="rect">
            <a:avLst/>
          </a:prstGeom>
        </p:spPr>
      </p:pic>
      <p:pic>
        <p:nvPicPr>
          <p:cNvPr id="93" name="Graphic 92">
            <a:extLst>
              <a:ext uri="{FF2B5EF4-FFF2-40B4-BE49-F238E27FC236}">
                <a16:creationId xmlns:a16="http://schemas.microsoft.com/office/drawing/2014/main" id="{0475F2BD-66B3-05E7-C9FC-B16ECC2B72A7}"/>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3332443" y="14298992"/>
            <a:ext cx="462317" cy="250655"/>
          </a:xfrm>
          <a:prstGeom prst="rect">
            <a:avLst/>
          </a:prstGeom>
        </p:spPr>
      </p:pic>
      <p:pic>
        <p:nvPicPr>
          <p:cNvPr id="94" name="Graphic 93">
            <a:extLst>
              <a:ext uri="{FF2B5EF4-FFF2-40B4-BE49-F238E27FC236}">
                <a16:creationId xmlns:a16="http://schemas.microsoft.com/office/drawing/2014/main" id="{DF919C6A-A787-05DC-C52C-C9817BE42E80}"/>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9770" y="15056931"/>
            <a:ext cx="462317" cy="250655"/>
          </a:xfrm>
          <a:prstGeom prst="rect">
            <a:avLst/>
          </a:prstGeom>
        </p:spPr>
      </p:pic>
      <p:pic>
        <p:nvPicPr>
          <p:cNvPr id="95" name="Graphic 94">
            <a:extLst>
              <a:ext uri="{FF2B5EF4-FFF2-40B4-BE49-F238E27FC236}">
                <a16:creationId xmlns:a16="http://schemas.microsoft.com/office/drawing/2014/main" id="{E083D042-7905-ECAD-7076-4A349ED261A1}"/>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4982" y="11334921"/>
            <a:ext cx="462317" cy="250655"/>
          </a:xfrm>
          <a:prstGeom prst="rect">
            <a:avLst/>
          </a:prstGeom>
        </p:spPr>
      </p:pic>
      <p:pic>
        <p:nvPicPr>
          <p:cNvPr id="96" name="Graphic 95">
            <a:extLst>
              <a:ext uri="{FF2B5EF4-FFF2-40B4-BE49-F238E27FC236}">
                <a16:creationId xmlns:a16="http://schemas.microsoft.com/office/drawing/2014/main" id="{CD2DA92E-F7A1-2A0A-41E1-7A4431CD7E77}"/>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4980" y="12026458"/>
            <a:ext cx="462317" cy="250655"/>
          </a:xfrm>
          <a:prstGeom prst="rect">
            <a:avLst/>
          </a:prstGeom>
        </p:spPr>
      </p:pic>
      <p:pic>
        <p:nvPicPr>
          <p:cNvPr id="97" name="Graphic 96">
            <a:extLst>
              <a:ext uri="{FF2B5EF4-FFF2-40B4-BE49-F238E27FC236}">
                <a16:creationId xmlns:a16="http://schemas.microsoft.com/office/drawing/2014/main" id="{40282482-92D7-14A0-F770-830B78FC53E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2996" y="12823315"/>
            <a:ext cx="462317" cy="250655"/>
          </a:xfrm>
          <a:prstGeom prst="rect">
            <a:avLst/>
          </a:prstGeom>
        </p:spPr>
      </p:pic>
      <p:pic>
        <p:nvPicPr>
          <p:cNvPr id="98" name="Graphic 97">
            <a:extLst>
              <a:ext uri="{FF2B5EF4-FFF2-40B4-BE49-F238E27FC236}">
                <a16:creationId xmlns:a16="http://schemas.microsoft.com/office/drawing/2014/main" id="{6FA27889-C33A-9F7D-BFF4-46F3D0436167}"/>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2994" y="13514852"/>
            <a:ext cx="462317" cy="250655"/>
          </a:xfrm>
          <a:prstGeom prst="rect">
            <a:avLst/>
          </a:prstGeom>
        </p:spPr>
      </p:pic>
      <p:pic>
        <p:nvPicPr>
          <p:cNvPr id="99" name="Graphic 98">
            <a:extLst>
              <a:ext uri="{FF2B5EF4-FFF2-40B4-BE49-F238E27FC236}">
                <a16:creationId xmlns:a16="http://schemas.microsoft.com/office/drawing/2014/main" id="{972EDA33-E829-D6E9-13CD-92989AFB7575}"/>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92994" y="14311709"/>
            <a:ext cx="462317" cy="250655"/>
          </a:xfrm>
          <a:prstGeom prst="rect">
            <a:avLst/>
          </a:prstGeom>
        </p:spPr>
      </p:pic>
      <p:pic>
        <p:nvPicPr>
          <p:cNvPr id="100" name="Graphic 99">
            <a:extLst>
              <a:ext uri="{FF2B5EF4-FFF2-40B4-BE49-F238E27FC236}">
                <a16:creationId xmlns:a16="http://schemas.microsoft.com/office/drawing/2014/main" id="{C436ED5A-EA4F-E158-9BDD-62F81D8C70A9}"/>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4814045" y="15903713"/>
            <a:ext cx="462317" cy="250655"/>
          </a:xfrm>
          <a:prstGeom prst="rect">
            <a:avLst/>
          </a:prstGeom>
        </p:spPr>
      </p:pic>
      <p:pic>
        <p:nvPicPr>
          <p:cNvPr id="101" name="Graphic 100">
            <a:extLst>
              <a:ext uri="{FF2B5EF4-FFF2-40B4-BE49-F238E27FC236}">
                <a16:creationId xmlns:a16="http://schemas.microsoft.com/office/drawing/2014/main" id="{E3591421-9E87-DE45-4F6D-24C479AA465B}"/>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5637" y="11381485"/>
            <a:ext cx="462317" cy="250655"/>
          </a:xfrm>
          <a:prstGeom prst="rect">
            <a:avLst/>
          </a:prstGeom>
        </p:spPr>
      </p:pic>
      <p:pic>
        <p:nvPicPr>
          <p:cNvPr id="102" name="Graphic 101">
            <a:extLst>
              <a:ext uri="{FF2B5EF4-FFF2-40B4-BE49-F238E27FC236}">
                <a16:creationId xmlns:a16="http://schemas.microsoft.com/office/drawing/2014/main" id="{D1EF67CD-7016-AE6B-9A3D-926259B6D29C}"/>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5635" y="12085722"/>
            <a:ext cx="462317" cy="250655"/>
          </a:xfrm>
          <a:prstGeom prst="rect">
            <a:avLst/>
          </a:prstGeom>
        </p:spPr>
      </p:pic>
      <p:pic>
        <p:nvPicPr>
          <p:cNvPr id="103" name="Graphic 102">
            <a:extLst>
              <a:ext uri="{FF2B5EF4-FFF2-40B4-BE49-F238E27FC236}">
                <a16:creationId xmlns:a16="http://schemas.microsoft.com/office/drawing/2014/main" id="{647C9CD2-7879-EDBB-CB4B-7CEA407EDBC9}"/>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3651" y="12857179"/>
            <a:ext cx="462317" cy="250655"/>
          </a:xfrm>
          <a:prstGeom prst="rect">
            <a:avLst/>
          </a:prstGeom>
        </p:spPr>
      </p:pic>
      <p:pic>
        <p:nvPicPr>
          <p:cNvPr id="104" name="Graphic 103">
            <a:extLst>
              <a:ext uri="{FF2B5EF4-FFF2-40B4-BE49-F238E27FC236}">
                <a16:creationId xmlns:a16="http://schemas.microsoft.com/office/drawing/2014/main" id="{C6750BB0-C0A9-58C0-3FE4-BC028FD9D0D3}"/>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3649" y="13586816"/>
            <a:ext cx="462317" cy="250655"/>
          </a:xfrm>
          <a:prstGeom prst="rect">
            <a:avLst/>
          </a:prstGeom>
        </p:spPr>
      </p:pic>
      <p:pic>
        <p:nvPicPr>
          <p:cNvPr id="105" name="Graphic 104">
            <a:extLst>
              <a:ext uri="{FF2B5EF4-FFF2-40B4-BE49-F238E27FC236}">
                <a16:creationId xmlns:a16="http://schemas.microsoft.com/office/drawing/2014/main" id="{B4895E01-DD7C-EB68-05E2-F4B0B145C5B9}"/>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3649" y="14370973"/>
            <a:ext cx="462317" cy="250655"/>
          </a:xfrm>
          <a:prstGeom prst="rect">
            <a:avLst/>
          </a:prstGeom>
        </p:spPr>
      </p:pic>
      <p:pic>
        <p:nvPicPr>
          <p:cNvPr id="106" name="Graphic 105">
            <a:extLst>
              <a:ext uri="{FF2B5EF4-FFF2-40B4-BE49-F238E27FC236}">
                <a16:creationId xmlns:a16="http://schemas.microsoft.com/office/drawing/2014/main" id="{25122604-E863-3E95-CD69-3A8EF79D7A6C}"/>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3649" y="15104499"/>
            <a:ext cx="462317" cy="250655"/>
          </a:xfrm>
          <a:prstGeom prst="rect">
            <a:avLst/>
          </a:prstGeom>
        </p:spPr>
      </p:pic>
      <p:pic>
        <p:nvPicPr>
          <p:cNvPr id="107" name="Graphic 106">
            <a:extLst>
              <a:ext uri="{FF2B5EF4-FFF2-40B4-BE49-F238E27FC236}">
                <a16:creationId xmlns:a16="http://schemas.microsoft.com/office/drawing/2014/main" id="{3A118B32-3544-A679-ED6D-C870FA96F92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163649" y="15897568"/>
            <a:ext cx="462317" cy="250655"/>
          </a:xfrm>
          <a:prstGeom prst="rect">
            <a:avLst/>
          </a:prstGeom>
        </p:spPr>
      </p:pic>
      <p:pic>
        <p:nvPicPr>
          <p:cNvPr id="108" name="Graphic 107">
            <a:extLst>
              <a:ext uri="{FF2B5EF4-FFF2-40B4-BE49-F238E27FC236}">
                <a16:creationId xmlns:a16="http://schemas.microsoft.com/office/drawing/2014/main" id="{C77AB505-2A93-A4B1-02D5-784F79A00B5E}"/>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4994" y="11393151"/>
            <a:ext cx="462317" cy="250655"/>
          </a:xfrm>
          <a:prstGeom prst="rect">
            <a:avLst/>
          </a:prstGeom>
        </p:spPr>
      </p:pic>
      <p:pic>
        <p:nvPicPr>
          <p:cNvPr id="109" name="Graphic 108">
            <a:extLst>
              <a:ext uri="{FF2B5EF4-FFF2-40B4-BE49-F238E27FC236}">
                <a16:creationId xmlns:a16="http://schemas.microsoft.com/office/drawing/2014/main" id="{1C43CC56-85AC-4C53-A86B-2A74DAEA8EA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4992" y="12097388"/>
            <a:ext cx="462317" cy="250655"/>
          </a:xfrm>
          <a:prstGeom prst="rect">
            <a:avLst/>
          </a:prstGeom>
        </p:spPr>
      </p:pic>
      <p:pic>
        <p:nvPicPr>
          <p:cNvPr id="110" name="Graphic 109">
            <a:extLst>
              <a:ext uri="{FF2B5EF4-FFF2-40B4-BE49-F238E27FC236}">
                <a16:creationId xmlns:a16="http://schemas.microsoft.com/office/drawing/2014/main" id="{5F41A9D8-B4F9-938B-4550-C8351305540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3008" y="12868845"/>
            <a:ext cx="462317" cy="250655"/>
          </a:xfrm>
          <a:prstGeom prst="rect">
            <a:avLst/>
          </a:prstGeom>
        </p:spPr>
      </p:pic>
      <p:pic>
        <p:nvPicPr>
          <p:cNvPr id="111" name="Graphic 110">
            <a:extLst>
              <a:ext uri="{FF2B5EF4-FFF2-40B4-BE49-F238E27FC236}">
                <a16:creationId xmlns:a16="http://schemas.microsoft.com/office/drawing/2014/main" id="{1DCCE835-43AC-0072-5390-7752603778F2}"/>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3006" y="13598482"/>
            <a:ext cx="462317" cy="250655"/>
          </a:xfrm>
          <a:prstGeom prst="rect">
            <a:avLst/>
          </a:prstGeom>
        </p:spPr>
      </p:pic>
      <p:pic>
        <p:nvPicPr>
          <p:cNvPr id="112" name="Graphic 111">
            <a:extLst>
              <a:ext uri="{FF2B5EF4-FFF2-40B4-BE49-F238E27FC236}">
                <a16:creationId xmlns:a16="http://schemas.microsoft.com/office/drawing/2014/main" id="{D712EAE2-0DB0-FD8F-5BCC-EDB4811156E9}"/>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3006" y="14382639"/>
            <a:ext cx="462317" cy="250655"/>
          </a:xfrm>
          <a:prstGeom prst="rect">
            <a:avLst/>
          </a:prstGeom>
        </p:spPr>
      </p:pic>
      <p:pic>
        <p:nvPicPr>
          <p:cNvPr id="113" name="Graphic 112">
            <a:extLst>
              <a:ext uri="{FF2B5EF4-FFF2-40B4-BE49-F238E27FC236}">
                <a16:creationId xmlns:a16="http://schemas.microsoft.com/office/drawing/2014/main" id="{20E338B3-493B-4813-EE4D-C24EC06C0DD5}"/>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063006" y="15116165"/>
            <a:ext cx="462317" cy="250655"/>
          </a:xfrm>
          <a:prstGeom prst="rect">
            <a:avLst/>
          </a:prstGeom>
        </p:spPr>
      </p:pic>
      <p:sp>
        <p:nvSpPr>
          <p:cNvPr id="114" name="TextBox 113">
            <a:extLst>
              <a:ext uri="{FF2B5EF4-FFF2-40B4-BE49-F238E27FC236}">
                <a16:creationId xmlns:a16="http://schemas.microsoft.com/office/drawing/2014/main" id="{5E420026-CCC9-8C71-3605-F2D7679C45FB}"/>
              </a:ext>
            </a:extLst>
          </p:cNvPr>
          <p:cNvSpPr txBox="1"/>
          <p:nvPr/>
        </p:nvSpPr>
        <p:spPr>
          <a:xfrm>
            <a:off x="18981420" y="1126527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15" name="TextBox 114">
            <a:extLst>
              <a:ext uri="{FF2B5EF4-FFF2-40B4-BE49-F238E27FC236}">
                <a16:creationId xmlns:a16="http://schemas.microsoft.com/office/drawing/2014/main" id="{4994C6F3-549F-966D-B0C6-2D9B4EA447D3}"/>
              </a:ext>
            </a:extLst>
          </p:cNvPr>
          <p:cNvSpPr txBox="1"/>
          <p:nvPr/>
        </p:nvSpPr>
        <p:spPr>
          <a:xfrm>
            <a:off x="18996660" y="1196552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16" name="TextBox 115">
            <a:extLst>
              <a:ext uri="{FF2B5EF4-FFF2-40B4-BE49-F238E27FC236}">
                <a16:creationId xmlns:a16="http://schemas.microsoft.com/office/drawing/2014/main" id="{DC36DE35-8DD6-7CE5-09A1-161961128C53}"/>
              </a:ext>
            </a:extLst>
          </p:cNvPr>
          <p:cNvSpPr txBox="1"/>
          <p:nvPr/>
        </p:nvSpPr>
        <p:spPr>
          <a:xfrm>
            <a:off x="18981420" y="12737090"/>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17" name="TextBox 116">
            <a:extLst>
              <a:ext uri="{FF2B5EF4-FFF2-40B4-BE49-F238E27FC236}">
                <a16:creationId xmlns:a16="http://schemas.microsoft.com/office/drawing/2014/main" id="{FB687744-64E4-F9E2-37DD-D0513055E8B7}"/>
              </a:ext>
            </a:extLst>
          </p:cNvPr>
          <p:cNvSpPr txBox="1"/>
          <p:nvPr/>
        </p:nvSpPr>
        <p:spPr>
          <a:xfrm>
            <a:off x="18989040" y="1348166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18" name="TextBox 117">
            <a:extLst>
              <a:ext uri="{FF2B5EF4-FFF2-40B4-BE49-F238E27FC236}">
                <a16:creationId xmlns:a16="http://schemas.microsoft.com/office/drawing/2014/main" id="{647C6F46-3CBD-0AE4-FAD1-04AECEF299D1}"/>
              </a:ext>
            </a:extLst>
          </p:cNvPr>
          <p:cNvSpPr txBox="1"/>
          <p:nvPr/>
        </p:nvSpPr>
        <p:spPr>
          <a:xfrm>
            <a:off x="18989040" y="14246847"/>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19" name="TextBox 118">
            <a:extLst>
              <a:ext uri="{FF2B5EF4-FFF2-40B4-BE49-F238E27FC236}">
                <a16:creationId xmlns:a16="http://schemas.microsoft.com/office/drawing/2014/main" id="{B0632188-274B-3FC6-D4DC-6C2DDCDFF06F}"/>
              </a:ext>
            </a:extLst>
          </p:cNvPr>
          <p:cNvSpPr txBox="1"/>
          <p:nvPr/>
        </p:nvSpPr>
        <p:spPr>
          <a:xfrm>
            <a:off x="18981420" y="14967512"/>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120" name="TextBox 119">
            <a:extLst>
              <a:ext uri="{FF2B5EF4-FFF2-40B4-BE49-F238E27FC236}">
                <a16:creationId xmlns:a16="http://schemas.microsoft.com/office/drawing/2014/main" id="{916E0385-94F3-80E4-382E-EF9BAF6AE907}"/>
              </a:ext>
            </a:extLst>
          </p:cNvPr>
          <p:cNvSpPr txBox="1"/>
          <p:nvPr/>
        </p:nvSpPr>
        <p:spPr>
          <a:xfrm>
            <a:off x="18037951" y="22665191"/>
            <a:ext cx="9858375" cy="523220"/>
          </a:xfrm>
          <a:prstGeom prst="rect">
            <a:avLst/>
          </a:prstGeom>
          <a:noFill/>
        </p:spPr>
        <p:txBody>
          <a:bodyPr wrap="square" rtlCol="0">
            <a:spAutoFit/>
          </a:bodyPr>
          <a:lstStyle/>
          <a:p>
            <a:r>
              <a:rPr lang="en-GB" sz="2800">
                <a:latin typeface="Calibri" panose="020F0502020204030204" pitchFamily="34" charset="0"/>
                <a:ea typeface="Calibri" panose="020F0502020204030204" pitchFamily="34" charset="0"/>
                <a:cs typeface="Calibri" panose="020F0502020204030204" pitchFamily="34" charset="0"/>
              </a:rPr>
              <a:t>* = Request sailing</a:t>
            </a:r>
          </a:p>
        </p:txBody>
      </p:sp>
      <p:pic>
        <p:nvPicPr>
          <p:cNvPr id="121" name="Graphic 120">
            <a:extLst>
              <a:ext uri="{FF2B5EF4-FFF2-40B4-BE49-F238E27FC236}">
                <a16:creationId xmlns:a16="http://schemas.microsoft.com/office/drawing/2014/main" id="{3ABDC77B-AD51-55C6-3375-AC446FBAF7E8}"/>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2742183" y="17394519"/>
            <a:ext cx="462317" cy="250655"/>
          </a:xfrm>
          <a:prstGeom prst="rect">
            <a:avLst/>
          </a:prstGeom>
        </p:spPr>
      </p:pic>
      <p:pic>
        <p:nvPicPr>
          <p:cNvPr id="122" name="Graphic 121">
            <a:extLst>
              <a:ext uri="{FF2B5EF4-FFF2-40B4-BE49-F238E27FC236}">
                <a16:creationId xmlns:a16="http://schemas.microsoft.com/office/drawing/2014/main" id="{731DDE56-0D51-554D-6356-2585D2F63C8B}"/>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2742181" y="18086056"/>
            <a:ext cx="462317" cy="250655"/>
          </a:xfrm>
          <a:prstGeom prst="rect">
            <a:avLst/>
          </a:prstGeom>
        </p:spPr>
      </p:pic>
      <p:pic>
        <p:nvPicPr>
          <p:cNvPr id="123" name="Graphic 122">
            <a:extLst>
              <a:ext uri="{FF2B5EF4-FFF2-40B4-BE49-F238E27FC236}">
                <a16:creationId xmlns:a16="http://schemas.microsoft.com/office/drawing/2014/main" id="{7161E55D-8593-9B27-7261-AE981AB0B9BD}"/>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2740197" y="18882913"/>
            <a:ext cx="462317" cy="250655"/>
          </a:xfrm>
          <a:prstGeom prst="rect">
            <a:avLst/>
          </a:prstGeom>
        </p:spPr>
      </p:pic>
      <p:pic>
        <p:nvPicPr>
          <p:cNvPr id="124" name="Graphic 123">
            <a:extLst>
              <a:ext uri="{FF2B5EF4-FFF2-40B4-BE49-F238E27FC236}">
                <a16:creationId xmlns:a16="http://schemas.microsoft.com/office/drawing/2014/main" id="{F48EA276-E1D6-3DF5-8FB4-D1875D52C93E}"/>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2740195" y="19574450"/>
            <a:ext cx="462317" cy="250655"/>
          </a:xfrm>
          <a:prstGeom prst="rect">
            <a:avLst/>
          </a:prstGeom>
        </p:spPr>
      </p:pic>
      <p:pic>
        <p:nvPicPr>
          <p:cNvPr id="125" name="Graphic 124">
            <a:extLst>
              <a:ext uri="{FF2B5EF4-FFF2-40B4-BE49-F238E27FC236}">
                <a16:creationId xmlns:a16="http://schemas.microsoft.com/office/drawing/2014/main" id="{A67C861F-1CE8-D899-2A1D-9C11E2808127}"/>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2740195" y="20371307"/>
            <a:ext cx="462317" cy="250655"/>
          </a:xfrm>
          <a:prstGeom prst="rect">
            <a:avLst/>
          </a:prstGeom>
        </p:spPr>
      </p:pic>
      <p:pic>
        <p:nvPicPr>
          <p:cNvPr id="126" name="Graphic 125">
            <a:extLst>
              <a:ext uri="{FF2B5EF4-FFF2-40B4-BE49-F238E27FC236}">
                <a16:creationId xmlns:a16="http://schemas.microsoft.com/office/drawing/2014/main" id="{9B4F13AF-D607-E25F-DB44-F87C20D98939}"/>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3241" y="21108693"/>
            <a:ext cx="462317" cy="250655"/>
          </a:xfrm>
          <a:prstGeom prst="rect">
            <a:avLst/>
          </a:prstGeom>
        </p:spPr>
      </p:pic>
      <p:pic>
        <p:nvPicPr>
          <p:cNvPr id="127" name="Graphic 126">
            <a:extLst>
              <a:ext uri="{FF2B5EF4-FFF2-40B4-BE49-F238E27FC236}">
                <a16:creationId xmlns:a16="http://schemas.microsoft.com/office/drawing/2014/main" id="{FDF6217C-AA83-B7C8-90AB-CD21E9EF3BB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3239" y="21800230"/>
            <a:ext cx="462317" cy="250655"/>
          </a:xfrm>
          <a:prstGeom prst="rect">
            <a:avLst/>
          </a:prstGeom>
        </p:spPr>
      </p:pic>
      <p:sp>
        <p:nvSpPr>
          <p:cNvPr id="256" name="TextBox 255">
            <a:extLst>
              <a:ext uri="{FF2B5EF4-FFF2-40B4-BE49-F238E27FC236}">
                <a16:creationId xmlns:a16="http://schemas.microsoft.com/office/drawing/2014/main" id="{7320D82A-3B05-EA93-591E-E154A5A8FDA9}"/>
              </a:ext>
            </a:extLst>
          </p:cNvPr>
          <p:cNvSpPr txBox="1"/>
          <p:nvPr/>
        </p:nvSpPr>
        <p:spPr>
          <a:xfrm>
            <a:off x="3701021" y="21662923"/>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257" name="Graphic 256">
            <a:extLst>
              <a:ext uri="{FF2B5EF4-FFF2-40B4-BE49-F238E27FC236}">
                <a16:creationId xmlns:a16="http://schemas.microsoft.com/office/drawing/2014/main" id="{C988E6A9-81B6-DB48-3DDA-41816D81D59A}"/>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5227" y="17379289"/>
            <a:ext cx="462317" cy="250655"/>
          </a:xfrm>
          <a:prstGeom prst="rect">
            <a:avLst/>
          </a:prstGeom>
        </p:spPr>
      </p:pic>
      <p:pic>
        <p:nvPicPr>
          <p:cNvPr id="258" name="Graphic 257">
            <a:extLst>
              <a:ext uri="{FF2B5EF4-FFF2-40B4-BE49-F238E27FC236}">
                <a16:creationId xmlns:a16="http://schemas.microsoft.com/office/drawing/2014/main" id="{4319F364-CDE1-D53B-5A18-60D3401EEF8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5225" y="18070826"/>
            <a:ext cx="462317" cy="250655"/>
          </a:xfrm>
          <a:prstGeom prst="rect">
            <a:avLst/>
          </a:prstGeom>
        </p:spPr>
      </p:pic>
      <p:pic>
        <p:nvPicPr>
          <p:cNvPr id="259" name="Graphic 258">
            <a:extLst>
              <a:ext uri="{FF2B5EF4-FFF2-40B4-BE49-F238E27FC236}">
                <a16:creationId xmlns:a16="http://schemas.microsoft.com/office/drawing/2014/main" id="{7B9D928C-227D-3366-C12D-578F449EAB5F}"/>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3241" y="18867683"/>
            <a:ext cx="462317" cy="250655"/>
          </a:xfrm>
          <a:prstGeom prst="rect">
            <a:avLst/>
          </a:prstGeom>
        </p:spPr>
      </p:pic>
      <p:pic>
        <p:nvPicPr>
          <p:cNvPr id="260" name="Graphic 259">
            <a:extLst>
              <a:ext uri="{FF2B5EF4-FFF2-40B4-BE49-F238E27FC236}">
                <a16:creationId xmlns:a16="http://schemas.microsoft.com/office/drawing/2014/main" id="{5388B410-CF29-55DB-AD65-3FF2FC91F43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3239" y="19559220"/>
            <a:ext cx="462317" cy="250655"/>
          </a:xfrm>
          <a:prstGeom prst="rect">
            <a:avLst/>
          </a:prstGeom>
        </p:spPr>
      </p:pic>
      <p:pic>
        <p:nvPicPr>
          <p:cNvPr id="261" name="Graphic 260">
            <a:extLst>
              <a:ext uri="{FF2B5EF4-FFF2-40B4-BE49-F238E27FC236}">
                <a16:creationId xmlns:a16="http://schemas.microsoft.com/office/drawing/2014/main" id="{9A843CD4-52B1-F6A9-3B67-EFA3EFEAC995}"/>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3783239" y="20356077"/>
            <a:ext cx="462317" cy="250655"/>
          </a:xfrm>
          <a:prstGeom prst="rect">
            <a:avLst/>
          </a:prstGeom>
        </p:spPr>
      </p:pic>
      <p:pic>
        <p:nvPicPr>
          <p:cNvPr id="262" name="Graphic 261">
            <a:extLst>
              <a:ext uri="{FF2B5EF4-FFF2-40B4-BE49-F238E27FC236}">
                <a16:creationId xmlns:a16="http://schemas.microsoft.com/office/drawing/2014/main" id="{EB6C5F5F-3303-B93F-CC3A-B906EBAD7414}"/>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3424" y="17406334"/>
            <a:ext cx="462317" cy="250655"/>
          </a:xfrm>
          <a:prstGeom prst="rect">
            <a:avLst/>
          </a:prstGeom>
        </p:spPr>
      </p:pic>
      <p:pic>
        <p:nvPicPr>
          <p:cNvPr id="263" name="Graphic 262">
            <a:extLst>
              <a:ext uri="{FF2B5EF4-FFF2-40B4-BE49-F238E27FC236}">
                <a16:creationId xmlns:a16="http://schemas.microsoft.com/office/drawing/2014/main" id="{B23F586E-B338-0720-4A76-83090E581E89}"/>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3422" y="18097871"/>
            <a:ext cx="462317" cy="250655"/>
          </a:xfrm>
          <a:prstGeom prst="rect">
            <a:avLst/>
          </a:prstGeom>
        </p:spPr>
      </p:pic>
      <p:pic>
        <p:nvPicPr>
          <p:cNvPr id="264" name="Graphic 263">
            <a:extLst>
              <a:ext uri="{FF2B5EF4-FFF2-40B4-BE49-F238E27FC236}">
                <a16:creationId xmlns:a16="http://schemas.microsoft.com/office/drawing/2014/main" id="{13443318-AC2C-74D7-F530-2AB381025A4E}"/>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1438" y="18894728"/>
            <a:ext cx="462317" cy="250655"/>
          </a:xfrm>
          <a:prstGeom prst="rect">
            <a:avLst/>
          </a:prstGeom>
        </p:spPr>
      </p:pic>
      <p:pic>
        <p:nvPicPr>
          <p:cNvPr id="265" name="Graphic 264">
            <a:extLst>
              <a:ext uri="{FF2B5EF4-FFF2-40B4-BE49-F238E27FC236}">
                <a16:creationId xmlns:a16="http://schemas.microsoft.com/office/drawing/2014/main" id="{39C01767-EA53-F9B2-18EE-57FC3DE853C8}"/>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1436" y="19586265"/>
            <a:ext cx="462317" cy="250655"/>
          </a:xfrm>
          <a:prstGeom prst="rect">
            <a:avLst/>
          </a:prstGeom>
        </p:spPr>
      </p:pic>
      <p:pic>
        <p:nvPicPr>
          <p:cNvPr id="266" name="Graphic 265">
            <a:extLst>
              <a:ext uri="{FF2B5EF4-FFF2-40B4-BE49-F238E27FC236}">
                <a16:creationId xmlns:a16="http://schemas.microsoft.com/office/drawing/2014/main" id="{43565BBB-F64D-56BB-0997-9CF526C87EAF}"/>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1436" y="20383122"/>
            <a:ext cx="462317" cy="250655"/>
          </a:xfrm>
          <a:prstGeom prst="rect">
            <a:avLst/>
          </a:prstGeom>
        </p:spPr>
      </p:pic>
      <p:pic>
        <p:nvPicPr>
          <p:cNvPr id="267" name="Graphic 266">
            <a:extLst>
              <a:ext uri="{FF2B5EF4-FFF2-40B4-BE49-F238E27FC236}">
                <a16:creationId xmlns:a16="http://schemas.microsoft.com/office/drawing/2014/main" id="{826AA48E-F015-713C-8A4E-B5D7FA33BA55}"/>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6701436" y="21129348"/>
            <a:ext cx="462317" cy="250655"/>
          </a:xfrm>
          <a:prstGeom prst="rect">
            <a:avLst/>
          </a:prstGeom>
        </p:spPr>
      </p:pic>
      <p:pic>
        <p:nvPicPr>
          <p:cNvPr id="268" name="Graphic 267">
            <a:extLst>
              <a:ext uri="{FF2B5EF4-FFF2-40B4-BE49-F238E27FC236}">
                <a16:creationId xmlns:a16="http://schemas.microsoft.com/office/drawing/2014/main" id="{AB36CAD4-8758-270A-1688-A647ED43278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7437206" y="21817028"/>
            <a:ext cx="462317" cy="250655"/>
          </a:xfrm>
          <a:prstGeom prst="rect">
            <a:avLst/>
          </a:prstGeom>
        </p:spPr>
      </p:pic>
      <p:pic>
        <p:nvPicPr>
          <p:cNvPr id="270" name="Graphic 269">
            <a:extLst>
              <a:ext uri="{FF2B5EF4-FFF2-40B4-BE49-F238E27FC236}">
                <a16:creationId xmlns:a16="http://schemas.microsoft.com/office/drawing/2014/main" id="{E6AC4AD9-D059-A3C3-3B2B-B19941709F56}"/>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8984691" y="17412207"/>
            <a:ext cx="462317" cy="250655"/>
          </a:xfrm>
          <a:prstGeom prst="rect">
            <a:avLst/>
          </a:prstGeom>
        </p:spPr>
      </p:pic>
      <p:pic>
        <p:nvPicPr>
          <p:cNvPr id="271" name="Graphic 270">
            <a:extLst>
              <a:ext uri="{FF2B5EF4-FFF2-40B4-BE49-F238E27FC236}">
                <a16:creationId xmlns:a16="http://schemas.microsoft.com/office/drawing/2014/main" id="{5DA98891-9D2E-A201-81F1-1DB807EF3E02}"/>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520137" y="18117335"/>
            <a:ext cx="462317" cy="250655"/>
          </a:xfrm>
          <a:prstGeom prst="rect">
            <a:avLst/>
          </a:prstGeom>
        </p:spPr>
      </p:pic>
      <p:pic>
        <p:nvPicPr>
          <p:cNvPr id="272" name="Graphic 271">
            <a:extLst>
              <a:ext uri="{FF2B5EF4-FFF2-40B4-BE49-F238E27FC236}">
                <a16:creationId xmlns:a16="http://schemas.microsoft.com/office/drawing/2014/main" id="{20AA8F04-92C1-4692-6224-D34DB16056F2}"/>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533048" y="18902993"/>
            <a:ext cx="462317" cy="250655"/>
          </a:xfrm>
          <a:prstGeom prst="rect">
            <a:avLst/>
          </a:prstGeom>
        </p:spPr>
      </p:pic>
      <p:pic>
        <p:nvPicPr>
          <p:cNvPr id="273" name="Graphic 272">
            <a:extLst>
              <a:ext uri="{FF2B5EF4-FFF2-40B4-BE49-F238E27FC236}">
                <a16:creationId xmlns:a16="http://schemas.microsoft.com/office/drawing/2014/main" id="{70E870DD-6CF5-0E5A-7DA9-3E07EEF20FA6}"/>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533048" y="19623097"/>
            <a:ext cx="462317" cy="250655"/>
          </a:xfrm>
          <a:prstGeom prst="rect">
            <a:avLst/>
          </a:prstGeom>
        </p:spPr>
      </p:pic>
      <p:pic>
        <p:nvPicPr>
          <p:cNvPr id="274" name="Graphic 273">
            <a:extLst>
              <a:ext uri="{FF2B5EF4-FFF2-40B4-BE49-F238E27FC236}">
                <a16:creationId xmlns:a16="http://schemas.microsoft.com/office/drawing/2014/main" id="{20DA4279-5ABF-B1B1-846B-0F4422D3C0B0}"/>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0520137" y="20374865"/>
            <a:ext cx="462317" cy="250655"/>
          </a:xfrm>
          <a:prstGeom prst="rect">
            <a:avLst/>
          </a:prstGeom>
        </p:spPr>
      </p:pic>
      <p:pic>
        <p:nvPicPr>
          <p:cNvPr id="275" name="Graphic 274">
            <a:extLst>
              <a:ext uri="{FF2B5EF4-FFF2-40B4-BE49-F238E27FC236}">
                <a16:creationId xmlns:a16="http://schemas.microsoft.com/office/drawing/2014/main" id="{64F94BD4-99C0-C6D9-F36E-5BFA7DD34F9D}"/>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563699" y="21139172"/>
            <a:ext cx="462317" cy="250655"/>
          </a:xfrm>
          <a:prstGeom prst="rect">
            <a:avLst/>
          </a:prstGeom>
        </p:spPr>
      </p:pic>
      <p:pic>
        <p:nvPicPr>
          <p:cNvPr id="276" name="Graphic 275">
            <a:extLst>
              <a:ext uri="{FF2B5EF4-FFF2-40B4-BE49-F238E27FC236}">
                <a16:creationId xmlns:a16="http://schemas.microsoft.com/office/drawing/2014/main" id="{C32B969C-BACF-B1B2-6AE0-BC1EC19D71A3}"/>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059856" y="21793080"/>
            <a:ext cx="462317" cy="250655"/>
          </a:xfrm>
          <a:prstGeom prst="rect">
            <a:avLst/>
          </a:prstGeom>
        </p:spPr>
      </p:pic>
      <p:pic>
        <p:nvPicPr>
          <p:cNvPr id="277" name="Graphic 276">
            <a:extLst>
              <a:ext uri="{FF2B5EF4-FFF2-40B4-BE49-F238E27FC236}">
                <a16:creationId xmlns:a16="http://schemas.microsoft.com/office/drawing/2014/main" id="{A8B07898-B326-EB74-8F89-0457424FF03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1523741" y="18144941"/>
            <a:ext cx="462317" cy="250655"/>
          </a:xfrm>
          <a:prstGeom prst="rect">
            <a:avLst/>
          </a:prstGeom>
        </p:spPr>
      </p:pic>
      <p:pic>
        <p:nvPicPr>
          <p:cNvPr id="278" name="Graphic 277">
            <a:extLst>
              <a:ext uri="{FF2B5EF4-FFF2-40B4-BE49-F238E27FC236}">
                <a16:creationId xmlns:a16="http://schemas.microsoft.com/office/drawing/2014/main" id="{06422651-1DD6-76A6-5000-25B3416CB0E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1536652" y="18930599"/>
            <a:ext cx="462317" cy="250655"/>
          </a:xfrm>
          <a:prstGeom prst="rect">
            <a:avLst/>
          </a:prstGeom>
        </p:spPr>
      </p:pic>
      <p:pic>
        <p:nvPicPr>
          <p:cNvPr id="279" name="Graphic 278">
            <a:extLst>
              <a:ext uri="{FF2B5EF4-FFF2-40B4-BE49-F238E27FC236}">
                <a16:creationId xmlns:a16="http://schemas.microsoft.com/office/drawing/2014/main" id="{D791EAC5-0D31-21AF-7B0C-C2B627B63682}"/>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1536652" y="19650703"/>
            <a:ext cx="462317" cy="250655"/>
          </a:xfrm>
          <a:prstGeom prst="rect">
            <a:avLst/>
          </a:prstGeom>
        </p:spPr>
      </p:pic>
      <p:pic>
        <p:nvPicPr>
          <p:cNvPr id="280" name="Graphic 279">
            <a:extLst>
              <a:ext uri="{FF2B5EF4-FFF2-40B4-BE49-F238E27FC236}">
                <a16:creationId xmlns:a16="http://schemas.microsoft.com/office/drawing/2014/main" id="{811CF9DF-5240-F2AE-E153-C77DCFF5F1AC}"/>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1523741" y="20402471"/>
            <a:ext cx="462317" cy="250655"/>
          </a:xfrm>
          <a:prstGeom prst="rect">
            <a:avLst/>
          </a:prstGeom>
        </p:spPr>
      </p:pic>
      <p:pic>
        <p:nvPicPr>
          <p:cNvPr id="282" name="Graphic 281">
            <a:extLst>
              <a:ext uri="{FF2B5EF4-FFF2-40B4-BE49-F238E27FC236}">
                <a16:creationId xmlns:a16="http://schemas.microsoft.com/office/drawing/2014/main" id="{7E5486B9-05C1-53CF-455C-6765D9617865}"/>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828703" y="17448733"/>
            <a:ext cx="462317" cy="250655"/>
          </a:xfrm>
          <a:prstGeom prst="rect">
            <a:avLst/>
          </a:prstGeom>
        </p:spPr>
      </p:pic>
      <p:pic>
        <p:nvPicPr>
          <p:cNvPr id="283" name="Graphic 282">
            <a:extLst>
              <a:ext uri="{FF2B5EF4-FFF2-40B4-BE49-F238E27FC236}">
                <a16:creationId xmlns:a16="http://schemas.microsoft.com/office/drawing/2014/main" id="{4F4D4851-50DE-97F0-A595-BA1EC0557889}"/>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828701" y="18140270"/>
            <a:ext cx="462317" cy="250655"/>
          </a:xfrm>
          <a:prstGeom prst="rect">
            <a:avLst/>
          </a:prstGeom>
        </p:spPr>
      </p:pic>
      <p:pic>
        <p:nvPicPr>
          <p:cNvPr id="284" name="Graphic 283">
            <a:extLst>
              <a:ext uri="{FF2B5EF4-FFF2-40B4-BE49-F238E27FC236}">
                <a16:creationId xmlns:a16="http://schemas.microsoft.com/office/drawing/2014/main" id="{74071644-8367-25F2-AB91-3C86E5D82182}"/>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826717" y="18937127"/>
            <a:ext cx="462317" cy="250655"/>
          </a:xfrm>
          <a:prstGeom prst="rect">
            <a:avLst/>
          </a:prstGeom>
        </p:spPr>
      </p:pic>
      <p:pic>
        <p:nvPicPr>
          <p:cNvPr id="285" name="Graphic 284">
            <a:extLst>
              <a:ext uri="{FF2B5EF4-FFF2-40B4-BE49-F238E27FC236}">
                <a16:creationId xmlns:a16="http://schemas.microsoft.com/office/drawing/2014/main" id="{83D8A585-64F3-28A4-C140-F99636130370}"/>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826715" y="19628664"/>
            <a:ext cx="462317" cy="250655"/>
          </a:xfrm>
          <a:prstGeom prst="rect">
            <a:avLst/>
          </a:prstGeom>
        </p:spPr>
      </p:pic>
      <p:pic>
        <p:nvPicPr>
          <p:cNvPr id="286" name="Graphic 285">
            <a:extLst>
              <a:ext uri="{FF2B5EF4-FFF2-40B4-BE49-F238E27FC236}">
                <a16:creationId xmlns:a16="http://schemas.microsoft.com/office/drawing/2014/main" id="{4CA90E05-898A-B40A-AF84-53029FC94F10}"/>
              </a:ext>
            </a:extLst>
          </p:cNvPr>
          <p:cNvPicPr>
            <a:picLocks noChangeAspect="1"/>
          </p:cNvPicPr>
          <p:nvPr/>
        </p:nvPicPr>
        <p:blipFill>
          <a:blip r:embed="rId9">
            <a:extLst>
              <a:ext uri="{96DAC541-7B7A-43D3-8B79-37D633B846F1}">
                <asvg:svgBlip xmlns:asvg="http://schemas.microsoft.com/office/drawing/2016/SVG/main" r:embed="rId10"/>
              </a:ext>
            </a:extLst>
          </a:blip>
          <a:srcRect l="13568" r="10977"/>
          <a:stretch/>
        </p:blipFill>
        <p:spPr>
          <a:xfrm flipH="1">
            <a:off x="12826715" y="20425521"/>
            <a:ext cx="462317" cy="250655"/>
          </a:xfrm>
          <a:prstGeom prst="rect">
            <a:avLst/>
          </a:prstGeom>
        </p:spPr>
      </p:pic>
      <p:pic>
        <p:nvPicPr>
          <p:cNvPr id="287" name="Graphic 286">
            <a:extLst>
              <a:ext uri="{FF2B5EF4-FFF2-40B4-BE49-F238E27FC236}">
                <a16:creationId xmlns:a16="http://schemas.microsoft.com/office/drawing/2014/main" id="{985BCA84-2547-CD3A-E5BE-D5DCD1E325B3}"/>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5758670" y="17453297"/>
            <a:ext cx="462317" cy="250655"/>
          </a:xfrm>
          <a:prstGeom prst="rect">
            <a:avLst/>
          </a:prstGeom>
        </p:spPr>
      </p:pic>
      <p:pic>
        <p:nvPicPr>
          <p:cNvPr id="288" name="Graphic 287">
            <a:extLst>
              <a:ext uri="{FF2B5EF4-FFF2-40B4-BE49-F238E27FC236}">
                <a16:creationId xmlns:a16="http://schemas.microsoft.com/office/drawing/2014/main" id="{67FDEE15-6C8E-34CB-65B7-54BE99A7D0F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5758668" y="18144834"/>
            <a:ext cx="462317" cy="250655"/>
          </a:xfrm>
          <a:prstGeom prst="rect">
            <a:avLst/>
          </a:prstGeom>
        </p:spPr>
      </p:pic>
      <p:pic>
        <p:nvPicPr>
          <p:cNvPr id="289" name="Graphic 288">
            <a:extLst>
              <a:ext uri="{FF2B5EF4-FFF2-40B4-BE49-F238E27FC236}">
                <a16:creationId xmlns:a16="http://schemas.microsoft.com/office/drawing/2014/main" id="{59E3586A-B253-9FD6-6CE2-D0BDA7C84BA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5756684" y="18941691"/>
            <a:ext cx="462317" cy="250655"/>
          </a:xfrm>
          <a:prstGeom prst="rect">
            <a:avLst/>
          </a:prstGeom>
        </p:spPr>
      </p:pic>
      <p:pic>
        <p:nvPicPr>
          <p:cNvPr id="297" name="Graphic 296">
            <a:extLst>
              <a:ext uri="{FF2B5EF4-FFF2-40B4-BE49-F238E27FC236}">
                <a16:creationId xmlns:a16="http://schemas.microsoft.com/office/drawing/2014/main" id="{3BD834B4-EE69-CA9F-F4BF-54839C8A6AD3}"/>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5756682" y="19633228"/>
            <a:ext cx="462317" cy="250655"/>
          </a:xfrm>
          <a:prstGeom prst="rect">
            <a:avLst/>
          </a:prstGeom>
        </p:spPr>
      </p:pic>
      <p:pic>
        <p:nvPicPr>
          <p:cNvPr id="298" name="Graphic 297">
            <a:extLst>
              <a:ext uri="{FF2B5EF4-FFF2-40B4-BE49-F238E27FC236}">
                <a16:creationId xmlns:a16="http://schemas.microsoft.com/office/drawing/2014/main" id="{59DB7E5B-8AC6-F8D3-28A7-2F8379D0000A}"/>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5756682" y="20430085"/>
            <a:ext cx="462317" cy="250655"/>
          </a:xfrm>
          <a:prstGeom prst="rect">
            <a:avLst/>
          </a:prstGeom>
        </p:spPr>
      </p:pic>
      <p:pic>
        <p:nvPicPr>
          <p:cNvPr id="299" name="Graphic 298">
            <a:extLst>
              <a:ext uri="{FF2B5EF4-FFF2-40B4-BE49-F238E27FC236}">
                <a16:creationId xmlns:a16="http://schemas.microsoft.com/office/drawing/2014/main" id="{07925621-9E9F-383F-CBED-3F5B7717A575}"/>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5769574" y="21139172"/>
            <a:ext cx="462317" cy="250655"/>
          </a:xfrm>
          <a:prstGeom prst="rect">
            <a:avLst/>
          </a:prstGeom>
        </p:spPr>
      </p:pic>
      <p:sp>
        <p:nvSpPr>
          <p:cNvPr id="300" name="TextBox 299">
            <a:extLst>
              <a:ext uri="{FF2B5EF4-FFF2-40B4-BE49-F238E27FC236}">
                <a16:creationId xmlns:a16="http://schemas.microsoft.com/office/drawing/2014/main" id="{2D6CB76C-99C6-5ABF-4188-BA042F2AD9B3}"/>
              </a:ext>
            </a:extLst>
          </p:cNvPr>
          <p:cNvSpPr txBox="1"/>
          <p:nvPr/>
        </p:nvSpPr>
        <p:spPr>
          <a:xfrm>
            <a:off x="15667801" y="1731766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01" name="TextBox 300">
            <a:extLst>
              <a:ext uri="{FF2B5EF4-FFF2-40B4-BE49-F238E27FC236}">
                <a16:creationId xmlns:a16="http://schemas.microsoft.com/office/drawing/2014/main" id="{4B5B7FF4-7B5E-E9B0-D3B3-1CE33C8FA881}"/>
              </a:ext>
            </a:extLst>
          </p:cNvPr>
          <p:cNvSpPr txBox="1"/>
          <p:nvPr/>
        </p:nvSpPr>
        <p:spPr>
          <a:xfrm>
            <a:off x="15667801" y="17997283"/>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02" name="TextBox 301">
            <a:extLst>
              <a:ext uri="{FF2B5EF4-FFF2-40B4-BE49-F238E27FC236}">
                <a16:creationId xmlns:a16="http://schemas.microsoft.com/office/drawing/2014/main" id="{57E5B92B-7113-999B-3D00-B3556C5ACABA}"/>
              </a:ext>
            </a:extLst>
          </p:cNvPr>
          <p:cNvSpPr txBox="1"/>
          <p:nvPr/>
        </p:nvSpPr>
        <p:spPr>
          <a:xfrm>
            <a:off x="15683041" y="18830178"/>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03" name="TextBox 302">
            <a:extLst>
              <a:ext uri="{FF2B5EF4-FFF2-40B4-BE49-F238E27FC236}">
                <a16:creationId xmlns:a16="http://schemas.microsoft.com/office/drawing/2014/main" id="{933950C7-F7AA-D82C-E31C-B8FBD22A7D79}"/>
              </a:ext>
            </a:extLst>
          </p:cNvPr>
          <p:cNvSpPr txBox="1"/>
          <p:nvPr/>
        </p:nvSpPr>
        <p:spPr>
          <a:xfrm>
            <a:off x="15667801" y="19517592"/>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05" name="TextBox 304">
            <a:extLst>
              <a:ext uri="{FF2B5EF4-FFF2-40B4-BE49-F238E27FC236}">
                <a16:creationId xmlns:a16="http://schemas.microsoft.com/office/drawing/2014/main" id="{3ECC7620-742D-CE60-4122-0B4C0C9FFF46}"/>
              </a:ext>
            </a:extLst>
          </p:cNvPr>
          <p:cNvSpPr txBox="1"/>
          <p:nvPr/>
        </p:nvSpPr>
        <p:spPr>
          <a:xfrm>
            <a:off x="15683041" y="2032220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06" name="TextBox 305">
            <a:extLst>
              <a:ext uri="{FF2B5EF4-FFF2-40B4-BE49-F238E27FC236}">
                <a16:creationId xmlns:a16="http://schemas.microsoft.com/office/drawing/2014/main" id="{A47782EB-B18E-94F1-B31D-B36DBB812C23}"/>
              </a:ext>
            </a:extLst>
          </p:cNvPr>
          <p:cNvSpPr txBox="1"/>
          <p:nvPr/>
        </p:nvSpPr>
        <p:spPr>
          <a:xfrm>
            <a:off x="15693374" y="21022597"/>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307" name="Graphic 306">
            <a:extLst>
              <a:ext uri="{FF2B5EF4-FFF2-40B4-BE49-F238E27FC236}">
                <a16:creationId xmlns:a16="http://schemas.microsoft.com/office/drawing/2014/main" id="{B19E4C1F-8E5E-AF57-08D2-754C20603E3B}"/>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5709843" y="21759239"/>
            <a:ext cx="462317" cy="250655"/>
          </a:xfrm>
          <a:prstGeom prst="rect">
            <a:avLst/>
          </a:prstGeom>
        </p:spPr>
      </p:pic>
      <p:sp>
        <p:nvSpPr>
          <p:cNvPr id="308" name="TextBox 307">
            <a:extLst>
              <a:ext uri="{FF2B5EF4-FFF2-40B4-BE49-F238E27FC236}">
                <a16:creationId xmlns:a16="http://schemas.microsoft.com/office/drawing/2014/main" id="{67BBBF82-F27B-3982-BEE4-F424BA51A21C}"/>
              </a:ext>
            </a:extLst>
          </p:cNvPr>
          <p:cNvSpPr txBox="1"/>
          <p:nvPr/>
        </p:nvSpPr>
        <p:spPr>
          <a:xfrm>
            <a:off x="15633369" y="21637387"/>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309" name="Graphic 308">
            <a:extLst>
              <a:ext uri="{FF2B5EF4-FFF2-40B4-BE49-F238E27FC236}">
                <a16:creationId xmlns:a16="http://schemas.microsoft.com/office/drawing/2014/main" id="{EA063943-68B2-0B88-47B6-741C7922CA9B}"/>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7915460" y="17486523"/>
            <a:ext cx="462317" cy="250655"/>
          </a:xfrm>
          <a:prstGeom prst="rect">
            <a:avLst/>
          </a:prstGeom>
        </p:spPr>
      </p:pic>
      <p:pic>
        <p:nvPicPr>
          <p:cNvPr id="310" name="Graphic 309">
            <a:extLst>
              <a:ext uri="{FF2B5EF4-FFF2-40B4-BE49-F238E27FC236}">
                <a16:creationId xmlns:a16="http://schemas.microsoft.com/office/drawing/2014/main" id="{FA867B84-4C4A-F93B-2ED0-45FBE52AB880}"/>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7915458" y="18178060"/>
            <a:ext cx="462317" cy="250655"/>
          </a:xfrm>
          <a:prstGeom prst="rect">
            <a:avLst/>
          </a:prstGeom>
        </p:spPr>
      </p:pic>
      <p:pic>
        <p:nvPicPr>
          <p:cNvPr id="311" name="Graphic 310">
            <a:extLst>
              <a:ext uri="{FF2B5EF4-FFF2-40B4-BE49-F238E27FC236}">
                <a16:creationId xmlns:a16="http://schemas.microsoft.com/office/drawing/2014/main" id="{20833BC3-7F30-CB4C-6AC9-65B20831A952}"/>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7913474" y="18974917"/>
            <a:ext cx="462317" cy="250655"/>
          </a:xfrm>
          <a:prstGeom prst="rect">
            <a:avLst/>
          </a:prstGeom>
        </p:spPr>
      </p:pic>
      <p:pic>
        <p:nvPicPr>
          <p:cNvPr id="312" name="Graphic 311">
            <a:extLst>
              <a:ext uri="{FF2B5EF4-FFF2-40B4-BE49-F238E27FC236}">
                <a16:creationId xmlns:a16="http://schemas.microsoft.com/office/drawing/2014/main" id="{0C5819CF-0C61-573D-B7B5-3BDCBAF110C7}"/>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7913472" y="19666454"/>
            <a:ext cx="462317" cy="250655"/>
          </a:xfrm>
          <a:prstGeom prst="rect">
            <a:avLst/>
          </a:prstGeom>
        </p:spPr>
      </p:pic>
      <p:pic>
        <p:nvPicPr>
          <p:cNvPr id="313" name="Graphic 312">
            <a:extLst>
              <a:ext uri="{FF2B5EF4-FFF2-40B4-BE49-F238E27FC236}">
                <a16:creationId xmlns:a16="http://schemas.microsoft.com/office/drawing/2014/main" id="{44B8F00E-9C59-BA55-A99C-FFFFA0140D7B}"/>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7913472" y="20463311"/>
            <a:ext cx="462317" cy="250655"/>
          </a:xfrm>
          <a:prstGeom prst="rect">
            <a:avLst/>
          </a:prstGeom>
        </p:spPr>
      </p:pic>
      <p:pic>
        <p:nvPicPr>
          <p:cNvPr id="314" name="Graphic 313">
            <a:extLst>
              <a:ext uri="{FF2B5EF4-FFF2-40B4-BE49-F238E27FC236}">
                <a16:creationId xmlns:a16="http://schemas.microsoft.com/office/drawing/2014/main" id="{C4A74D30-27F1-FAAB-2FFD-FC59D6476340}"/>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926364" y="21172398"/>
            <a:ext cx="462317" cy="250655"/>
          </a:xfrm>
          <a:prstGeom prst="rect">
            <a:avLst/>
          </a:prstGeom>
        </p:spPr>
      </p:pic>
      <p:sp>
        <p:nvSpPr>
          <p:cNvPr id="315" name="TextBox 314">
            <a:extLst>
              <a:ext uri="{FF2B5EF4-FFF2-40B4-BE49-F238E27FC236}">
                <a16:creationId xmlns:a16="http://schemas.microsoft.com/office/drawing/2014/main" id="{F48C9476-31AB-7BD5-DBA3-685E0996FABB}"/>
              </a:ext>
            </a:extLst>
          </p:cNvPr>
          <p:cNvSpPr txBox="1"/>
          <p:nvPr/>
        </p:nvSpPr>
        <p:spPr>
          <a:xfrm>
            <a:off x="17824591" y="17350891"/>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16" name="TextBox 315">
            <a:extLst>
              <a:ext uri="{FF2B5EF4-FFF2-40B4-BE49-F238E27FC236}">
                <a16:creationId xmlns:a16="http://schemas.microsoft.com/office/drawing/2014/main" id="{97AF6504-908B-D04A-EC18-D8874DEFF9E4}"/>
              </a:ext>
            </a:extLst>
          </p:cNvPr>
          <p:cNvSpPr txBox="1"/>
          <p:nvPr/>
        </p:nvSpPr>
        <p:spPr>
          <a:xfrm>
            <a:off x="17824591" y="18030509"/>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17" name="TextBox 316">
            <a:extLst>
              <a:ext uri="{FF2B5EF4-FFF2-40B4-BE49-F238E27FC236}">
                <a16:creationId xmlns:a16="http://schemas.microsoft.com/office/drawing/2014/main" id="{D65312BB-F684-F0F4-0DE5-096DBADA15BA}"/>
              </a:ext>
            </a:extLst>
          </p:cNvPr>
          <p:cNvSpPr txBox="1"/>
          <p:nvPr/>
        </p:nvSpPr>
        <p:spPr>
          <a:xfrm>
            <a:off x="17839831" y="18863404"/>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18" name="TextBox 317">
            <a:extLst>
              <a:ext uri="{FF2B5EF4-FFF2-40B4-BE49-F238E27FC236}">
                <a16:creationId xmlns:a16="http://schemas.microsoft.com/office/drawing/2014/main" id="{D22F3B29-BDAF-C615-936A-8A8A590F68BA}"/>
              </a:ext>
            </a:extLst>
          </p:cNvPr>
          <p:cNvSpPr txBox="1"/>
          <p:nvPr/>
        </p:nvSpPr>
        <p:spPr>
          <a:xfrm>
            <a:off x="17824591" y="19550818"/>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19" name="TextBox 318">
            <a:extLst>
              <a:ext uri="{FF2B5EF4-FFF2-40B4-BE49-F238E27FC236}">
                <a16:creationId xmlns:a16="http://schemas.microsoft.com/office/drawing/2014/main" id="{146A3CCA-7BF1-05C9-90F8-C6338537D3D6}"/>
              </a:ext>
            </a:extLst>
          </p:cNvPr>
          <p:cNvSpPr txBox="1"/>
          <p:nvPr/>
        </p:nvSpPr>
        <p:spPr>
          <a:xfrm>
            <a:off x="17839831" y="20355431"/>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20" name="TextBox 319">
            <a:extLst>
              <a:ext uri="{FF2B5EF4-FFF2-40B4-BE49-F238E27FC236}">
                <a16:creationId xmlns:a16="http://schemas.microsoft.com/office/drawing/2014/main" id="{9D242295-7DD5-CC44-1C96-680753518BBF}"/>
              </a:ext>
            </a:extLst>
          </p:cNvPr>
          <p:cNvSpPr txBox="1"/>
          <p:nvPr/>
        </p:nvSpPr>
        <p:spPr>
          <a:xfrm>
            <a:off x="17850164" y="21055823"/>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321" name="Graphic 320">
            <a:extLst>
              <a:ext uri="{FF2B5EF4-FFF2-40B4-BE49-F238E27FC236}">
                <a16:creationId xmlns:a16="http://schemas.microsoft.com/office/drawing/2014/main" id="{1CE8A576-B94D-66FD-EE21-F761EA0F25AA}"/>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7933308" y="21782216"/>
            <a:ext cx="462317" cy="250655"/>
          </a:xfrm>
          <a:prstGeom prst="rect">
            <a:avLst/>
          </a:prstGeom>
        </p:spPr>
      </p:pic>
      <p:sp>
        <p:nvSpPr>
          <p:cNvPr id="322" name="TextBox 321">
            <a:extLst>
              <a:ext uri="{FF2B5EF4-FFF2-40B4-BE49-F238E27FC236}">
                <a16:creationId xmlns:a16="http://schemas.microsoft.com/office/drawing/2014/main" id="{BEDF9FF2-7E9F-BC45-4002-F4E5EFC641C6}"/>
              </a:ext>
            </a:extLst>
          </p:cNvPr>
          <p:cNvSpPr txBox="1"/>
          <p:nvPr/>
        </p:nvSpPr>
        <p:spPr>
          <a:xfrm>
            <a:off x="17856834" y="21660364"/>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323" name="Graphic 322">
            <a:extLst>
              <a:ext uri="{FF2B5EF4-FFF2-40B4-BE49-F238E27FC236}">
                <a16:creationId xmlns:a16="http://schemas.microsoft.com/office/drawing/2014/main" id="{5987C0C9-E923-A9EB-E32F-AD58883000E0}"/>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9741577" y="17506637"/>
            <a:ext cx="462317" cy="250655"/>
          </a:xfrm>
          <a:prstGeom prst="rect">
            <a:avLst/>
          </a:prstGeom>
        </p:spPr>
      </p:pic>
      <p:pic>
        <p:nvPicPr>
          <p:cNvPr id="324" name="Graphic 323">
            <a:extLst>
              <a:ext uri="{FF2B5EF4-FFF2-40B4-BE49-F238E27FC236}">
                <a16:creationId xmlns:a16="http://schemas.microsoft.com/office/drawing/2014/main" id="{8A93420B-F933-B262-B7A9-14E500316CD1}"/>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9741575" y="18198174"/>
            <a:ext cx="462317" cy="250655"/>
          </a:xfrm>
          <a:prstGeom prst="rect">
            <a:avLst/>
          </a:prstGeom>
        </p:spPr>
      </p:pic>
      <p:pic>
        <p:nvPicPr>
          <p:cNvPr id="325" name="Graphic 324">
            <a:extLst>
              <a:ext uri="{FF2B5EF4-FFF2-40B4-BE49-F238E27FC236}">
                <a16:creationId xmlns:a16="http://schemas.microsoft.com/office/drawing/2014/main" id="{18035704-5317-896E-A3E6-832F1F88B74A}"/>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9739591" y="18995031"/>
            <a:ext cx="462317" cy="250655"/>
          </a:xfrm>
          <a:prstGeom prst="rect">
            <a:avLst/>
          </a:prstGeom>
        </p:spPr>
      </p:pic>
      <p:pic>
        <p:nvPicPr>
          <p:cNvPr id="326" name="Graphic 325">
            <a:extLst>
              <a:ext uri="{FF2B5EF4-FFF2-40B4-BE49-F238E27FC236}">
                <a16:creationId xmlns:a16="http://schemas.microsoft.com/office/drawing/2014/main" id="{940CA596-9204-D699-A6A6-67CEA159889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9739589" y="19686568"/>
            <a:ext cx="462317" cy="250655"/>
          </a:xfrm>
          <a:prstGeom prst="rect">
            <a:avLst/>
          </a:prstGeom>
        </p:spPr>
      </p:pic>
      <p:pic>
        <p:nvPicPr>
          <p:cNvPr id="327" name="Graphic 326">
            <a:extLst>
              <a:ext uri="{FF2B5EF4-FFF2-40B4-BE49-F238E27FC236}">
                <a16:creationId xmlns:a16="http://schemas.microsoft.com/office/drawing/2014/main" id="{54F45F54-7ED3-9BD7-2554-60E608C1EE39}"/>
              </a:ext>
            </a:extLst>
          </p:cNvPr>
          <p:cNvPicPr>
            <a:picLocks noChangeAspect="1"/>
          </p:cNvPicPr>
          <p:nvPr/>
        </p:nvPicPr>
        <p:blipFill>
          <a:blip r:embed="rId9">
            <a:extLst>
              <a:ext uri="{96DAC541-7B7A-43D3-8B79-37D633B846F1}">
                <asvg:svgBlip xmlns:asvg="http://schemas.microsoft.com/office/drawing/2016/SVG/main" r:embed="rId12"/>
              </a:ext>
            </a:extLst>
          </a:blip>
          <a:srcRect l="13568" r="10977"/>
          <a:stretch/>
        </p:blipFill>
        <p:spPr>
          <a:xfrm flipH="1">
            <a:off x="19739589" y="20483425"/>
            <a:ext cx="462317" cy="250655"/>
          </a:xfrm>
          <a:prstGeom prst="rect">
            <a:avLst/>
          </a:prstGeom>
        </p:spPr>
      </p:pic>
      <p:sp>
        <p:nvSpPr>
          <p:cNvPr id="328" name="TextBox 327">
            <a:extLst>
              <a:ext uri="{FF2B5EF4-FFF2-40B4-BE49-F238E27FC236}">
                <a16:creationId xmlns:a16="http://schemas.microsoft.com/office/drawing/2014/main" id="{DC5D98BD-4467-B80A-4CDF-7188693C082C}"/>
              </a:ext>
            </a:extLst>
          </p:cNvPr>
          <p:cNvSpPr txBox="1"/>
          <p:nvPr/>
        </p:nvSpPr>
        <p:spPr>
          <a:xfrm>
            <a:off x="19650708" y="1737100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29" name="TextBox 328">
            <a:extLst>
              <a:ext uri="{FF2B5EF4-FFF2-40B4-BE49-F238E27FC236}">
                <a16:creationId xmlns:a16="http://schemas.microsoft.com/office/drawing/2014/main" id="{FB06879A-3EC7-DE81-E7BA-CBF1C2F7C594}"/>
              </a:ext>
            </a:extLst>
          </p:cNvPr>
          <p:cNvSpPr txBox="1"/>
          <p:nvPr/>
        </p:nvSpPr>
        <p:spPr>
          <a:xfrm>
            <a:off x="19650708" y="18050623"/>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30" name="TextBox 329">
            <a:extLst>
              <a:ext uri="{FF2B5EF4-FFF2-40B4-BE49-F238E27FC236}">
                <a16:creationId xmlns:a16="http://schemas.microsoft.com/office/drawing/2014/main" id="{E2B0A0C9-38DE-C356-7AB1-BAA3D389CC47}"/>
              </a:ext>
            </a:extLst>
          </p:cNvPr>
          <p:cNvSpPr txBox="1"/>
          <p:nvPr/>
        </p:nvSpPr>
        <p:spPr>
          <a:xfrm>
            <a:off x="19665948" y="18883518"/>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31" name="TextBox 330">
            <a:extLst>
              <a:ext uri="{FF2B5EF4-FFF2-40B4-BE49-F238E27FC236}">
                <a16:creationId xmlns:a16="http://schemas.microsoft.com/office/drawing/2014/main" id="{CBD8C7A4-4C0C-FD99-25A7-8B6BD39FEE8F}"/>
              </a:ext>
            </a:extLst>
          </p:cNvPr>
          <p:cNvSpPr txBox="1"/>
          <p:nvPr/>
        </p:nvSpPr>
        <p:spPr>
          <a:xfrm>
            <a:off x="19650708" y="19570932"/>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32" name="TextBox 331">
            <a:extLst>
              <a:ext uri="{FF2B5EF4-FFF2-40B4-BE49-F238E27FC236}">
                <a16:creationId xmlns:a16="http://schemas.microsoft.com/office/drawing/2014/main" id="{A28E138A-0F21-BC16-B3CC-23BD2EA4A702}"/>
              </a:ext>
            </a:extLst>
          </p:cNvPr>
          <p:cNvSpPr txBox="1"/>
          <p:nvPr/>
        </p:nvSpPr>
        <p:spPr>
          <a:xfrm>
            <a:off x="19665948" y="2037554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pic>
        <p:nvPicPr>
          <p:cNvPr id="333" name="Graphic 332">
            <a:extLst>
              <a:ext uri="{FF2B5EF4-FFF2-40B4-BE49-F238E27FC236}">
                <a16:creationId xmlns:a16="http://schemas.microsoft.com/office/drawing/2014/main" id="{C6A2B795-1AD6-157A-6F48-0CDE3D17ED73}"/>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19741577" y="21169225"/>
            <a:ext cx="462317" cy="250655"/>
          </a:xfrm>
          <a:prstGeom prst="rect">
            <a:avLst/>
          </a:prstGeom>
        </p:spPr>
      </p:pic>
      <p:sp>
        <p:nvSpPr>
          <p:cNvPr id="334" name="TextBox 333">
            <a:extLst>
              <a:ext uri="{FF2B5EF4-FFF2-40B4-BE49-F238E27FC236}">
                <a16:creationId xmlns:a16="http://schemas.microsoft.com/office/drawing/2014/main" id="{DDDD8A05-7E2C-E8BA-2359-C74E13AF4EA9}"/>
              </a:ext>
            </a:extLst>
          </p:cNvPr>
          <p:cNvSpPr txBox="1"/>
          <p:nvPr/>
        </p:nvSpPr>
        <p:spPr>
          <a:xfrm>
            <a:off x="19667936" y="21061345"/>
            <a:ext cx="320040" cy="461665"/>
          </a:xfrm>
          <a:prstGeom prst="rect">
            <a:avLst/>
          </a:prstGeom>
          <a:noFill/>
        </p:spPr>
        <p:txBody>
          <a:bodyPr wrap="square" rtlCol="0">
            <a:spAutoFit/>
          </a:bodyPr>
          <a:lstStyle/>
          <a:p>
            <a:r>
              <a:rPr lang="en-GB" sz="2400">
                <a:latin typeface="Calibri" panose="020F0502020204030204" pitchFamily="34" charset="0"/>
                <a:ea typeface="Calibri" panose="020F0502020204030204" pitchFamily="34" charset="0"/>
                <a:cs typeface="Calibri" panose="020F0502020204030204" pitchFamily="34" charset="0"/>
              </a:rPr>
              <a:t>*</a:t>
            </a:r>
          </a:p>
        </p:txBody>
      </p:sp>
      <p:sp>
        <p:nvSpPr>
          <p:cNvPr id="338" name="TextBox 337">
            <a:extLst>
              <a:ext uri="{FF2B5EF4-FFF2-40B4-BE49-F238E27FC236}">
                <a16:creationId xmlns:a16="http://schemas.microsoft.com/office/drawing/2014/main" id="{72212732-526F-6C46-9AC0-E4B878938732}"/>
              </a:ext>
            </a:extLst>
          </p:cNvPr>
          <p:cNvSpPr txBox="1"/>
          <p:nvPr/>
        </p:nvSpPr>
        <p:spPr>
          <a:xfrm>
            <a:off x="11700787" y="23398384"/>
            <a:ext cx="9380896" cy="2880789"/>
          </a:xfrm>
          <a:prstGeom prst="rect">
            <a:avLst/>
          </a:prstGeom>
          <a:noFill/>
        </p:spPr>
        <p:txBody>
          <a:bodyPr wrap="square">
            <a:spAutoFit/>
          </a:bodyPr>
          <a:lstStyle/>
          <a:p>
            <a:pPr marL="0" marR="0" lvl="1" indent="0" algn="l" defTabSz="2951866" rtl="0" eaLnBrk="1" fontAlgn="auto" latinLnBrk="0" hangingPunct="1">
              <a:lnSpc>
                <a:spcPct val="90000"/>
              </a:lnSpc>
              <a:spcBef>
                <a:spcPts val="0"/>
              </a:spcBef>
              <a:spcAft>
                <a:spcPts val="1200"/>
              </a:spcAft>
              <a:buClrTx/>
              <a:buSzTx/>
              <a:buFontTx/>
              <a:buNone/>
              <a:tabLst/>
              <a:defRPr/>
            </a:pP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 Unst, the </a:t>
            </a:r>
            <a:r>
              <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No.28 </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operates from </a:t>
            </a:r>
            <a:r>
              <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Belmont to </a:t>
            </a:r>
            <a:r>
              <a:rPr kumimoji="0" lang="en-GB" sz="21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Baltasound</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providing Unst residents with a connection to the </a:t>
            </a:r>
            <a:r>
              <a:rPr kumimoji="0" lang="en-GB" sz="2100" b="0"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Bluemull</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Sound services:</a:t>
            </a:r>
          </a:p>
          <a:p>
            <a:pPr marL="342900" indent="-342900">
              <a:lnSpc>
                <a:spcPct val="90000"/>
              </a:lnSpc>
              <a:spcAft>
                <a:spcPts val="1200"/>
              </a:spcAft>
              <a:buFont typeface="Arial" panose="020B0604020202020204" pitchFamily="34" charset="0"/>
              <a:buChar char="•"/>
              <a:defRPr/>
            </a:pP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Hamars Ness to Belmont ferry does not however connect particularly well with the </a:t>
            </a:r>
            <a:r>
              <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No.28</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which is more orientated around the busier </a:t>
            </a:r>
            <a:r>
              <a:rPr kumimoji="0" lang="en-GB" sz="2100" b="0"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Gutcher</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 Belmont route</a:t>
            </a:r>
            <a:endPar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indent="-342900">
              <a:lnSpc>
                <a:spcPct val="90000"/>
              </a:lnSpc>
              <a:spcAft>
                <a:spcPts val="1200"/>
              </a:spcAft>
              <a:buFont typeface="Arial" panose="020B0604020202020204" pitchFamily="34" charset="0"/>
              <a:buChar char="•"/>
              <a:defRPr/>
            </a:pP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end-to-end journey time between Belmont and </a:t>
            </a:r>
            <a:r>
              <a:rPr kumimoji="0" lang="en-GB" sz="2100" b="0"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Baltasound</a:t>
            </a: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approximately </a:t>
            </a:r>
            <a:r>
              <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 minutes</a:t>
            </a:r>
          </a:p>
          <a:p>
            <a:pPr marL="0" marR="0" lvl="1" indent="0" algn="l" defTabSz="2951866" rtl="0" eaLnBrk="1" fontAlgn="auto" latinLnBrk="0" hangingPunct="1">
              <a:lnSpc>
                <a:spcPct val="90000"/>
              </a:lnSpc>
              <a:spcBef>
                <a:spcPts val="0"/>
              </a:spcBef>
              <a:spcAft>
                <a:spcPts val="1200"/>
              </a:spcAft>
              <a:buClrTx/>
              <a:buSzTx/>
              <a:buFontTx/>
              <a:buNone/>
              <a:tabLst/>
              <a:defRPr/>
            </a:pPr>
            <a:r>
              <a:rPr kumimoji="0" lang="en-GB" sz="2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There is a dial-a-ride bus service on </a:t>
            </a:r>
            <a:r>
              <a:rPr kumimoji="0" lang="en-GB" sz="2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Fetlar</a:t>
            </a:r>
          </a:p>
        </p:txBody>
      </p:sp>
      <p:pic>
        <p:nvPicPr>
          <p:cNvPr id="359" name="Graphic 358">
            <a:extLst>
              <a:ext uri="{FF2B5EF4-FFF2-40B4-BE49-F238E27FC236}">
                <a16:creationId xmlns:a16="http://schemas.microsoft.com/office/drawing/2014/main" id="{0C0C872D-3F33-19F2-8E4C-9CCF3C3EBA98}"/>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2434" y="11333917"/>
            <a:ext cx="462317" cy="250655"/>
          </a:xfrm>
          <a:prstGeom prst="rect">
            <a:avLst/>
          </a:prstGeom>
        </p:spPr>
      </p:pic>
      <p:pic>
        <p:nvPicPr>
          <p:cNvPr id="360" name="Graphic 359">
            <a:extLst>
              <a:ext uri="{FF2B5EF4-FFF2-40B4-BE49-F238E27FC236}">
                <a16:creationId xmlns:a16="http://schemas.microsoft.com/office/drawing/2014/main" id="{11824C59-7177-1681-8B85-9813A20E4D44}"/>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2432" y="12038154"/>
            <a:ext cx="462317" cy="250655"/>
          </a:xfrm>
          <a:prstGeom prst="rect">
            <a:avLst/>
          </a:prstGeom>
        </p:spPr>
      </p:pic>
      <p:pic>
        <p:nvPicPr>
          <p:cNvPr id="361" name="Graphic 360">
            <a:extLst>
              <a:ext uri="{FF2B5EF4-FFF2-40B4-BE49-F238E27FC236}">
                <a16:creationId xmlns:a16="http://schemas.microsoft.com/office/drawing/2014/main" id="{AF7020DE-568F-6EAA-706A-5618558C6861}"/>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0448" y="12809611"/>
            <a:ext cx="462317" cy="250655"/>
          </a:xfrm>
          <a:prstGeom prst="rect">
            <a:avLst/>
          </a:prstGeom>
        </p:spPr>
      </p:pic>
      <p:pic>
        <p:nvPicPr>
          <p:cNvPr id="362" name="Graphic 361">
            <a:extLst>
              <a:ext uri="{FF2B5EF4-FFF2-40B4-BE49-F238E27FC236}">
                <a16:creationId xmlns:a16="http://schemas.microsoft.com/office/drawing/2014/main" id="{7B38CEF8-DD41-49CD-7CCB-E3EF408BC13D}"/>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0446" y="13539248"/>
            <a:ext cx="462317" cy="250655"/>
          </a:xfrm>
          <a:prstGeom prst="rect">
            <a:avLst/>
          </a:prstGeom>
        </p:spPr>
      </p:pic>
      <p:pic>
        <p:nvPicPr>
          <p:cNvPr id="363" name="Graphic 362">
            <a:extLst>
              <a:ext uri="{FF2B5EF4-FFF2-40B4-BE49-F238E27FC236}">
                <a16:creationId xmlns:a16="http://schemas.microsoft.com/office/drawing/2014/main" id="{25B57642-0DFB-B531-E0CA-2DFB4A123894}"/>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0446" y="14323405"/>
            <a:ext cx="462317" cy="250655"/>
          </a:xfrm>
          <a:prstGeom prst="rect">
            <a:avLst/>
          </a:prstGeom>
        </p:spPr>
      </p:pic>
      <p:pic>
        <p:nvPicPr>
          <p:cNvPr id="364" name="Graphic 363">
            <a:extLst>
              <a:ext uri="{FF2B5EF4-FFF2-40B4-BE49-F238E27FC236}">
                <a16:creationId xmlns:a16="http://schemas.microsoft.com/office/drawing/2014/main" id="{304DF502-57D0-95C5-213C-AE2258D62277}"/>
              </a:ext>
            </a:extLst>
          </p:cNvPr>
          <p:cNvPicPr>
            <a:picLocks noChangeAspect="1"/>
          </p:cNvPicPr>
          <p:nvPr/>
        </p:nvPicPr>
        <p:blipFill>
          <a:blip r:embed="rId7">
            <a:extLst>
              <a:ext uri="{96DAC541-7B7A-43D3-8B79-37D633B846F1}">
                <asvg:svgBlip xmlns:asvg="http://schemas.microsoft.com/office/drawing/2016/SVG/main" r:embed="rId11"/>
              </a:ext>
            </a:extLst>
          </a:blip>
          <a:srcRect l="13568" r="10977"/>
          <a:stretch/>
        </p:blipFill>
        <p:spPr>
          <a:xfrm flipH="1">
            <a:off x="5900446" y="15056931"/>
            <a:ext cx="462317" cy="250655"/>
          </a:xfrm>
          <a:prstGeom prst="rect">
            <a:avLst/>
          </a:prstGeom>
        </p:spPr>
      </p:pic>
    </p:spTree>
    <p:extLst>
      <p:ext uri="{BB962C8B-B14F-4D97-AF65-F5344CB8AC3E}">
        <p14:creationId xmlns:p14="http://schemas.microsoft.com/office/powerpoint/2010/main" val="2057043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2A17-A24E-744E-F1C9-3FF1FC9BBE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E11C26-74DF-858B-5A03-75F100464EA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F9CF9C63-E934-65A6-BCBC-AF4BE3D510BD}"/>
              </a:ext>
            </a:extLst>
          </p:cNvPr>
          <p:cNvSpPr/>
          <p:nvPr/>
        </p:nvSpPr>
        <p:spPr>
          <a:xfrm>
            <a:off x="422235" y="22771060"/>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6A01E255-C147-BE09-B8B5-8A6FBA235641}"/>
              </a:ext>
            </a:extLst>
          </p:cNvPr>
          <p:cNvSpPr/>
          <p:nvPr/>
        </p:nvSpPr>
        <p:spPr>
          <a:xfrm>
            <a:off x="422235" y="16298588"/>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77D381CB-BD8D-919E-12A6-56CCE20D53AF}"/>
              </a:ext>
            </a:extLst>
          </p:cNvPr>
          <p:cNvSpPr/>
          <p:nvPr/>
        </p:nvSpPr>
        <p:spPr>
          <a:xfrm>
            <a:off x="422235" y="9826116"/>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D51C48C7-9568-E854-EA9E-B10E41C69BF2}"/>
              </a:ext>
            </a:extLst>
          </p:cNvPr>
          <p:cNvSpPr/>
          <p:nvPr/>
        </p:nvSpPr>
        <p:spPr>
          <a:xfrm>
            <a:off x="422235" y="3353644"/>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6B5CC00-E6D6-E266-5F49-EB040DA023A5}"/>
              </a:ext>
            </a:extLst>
          </p:cNvPr>
          <p:cNvSpPr txBox="1"/>
          <p:nvPr/>
        </p:nvSpPr>
        <p:spPr>
          <a:xfrm>
            <a:off x="1912327" y="660928"/>
            <a:ext cx="17180432"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grpSp>
        <p:nvGrpSpPr>
          <p:cNvPr id="13" name="Group 12">
            <a:extLst>
              <a:ext uri="{FF2B5EF4-FFF2-40B4-BE49-F238E27FC236}">
                <a16:creationId xmlns:a16="http://schemas.microsoft.com/office/drawing/2014/main" id="{9E6DB94D-6E3C-BD27-37E3-D2DABD080FF3}"/>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B6762D33-595A-065F-BF6E-605B93161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D51415D-C443-868B-1742-A2C0DA6ADE3D}"/>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8A62654E-AE4E-ECF1-8AC2-5F8154CB7B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E4FB4637-9695-908E-F8D7-D7E219DAFE5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18" name="Picture 17" descr="Logo, company name&#10;&#10;Description automatically generated">
              <a:extLst>
                <a:ext uri="{FF2B5EF4-FFF2-40B4-BE49-F238E27FC236}">
                  <a16:creationId xmlns:a16="http://schemas.microsoft.com/office/drawing/2014/main" id="{A7158334-FE01-D71D-B3F9-E97A3A822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8" name="Text Placeholder 2">
            <a:extLst>
              <a:ext uri="{FF2B5EF4-FFF2-40B4-BE49-F238E27FC236}">
                <a16:creationId xmlns:a16="http://schemas.microsoft.com/office/drawing/2014/main" id="{9FE27966-9636-A473-FA64-DAD6E0A5E903}"/>
              </a:ext>
            </a:extLst>
          </p:cNvPr>
          <p:cNvSpPr txBox="1">
            <a:spLocks/>
          </p:cNvSpPr>
          <p:nvPr/>
        </p:nvSpPr>
        <p:spPr>
          <a:xfrm>
            <a:off x="12346922" y="3775649"/>
            <a:ext cx="7939386" cy="515917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The figure shows the number of sailings made on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each leg of the Bluemull Sound route.</a:t>
            </a:r>
          </a:p>
          <a:p>
            <a:endParaRPr lang="en-GB" sz="2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The inter-island ferry service was subject to a programme of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service reductions in 2013</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 – for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Fetlar</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 the reductions were mainly focused on weekends.</a:t>
            </a:r>
          </a:p>
          <a:p>
            <a:endParaRPr lang="en-GB" sz="2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There was a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 reduction in scheduled sailings between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Hamars Ness and Belmont </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and a much steeper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7% </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reduction in sailings between </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Hamars Ness and </a:t>
            </a:r>
            <a:r>
              <a:rPr lang="en-GB" sz="2200" b="1" err="1">
                <a:solidFill>
                  <a:schemeClr val="tx1"/>
                </a:solidFill>
                <a:latin typeface="Calibri" panose="020F0502020204030204" pitchFamily="34" charset="0"/>
                <a:ea typeface="Calibri" panose="020F0502020204030204" pitchFamily="34" charset="0"/>
                <a:cs typeface="Calibri" panose="020F0502020204030204" pitchFamily="34" charset="0"/>
              </a:rPr>
              <a:t>Gutcher</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between 2013 and 2015, and then broad stability thereafter.</a:t>
            </a:r>
          </a:p>
          <a:p>
            <a:endParaRPr lang="en-GB" sz="2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A new timetable will need to be introduced to reflect the time required to lash all commercial vehicles over 3.5 tonnes travelling between </a:t>
            </a:r>
            <a:r>
              <a:rPr lang="en-GB" sz="2200" b="1" err="1">
                <a:solidFill>
                  <a:schemeClr val="tx1"/>
                </a:solidFill>
                <a:latin typeface="Calibri" panose="020F0502020204030204" pitchFamily="34" charset="0"/>
                <a:ea typeface="Calibri" panose="020F0502020204030204" pitchFamily="34" charset="0"/>
                <a:cs typeface="Calibri" panose="020F0502020204030204" pitchFamily="34" charset="0"/>
              </a:rPr>
              <a:t>Gutcher</a:t>
            </a:r>
            <a:r>
              <a:rPr lang="en-GB" sz="2200" b="1">
                <a:solidFill>
                  <a:schemeClr val="tx1"/>
                </a:solidFill>
                <a:latin typeface="Calibri" panose="020F0502020204030204" pitchFamily="34" charset="0"/>
                <a:ea typeface="Calibri" panose="020F0502020204030204" pitchFamily="34" charset="0"/>
                <a:cs typeface="Calibri" panose="020F0502020204030204" pitchFamily="34" charset="0"/>
              </a:rPr>
              <a:t> and Belmont</a:t>
            </a:r>
            <a:r>
              <a:rPr lang="en-GB" sz="2200">
                <a:solidFill>
                  <a:schemeClr val="tx1"/>
                </a:solidFill>
                <a:latin typeface="Calibri" panose="020F0502020204030204" pitchFamily="34" charset="0"/>
                <a:ea typeface="Calibri" panose="020F0502020204030204" pitchFamily="34" charset="0"/>
                <a:cs typeface="Calibri" panose="020F0502020204030204" pitchFamily="34" charset="0"/>
              </a:rPr>
              <a:t>, which will reduce the number of scheduled sailings.</a:t>
            </a:r>
          </a:p>
        </p:txBody>
      </p:sp>
      <p:sp>
        <p:nvSpPr>
          <p:cNvPr id="31" name="Text Placeholder 2">
            <a:extLst>
              <a:ext uri="{FF2B5EF4-FFF2-40B4-BE49-F238E27FC236}">
                <a16:creationId xmlns:a16="http://schemas.microsoft.com/office/drawing/2014/main" id="{DBBD43E4-188E-5159-AD8D-5CA6B53086E5}"/>
              </a:ext>
            </a:extLst>
          </p:cNvPr>
          <p:cNvSpPr txBox="1">
            <a:spLocks/>
          </p:cNvSpPr>
          <p:nvPr/>
        </p:nvSpPr>
        <p:spPr>
          <a:xfrm>
            <a:off x="1030051" y="10014799"/>
            <a:ext cx="8264532" cy="5665280"/>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0"/>
              </a:spcAft>
              <a:buClrTx/>
              <a:buSzTx/>
              <a:buNone/>
              <a:tabLst/>
              <a:defRPr/>
            </a:pP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figure shows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vehicle carryings in terms of total lane metres</a:t>
            </a:r>
            <a:r>
              <a:rPr lang="en-GB" sz="2400" b="1">
                <a:latin typeface="Calibri" panose="020F0502020204030204" pitchFamily="34" charset="0"/>
                <a:ea typeface="Calibri" panose="020F0502020204030204" pitchFamily="34" charset="0"/>
                <a:cs typeface="Calibri" panose="020F0502020204030204" pitchFamily="34" charset="0"/>
              </a:rPr>
              <a:t>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LMs)</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carried on each leg of the </a:t>
            </a:r>
            <a:r>
              <a:rPr kumimoji="0" lang="en-GB" sz="2400" b="0" i="0" u="none" strike="noStrike" kern="1200" cap="none" spc="0" normalizeH="0" baseline="0" noProof="0" err="1">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Bluemull</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Sound route for each year between 2013 and 2024 </a:t>
            </a: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400" b="0" i="1"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A lane metre is a common unit of measurement for all vehicular traffic using a roll-on/roll-off (Ro-Ro) ferry. For example, a typical car would be 5 lane </a:t>
            </a:r>
            <a:r>
              <a:rPr lang="en-GB" sz="2400" i="1">
                <a:latin typeface="Calibri" panose="020F0502020204030204" pitchFamily="34" charset="0"/>
                <a:ea typeface="Calibri" panose="020F0502020204030204" pitchFamily="34" charset="0"/>
                <a:cs typeface="Calibri" panose="020F0502020204030204" pitchFamily="34" charset="0"/>
              </a:rPr>
              <a:t>m</a:t>
            </a:r>
            <a:r>
              <a:rPr kumimoji="0" lang="en-GB" sz="2400" b="0" i="1" u="none" strike="noStrike" kern="1200" cap="none" spc="0" normalizeH="0" baseline="0" noProof="0" err="1">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etres</a:t>
            </a:r>
            <a:r>
              <a:rPr kumimoji="0" lang="en-GB" sz="2400" b="0" i="1"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There is a degree of year-on-year variation on the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Hamars Ness – </a:t>
            </a:r>
            <a:r>
              <a:rPr kumimoji="0" lang="en-GB" sz="2400" b="1" i="0" u="none" strike="noStrike" kern="1200" cap="none" spc="0" normalizeH="0" baseline="0" noProof="0" err="1">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Gutcher</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route, with around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30,000-35,000 LMs carried per annum</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However, there was a significant reduction in carryings in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2019</a:t>
            </a: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which were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18% down on their 2013 level.</a:t>
            </a:r>
            <a:endParaRPr kumimoji="0" lang="en-GB" sz="24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4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Carryings on the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Belmont – Hamars Ness</a:t>
            </a:r>
            <a:r>
              <a:rPr kumimoji="0" lang="en-GB" sz="24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route leg remained stable (2015 aside) following the 2013 service reductions but declined quite significantly thereafter. Carryings in the last full pre-pandemic year were </a:t>
            </a:r>
            <a:r>
              <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19% below their 2013 level.</a:t>
            </a:r>
            <a:endParaRPr kumimoji="0" lang="en-GB" sz="24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57175" marR="0" lvl="1" indent="-257175" algn="l" defTabSz="685800" rtl="0" eaLnBrk="1" fontAlgn="auto" latinLnBrk="0" hangingPunct="1">
              <a:lnSpc>
                <a:spcPct val="90000"/>
              </a:lnSpc>
              <a:spcBef>
                <a:spcPct val="20000"/>
              </a:spcBef>
              <a:spcAft>
                <a:spcPts val="0"/>
              </a:spcAft>
              <a:buClrTx/>
              <a:buSzTx/>
              <a:buFont typeface="Arial" panose="020B0604020202020204" pitchFamily="34" charset="0"/>
              <a:buChar char="•"/>
              <a:tabLst/>
              <a:defRPr/>
            </a:pPr>
            <a:endParaRPr kumimoji="0" lang="en-GB" sz="24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7" name="Text Placeholder 2">
            <a:extLst>
              <a:ext uri="{FF2B5EF4-FFF2-40B4-BE49-F238E27FC236}">
                <a16:creationId xmlns:a16="http://schemas.microsoft.com/office/drawing/2014/main" id="{C35B8983-CF35-EDE0-D0BB-7488FF5619B7}"/>
              </a:ext>
            </a:extLst>
          </p:cNvPr>
          <p:cNvSpPr txBox="1">
            <a:spLocks/>
          </p:cNvSpPr>
          <p:nvPr/>
        </p:nvSpPr>
        <p:spPr>
          <a:xfrm>
            <a:off x="13155844" y="16977605"/>
            <a:ext cx="7581083" cy="4739395"/>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1200"/>
              </a:spcAft>
              <a:buClrTx/>
              <a:buSzTx/>
              <a:buNone/>
              <a:tabLst/>
              <a:defRPr/>
            </a:pPr>
            <a:r>
              <a:rPr lang="en-GB" sz="1900">
                <a:latin typeface="Calibri" panose="020F0502020204030204" pitchFamily="34" charset="0"/>
                <a:ea typeface="Calibri" panose="020F0502020204030204" pitchFamily="34" charset="0"/>
                <a:cs typeface="Calibri" panose="020F0502020204030204" pitchFamily="34" charset="0"/>
              </a:rPr>
              <a:t>Capacity is rarely an issue on Fetlar services. However, many Fetlar sailings are via another island, e.g., </a:t>
            </a:r>
            <a:r>
              <a:rPr lang="en-GB" sz="1900" err="1">
                <a:latin typeface="Calibri" panose="020F0502020204030204" pitchFamily="34" charset="0"/>
                <a:ea typeface="Calibri" panose="020F0502020204030204" pitchFamily="34" charset="0"/>
                <a:cs typeface="Calibri" panose="020F0502020204030204" pitchFamily="34" charset="0"/>
              </a:rPr>
              <a:t>Gutcher</a:t>
            </a:r>
            <a:r>
              <a:rPr lang="en-GB" sz="1900">
                <a:latin typeface="Calibri" panose="020F0502020204030204" pitchFamily="34" charset="0"/>
                <a:ea typeface="Calibri" panose="020F0502020204030204" pitchFamily="34" charset="0"/>
                <a:cs typeface="Calibri" panose="020F0502020204030204" pitchFamily="34" charset="0"/>
              </a:rPr>
              <a:t> to Hamars Ness via Belmont. This makes utilisation on the </a:t>
            </a:r>
            <a:r>
              <a:rPr lang="en-GB" sz="1900" b="1" err="1">
                <a:latin typeface="Calibri" panose="020F0502020204030204" pitchFamily="34" charset="0"/>
                <a:ea typeface="Calibri" panose="020F0502020204030204" pitchFamily="34" charset="0"/>
                <a:cs typeface="Calibri" panose="020F0502020204030204" pitchFamily="34" charset="0"/>
              </a:rPr>
              <a:t>Gutcher</a:t>
            </a:r>
            <a:r>
              <a:rPr lang="en-GB" sz="1900" b="1">
                <a:latin typeface="Calibri" panose="020F0502020204030204" pitchFamily="34" charset="0"/>
                <a:ea typeface="Calibri" panose="020F0502020204030204" pitchFamily="34" charset="0"/>
                <a:cs typeface="Calibri" panose="020F0502020204030204" pitchFamily="34" charset="0"/>
              </a:rPr>
              <a:t> – Belmont</a:t>
            </a:r>
            <a:r>
              <a:rPr lang="en-GB" sz="1900">
                <a:latin typeface="Calibri" panose="020F0502020204030204" pitchFamily="34" charset="0"/>
                <a:ea typeface="Calibri" panose="020F0502020204030204" pitchFamily="34" charset="0"/>
                <a:cs typeface="Calibri" panose="020F0502020204030204" pitchFamily="34" charset="0"/>
              </a:rPr>
              <a:t> route important as it determines available capacity for Fetlar passengers.</a:t>
            </a:r>
            <a:endParaRPr kumimoji="0" lang="en-GB" sz="19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19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chart shows the proportion of </a:t>
            </a:r>
            <a:r>
              <a:rPr kumimoji="0" lang="en-GB" sz="19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direct</a:t>
            </a:r>
            <a:r>
              <a:rPr kumimoji="0" lang="en-GB" sz="19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9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Belmont – </a:t>
            </a:r>
            <a:r>
              <a:rPr kumimoji="0" lang="en-GB" sz="1900" b="1" i="0" u="none" strike="noStrike" kern="1200" cap="none" spc="0" normalizeH="0" baseline="0" noProof="0" err="1">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Gutcher</a:t>
            </a:r>
            <a:r>
              <a:rPr kumimoji="0" lang="en-GB" sz="19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 sailings for each scheduled departure time where </a:t>
            </a:r>
            <a:r>
              <a:rPr kumimoji="0" lang="en-GB" sz="19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vehicle deck utilisation exceeded 75% - </a:t>
            </a:r>
            <a:r>
              <a:rPr kumimoji="0" lang="en-GB" sz="19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i.e., sailings which were </a:t>
            </a:r>
            <a:r>
              <a:rPr kumimoji="0" lang="en-GB" sz="19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full </a:t>
            </a:r>
            <a:r>
              <a:rPr kumimoji="0" lang="en-GB" sz="19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or </a:t>
            </a:r>
            <a:r>
              <a:rPr kumimoji="0" lang="en-GB" sz="19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nearly full </a:t>
            </a:r>
            <a:r>
              <a:rPr kumimoji="0" lang="en-GB" sz="19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in 2024.</a:t>
            </a:r>
          </a:p>
          <a:p>
            <a:pPr marL="0" marR="0" lvl="0" indent="0" algn="l" defTabSz="685800" rtl="0" eaLnBrk="1" fontAlgn="auto" latinLnBrk="0" hangingPunct="1">
              <a:lnSpc>
                <a:spcPct val="100000"/>
              </a:lnSpc>
              <a:spcBef>
                <a:spcPct val="20000"/>
              </a:spcBef>
              <a:spcAft>
                <a:spcPts val="1200"/>
              </a:spcAft>
              <a:buClrTx/>
              <a:buSzTx/>
              <a:buNone/>
              <a:tabLst/>
              <a:defRPr/>
            </a:pPr>
            <a:r>
              <a:rPr lang="en-GB" sz="1900" b="0">
                <a:latin typeface="Calibri" panose="020F0502020204030204" pitchFamily="34" charset="0"/>
                <a:ea typeface="Calibri" panose="020F0502020204030204" pitchFamily="34" charset="0"/>
                <a:cs typeface="Calibri" panose="020F0502020204030204" pitchFamily="34" charset="0"/>
              </a:rPr>
              <a:t>There are several peaks across the day</a:t>
            </a:r>
            <a:r>
              <a:rPr lang="en-GB" sz="1900">
                <a:latin typeface="Calibri" panose="020F0502020204030204" pitchFamily="34" charset="0"/>
                <a:ea typeface="Calibri" panose="020F0502020204030204" pitchFamily="34" charset="0"/>
                <a:cs typeface="Calibri" panose="020F0502020204030204" pitchFamily="34" charset="0"/>
              </a:rPr>
              <a:t>, with strong commuter flows to and from Unst.</a:t>
            </a:r>
          </a:p>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19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To make a journey viable, the passenger has to be able to secure a booking in </a:t>
            </a:r>
            <a:r>
              <a:rPr lang="en-GB" sz="1900" b="1">
                <a:latin typeface="Calibri" panose="020F0502020204030204" pitchFamily="34" charset="0"/>
                <a:ea typeface="Calibri" panose="020F0502020204030204" pitchFamily="34" charset="0"/>
                <a:cs typeface="Calibri" panose="020F0502020204030204" pitchFamily="34" charset="0"/>
              </a:rPr>
              <a:t>both directions.</a:t>
            </a:r>
            <a:endParaRPr kumimoji="0" lang="en-GB" sz="19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ACB73837-5294-20A0-CC33-0436CFF2A791}"/>
              </a:ext>
            </a:extLst>
          </p:cNvPr>
          <p:cNvSpPr/>
          <p:nvPr/>
        </p:nvSpPr>
        <p:spPr>
          <a:xfrm>
            <a:off x="1186756" y="304710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many sailings are made on each leg in each year?</a:t>
            </a:r>
          </a:p>
        </p:txBody>
      </p:sp>
      <p:sp>
        <p:nvSpPr>
          <p:cNvPr id="4" name="Rectangle: Rounded Corners 3">
            <a:extLst>
              <a:ext uri="{FF2B5EF4-FFF2-40B4-BE49-F238E27FC236}">
                <a16:creationId xmlns:a16="http://schemas.microsoft.com/office/drawing/2014/main" id="{8EDEE326-1EDE-992D-2A89-C7DE8821C341}"/>
              </a:ext>
            </a:extLst>
          </p:cNvPr>
          <p:cNvSpPr/>
          <p:nvPr/>
        </p:nvSpPr>
        <p:spPr>
          <a:xfrm>
            <a:off x="10580205" y="945209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have vehicle lane metre carryings changed over time?</a:t>
            </a:r>
          </a:p>
        </p:txBody>
      </p:sp>
      <p:sp>
        <p:nvSpPr>
          <p:cNvPr id="9" name="TextBox 8">
            <a:extLst>
              <a:ext uri="{FF2B5EF4-FFF2-40B4-BE49-F238E27FC236}">
                <a16:creationId xmlns:a16="http://schemas.microsoft.com/office/drawing/2014/main" id="{6B11165D-6844-27A0-0805-2C950327A26A}"/>
              </a:ext>
            </a:extLst>
          </p:cNvPr>
          <p:cNvSpPr txBox="1"/>
          <p:nvPr/>
        </p:nvSpPr>
        <p:spPr>
          <a:xfrm>
            <a:off x="3684815" y="9341538"/>
            <a:ext cx="6444216" cy="3300160"/>
          </a:xfrm>
          <a:prstGeom prst="rect">
            <a:avLst/>
          </a:prstGeom>
        </p:spPr>
        <p:txBody>
          <a:bodyPr vert="horz" wrap="square" lIns="0" tIns="0" rIns="0" bIns="0" rtlCol="0" anchor="t">
            <a:noAutofit/>
          </a:bodyPr>
          <a:lstStyle>
            <a:defPPr>
              <a:defRPr lang="en-US"/>
            </a:defPPr>
            <a:lvl1pPr marR="0" lvl="0" indent="0" defTabSz="685800" fontAlgn="auto">
              <a:lnSpc>
                <a:spcPct val="100000"/>
              </a:lnSpc>
              <a:spcBef>
                <a:spcPct val="20000"/>
              </a:spcBef>
              <a:spcAft>
                <a:spcPts val="0"/>
              </a:spcAft>
              <a:buClrTx/>
              <a:buSzTx/>
              <a:buFont typeface="Arial" panose="020B0604020202020204" pitchFamily="34" charset="0"/>
              <a:buNone/>
              <a:tabLst/>
              <a:defRPr kumimoji="0" sz="2600" b="0"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257175" marR="0" lvl="1" indent="-257175" defTabSz="685800" fontAlgn="auto">
              <a:lnSpc>
                <a:spcPct val="90000"/>
              </a:lnSpc>
              <a:spcBef>
                <a:spcPct val="20000"/>
              </a:spcBef>
              <a:spcAft>
                <a:spcPts val="0"/>
              </a:spcAft>
              <a:buClrTx/>
              <a:buSzTx/>
              <a:buFont typeface="Arial" panose="020B0604020202020204" pitchFamily="34" charset="0"/>
              <a:buChar char="•"/>
              <a:tabLst/>
              <a:defRPr kumimoji="0" sz="2600" b="1"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2pPr>
            <a:lvl3pPr marL="685800" indent="0" defTabSz="685800">
              <a:spcBef>
                <a:spcPct val="20000"/>
              </a:spcBef>
              <a:buFont typeface="Arial" panose="020B0604020202020204" pitchFamily="34" charset="0"/>
              <a:buNone/>
              <a:defRPr sz="1800">
                <a:solidFill>
                  <a:srgbClr val="222222"/>
                </a:solidFill>
              </a:defRPr>
            </a:lvl3pPr>
            <a:lvl4pPr marL="1028700" indent="0" defTabSz="685800">
              <a:spcBef>
                <a:spcPct val="20000"/>
              </a:spcBef>
              <a:buFont typeface="Arial" panose="020B0604020202020204" pitchFamily="34" charset="0"/>
              <a:buNone/>
              <a:defRPr sz="1500"/>
            </a:lvl4pPr>
            <a:lvl5pPr marL="1371600" indent="0" defTabSz="685800">
              <a:spcBef>
                <a:spcPct val="20000"/>
              </a:spcBef>
              <a:buFont typeface="Arial" panose="020B0604020202020204" pitchFamily="34" charset="0"/>
              <a:buNone/>
              <a:defRPr sz="1500"/>
            </a:lvl5pPr>
            <a:lvl6pPr marL="1885950" indent="-171450" defTabSz="685800">
              <a:spcBef>
                <a:spcPct val="20000"/>
              </a:spcBef>
              <a:buFont typeface="Arial" panose="020B0604020202020204" pitchFamily="34" charset="0"/>
              <a:buChar char="•"/>
              <a:defRPr sz="1500"/>
            </a:lvl6pPr>
            <a:lvl7pPr marL="2228850" indent="-171450" defTabSz="685800">
              <a:spcBef>
                <a:spcPct val="20000"/>
              </a:spcBef>
              <a:buFont typeface="Arial" panose="020B0604020202020204" pitchFamily="34" charset="0"/>
              <a:buChar char="•"/>
              <a:defRPr sz="1500"/>
            </a:lvl7pPr>
            <a:lvl8pPr marL="2571750" indent="-171450" defTabSz="685800">
              <a:spcBef>
                <a:spcPct val="20000"/>
              </a:spcBef>
              <a:buFont typeface="Arial" panose="020B0604020202020204" pitchFamily="34" charset="0"/>
              <a:buChar char="•"/>
              <a:defRPr sz="1500"/>
            </a:lvl8pPr>
            <a:lvl9pPr marL="2914650" indent="-171450" defTabSz="685800">
              <a:spcBef>
                <a:spcPct val="20000"/>
              </a:spcBef>
              <a:buFont typeface="Arial" panose="020B0604020202020204" pitchFamily="34" charset="0"/>
              <a:buChar char="•"/>
              <a:defRPr sz="1500"/>
            </a:lvl9pPr>
          </a:lstStyle>
          <a:p>
            <a:endParaRPr lang="en-GB"/>
          </a:p>
        </p:txBody>
      </p:sp>
      <p:sp>
        <p:nvSpPr>
          <p:cNvPr id="19" name="Rectangle: Rounded Corners 18">
            <a:extLst>
              <a:ext uri="{FF2B5EF4-FFF2-40B4-BE49-F238E27FC236}">
                <a16:creationId xmlns:a16="http://schemas.microsoft.com/office/drawing/2014/main" id="{1A1E2A53-B7B2-F920-79DA-37A4081B2AFA}"/>
              </a:ext>
            </a:extLst>
          </p:cNvPr>
          <p:cNvSpPr/>
          <p:nvPr/>
        </p:nvSpPr>
        <p:spPr>
          <a:xfrm>
            <a:off x="9809254" y="22256427"/>
            <a:ext cx="103484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does this compare across time periods and routes? (2024)</a:t>
            </a:r>
          </a:p>
        </p:txBody>
      </p:sp>
      <p:sp>
        <p:nvSpPr>
          <p:cNvPr id="20" name="Rectangle: Rounded Corners 19">
            <a:extLst>
              <a:ext uri="{FF2B5EF4-FFF2-40B4-BE49-F238E27FC236}">
                <a16:creationId xmlns:a16="http://schemas.microsoft.com/office/drawing/2014/main" id="{64F7D9AA-1FF5-A1A1-D470-D2B0B25020E2}"/>
              </a:ext>
            </a:extLst>
          </p:cNvPr>
          <p:cNvSpPr/>
          <p:nvPr/>
        </p:nvSpPr>
        <p:spPr>
          <a:xfrm>
            <a:off x="1075149" y="1593739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How often are sailings full or nearly full?</a:t>
            </a:r>
          </a:p>
        </p:txBody>
      </p:sp>
      <p:sp>
        <p:nvSpPr>
          <p:cNvPr id="23" name="Text Placeholder 2">
            <a:extLst>
              <a:ext uri="{FF2B5EF4-FFF2-40B4-BE49-F238E27FC236}">
                <a16:creationId xmlns:a16="http://schemas.microsoft.com/office/drawing/2014/main" id="{6153CE3B-2388-85B8-26B6-5BAC3F7043AD}"/>
              </a:ext>
            </a:extLst>
          </p:cNvPr>
          <p:cNvSpPr txBox="1">
            <a:spLocks/>
          </p:cNvSpPr>
          <p:nvPr/>
        </p:nvSpPr>
        <p:spPr>
          <a:xfrm>
            <a:off x="606709" y="23205940"/>
            <a:ext cx="10085103" cy="5266197"/>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table on the right shows the proportion of total sailings within given time windows where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vehicle deck utilisation exceeded 75%</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 i.e., sailings which were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full</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or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nearly full</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It covers all Shetland Ro-Ro routes in the calendar year 2024.</a:t>
            </a:r>
          </a:p>
          <a:p>
            <a:endParaRPr lang="en-GB"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Key headlines for </a:t>
            </a:r>
            <a:r>
              <a:rPr lang="en-GB" sz="2400" b="1" err="1">
                <a:solidFill>
                  <a:schemeClr val="tx1"/>
                </a:solidFill>
                <a:latin typeface="Calibri" panose="020F0502020204030204" pitchFamily="34" charset="0"/>
                <a:ea typeface="Calibri" panose="020F0502020204030204" pitchFamily="34" charset="0"/>
                <a:cs typeface="Calibri" panose="020F0502020204030204" pitchFamily="34" charset="0"/>
              </a:rPr>
              <a:t>Bluemull</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 Sound</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include:</a:t>
            </a:r>
          </a:p>
          <a:p>
            <a:pPr marL="342900" indent="-342900">
              <a:buFont typeface="Arial" panose="020B0604020202020204" pitchFamily="34" charset="0"/>
              <a:buChar char="•"/>
            </a:pP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Around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a quarter of weekday sailings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between 07:00-19:00 on the </a:t>
            </a:r>
            <a:r>
              <a:rPr lang="en-GB" sz="2400" b="1" err="1">
                <a:solidFill>
                  <a:schemeClr val="tx1"/>
                </a:solidFill>
                <a:latin typeface="Calibri" panose="020F0502020204030204" pitchFamily="34" charset="0"/>
                <a:ea typeface="Calibri" panose="020F0502020204030204" pitchFamily="34" charset="0"/>
                <a:cs typeface="Calibri" panose="020F0502020204030204" pitchFamily="34" charset="0"/>
              </a:rPr>
              <a:t>Gutcher</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 – Belmont route leg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are full or nearly full</a:t>
            </a:r>
          </a:p>
          <a:p>
            <a:pPr marL="342900" indent="-342900">
              <a:buFont typeface="Arial" panose="020B0604020202020204" pitchFamily="34" charset="0"/>
              <a:buChar char="•"/>
            </a:pP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Similarly, around a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quarter</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of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Saturday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and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Sunday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sailings on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the </a:t>
            </a:r>
            <a:r>
              <a:rPr lang="en-GB" sz="2400" b="1" err="1">
                <a:solidFill>
                  <a:schemeClr val="tx1"/>
                </a:solidFill>
                <a:latin typeface="Calibri" panose="020F0502020204030204" pitchFamily="34" charset="0"/>
                <a:ea typeface="Calibri" panose="020F0502020204030204" pitchFamily="34" charset="0"/>
                <a:cs typeface="Calibri" panose="020F0502020204030204" pitchFamily="34" charset="0"/>
              </a:rPr>
              <a:t>Gutcher</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 – Belmont route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leg are also routinely full or nearly full</a:t>
            </a:r>
          </a:p>
          <a:p>
            <a:pPr marL="342900" indent="-342900">
              <a:buFont typeface="Arial" panose="020B0604020202020204" pitchFamily="34" charset="0"/>
              <a:buChar char="•"/>
            </a:pP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Capacity is not a significant problem on the Fetlar legs, although it does have to be borne in mind that the triangular nature of the route means that carryings on each leg are additive (so, for example, the 10:15 from Belmont routes via Hamars Ness, so the Fetlar traffic is additional to the Unst traffic, all of which has to be accommodated on the ferry)</a:t>
            </a:r>
          </a:p>
          <a:p>
            <a:endParaRPr lang="en-GB" sz="2600" b="1">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7" name="Chart 6">
            <a:extLst>
              <a:ext uri="{FF2B5EF4-FFF2-40B4-BE49-F238E27FC236}">
                <a16:creationId xmlns:a16="http://schemas.microsoft.com/office/drawing/2014/main" id="{7515306B-670C-C73E-366E-0E558239ED30}"/>
              </a:ext>
            </a:extLst>
          </p:cNvPr>
          <p:cNvGraphicFramePr/>
          <p:nvPr>
            <p:extLst>
              <p:ext uri="{D42A27DB-BD31-4B8C-83A1-F6EECF244321}">
                <p14:modId xmlns:p14="http://schemas.microsoft.com/office/powerpoint/2010/main" val="3066252095"/>
              </p:ext>
            </p:extLst>
          </p:nvPr>
        </p:nvGraphicFramePr>
        <p:xfrm>
          <a:off x="422235" y="3919494"/>
          <a:ext cx="11160165" cy="514671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8" name="Chart 7">
            <a:extLst>
              <a:ext uri="{FF2B5EF4-FFF2-40B4-BE49-F238E27FC236}">
                <a16:creationId xmlns:a16="http://schemas.microsoft.com/office/drawing/2014/main" id="{465CA85F-52EC-293A-3A94-21101C5B5E25}"/>
              </a:ext>
            </a:extLst>
          </p:cNvPr>
          <p:cNvGraphicFramePr/>
          <p:nvPr>
            <p:extLst>
              <p:ext uri="{D42A27DB-BD31-4B8C-83A1-F6EECF244321}">
                <p14:modId xmlns:p14="http://schemas.microsoft.com/office/powerpoint/2010/main" val="1605022467"/>
              </p:ext>
            </p:extLst>
          </p:nvPr>
        </p:nvGraphicFramePr>
        <p:xfrm>
          <a:off x="9745756" y="10496685"/>
          <a:ext cx="10934863" cy="514671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0" name="Chart 9">
            <a:extLst>
              <a:ext uri="{FF2B5EF4-FFF2-40B4-BE49-F238E27FC236}">
                <a16:creationId xmlns:a16="http://schemas.microsoft.com/office/drawing/2014/main" id="{E16425A7-701B-091F-87FE-10E3D2128756}"/>
              </a:ext>
            </a:extLst>
          </p:cNvPr>
          <p:cNvGraphicFramePr/>
          <p:nvPr>
            <p:extLst>
              <p:ext uri="{D42A27DB-BD31-4B8C-83A1-F6EECF244321}">
                <p14:modId xmlns:p14="http://schemas.microsoft.com/office/powerpoint/2010/main" val="130732857"/>
              </p:ext>
            </p:extLst>
          </p:nvPr>
        </p:nvGraphicFramePr>
        <p:xfrm>
          <a:off x="762117" y="16977605"/>
          <a:ext cx="12576510" cy="5116953"/>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 name="Table 4">
            <a:extLst>
              <a:ext uri="{FF2B5EF4-FFF2-40B4-BE49-F238E27FC236}">
                <a16:creationId xmlns:a16="http://schemas.microsoft.com/office/drawing/2014/main" id="{4BADD597-9FE2-07B3-1DF3-138C0A80FBDC}"/>
              </a:ext>
            </a:extLst>
          </p:cNvPr>
          <p:cNvGraphicFramePr>
            <a:graphicFrameLocks noGrp="1"/>
          </p:cNvGraphicFramePr>
          <p:nvPr>
            <p:extLst>
              <p:ext uri="{D42A27DB-BD31-4B8C-83A1-F6EECF244321}">
                <p14:modId xmlns:p14="http://schemas.microsoft.com/office/powerpoint/2010/main" val="1937492294"/>
              </p:ext>
            </p:extLst>
          </p:nvPr>
        </p:nvGraphicFramePr>
        <p:xfrm>
          <a:off x="10691812" y="23510178"/>
          <a:ext cx="9874025" cy="5040001"/>
        </p:xfrm>
        <a:graphic>
          <a:graphicData uri="http://schemas.openxmlformats.org/drawingml/2006/table">
            <a:tbl>
              <a:tblPr/>
              <a:tblGrid>
                <a:gridCol w="1746865">
                  <a:extLst>
                    <a:ext uri="{9D8B030D-6E8A-4147-A177-3AD203B41FA5}">
                      <a16:colId xmlns:a16="http://schemas.microsoft.com/office/drawing/2014/main" val="779355418"/>
                    </a:ext>
                  </a:extLst>
                </a:gridCol>
                <a:gridCol w="1625432">
                  <a:extLst>
                    <a:ext uri="{9D8B030D-6E8A-4147-A177-3AD203B41FA5}">
                      <a16:colId xmlns:a16="http://schemas.microsoft.com/office/drawing/2014/main" val="3393391739"/>
                    </a:ext>
                  </a:extLst>
                </a:gridCol>
                <a:gridCol w="1625432">
                  <a:extLst>
                    <a:ext uri="{9D8B030D-6E8A-4147-A177-3AD203B41FA5}">
                      <a16:colId xmlns:a16="http://schemas.microsoft.com/office/drawing/2014/main" val="1366357193"/>
                    </a:ext>
                  </a:extLst>
                </a:gridCol>
                <a:gridCol w="1625432">
                  <a:extLst>
                    <a:ext uri="{9D8B030D-6E8A-4147-A177-3AD203B41FA5}">
                      <a16:colId xmlns:a16="http://schemas.microsoft.com/office/drawing/2014/main" val="2803355528"/>
                    </a:ext>
                  </a:extLst>
                </a:gridCol>
                <a:gridCol w="1625432">
                  <a:extLst>
                    <a:ext uri="{9D8B030D-6E8A-4147-A177-3AD203B41FA5}">
                      <a16:colId xmlns:a16="http://schemas.microsoft.com/office/drawing/2014/main" val="110940070"/>
                    </a:ext>
                  </a:extLst>
                </a:gridCol>
                <a:gridCol w="1625432">
                  <a:extLst>
                    <a:ext uri="{9D8B030D-6E8A-4147-A177-3AD203B41FA5}">
                      <a16:colId xmlns:a16="http://schemas.microsoft.com/office/drawing/2014/main" val="2368464766"/>
                    </a:ext>
                  </a:extLst>
                </a:gridCol>
              </a:tblGrid>
              <a:tr h="562753">
                <a:tc>
                  <a:txBody>
                    <a:bodyPr/>
                    <a:lstStyle/>
                    <a:p>
                      <a:pPr algn="l"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Tuesday-Friday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Saturday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0800-1900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Sunday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0900-1800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Average </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 days, 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extLst>
                  <a:ext uri="{0D108BD9-81ED-4DB2-BD59-A6C34878D82A}">
                    <a16:rowId xmlns:a16="http://schemas.microsoft.com/office/drawing/2014/main" val="1866742631"/>
                  </a:ext>
                </a:extLst>
              </a:tr>
              <a:tr h="373104">
                <a:tc>
                  <a:txBody>
                    <a:bodyPr/>
                    <a:lstStyle/>
                    <a:p>
                      <a:pPr algn="l" fontAlgn="b"/>
                      <a:r>
                        <a:rPr lang="en-GB" sz="1400" b="1"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a:t>
                      </a:r>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Fetlar –Unst</a:t>
                      </a:r>
                    </a:p>
                  </a:txBody>
                  <a:tcPr marL="6900" marR="6900" marT="6900"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6900" marR="6900" marT="6900" marB="0" anchor="ctr">
                    <a:lnL w="635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146041797"/>
                  </a:ext>
                </a:extLst>
              </a:tr>
              <a:tr h="373104">
                <a:tc>
                  <a:txBody>
                    <a:bodyPr/>
                    <a:lstStyle/>
                    <a:p>
                      <a:pPr algn="l" fontAlgn="b"/>
                      <a:r>
                        <a:rPr lang="en-GB" sz="1400" b="1"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a:t>
                      </a:r>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Fetlar-Yell</a:t>
                      </a:r>
                    </a:p>
                  </a:txBody>
                  <a:tcPr marL="6900" marR="6900" marT="6900"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6900" marR="6900" marT="6900" marB="0" anchor="ctr">
                    <a:lnL w="635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91636542"/>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 Unst-Yell</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24.2%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26.9%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897562829"/>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Bressay</a:t>
                      </a:r>
                    </a:p>
                  </a:txBody>
                  <a:tcPr marL="6900" marR="6900" marT="6900" marB="0" anchor="ctr">
                    <a:lnL w="952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5.2%</a:t>
                      </a:r>
                    </a:p>
                  </a:txBody>
                  <a:tcPr marL="6900" marR="6900" marT="6900" marB="0" anchor="ctr">
                    <a:lnL w="635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90093236"/>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Papa Stour</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093325333"/>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Skerries</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3.4%</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616003558"/>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Whalsay</a:t>
                      </a:r>
                    </a:p>
                  </a:txBody>
                  <a:tcPr marL="6900" marR="6900" marT="6900" marB="0" anchor="ctr">
                    <a:lnL w="952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38.1%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30.8%</a:t>
                      </a:r>
                    </a:p>
                  </a:txBody>
                  <a:tcPr marL="6900" marR="6900" marT="6900" marB="0" anchor="ctr">
                    <a:lnL w="635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73217887"/>
                  </a:ext>
                </a:extLst>
              </a:tr>
              <a:tr h="373104">
                <a:tc>
                  <a:txBody>
                    <a:bodyPr/>
                    <a:lstStyle/>
                    <a:p>
                      <a:pPr algn="l"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Yell Sound</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13.8%</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21.6%</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13.9%</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41506948"/>
                  </a:ext>
                </a:extLst>
              </a:tr>
              <a:tr h="373104">
                <a:tc>
                  <a:txBody>
                    <a:bodyPr/>
                    <a:lstStyle/>
                    <a:p>
                      <a:pPr algn="l"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534003899"/>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under 5%</a:t>
                      </a:r>
                    </a:p>
                  </a:txBody>
                  <a:tcPr marL="6900" marR="6900" marT="6900" marB="0" anchor="ctr">
                    <a:lnL>
                      <a:noFill/>
                    </a:lnL>
                    <a:lnR>
                      <a:noFill/>
                    </a:lnR>
                    <a:lnT>
                      <a:noFill/>
                    </a:lnT>
                    <a:lnB>
                      <a:noFill/>
                    </a:lnB>
                    <a:solidFill>
                      <a:srgbClr val="92D05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3792445835"/>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5%-15%</a:t>
                      </a:r>
                    </a:p>
                  </a:txBody>
                  <a:tcPr marL="6900" marR="6900" marT="6900" marB="0" anchor="ctr">
                    <a:lnL>
                      <a:noFill/>
                    </a:lnL>
                    <a:lnR>
                      <a:noFill/>
                    </a:lnR>
                    <a:lnT>
                      <a:noFill/>
                    </a:lnT>
                    <a:lnB>
                      <a:noFill/>
                    </a:lnB>
                    <a:solidFill>
                      <a:srgbClr val="FFC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4137553322"/>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15%</a:t>
                      </a:r>
                    </a:p>
                  </a:txBody>
                  <a:tcPr marL="6900" marR="6900" marT="6900" marB="0" anchor="ctr">
                    <a:lnL>
                      <a:noFill/>
                    </a:lnL>
                    <a:lnR>
                      <a:noFill/>
                    </a:lnR>
                    <a:lnT>
                      <a:noFill/>
                    </a:lnT>
                    <a:lnB>
                      <a:noFill/>
                    </a:lnB>
                    <a:solidFill>
                      <a:srgbClr val="FF0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231992504"/>
                  </a:ext>
                </a:extLst>
              </a:tr>
            </a:tbl>
          </a:graphicData>
        </a:graphic>
      </p:graphicFrame>
    </p:spTree>
    <p:extLst>
      <p:ext uri="{BB962C8B-B14F-4D97-AF65-F5344CB8AC3E}">
        <p14:creationId xmlns:p14="http://schemas.microsoft.com/office/powerpoint/2010/main" val="260006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E4AD-DEDF-E07C-1A34-6C61F92FF774}"/>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C3035E37-21D8-DB12-2520-83BFDAD20502}"/>
              </a:ext>
            </a:extLst>
          </p:cNvPr>
          <p:cNvSpPr/>
          <p:nvPr/>
        </p:nvSpPr>
        <p:spPr>
          <a:xfrm>
            <a:off x="422235" y="19694486"/>
            <a:ext cx="20497475" cy="8687374"/>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275DFBA6-EBCC-7D0A-7A4E-1736F11742A9}"/>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D784E7FC-29BF-7768-33BE-B71D8923C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B6EF7F59-D316-8880-42D9-898B0F66A34B}"/>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CD652766-B75F-475C-F673-BEF62C8F2F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A1FD02E4-707C-CCCF-B4DC-4EE252D71CB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18" name="Picture 17" descr="Logo, company name&#10;&#10;Description automatically generated">
              <a:extLst>
                <a:ext uri="{FF2B5EF4-FFF2-40B4-BE49-F238E27FC236}">
                  <a16:creationId xmlns:a16="http://schemas.microsoft.com/office/drawing/2014/main" id="{563B7865-7C1A-F950-2CA4-1B3512D7B3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 name="Rectangle 1">
            <a:extLst>
              <a:ext uri="{FF2B5EF4-FFF2-40B4-BE49-F238E27FC236}">
                <a16:creationId xmlns:a16="http://schemas.microsoft.com/office/drawing/2014/main" id="{4A47E238-95B8-BE10-C0AE-DDF42E6B0136}"/>
              </a:ext>
            </a:extLst>
          </p:cNvPr>
          <p:cNvSpPr/>
          <p:nvPr/>
        </p:nvSpPr>
        <p:spPr>
          <a:xfrm>
            <a:off x="624344" y="511512"/>
            <a:ext cx="20112583" cy="2384734"/>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FB6BFDD-DD2D-C94D-6B18-1FB507A2D609}"/>
              </a:ext>
            </a:extLst>
          </p:cNvPr>
          <p:cNvSpPr txBox="1"/>
          <p:nvPr/>
        </p:nvSpPr>
        <p:spPr>
          <a:xfrm>
            <a:off x="1186756" y="590424"/>
            <a:ext cx="18935701"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sp>
        <p:nvSpPr>
          <p:cNvPr id="24" name="Rectangle: Rounded Corners 23">
            <a:extLst>
              <a:ext uri="{FF2B5EF4-FFF2-40B4-BE49-F238E27FC236}">
                <a16:creationId xmlns:a16="http://schemas.microsoft.com/office/drawing/2014/main" id="{E192B50A-20BE-6B7B-8F0D-397CDE66BC12}"/>
              </a:ext>
            </a:extLst>
          </p:cNvPr>
          <p:cNvSpPr/>
          <p:nvPr/>
        </p:nvSpPr>
        <p:spPr>
          <a:xfrm>
            <a:off x="422235" y="10239554"/>
            <a:ext cx="20497475" cy="859207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ea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DA4156E2-77A9-EB92-78E6-4253C2E2E7C1}"/>
              </a:ext>
            </a:extLst>
          </p:cNvPr>
          <p:cNvSpPr/>
          <p:nvPr/>
        </p:nvSpPr>
        <p:spPr>
          <a:xfrm>
            <a:off x="10914142" y="99069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has reliability changed over time?</a:t>
            </a:r>
          </a:p>
        </p:txBody>
      </p:sp>
      <p:sp>
        <p:nvSpPr>
          <p:cNvPr id="26" name="Rectangle: Rounded Corners 25">
            <a:extLst>
              <a:ext uri="{FF2B5EF4-FFF2-40B4-BE49-F238E27FC236}">
                <a16:creationId xmlns:a16="http://schemas.microsoft.com/office/drawing/2014/main" id="{320BDC1F-014D-6A37-1563-EEEE6D238B8C}"/>
              </a:ext>
            </a:extLst>
          </p:cNvPr>
          <p:cNvSpPr/>
          <p:nvPr/>
        </p:nvSpPr>
        <p:spPr>
          <a:xfrm>
            <a:off x="1186756" y="192738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How often does the service operate to timetable?</a:t>
            </a:r>
          </a:p>
        </p:txBody>
      </p:sp>
      <p:sp>
        <p:nvSpPr>
          <p:cNvPr id="27" name="Rectangle: Rounded Corners 26">
            <a:extLst>
              <a:ext uri="{FF2B5EF4-FFF2-40B4-BE49-F238E27FC236}">
                <a16:creationId xmlns:a16="http://schemas.microsoft.com/office/drawing/2014/main" id="{6F84FC64-8130-F8F0-5C5E-B640B7839CFE}"/>
              </a:ext>
            </a:extLst>
          </p:cNvPr>
          <p:cNvSpPr/>
          <p:nvPr/>
        </p:nvSpPr>
        <p:spPr>
          <a:xfrm>
            <a:off x="538684" y="3504783"/>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16E2CABF-C511-367B-BA39-C66DF957D7A3}"/>
              </a:ext>
            </a:extLst>
          </p:cNvPr>
          <p:cNvSpPr/>
          <p:nvPr/>
        </p:nvSpPr>
        <p:spPr>
          <a:xfrm>
            <a:off x="1186756" y="3188974"/>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What was the impact of COVID-19?</a:t>
            </a:r>
          </a:p>
        </p:txBody>
      </p:sp>
      <p:sp>
        <p:nvSpPr>
          <p:cNvPr id="29" name="Text Placeholder 2">
            <a:extLst>
              <a:ext uri="{FF2B5EF4-FFF2-40B4-BE49-F238E27FC236}">
                <a16:creationId xmlns:a16="http://schemas.microsoft.com/office/drawing/2014/main" id="{A3039D47-CA1F-2BD4-FECB-3071D00DD444}"/>
              </a:ext>
            </a:extLst>
          </p:cNvPr>
          <p:cNvSpPr txBox="1">
            <a:spLocks/>
          </p:cNvSpPr>
          <p:nvPr/>
        </p:nvSpPr>
        <p:spPr>
          <a:xfrm>
            <a:off x="11493468" y="4439739"/>
            <a:ext cx="8704869" cy="4783016"/>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24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rPr>
              <a:t>The figure shows 2024 carryings as a % of 2019 carryings – i.e., how close has the route got to recovering from COVID-19?</a:t>
            </a:r>
          </a:p>
          <a:p>
            <a:pPr marL="0" indent="0">
              <a:spcBef>
                <a:spcPts val="0"/>
              </a:spcBef>
              <a:spcAft>
                <a:spcPts val="1200"/>
              </a:spcAft>
              <a:buNone/>
            </a:pPr>
            <a:r>
              <a:rPr lang="en-GB" sz="2400">
                <a:latin typeface="Calibri" panose="020F0502020204030204" pitchFamily="34" charset="0"/>
                <a:ea typeface="Calibri" panose="020F0502020204030204" pitchFamily="34" charset="0"/>
                <a:cs typeface="Calibri" panose="020F0502020204030204" pitchFamily="34" charset="0"/>
              </a:rPr>
              <a:t>Carryings on the </a:t>
            </a:r>
            <a:r>
              <a:rPr lang="en-GB" sz="2400" b="1">
                <a:latin typeface="Calibri" panose="020F0502020204030204" pitchFamily="34" charset="0"/>
                <a:ea typeface="Calibri" panose="020F0502020204030204" pitchFamily="34" charset="0"/>
                <a:cs typeface="Calibri" panose="020F0502020204030204" pitchFamily="34" charset="0"/>
              </a:rPr>
              <a:t>Hamars Ness – </a:t>
            </a:r>
            <a:r>
              <a:rPr lang="en-GB" sz="2400" b="1" err="1">
                <a:latin typeface="Calibri" panose="020F0502020204030204" pitchFamily="34" charset="0"/>
                <a:ea typeface="Calibri" panose="020F0502020204030204" pitchFamily="34" charset="0"/>
                <a:cs typeface="Calibri" panose="020F0502020204030204" pitchFamily="34" charset="0"/>
              </a:rPr>
              <a:t>Gutcher</a:t>
            </a:r>
            <a:r>
              <a:rPr lang="en-GB" sz="2400" b="1">
                <a:latin typeface="Calibri" panose="020F0502020204030204" pitchFamily="34" charset="0"/>
                <a:ea typeface="Calibri" panose="020F0502020204030204" pitchFamily="34" charset="0"/>
                <a:cs typeface="Calibri" panose="020F0502020204030204" pitchFamily="34" charset="0"/>
              </a:rPr>
              <a:t> </a:t>
            </a:r>
            <a:r>
              <a:rPr lang="en-GB" sz="2400">
                <a:latin typeface="Calibri" panose="020F0502020204030204" pitchFamily="34" charset="0"/>
                <a:ea typeface="Calibri" panose="020F0502020204030204" pitchFamily="34" charset="0"/>
                <a:cs typeface="Calibri" panose="020F0502020204030204" pitchFamily="34" charset="0"/>
              </a:rPr>
              <a:t>route leg were declining pre-COVID-19. Car carryings have however returned to their pre-pandemic level (standing at </a:t>
            </a:r>
            <a:r>
              <a:rPr lang="en-GB" sz="2400" b="1">
                <a:latin typeface="Calibri" panose="020F0502020204030204" pitchFamily="34" charset="0"/>
                <a:ea typeface="Calibri" panose="020F0502020204030204" pitchFamily="34" charset="0"/>
                <a:cs typeface="Calibri" panose="020F0502020204030204" pitchFamily="34" charset="0"/>
              </a:rPr>
              <a:t>99%</a:t>
            </a:r>
            <a:r>
              <a:rPr lang="en-GB" sz="2400">
                <a:latin typeface="Calibri" panose="020F0502020204030204" pitchFamily="34" charset="0"/>
                <a:ea typeface="Calibri" panose="020F0502020204030204" pitchFamily="34" charset="0"/>
                <a:cs typeface="Calibri" panose="020F0502020204030204" pitchFamily="34" charset="0"/>
              </a:rPr>
              <a:t> of 2019 carryings) but passenger recovery has been slower, standing at only </a:t>
            </a:r>
            <a:r>
              <a:rPr lang="en-GB" sz="2400" b="1">
                <a:latin typeface="Calibri" panose="020F0502020204030204" pitchFamily="34" charset="0"/>
                <a:ea typeface="Calibri" panose="020F0502020204030204" pitchFamily="34" charset="0"/>
                <a:cs typeface="Calibri" panose="020F0502020204030204" pitchFamily="34" charset="0"/>
              </a:rPr>
              <a:t>92%</a:t>
            </a:r>
            <a:r>
              <a:rPr lang="en-GB" sz="2400">
                <a:latin typeface="Calibri" panose="020F0502020204030204" pitchFamily="34" charset="0"/>
                <a:ea typeface="Calibri" panose="020F0502020204030204" pitchFamily="34" charset="0"/>
                <a:cs typeface="Calibri" panose="020F0502020204030204" pitchFamily="34" charset="0"/>
              </a:rPr>
              <a:t> of pre-pandemic carryings. CV traffic is much reduced.</a:t>
            </a:r>
          </a:p>
          <a:p>
            <a:pPr marL="0" indent="0">
              <a:spcBef>
                <a:spcPts val="0"/>
              </a:spcBef>
              <a:spcAft>
                <a:spcPts val="1200"/>
              </a:spcAft>
              <a:buNone/>
            </a:pPr>
            <a:r>
              <a:rPr lang="en-GB" sz="2400">
                <a:latin typeface="Calibri" panose="020F0502020204030204" pitchFamily="34" charset="0"/>
                <a:ea typeface="Calibri" panose="020F0502020204030204" pitchFamily="34" charset="0"/>
                <a:cs typeface="Calibri" panose="020F0502020204030204" pitchFamily="34" charset="0"/>
              </a:rPr>
              <a:t>The </a:t>
            </a:r>
            <a:r>
              <a:rPr lang="en-GB" sz="2400" b="1">
                <a:latin typeface="Calibri" panose="020F0502020204030204" pitchFamily="34" charset="0"/>
                <a:ea typeface="Calibri" panose="020F0502020204030204" pitchFamily="34" charset="0"/>
                <a:cs typeface="Calibri" panose="020F0502020204030204" pitchFamily="34" charset="0"/>
              </a:rPr>
              <a:t>Hamars Ness – Belmont route leg</a:t>
            </a:r>
            <a:r>
              <a:rPr lang="en-GB" sz="2400">
                <a:latin typeface="Calibri" panose="020F0502020204030204" pitchFamily="34" charset="0"/>
                <a:ea typeface="Calibri" panose="020F0502020204030204" pitchFamily="34" charset="0"/>
                <a:cs typeface="Calibri" panose="020F0502020204030204" pitchFamily="34" charset="0"/>
              </a:rPr>
              <a:t> (not shown in the graphic) has not fully recovered from the pandemic, with passenger and car carryings in 2024 standing at </a:t>
            </a:r>
            <a:r>
              <a:rPr lang="en-GB" sz="2400" b="1">
                <a:latin typeface="Calibri" panose="020F0502020204030204" pitchFamily="34" charset="0"/>
                <a:ea typeface="Calibri" panose="020F0502020204030204" pitchFamily="34" charset="0"/>
                <a:cs typeface="Calibri" panose="020F0502020204030204" pitchFamily="34" charset="0"/>
              </a:rPr>
              <a:t>90%</a:t>
            </a:r>
            <a:r>
              <a:rPr lang="en-GB" sz="2400">
                <a:latin typeface="Calibri" panose="020F0502020204030204" pitchFamily="34" charset="0"/>
                <a:ea typeface="Calibri" panose="020F0502020204030204" pitchFamily="34" charset="0"/>
                <a:cs typeface="Calibri" panose="020F0502020204030204" pitchFamily="34" charset="0"/>
              </a:rPr>
              <a:t> and </a:t>
            </a:r>
            <a:r>
              <a:rPr lang="en-GB" sz="2400" b="1">
                <a:latin typeface="Calibri" panose="020F0502020204030204" pitchFamily="34" charset="0"/>
                <a:ea typeface="Calibri" panose="020F0502020204030204" pitchFamily="34" charset="0"/>
                <a:cs typeface="Calibri" panose="020F0502020204030204" pitchFamily="34" charset="0"/>
              </a:rPr>
              <a:t>92%</a:t>
            </a:r>
            <a:r>
              <a:rPr lang="en-GB" sz="2400">
                <a:latin typeface="Calibri" panose="020F0502020204030204" pitchFamily="34" charset="0"/>
                <a:ea typeface="Calibri" panose="020F0502020204030204" pitchFamily="34" charset="0"/>
                <a:cs typeface="Calibri" panose="020F0502020204030204" pitchFamily="34" charset="0"/>
              </a:rPr>
              <a:t> respectively of their pre-pandemic level. </a:t>
            </a:r>
          </a:p>
          <a:p>
            <a:pPr marL="0" marR="0" lvl="0" indent="0" algn="l" defTabSz="685800" rtl="0" eaLnBrk="1" fontAlgn="auto" latinLnBrk="0" hangingPunct="1">
              <a:lnSpc>
                <a:spcPct val="100000"/>
              </a:lnSpc>
              <a:spcBef>
                <a:spcPct val="20000"/>
              </a:spcBef>
              <a:spcAft>
                <a:spcPts val="0"/>
              </a:spcAft>
              <a:buClrTx/>
              <a:buSzTx/>
              <a:buNone/>
              <a:tabLst/>
              <a:defRPr/>
            </a:pPr>
            <a:endParaRPr lang="en-GB" sz="2600">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ct val="20000"/>
              </a:spcBef>
              <a:spcAft>
                <a:spcPts val="0"/>
              </a:spcAft>
              <a:buClrTx/>
              <a:buSzTx/>
              <a:buNone/>
              <a:tabLst/>
              <a:defRPr/>
            </a:pPr>
            <a:endParaRPr kumimoji="0" lang="en-GB" sz="26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F02E9770-EBCB-06F3-C605-2101A5764C6F}"/>
              </a:ext>
            </a:extLst>
          </p:cNvPr>
          <p:cNvSpPr/>
          <p:nvPr/>
        </p:nvSpPr>
        <p:spPr>
          <a:xfrm>
            <a:off x="2065898" y="4441376"/>
            <a:ext cx="7335847" cy="10292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2024</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 as a proportion of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2019</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Hamars Ness – </a:t>
            </a:r>
            <a:r>
              <a:rPr lang="en-GB" sz="2800" b="1" err="1">
                <a:solidFill>
                  <a:srgbClr val="023459"/>
                </a:solidFill>
                <a:latin typeface="Calibri" panose="020F0502020204030204" pitchFamily="34" charset="0"/>
                <a:ea typeface="Calibri" panose="020F0502020204030204" pitchFamily="34" charset="0"/>
                <a:cs typeface="Calibri" panose="020F0502020204030204" pitchFamily="34" charset="0"/>
              </a:rPr>
              <a:t>Gutcher</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 leg</a:t>
            </a:r>
          </a:p>
        </p:txBody>
      </p:sp>
      <p:grpSp>
        <p:nvGrpSpPr>
          <p:cNvPr id="32" name="Group 31">
            <a:extLst>
              <a:ext uri="{FF2B5EF4-FFF2-40B4-BE49-F238E27FC236}">
                <a16:creationId xmlns:a16="http://schemas.microsoft.com/office/drawing/2014/main" id="{5F0D8195-9181-D55A-3CB4-FCF8DEE5363F}"/>
              </a:ext>
            </a:extLst>
          </p:cNvPr>
          <p:cNvGrpSpPr/>
          <p:nvPr/>
        </p:nvGrpSpPr>
        <p:grpSpPr>
          <a:xfrm>
            <a:off x="2163644" y="5716721"/>
            <a:ext cx="7200001" cy="880808"/>
            <a:chOff x="-7988839" y="14388630"/>
            <a:chExt cx="7200001" cy="880808"/>
          </a:xfrm>
        </p:grpSpPr>
        <p:sp>
          <p:nvSpPr>
            <p:cNvPr id="33" name="Rectangle: Rounded Corners 32">
              <a:extLst>
                <a:ext uri="{FF2B5EF4-FFF2-40B4-BE49-F238E27FC236}">
                  <a16:creationId xmlns:a16="http://schemas.microsoft.com/office/drawing/2014/main" id="{0D345702-FAB2-EC5F-1D9E-BE1EA7362CDB}"/>
                </a:ext>
              </a:extLst>
            </p:cNvPr>
            <p:cNvSpPr/>
            <p:nvPr/>
          </p:nvSpPr>
          <p:spPr>
            <a:xfrm>
              <a:off x="-7988838" y="14391299"/>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C0625E5C-AC09-D42C-38CA-F8CF61E2A3AE}"/>
                </a:ext>
              </a:extLst>
            </p:cNvPr>
            <p:cNvSpPr/>
            <p:nvPr/>
          </p:nvSpPr>
          <p:spPr>
            <a:xfrm>
              <a:off x="-7988839" y="14388630"/>
              <a:ext cx="7005755" cy="877109"/>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365E2008-E74D-8D45-7246-16F3209DEC77}"/>
              </a:ext>
            </a:extLst>
          </p:cNvPr>
          <p:cNvGrpSpPr/>
          <p:nvPr/>
        </p:nvGrpSpPr>
        <p:grpSpPr>
          <a:xfrm>
            <a:off x="2162688" y="6770367"/>
            <a:ext cx="7200000" cy="883084"/>
            <a:chOff x="-7989795" y="15442276"/>
            <a:chExt cx="7200000" cy="883084"/>
          </a:xfrm>
        </p:grpSpPr>
        <p:sp>
          <p:nvSpPr>
            <p:cNvPr id="36" name="Rectangle: Rounded Corners 35">
              <a:extLst>
                <a:ext uri="{FF2B5EF4-FFF2-40B4-BE49-F238E27FC236}">
                  <a16:creationId xmlns:a16="http://schemas.microsoft.com/office/drawing/2014/main" id="{E5FB114A-BE45-083D-BCD6-C6F2C3E07B56}"/>
                </a:ext>
              </a:extLst>
            </p:cNvPr>
            <p:cNvSpPr/>
            <p:nvPr/>
          </p:nvSpPr>
          <p:spPr>
            <a:xfrm>
              <a:off x="-7989795" y="15447221"/>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D01FFB19-54D4-E359-9576-6A63A786F9C2}"/>
                </a:ext>
              </a:extLst>
            </p:cNvPr>
            <p:cNvSpPr/>
            <p:nvPr/>
          </p:nvSpPr>
          <p:spPr>
            <a:xfrm>
              <a:off x="-7989795" y="15442276"/>
              <a:ext cx="7154280" cy="878744"/>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 name="Group 38">
            <a:extLst>
              <a:ext uri="{FF2B5EF4-FFF2-40B4-BE49-F238E27FC236}">
                <a16:creationId xmlns:a16="http://schemas.microsoft.com/office/drawing/2014/main" id="{B5A9CABE-7BD9-9CDD-9A6F-6A419A8E8B6C}"/>
              </a:ext>
            </a:extLst>
          </p:cNvPr>
          <p:cNvGrpSpPr/>
          <p:nvPr/>
        </p:nvGrpSpPr>
        <p:grpSpPr>
          <a:xfrm>
            <a:off x="2162688" y="7831412"/>
            <a:ext cx="7200000" cy="878875"/>
            <a:chOff x="-7989795" y="16503321"/>
            <a:chExt cx="7200000" cy="878875"/>
          </a:xfrm>
        </p:grpSpPr>
        <p:sp>
          <p:nvSpPr>
            <p:cNvPr id="40" name="Rectangle: Rounded Corners 39">
              <a:extLst>
                <a:ext uri="{FF2B5EF4-FFF2-40B4-BE49-F238E27FC236}">
                  <a16:creationId xmlns:a16="http://schemas.microsoft.com/office/drawing/2014/main" id="{379EDC76-2641-95AC-560C-EE397595F693}"/>
                </a:ext>
              </a:extLst>
            </p:cNvPr>
            <p:cNvSpPr/>
            <p:nvPr/>
          </p:nvSpPr>
          <p:spPr>
            <a:xfrm>
              <a:off x="-7989795" y="16504057"/>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2F45FC48-E15E-585E-C0B8-DF24CEE788F0}"/>
                </a:ext>
              </a:extLst>
            </p:cNvPr>
            <p:cNvSpPr/>
            <p:nvPr/>
          </p:nvSpPr>
          <p:spPr>
            <a:xfrm>
              <a:off x="-7989795" y="16503321"/>
              <a:ext cx="5362062" cy="878744"/>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3" name="Graphic 42" descr="Man with solid fill">
            <a:extLst>
              <a:ext uri="{FF2B5EF4-FFF2-40B4-BE49-F238E27FC236}">
                <a16:creationId xmlns:a16="http://schemas.microsoft.com/office/drawing/2014/main" id="{96371A47-6485-CEC3-EFCB-02B062F7495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75903" y="5816991"/>
            <a:ext cx="682935" cy="682935"/>
          </a:xfrm>
          <a:prstGeom prst="rect">
            <a:avLst/>
          </a:prstGeom>
        </p:spPr>
      </p:pic>
      <p:pic>
        <p:nvPicPr>
          <p:cNvPr id="44" name="Graphic 43" descr="Car with solid fill">
            <a:extLst>
              <a:ext uri="{FF2B5EF4-FFF2-40B4-BE49-F238E27FC236}">
                <a16:creationId xmlns:a16="http://schemas.microsoft.com/office/drawing/2014/main" id="{D54ADE4C-C7DA-7D19-BCF8-A60F310E6F2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75903" y="6816846"/>
            <a:ext cx="831799" cy="831799"/>
          </a:xfrm>
          <a:prstGeom prst="rect">
            <a:avLst/>
          </a:prstGeom>
        </p:spPr>
      </p:pic>
      <p:pic>
        <p:nvPicPr>
          <p:cNvPr id="45" name="Graphic 44" descr="Truck with solid fill">
            <a:extLst>
              <a:ext uri="{FF2B5EF4-FFF2-40B4-BE49-F238E27FC236}">
                <a16:creationId xmlns:a16="http://schemas.microsoft.com/office/drawing/2014/main" id="{CA73623E-856D-BE26-745E-05E5D221FB7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38007" y="7898693"/>
            <a:ext cx="769695" cy="769695"/>
          </a:xfrm>
          <a:prstGeom prst="rect">
            <a:avLst/>
          </a:prstGeom>
        </p:spPr>
      </p:pic>
      <p:sp>
        <p:nvSpPr>
          <p:cNvPr id="46" name="Rectangle 45">
            <a:extLst>
              <a:ext uri="{FF2B5EF4-FFF2-40B4-BE49-F238E27FC236}">
                <a16:creationId xmlns:a16="http://schemas.microsoft.com/office/drawing/2014/main" id="{C0929F30-29CE-88CE-E16B-33B1B016555D}"/>
              </a:ext>
            </a:extLst>
          </p:cNvPr>
          <p:cNvSpPr/>
          <p:nvPr/>
        </p:nvSpPr>
        <p:spPr>
          <a:xfrm>
            <a:off x="3452683" y="7779830"/>
            <a:ext cx="6815267"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Commercial Vehicles 	</a:t>
            </a:r>
          </a:p>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(CVs)		</a:t>
            </a:r>
            <a:endParaRPr lang="en-GB"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7" name="Rectangle 46">
            <a:extLst>
              <a:ext uri="{FF2B5EF4-FFF2-40B4-BE49-F238E27FC236}">
                <a16:creationId xmlns:a16="http://schemas.microsoft.com/office/drawing/2014/main" id="{4DB0D614-4DA4-D474-9569-8B3FC25F2C4B}"/>
              </a:ext>
            </a:extLst>
          </p:cNvPr>
          <p:cNvSpPr/>
          <p:nvPr/>
        </p:nvSpPr>
        <p:spPr>
          <a:xfrm>
            <a:off x="3461739" y="5661225"/>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Passengers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92%</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AADCBA74-7B4D-6836-5257-E18790BF0870}"/>
              </a:ext>
            </a:extLst>
          </p:cNvPr>
          <p:cNvSpPr/>
          <p:nvPr/>
        </p:nvSpPr>
        <p:spPr>
          <a:xfrm>
            <a:off x="3452683" y="6725020"/>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Cars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99%</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50" name="Text Placeholder 2">
            <a:extLst>
              <a:ext uri="{FF2B5EF4-FFF2-40B4-BE49-F238E27FC236}">
                <a16:creationId xmlns:a16="http://schemas.microsoft.com/office/drawing/2014/main" id="{90E1C6C4-00F3-F14A-D67A-E46F65404FD9}"/>
              </a:ext>
            </a:extLst>
          </p:cNvPr>
          <p:cNvSpPr txBox="1">
            <a:spLocks/>
          </p:cNvSpPr>
          <p:nvPr/>
        </p:nvSpPr>
        <p:spPr>
          <a:xfrm>
            <a:off x="1249234" y="11720375"/>
            <a:ext cx="6852648" cy="7238577"/>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a:t>Available cancellation data are patchy, but it suggests that there can be considerable year-on-year variation in cancellations.</a:t>
            </a:r>
          </a:p>
          <a:p>
            <a:endParaRPr lang="en-GB"/>
          </a:p>
          <a:p>
            <a:r>
              <a:rPr lang="en-GB"/>
              <a:t>However, it is evident that the longer and </a:t>
            </a:r>
            <a:r>
              <a:rPr lang="en-GB" b="1"/>
              <a:t>more exposed Fetlar route</a:t>
            </a:r>
            <a:r>
              <a:rPr lang="en-GB"/>
              <a:t> is subject to a much higher level of cancellation than the more sheltered </a:t>
            </a:r>
            <a:r>
              <a:rPr lang="en-GB" err="1"/>
              <a:t>Gutcher</a:t>
            </a:r>
            <a:r>
              <a:rPr lang="en-GB"/>
              <a:t> – Belmont route.</a:t>
            </a:r>
          </a:p>
          <a:p>
            <a:endParaRPr lang="en-GB"/>
          </a:p>
          <a:p>
            <a:r>
              <a:rPr lang="en-GB"/>
              <a:t>While the average for the route is shown in </a:t>
            </a:r>
            <a:r>
              <a:rPr lang="en-GB" b="1"/>
              <a:t>2024</a:t>
            </a:r>
            <a:r>
              <a:rPr lang="en-GB"/>
              <a:t>, it should be noted that there were reliability challenges around crew availability.</a:t>
            </a:r>
          </a:p>
          <a:p>
            <a:endParaRPr lang="en-GB"/>
          </a:p>
          <a:p>
            <a:r>
              <a:rPr lang="en-GB"/>
              <a:t>The cause of cancellations is not always systematically recorded.</a:t>
            </a:r>
          </a:p>
          <a:p>
            <a:pPr lvl="1"/>
            <a:endParaRPr lang="en-GB"/>
          </a:p>
        </p:txBody>
      </p:sp>
      <p:sp>
        <p:nvSpPr>
          <p:cNvPr id="55" name="Text Placeholder 2">
            <a:extLst>
              <a:ext uri="{FF2B5EF4-FFF2-40B4-BE49-F238E27FC236}">
                <a16:creationId xmlns:a16="http://schemas.microsoft.com/office/drawing/2014/main" id="{86FB9CE1-B605-294B-B34B-2084433E7C57}"/>
              </a:ext>
            </a:extLst>
          </p:cNvPr>
          <p:cNvSpPr txBox="1">
            <a:spLocks/>
          </p:cNvSpPr>
          <p:nvPr/>
        </p:nvSpPr>
        <p:spPr>
          <a:xfrm>
            <a:off x="14290771" y="22329283"/>
            <a:ext cx="5586883" cy="4078350"/>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lvl="1">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endParaRPr lang="en-GB"/>
          </a:p>
          <a:p>
            <a:r>
              <a:rPr lang="en-GB"/>
              <a:t>Despite the relatively intense service and the multi-leg nature of the route, </a:t>
            </a:r>
            <a:r>
              <a:rPr lang="en-GB" b="1"/>
              <a:t>the majority of sailing legs </a:t>
            </a:r>
            <a:r>
              <a:rPr lang="en-GB"/>
              <a:t>(over nine in ten) on the Bluemull Sound route </a:t>
            </a:r>
            <a:r>
              <a:rPr lang="en-GB" b="1"/>
              <a:t>operated to timetable </a:t>
            </a:r>
            <a:r>
              <a:rPr lang="en-GB"/>
              <a:t>in 2024.</a:t>
            </a:r>
          </a:p>
          <a:p>
            <a:endParaRPr lang="en-GB"/>
          </a:p>
          <a:p>
            <a:r>
              <a:rPr lang="en-GB"/>
              <a:t>It should be noted that it only takes one of many sailing legs across the day to be late for the day overall not to operate to timetable.</a:t>
            </a:r>
          </a:p>
          <a:p>
            <a:endParaRPr lang="en-GB"/>
          </a:p>
        </p:txBody>
      </p:sp>
      <p:sp>
        <p:nvSpPr>
          <p:cNvPr id="5" name="TextBox 4">
            <a:extLst>
              <a:ext uri="{FF2B5EF4-FFF2-40B4-BE49-F238E27FC236}">
                <a16:creationId xmlns:a16="http://schemas.microsoft.com/office/drawing/2014/main" id="{0C402CDC-7A10-FBFC-3D11-13B630CE74B4}"/>
              </a:ext>
            </a:extLst>
          </p:cNvPr>
          <p:cNvSpPr txBox="1"/>
          <p:nvPr/>
        </p:nvSpPr>
        <p:spPr>
          <a:xfrm>
            <a:off x="9501763" y="8037757"/>
            <a:ext cx="1086443" cy="523220"/>
          </a:xfrm>
          <a:prstGeom prst="rect">
            <a:avLst/>
          </a:prstGeom>
          <a:noFill/>
        </p:spPr>
        <p:txBody>
          <a:bodyPr wrap="square">
            <a:spAutoFit/>
          </a:bodyPr>
          <a:lstStyle/>
          <a:p>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77%</a:t>
            </a:r>
          </a:p>
        </p:txBody>
      </p:sp>
      <p:graphicFrame>
        <p:nvGraphicFramePr>
          <p:cNvPr id="6" name="Chart 5">
            <a:extLst>
              <a:ext uri="{FF2B5EF4-FFF2-40B4-BE49-F238E27FC236}">
                <a16:creationId xmlns:a16="http://schemas.microsoft.com/office/drawing/2014/main" id="{368E3000-32CD-2D7B-EBA1-D5324EAFF5A8}"/>
              </a:ext>
            </a:extLst>
          </p:cNvPr>
          <p:cNvGraphicFramePr/>
          <p:nvPr>
            <p:extLst>
              <p:ext uri="{D42A27DB-BD31-4B8C-83A1-F6EECF244321}">
                <p14:modId xmlns:p14="http://schemas.microsoft.com/office/powerpoint/2010/main" val="217392967"/>
              </p:ext>
            </p:extLst>
          </p:nvPr>
        </p:nvGraphicFramePr>
        <p:xfrm>
          <a:off x="964430" y="20559123"/>
          <a:ext cx="12132138" cy="7568095"/>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7" name="Chart 6">
            <a:extLst>
              <a:ext uri="{FF2B5EF4-FFF2-40B4-BE49-F238E27FC236}">
                <a16:creationId xmlns:a16="http://schemas.microsoft.com/office/drawing/2014/main" id="{69B29909-C289-A294-7019-77B43ECCEC05}"/>
              </a:ext>
            </a:extLst>
          </p:cNvPr>
          <p:cNvGraphicFramePr/>
          <p:nvPr>
            <p:extLst>
              <p:ext uri="{D42A27DB-BD31-4B8C-83A1-F6EECF244321}">
                <p14:modId xmlns:p14="http://schemas.microsoft.com/office/powerpoint/2010/main" val="4070178760"/>
              </p:ext>
            </p:extLst>
          </p:nvPr>
        </p:nvGraphicFramePr>
        <p:xfrm>
          <a:off x="8803926" y="11300862"/>
          <a:ext cx="11413740" cy="7293978"/>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341462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A6312-7FEA-5075-ECE0-3C3D28C51B3D}"/>
            </a:ext>
          </a:extLst>
        </p:cNvPr>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7FAB3E04-38AE-3B2F-24BE-5BBBAB26A771}"/>
              </a:ext>
            </a:extLst>
          </p:cNvPr>
          <p:cNvSpPr/>
          <p:nvPr/>
        </p:nvSpPr>
        <p:spPr>
          <a:xfrm>
            <a:off x="546297" y="340760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grpSp>
        <p:nvGrpSpPr>
          <p:cNvPr id="9" name="Group 8">
            <a:extLst>
              <a:ext uri="{FF2B5EF4-FFF2-40B4-BE49-F238E27FC236}">
                <a16:creationId xmlns:a16="http://schemas.microsoft.com/office/drawing/2014/main" id="{9703F144-A480-02FD-D6C2-449A98CC5319}"/>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3ADE83E8-570A-CBDD-0FC8-0FDA0AB75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C0E99E2-3106-3F29-C93F-076F558593F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F84A0089-838E-178A-8BE2-8C98EA5B2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9B4277AD-12A3-1ACF-9EC9-63549D99BB9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14" name="Picture 13" descr="Logo, company name&#10;&#10;Description automatically generated">
              <a:extLst>
                <a:ext uri="{FF2B5EF4-FFF2-40B4-BE49-F238E27FC236}">
                  <a16:creationId xmlns:a16="http://schemas.microsoft.com/office/drawing/2014/main" id="{4A877C07-4D5D-CA23-6DFC-8CBDCD7609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36" name="Rectangle: Rounded Corners 35">
            <a:extLst>
              <a:ext uri="{FF2B5EF4-FFF2-40B4-BE49-F238E27FC236}">
                <a16:creationId xmlns:a16="http://schemas.microsoft.com/office/drawing/2014/main" id="{3F7367E2-A62F-FB24-E81A-24DC2BD75A82}"/>
              </a:ext>
            </a:extLst>
          </p:cNvPr>
          <p:cNvSpPr>
            <a:spLocks noGrp="1" noRot="1" noMove="1" noResize="1" noEditPoints="1" noAdjustHandles="1" noChangeArrowheads="1" noChangeShapeType="1"/>
          </p:cNvSpPr>
          <p:nvPr/>
        </p:nvSpPr>
        <p:spPr>
          <a:xfrm>
            <a:off x="546297" y="9935282"/>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7" name="Rectangle: Rounded Corners 36">
            <a:extLst>
              <a:ext uri="{FF2B5EF4-FFF2-40B4-BE49-F238E27FC236}">
                <a16:creationId xmlns:a16="http://schemas.microsoft.com/office/drawing/2014/main" id="{F779AE77-CDED-0607-F72C-B1AC1389A52F}"/>
              </a:ext>
            </a:extLst>
          </p:cNvPr>
          <p:cNvSpPr/>
          <p:nvPr/>
        </p:nvSpPr>
        <p:spPr>
          <a:xfrm>
            <a:off x="546297" y="16462955"/>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9" name="Rectangle: Rounded Corners 38">
            <a:extLst>
              <a:ext uri="{FF2B5EF4-FFF2-40B4-BE49-F238E27FC236}">
                <a16:creationId xmlns:a16="http://schemas.microsoft.com/office/drawing/2014/main" id="{27795101-4E10-7A31-8B10-DC3CE566887E}"/>
              </a:ext>
            </a:extLst>
          </p:cNvPr>
          <p:cNvSpPr>
            <a:spLocks noGrp="1" noRot="1" noMove="1" noResize="1" noEditPoints="1" noAdjustHandles="1" noChangeArrowheads="1" noChangeShapeType="1"/>
          </p:cNvSpPr>
          <p:nvPr/>
        </p:nvSpPr>
        <p:spPr>
          <a:xfrm>
            <a:off x="546297" y="2299062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48" name="Rectangle: Rounded Corners 47">
            <a:extLst>
              <a:ext uri="{FF2B5EF4-FFF2-40B4-BE49-F238E27FC236}">
                <a16:creationId xmlns:a16="http://schemas.microsoft.com/office/drawing/2014/main" id="{B4057A1B-1B2C-B11C-0C03-051F6B1973FA}"/>
              </a:ext>
            </a:extLst>
          </p:cNvPr>
          <p:cNvSpPr/>
          <p:nvPr/>
        </p:nvSpPr>
        <p:spPr>
          <a:xfrm>
            <a:off x="1091850" y="3274716"/>
            <a:ext cx="3577427"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Survey Headlines</a:t>
            </a:r>
          </a:p>
        </p:txBody>
      </p:sp>
      <p:sp>
        <p:nvSpPr>
          <p:cNvPr id="49" name="Rectangle 48">
            <a:extLst>
              <a:ext uri="{FF2B5EF4-FFF2-40B4-BE49-F238E27FC236}">
                <a16:creationId xmlns:a16="http://schemas.microsoft.com/office/drawing/2014/main" id="{BAB8FC98-9F77-28DB-2968-DA1C50B0491A}"/>
              </a:ext>
            </a:extLst>
          </p:cNvPr>
          <p:cNvSpPr/>
          <p:nvPr/>
        </p:nvSpPr>
        <p:spPr>
          <a:xfrm>
            <a:off x="1091850" y="4071143"/>
            <a:ext cx="3577427"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solidFill>
                  <a:srgbClr val="023459"/>
                </a:solidFill>
                <a:latin typeface="Calibri" panose="020F0502020204030204" pitchFamily="34" charset="0"/>
                <a:ea typeface="Calibri" panose="020F0502020204030204" pitchFamily="34" charset="0"/>
                <a:cs typeface="Calibri" panose="020F0502020204030204" pitchFamily="34" charset="0"/>
              </a:rPr>
              <a:t>998 responses</a:t>
            </a:r>
          </a:p>
        </p:txBody>
      </p:sp>
      <p:graphicFrame>
        <p:nvGraphicFramePr>
          <p:cNvPr id="52" name="Chart 51">
            <a:extLst>
              <a:ext uri="{FF2B5EF4-FFF2-40B4-BE49-F238E27FC236}">
                <a16:creationId xmlns:a16="http://schemas.microsoft.com/office/drawing/2014/main" id="{8381A845-A1F5-C7D9-1DF9-D8E14D67DC87}"/>
              </a:ext>
            </a:extLst>
          </p:cNvPr>
          <p:cNvGraphicFramePr/>
          <p:nvPr/>
        </p:nvGraphicFramePr>
        <p:xfrm>
          <a:off x="624344" y="5359042"/>
          <a:ext cx="4227856" cy="3076572"/>
        </p:xfrm>
        <a:graphic>
          <a:graphicData uri="http://schemas.openxmlformats.org/drawingml/2006/chart">
            <c:chart xmlns:c="http://schemas.openxmlformats.org/drawingml/2006/chart" xmlns:r="http://schemas.openxmlformats.org/officeDocument/2006/relationships" r:id="rId8"/>
          </a:graphicData>
        </a:graphic>
      </p:graphicFrame>
      <p:sp>
        <p:nvSpPr>
          <p:cNvPr id="57" name="Rectangle: Rounded Corners 56">
            <a:extLst>
              <a:ext uri="{FF2B5EF4-FFF2-40B4-BE49-F238E27FC236}">
                <a16:creationId xmlns:a16="http://schemas.microsoft.com/office/drawing/2014/main" id="{3F68B663-E336-323A-C920-F47D37220716}"/>
              </a:ext>
            </a:extLst>
          </p:cNvPr>
          <p:cNvSpPr/>
          <p:nvPr/>
        </p:nvSpPr>
        <p:spPr>
          <a:xfrm>
            <a:off x="16271543" y="3315681"/>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Car availability is high –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have access to a car for personal use</a:t>
            </a:r>
          </a:p>
        </p:txBody>
      </p:sp>
      <p:sp>
        <p:nvSpPr>
          <p:cNvPr id="58" name="Rectangle: Rounded Corners 57">
            <a:extLst>
              <a:ext uri="{FF2B5EF4-FFF2-40B4-BE49-F238E27FC236}">
                <a16:creationId xmlns:a16="http://schemas.microsoft.com/office/drawing/2014/main" id="{CB36252D-9AB3-4D51-FCC1-EB140EF967CF}"/>
              </a:ext>
            </a:extLst>
          </p:cNvPr>
          <p:cNvSpPr/>
          <p:nvPr/>
        </p:nvSpPr>
        <p:spPr>
          <a:xfrm>
            <a:off x="13283308" y="5867483"/>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36%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isles employed adults work in mainland Shetland</a:t>
            </a:r>
          </a:p>
        </p:txBody>
      </p:sp>
      <p:graphicFrame>
        <p:nvGraphicFramePr>
          <p:cNvPr id="61" name="Chart 60">
            <a:extLst>
              <a:ext uri="{FF2B5EF4-FFF2-40B4-BE49-F238E27FC236}">
                <a16:creationId xmlns:a16="http://schemas.microsoft.com/office/drawing/2014/main" id="{07524433-D67F-2B1A-FB06-66F621526822}"/>
              </a:ext>
            </a:extLst>
          </p:cNvPr>
          <p:cNvGraphicFramePr/>
          <p:nvPr/>
        </p:nvGraphicFramePr>
        <p:xfrm>
          <a:off x="4876284" y="3356886"/>
          <a:ext cx="1105838" cy="113102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2" name="Chart 61">
            <a:extLst>
              <a:ext uri="{FF2B5EF4-FFF2-40B4-BE49-F238E27FC236}">
                <a16:creationId xmlns:a16="http://schemas.microsoft.com/office/drawing/2014/main" id="{8F84F544-0892-118D-A37F-E659B878B677}"/>
              </a:ext>
            </a:extLst>
          </p:cNvPr>
          <p:cNvGraphicFramePr/>
          <p:nvPr/>
        </p:nvGraphicFramePr>
        <p:xfrm>
          <a:off x="4876284" y="5497452"/>
          <a:ext cx="1105838" cy="1131026"/>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3" name="Chart 72">
            <a:extLst>
              <a:ext uri="{FF2B5EF4-FFF2-40B4-BE49-F238E27FC236}">
                <a16:creationId xmlns:a16="http://schemas.microsoft.com/office/drawing/2014/main" id="{01AAE998-D12A-98CE-4D9A-72DA7A5C36F9}"/>
              </a:ext>
            </a:extLst>
          </p:cNvPr>
          <p:cNvGraphicFramePr/>
          <p:nvPr/>
        </p:nvGraphicFramePr>
        <p:xfrm>
          <a:off x="4876284" y="6567735"/>
          <a:ext cx="1105838" cy="11310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75" name="Chart 74">
            <a:extLst>
              <a:ext uri="{FF2B5EF4-FFF2-40B4-BE49-F238E27FC236}">
                <a16:creationId xmlns:a16="http://schemas.microsoft.com/office/drawing/2014/main" id="{CED5BC76-5522-9C03-3B73-74ACAB55B331}"/>
              </a:ext>
            </a:extLst>
          </p:cNvPr>
          <p:cNvGraphicFramePr/>
          <p:nvPr/>
        </p:nvGraphicFramePr>
        <p:xfrm>
          <a:off x="4876284" y="7638018"/>
          <a:ext cx="1105838" cy="113102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77" name="Chart 76">
            <a:extLst>
              <a:ext uri="{FF2B5EF4-FFF2-40B4-BE49-F238E27FC236}">
                <a16:creationId xmlns:a16="http://schemas.microsoft.com/office/drawing/2014/main" id="{740213B0-AB88-19DD-C2BD-F5780D48ADF6}"/>
              </a:ext>
            </a:extLst>
          </p:cNvPr>
          <p:cNvGraphicFramePr/>
          <p:nvPr/>
        </p:nvGraphicFramePr>
        <p:xfrm>
          <a:off x="4876284" y="4427169"/>
          <a:ext cx="1105838" cy="1131026"/>
        </p:xfrm>
        <a:graphic>
          <a:graphicData uri="http://schemas.openxmlformats.org/drawingml/2006/chart">
            <c:chart xmlns:c="http://schemas.openxmlformats.org/drawingml/2006/chart" xmlns:r="http://schemas.openxmlformats.org/officeDocument/2006/relationships" r:id="rId13"/>
          </a:graphicData>
        </a:graphic>
      </p:graphicFrame>
      <p:sp>
        <p:nvSpPr>
          <p:cNvPr id="79" name="Rectangle 78">
            <a:extLst>
              <a:ext uri="{FF2B5EF4-FFF2-40B4-BE49-F238E27FC236}">
                <a16:creationId xmlns:a16="http://schemas.microsoft.com/office/drawing/2014/main" id="{7C8E26F7-709F-62DE-DE18-2A270520D5C9}"/>
              </a:ext>
            </a:extLst>
          </p:cNvPr>
          <p:cNvSpPr/>
          <p:nvPr/>
        </p:nvSpPr>
        <p:spPr>
          <a:xfrm>
            <a:off x="5111703" y="3698468"/>
            <a:ext cx="635000"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Yell</a:t>
            </a:r>
          </a:p>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18%</a:t>
            </a:r>
          </a:p>
        </p:txBody>
      </p:sp>
      <p:sp>
        <p:nvSpPr>
          <p:cNvPr id="81" name="Rectangle 80">
            <a:extLst>
              <a:ext uri="{FF2B5EF4-FFF2-40B4-BE49-F238E27FC236}">
                <a16:creationId xmlns:a16="http://schemas.microsoft.com/office/drawing/2014/main" id="{24E830B8-D508-1E9B-05FD-B665976D0F52}"/>
              </a:ext>
            </a:extLst>
          </p:cNvPr>
          <p:cNvSpPr/>
          <p:nvPr/>
        </p:nvSpPr>
        <p:spPr>
          <a:xfrm>
            <a:off x="5070404" y="477493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Whalsay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16%</a:t>
            </a:r>
          </a:p>
        </p:txBody>
      </p:sp>
      <p:sp>
        <p:nvSpPr>
          <p:cNvPr id="82" name="Rectangle 81">
            <a:extLst>
              <a:ext uri="{FF2B5EF4-FFF2-40B4-BE49-F238E27FC236}">
                <a16:creationId xmlns:a16="http://schemas.microsoft.com/office/drawing/2014/main" id="{7C3FE29E-C1EC-EF0E-FE0C-0A9AAC8D2698}"/>
              </a:ext>
            </a:extLst>
          </p:cNvPr>
          <p:cNvSpPr/>
          <p:nvPr/>
        </p:nvSpPr>
        <p:spPr>
          <a:xfrm>
            <a:off x="5070403" y="5853643"/>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Unst</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15%</a:t>
            </a:r>
          </a:p>
        </p:txBody>
      </p:sp>
      <p:sp>
        <p:nvSpPr>
          <p:cNvPr id="84" name="Rectangle 83">
            <a:extLst>
              <a:ext uri="{FF2B5EF4-FFF2-40B4-BE49-F238E27FC236}">
                <a16:creationId xmlns:a16="http://schemas.microsoft.com/office/drawing/2014/main" id="{0D7BB2FE-91BA-D8F4-3958-5A6C45431BD3}"/>
              </a:ext>
            </a:extLst>
          </p:cNvPr>
          <p:cNvSpPr/>
          <p:nvPr/>
        </p:nvSpPr>
        <p:spPr>
          <a:xfrm>
            <a:off x="5070403" y="690217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7%</a:t>
            </a:r>
          </a:p>
        </p:txBody>
      </p:sp>
      <p:sp>
        <p:nvSpPr>
          <p:cNvPr id="86" name="Rectangle 85">
            <a:extLst>
              <a:ext uri="{FF2B5EF4-FFF2-40B4-BE49-F238E27FC236}">
                <a16:creationId xmlns:a16="http://schemas.microsoft.com/office/drawing/2014/main" id="{9B879552-55E8-64FC-7250-54B3F548170C}"/>
              </a:ext>
            </a:extLst>
          </p:cNvPr>
          <p:cNvSpPr/>
          <p:nvPr/>
        </p:nvSpPr>
        <p:spPr>
          <a:xfrm>
            <a:off x="5070403" y="8012275"/>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Fetlar</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3%</a:t>
            </a:r>
          </a:p>
        </p:txBody>
      </p:sp>
      <p:sp>
        <p:nvSpPr>
          <p:cNvPr id="87" name="Rectangle 86">
            <a:extLst>
              <a:ext uri="{FF2B5EF4-FFF2-40B4-BE49-F238E27FC236}">
                <a16:creationId xmlns:a16="http://schemas.microsoft.com/office/drawing/2014/main" id="{22FFD9FE-5434-A965-0BA3-8A22091CDAB7}"/>
              </a:ext>
            </a:extLst>
          </p:cNvPr>
          <p:cNvSpPr/>
          <p:nvPr/>
        </p:nvSpPr>
        <p:spPr>
          <a:xfrm>
            <a:off x="6950383" y="4319516"/>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Women accounted for 53% of responses</a:t>
            </a:r>
          </a:p>
        </p:txBody>
      </p:sp>
      <p:sp>
        <p:nvSpPr>
          <p:cNvPr id="91" name="Arrow: Up 90">
            <a:extLst>
              <a:ext uri="{FF2B5EF4-FFF2-40B4-BE49-F238E27FC236}">
                <a16:creationId xmlns:a16="http://schemas.microsoft.com/office/drawing/2014/main" id="{9DDD64E6-F26A-0358-3B17-5A674BB9B94F}"/>
              </a:ext>
            </a:extLst>
          </p:cNvPr>
          <p:cNvSpPr/>
          <p:nvPr/>
        </p:nvSpPr>
        <p:spPr>
          <a:xfrm>
            <a:off x="6470458" y="406248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1A8FE390-7DFD-D028-748C-19D5563861EE}"/>
              </a:ext>
            </a:extLst>
          </p:cNvPr>
          <p:cNvSpPr/>
          <p:nvPr/>
        </p:nvSpPr>
        <p:spPr>
          <a:xfrm>
            <a:off x="6950382" y="6751017"/>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Older age groups (65+) slightly under-represented</a:t>
            </a:r>
          </a:p>
        </p:txBody>
      </p:sp>
      <p:sp>
        <p:nvSpPr>
          <p:cNvPr id="103" name="Arrow: Up 102">
            <a:extLst>
              <a:ext uri="{FF2B5EF4-FFF2-40B4-BE49-F238E27FC236}">
                <a16:creationId xmlns:a16="http://schemas.microsoft.com/office/drawing/2014/main" id="{8B9BFE29-1C04-5C90-1A11-F8A2D6EDD462}"/>
              </a:ext>
            </a:extLst>
          </p:cNvPr>
          <p:cNvSpPr/>
          <p:nvPr/>
        </p:nvSpPr>
        <p:spPr>
          <a:xfrm rot="10800000">
            <a:off x="6470458" y="653930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0FD290D8-12CC-F773-A222-A6031A475064}"/>
              </a:ext>
            </a:extLst>
          </p:cNvPr>
          <p:cNvSpPr/>
          <p:nvPr/>
        </p:nvSpPr>
        <p:spPr>
          <a:xfrm>
            <a:off x="9853384" y="3614056"/>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5%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blue badge holders</a:t>
            </a:r>
          </a:p>
        </p:txBody>
      </p:sp>
      <p:sp>
        <p:nvSpPr>
          <p:cNvPr id="107" name="Rectangle 106">
            <a:extLst>
              <a:ext uri="{FF2B5EF4-FFF2-40B4-BE49-F238E27FC236}">
                <a16:creationId xmlns:a16="http://schemas.microsoft.com/office/drawing/2014/main" id="{1867D08D-4BE9-AE87-35C3-33614C9F0300}"/>
              </a:ext>
            </a:extLst>
          </p:cNvPr>
          <p:cNvSpPr/>
          <p:nvPr/>
        </p:nvSpPr>
        <p:spPr>
          <a:xfrm>
            <a:off x="9909330" y="6180368"/>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20%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National Entitlement Card holders </a:t>
            </a:r>
          </a:p>
        </p:txBody>
      </p:sp>
      <p:pic>
        <p:nvPicPr>
          <p:cNvPr id="1030" name="Picture 6" descr="Car Icon Vector Art, Icons, and Graphics for Free Download">
            <a:extLst>
              <a:ext uri="{FF2B5EF4-FFF2-40B4-BE49-F238E27FC236}">
                <a16:creationId xmlns:a16="http://schemas.microsoft.com/office/drawing/2014/main" id="{328C8785-E7DE-9DA8-1E89-9EE936EDFE5A}"/>
              </a:ext>
            </a:extLst>
          </p:cNvPr>
          <p:cNvPicPr>
            <a:picLocks noChangeAspect="1" noChangeArrowheads="1"/>
          </p:cNvPicPr>
          <p:nvPr/>
        </p:nvPicPr>
        <p:blipFill>
          <a:blip r:embed="rId14">
            <a:duotone>
              <a:schemeClr val="accent1">
                <a:shade val="45000"/>
                <a:satMod val="135000"/>
              </a:schemeClr>
              <a:prstClr val="white"/>
            </a:duotone>
            <a:extLst>
              <a:ext uri="{BEBA8EAE-BF5A-486C-A8C5-ECC9F3942E4B}">
                <a14:imgProps xmlns:a14="http://schemas.microsoft.com/office/drawing/2010/main">
                  <a14:imgLayer r:embed="rId15">
                    <a14:imgEffect>
                      <a14:backgroundRemoval t="10000" b="90000" l="10000" r="90000">
                        <a14:foregroundMark x1="26582" y1="59494" x2="26582" y2="59494"/>
                        <a14:foregroundMark x1="74262" y1="56962" x2="74262" y2="56962"/>
                      </a14:backgroundRemoval>
                    </a14:imgEffect>
                  </a14:imgLayer>
                </a14:imgProps>
              </a:ext>
              <a:ext uri="{28A0092B-C50C-407E-A947-70E740481C1C}">
                <a14:useLocalDpi xmlns:a14="http://schemas.microsoft.com/office/drawing/2010/main" val="0"/>
              </a:ext>
            </a:extLst>
          </a:blip>
          <a:srcRect/>
          <a:stretch>
            <a:fillRect/>
          </a:stretch>
        </p:blipFill>
        <p:spPr bwMode="auto">
          <a:xfrm>
            <a:off x="13549842" y="3172520"/>
            <a:ext cx="2904624" cy="290462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descr="A map with points on it&#10;&#10;Description automatically generated">
            <a:extLst>
              <a:ext uri="{FF2B5EF4-FFF2-40B4-BE49-F238E27FC236}">
                <a16:creationId xmlns:a16="http://schemas.microsoft.com/office/drawing/2014/main" id="{485FD94C-D05B-3889-D41A-477574BFFFD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600112" y="5618519"/>
            <a:ext cx="1853662" cy="2780493"/>
          </a:xfrm>
          <a:prstGeom prst="rect">
            <a:avLst/>
          </a:prstGeom>
        </p:spPr>
      </p:pic>
      <p:sp>
        <p:nvSpPr>
          <p:cNvPr id="115" name="Rectangle: Rounded Corners 114">
            <a:extLst>
              <a:ext uri="{FF2B5EF4-FFF2-40B4-BE49-F238E27FC236}">
                <a16:creationId xmlns:a16="http://schemas.microsoft.com/office/drawing/2014/main" id="{5F99423D-5F39-4CAD-B31D-288850560EE6}"/>
              </a:ext>
            </a:extLst>
          </p:cNvPr>
          <p:cNvSpPr/>
          <p:nvPr/>
        </p:nvSpPr>
        <p:spPr>
          <a:xfrm>
            <a:off x="1105181" y="9586717"/>
            <a:ext cx="4876941"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Residents’ Use of Ferries</a:t>
            </a:r>
          </a:p>
        </p:txBody>
      </p:sp>
      <p:sp>
        <p:nvSpPr>
          <p:cNvPr id="116" name="Rectangle 115">
            <a:extLst>
              <a:ext uri="{FF2B5EF4-FFF2-40B4-BE49-F238E27FC236}">
                <a16:creationId xmlns:a16="http://schemas.microsoft.com/office/drawing/2014/main" id="{2237EB3A-931C-D30B-5834-64A48DBB2B8F}"/>
              </a:ext>
            </a:extLst>
          </p:cNvPr>
          <p:cNvSpPr/>
          <p:nvPr/>
        </p:nvSpPr>
        <p:spPr>
          <a:xfrm>
            <a:off x="934121" y="10722049"/>
            <a:ext cx="3735156"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Unst + Fetlar</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6</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return trips per month on average</a:t>
            </a:r>
          </a:p>
        </p:txBody>
      </p:sp>
      <p:sp>
        <p:nvSpPr>
          <p:cNvPr id="123" name="Rectangle 122">
            <a:extLst>
              <a:ext uri="{FF2B5EF4-FFF2-40B4-BE49-F238E27FC236}">
                <a16:creationId xmlns:a16="http://schemas.microsoft.com/office/drawing/2014/main" id="{4889FEDC-4EB8-F646-EFC9-C5E732BAAB2A}"/>
              </a:ext>
            </a:extLst>
          </p:cNvPr>
          <p:cNvSpPr/>
          <p:nvPr/>
        </p:nvSpPr>
        <p:spPr>
          <a:xfrm>
            <a:off x="65351" y="12273403"/>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Whalsay + Yell</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11</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4" name="Rectangle 123">
            <a:extLst>
              <a:ext uri="{FF2B5EF4-FFF2-40B4-BE49-F238E27FC236}">
                <a16:creationId xmlns:a16="http://schemas.microsoft.com/office/drawing/2014/main" id="{B2F3F291-9D33-3F97-4531-3A124D4C69F8}"/>
              </a:ext>
            </a:extLst>
          </p:cNvPr>
          <p:cNvSpPr/>
          <p:nvPr/>
        </p:nvSpPr>
        <p:spPr>
          <a:xfrm>
            <a:off x="65351" y="13863206"/>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17</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6" name="TextBox 125">
            <a:extLst>
              <a:ext uri="{FF2B5EF4-FFF2-40B4-BE49-F238E27FC236}">
                <a16:creationId xmlns:a16="http://schemas.microsoft.com/office/drawing/2014/main" id="{8D00AC73-BFE5-0AA1-DB22-2042F84FD6AC}"/>
              </a:ext>
            </a:extLst>
          </p:cNvPr>
          <p:cNvSpPr txBox="1"/>
          <p:nvPr/>
        </p:nvSpPr>
        <p:spPr>
          <a:xfrm>
            <a:off x="15422712" y="12750855"/>
            <a:ext cx="4652634" cy="2246769"/>
          </a:xfrm>
          <a:prstGeom prst="rect">
            <a:avLst/>
          </a:prstGeom>
          <a:noFill/>
        </p:spPr>
        <p:txBody>
          <a:bodyPr wrap="square">
            <a:spAutoFit/>
          </a:bodyPr>
          <a:lstStyle/>
          <a:p>
            <a:pPr marL="0" marR="0" lvl="0" indent="0" algn="ctr" defTabSz="2951866" rtl="0" eaLnBrk="1" fontAlgn="auto" latinLnBrk="0" hangingPunct="1">
              <a:lnSpc>
                <a:spcPct val="100000"/>
              </a:lnSpc>
              <a:spcBef>
                <a:spcPts val="0"/>
              </a:spcBef>
              <a:spcAft>
                <a:spcPts val="0"/>
              </a:spcAft>
              <a:buClrTx/>
              <a:buSzTx/>
              <a:buFontTx/>
              <a:buNone/>
              <a:tabLst/>
              <a:defRPr/>
            </a:pP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15%</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there are occasions when they do not travel at all if they cannot book onto their preferred sailing</a:t>
            </a:r>
          </a:p>
        </p:txBody>
      </p:sp>
      <p:sp>
        <p:nvSpPr>
          <p:cNvPr id="1024" name="TextBox 1023">
            <a:extLst>
              <a:ext uri="{FF2B5EF4-FFF2-40B4-BE49-F238E27FC236}">
                <a16:creationId xmlns:a16="http://schemas.microsoft.com/office/drawing/2014/main" id="{138C1008-85A4-2919-DC97-3D3A77087BF5}"/>
              </a:ext>
            </a:extLst>
          </p:cNvPr>
          <p:cNvSpPr txBox="1"/>
          <p:nvPr/>
        </p:nvSpPr>
        <p:spPr>
          <a:xfrm>
            <a:off x="15163252" y="10175804"/>
            <a:ext cx="5119625" cy="1815882"/>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40%</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that there are occasions when they do not try and book because they know the ferry will be full</a:t>
            </a:r>
          </a:p>
        </p:txBody>
      </p:sp>
      <p:sp>
        <p:nvSpPr>
          <p:cNvPr id="1027" name="TextBox 1026">
            <a:extLst>
              <a:ext uri="{FF2B5EF4-FFF2-40B4-BE49-F238E27FC236}">
                <a16:creationId xmlns:a16="http://schemas.microsoft.com/office/drawing/2014/main" id="{868354DA-7157-9840-7B6A-698E50EB19FA}"/>
              </a:ext>
            </a:extLst>
          </p:cNvPr>
          <p:cNvSpPr txBox="1"/>
          <p:nvPr/>
        </p:nvSpPr>
        <p:spPr>
          <a:xfrm>
            <a:off x="4880689" y="10132706"/>
            <a:ext cx="5976714" cy="2677656"/>
          </a:xfrm>
          <a:prstGeom prst="rect">
            <a:avLst/>
          </a:prstGeom>
          <a:noFill/>
        </p:spPr>
        <p:txBody>
          <a:bodyPr wrap="square">
            <a:spAutoFit/>
          </a:bodyPr>
          <a:lstStyle/>
          <a:p>
            <a:pPr algn="ctr"/>
            <a:endParaRPr lang="en-GB" sz="28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Car/Van (taken onboard, parked or dropped-off) accounts for between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80%</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and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92%</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of all ferry trips – with ‘car taken onboard’ the large majority of these</a:t>
            </a:r>
          </a:p>
        </p:txBody>
      </p:sp>
      <p:sp>
        <p:nvSpPr>
          <p:cNvPr id="1031" name="TextBox 1030">
            <a:extLst>
              <a:ext uri="{FF2B5EF4-FFF2-40B4-BE49-F238E27FC236}">
                <a16:creationId xmlns:a16="http://schemas.microsoft.com/office/drawing/2014/main" id="{B18EC2BE-B58F-9C11-382C-DF4542ABE3B6}"/>
              </a:ext>
            </a:extLst>
          </p:cNvPr>
          <p:cNvSpPr txBox="1"/>
          <p:nvPr/>
        </p:nvSpPr>
        <p:spPr>
          <a:xfrm>
            <a:off x="4994489" y="12843694"/>
            <a:ext cx="4855593" cy="2246769"/>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taking a car onboard, at least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in Fetlar, Unst, Whalsay and Yell say they book for ‘all or nearly all’ the sailings they make</a:t>
            </a:r>
          </a:p>
        </p:txBody>
      </p:sp>
      <p:sp>
        <p:nvSpPr>
          <p:cNvPr id="1033" name="TextBox 1032">
            <a:extLst>
              <a:ext uri="{FF2B5EF4-FFF2-40B4-BE49-F238E27FC236}">
                <a16:creationId xmlns:a16="http://schemas.microsoft.com/office/drawing/2014/main" id="{8F5AECC6-0922-4202-1E4F-2339B410EA9A}"/>
              </a:ext>
            </a:extLst>
          </p:cNvPr>
          <p:cNvSpPr txBox="1"/>
          <p:nvPr/>
        </p:nvSpPr>
        <p:spPr>
          <a:xfrm>
            <a:off x="10803984" y="10391247"/>
            <a:ext cx="3621857" cy="1384995"/>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People most often book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days in advance</a:t>
            </a:r>
          </a:p>
        </p:txBody>
      </p:sp>
      <p:sp>
        <p:nvSpPr>
          <p:cNvPr id="1035" name="TextBox 1034">
            <a:extLst>
              <a:ext uri="{FF2B5EF4-FFF2-40B4-BE49-F238E27FC236}">
                <a16:creationId xmlns:a16="http://schemas.microsoft.com/office/drawing/2014/main" id="{6FE32792-9CA5-3264-405E-48DBEBB6E2C7}"/>
              </a:ext>
            </a:extLst>
          </p:cNvPr>
          <p:cNvSpPr txBox="1"/>
          <p:nvPr/>
        </p:nvSpPr>
        <p:spPr>
          <a:xfrm>
            <a:off x="10203203" y="12454419"/>
            <a:ext cx="4587331" cy="2677656"/>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of respondents say that there are occasions when they have arrived without booking and have been unable to board the next ferry</a:t>
            </a:r>
          </a:p>
        </p:txBody>
      </p:sp>
      <p:sp>
        <p:nvSpPr>
          <p:cNvPr id="1036" name="TextBox 1035">
            <a:extLst>
              <a:ext uri="{FF2B5EF4-FFF2-40B4-BE49-F238E27FC236}">
                <a16:creationId xmlns:a16="http://schemas.microsoft.com/office/drawing/2014/main" id="{BE937360-FC3C-442B-5271-C1726003346B}"/>
              </a:ext>
            </a:extLst>
          </p:cNvPr>
          <p:cNvSpPr txBox="1"/>
          <p:nvPr/>
        </p:nvSpPr>
        <p:spPr>
          <a:xfrm>
            <a:off x="3193076" y="21922816"/>
            <a:ext cx="15402002" cy="461665"/>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These people all noted a desire to travel more frequently if the issues they identified with the ferries were addressed</a:t>
            </a:r>
          </a:p>
        </p:txBody>
      </p:sp>
      <p:sp>
        <p:nvSpPr>
          <p:cNvPr id="1037" name="Rectangle: Rounded Corners 1036">
            <a:extLst>
              <a:ext uri="{FF2B5EF4-FFF2-40B4-BE49-F238E27FC236}">
                <a16:creationId xmlns:a16="http://schemas.microsoft.com/office/drawing/2014/main" id="{1791C2CE-5EE3-61A8-8B2C-5C03136C439B}"/>
              </a:ext>
            </a:extLst>
          </p:cNvPr>
          <p:cNvSpPr/>
          <p:nvPr/>
        </p:nvSpPr>
        <p:spPr>
          <a:xfrm>
            <a:off x="1091850" y="15964739"/>
            <a:ext cx="8052151" cy="1027180"/>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solidFill>
                  <a:schemeClr val="bg1"/>
                </a:solidFill>
                <a:latin typeface="Calibri" panose="020F0502020204030204" pitchFamily="34" charset="0"/>
                <a:ea typeface="Calibri" panose="020F0502020204030204" pitchFamily="34" charset="0"/>
                <a:cs typeface="Calibri" panose="020F0502020204030204" pitchFamily="34" charset="0"/>
              </a:rPr>
              <a:t>Views of ferry services and their impact on island residents</a:t>
            </a:r>
          </a:p>
        </p:txBody>
      </p:sp>
      <p:sp>
        <p:nvSpPr>
          <p:cNvPr id="1039" name="TextBox 1038">
            <a:extLst>
              <a:ext uri="{FF2B5EF4-FFF2-40B4-BE49-F238E27FC236}">
                <a16:creationId xmlns:a16="http://schemas.microsoft.com/office/drawing/2014/main" id="{C0387142-4C96-080F-5F05-F3E6F6FF7BE8}"/>
              </a:ext>
            </a:extLst>
          </p:cNvPr>
          <p:cNvSpPr txBox="1"/>
          <p:nvPr/>
        </p:nvSpPr>
        <p:spPr>
          <a:xfrm>
            <a:off x="12550094" y="23795781"/>
            <a:ext cx="6729307" cy="3170099"/>
          </a:xfrm>
          <a:prstGeom prst="rect">
            <a:avLst/>
          </a:prstGeom>
          <a:noFill/>
        </p:spPr>
        <p:txBody>
          <a:bodyPr wrap="square">
            <a:spAutoFit/>
          </a:bodyPr>
          <a:lstStyle/>
          <a:p>
            <a:endParaRPr lang="en-GB" sz="3200">
              <a:latin typeface="Calibri" panose="020F0502020204030204" pitchFamily="34" charset="0"/>
              <a:ea typeface="Calibri" panose="020F0502020204030204" pitchFamily="34" charset="0"/>
              <a:cs typeface="Calibri" panose="020F0502020204030204" pitchFamily="34" charset="0"/>
            </a:endParaRPr>
          </a:p>
          <a:p>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who have not lived in the isles would consider doing so</a:t>
            </a:r>
          </a:p>
          <a:p>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lvl="1"/>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90%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said improved connectivity would encourage them to do so</a:t>
            </a:r>
          </a:p>
        </p:txBody>
      </p:sp>
      <p:sp>
        <p:nvSpPr>
          <p:cNvPr id="1040" name="Rectangle: Rounded Corners 1039">
            <a:extLst>
              <a:ext uri="{FF2B5EF4-FFF2-40B4-BE49-F238E27FC236}">
                <a16:creationId xmlns:a16="http://schemas.microsoft.com/office/drawing/2014/main" id="{21E50E6D-A48E-6394-B8B4-3BAB87169FCA}"/>
              </a:ext>
            </a:extLst>
          </p:cNvPr>
          <p:cNvSpPr/>
          <p:nvPr/>
        </p:nvSpPr>
        <p:spPr>
          <a:xfrm>
            <a:off x="1149493" y="22623868"/>
            <a:ext cx="3962210"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Mainland Residents</a:t>
            </a:r>
          </a:p>
        </p:txBody>
      </p:sp>
      <p:sp>
        <p:nvSpPr>
          <p:cNvPr id="1041" name="TextBox 1040">
            <a:extLst>
              <a:ext uri="{FF2B5EF4-FFF2-40B4-BE49-F238E27FC236}">
                <a16:creationId xmlns:a16="http://schemas.microsoft.com/office/drawing/2014/main" id="{E7F07940-454B-CD43-7C03-B41B5C579E24}"/>
              </a:ext>
            </a:extLst>
          </p:cNvPr>
          <p:cNvSpPr txBox="1"/>
          <p:nvPr/>
        </p:nvSpPr>
        <p:spPr>
          <a:xfrm>
            <a:off x="1896615" y="27676940"/>
            <a:ext cx="17590393" cy="461665"/>
          </a:xfrm>
          <a:prstGeom prst="rect">
            <a:avLst/>
          </a:prstGeom>
          <a:noFill/>
        </p:spPr>
        <p:txBody>
          <a:bodyPr wrap="square">
            <a:spAutoFit/>
          </a:bodyPr>
          <a:lstStyle>
            <a:defPPr>
              <a:defRPr lang="en-US"/>
            </a:defPPr>
            <a:lvl1pPr algn="ctr">
              <a:defRPr sz="2400">
                <a:solidFill>
                  <a:srgbClr val="023459"/>
                </a:solidFill>
                <a:latin typeface="Calibri" panose="020F0502020204030204" pitchFamily="34" charset="0"/>
                <a:ea typeface="Calibri" panose="020F0502020204030204" pitchFamily="34" charset="0"/>
                <a:cs typeface="Calibri" panose="020F0502020204030204" pitchFamily="34" charset="0"/>
              </a:defRPr>
            </a:lvl1pPr>
          </a:lstStyle>
          <a:p>
            <a:r>
              <a:rPr lang="en-GB"/>
              <a:t>The survey therefore revealed some appetite to move to/back to the isles if connectivity is improved</a:t>
            </a:r>
          </a:p>
        </p:txBody>
      </p:sp>
      <p:sp>
        <p:nvSpPr>
          <p:cNvPr id="1043" name="TextBox 1042">
            <a:extLst>
              <a:ext uri="{FF2B5EF4-FFF2-40B4-BE49-F238E27FC236}">
                <a16:creationId xmlns:a16="http://schemas.microsoft.com/office/drawing/2014/main" id="{354FBDC9-948E-EE12-5701-C89CE7EA6C87}"/>
              </a:ext>
            </a:extLst>
          </p:cNvPr>
          <p:cNvSpPr txBox="1"/>
          <p:nvPr/>
        </p:nvSpPr>
        <p:spPr>
          <a:xfrm>
            <a:off x="1091850" y="23886353"/>
            <a:ext cx="4525305" cy="830997"/>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Mainland residents were asked about living in the isles</a:t>
            </a:r>
          </a:p>
        </p:txBody>
      </p:sp>
      <p:graphicFrame>
        <p:nvGraphicFramePr>
          <p:cNvPr id="1044" name="Chart 1043">
            <a:extLst>
              <a:ext uri="{FF2B5EF4-FFF2-40B4-BE49-F238E27FC236}">
                <a16:creationId xmlns:a16="http://schemas.microsoft.com/office/drawing/2014/main" id="{99B51424-9488-AB0D-888F-2B653252C7F2}"/>
              </a:ext>
            </a:extLst>
          </p:cNvPr>
          <p:cNvGraphicFramePr/>
          <p:nvPr/>
        </p:nvGraphicFramePr>
        <p:xfrm>
          <a:off x="1516631" y="24743019"/>
          <a:ext cx="3477858" cy="3106419"/>
        </p:xfrm>
        <a:graphic>
          <a:graphicData uri="http://schemas.openxmlformats.org/drawingml/2006/chart">
            <c:chart xmlns:c="http://schemas.openxmlformats.org/drawingml/2006/chart" xmlns:r="http://schemas.openxmlformats.org/officeDocument/2006/relationships" r:id="rId17"/>
          </a:graphicData>
        </a:graphic>
      </p:graphicFrame>
      <p:sp>
        <p:nvSpPr>
          <p:cNvPr id="1045" name="TextBox 1044">
            <a:extLst>
              <a:ext uri="{FF2B5EF4-FFF2-40B4-BE49-F238E27FC236}">
                <a16:creationId xmlns:a16="http://schemas.microsoft.com/office/drawing/2014/main" id="{44348BC5-79D4-5840-4421-D3716C4E0D5C}"/>
              </a:ext>
            </a:extLst>
          </p:cNvPr>
          <p:cNvSpPr txBox="1"/>
          <p:nvPr/>
        </p:nvSpPr>
        <p:spPr>
          <a:xfrm>
            <a:off x="2306974" y="25579264"/>
            <a:ext cx="1897172" cy="1569660"/>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had previously lived in the isles</a:t>
            </a:r>
          </a:p>
        </p:txBody>
      </p:sp>
      <p:sp>
        <p:nvSpPr>
          <p:cNvPr id="1047" name="TextBox 1046">
            <a:extLst>
              <a:ext uri="{FF2B5EF4-FFF2-40B4-BE49-F238E27FC236}">
                <a16:creationId xmlns:a16="http://schemas.microsoft.com/office/drawing/2014/main" id="{6C9B4C88-D68F-3116-944F-38895512F742}"/>
              </a:ext>
            </a:extLst>
          </p:cNvPr>
          <p:cNvSpPr txBox="1"/>
          <p:nvPr/>
        </p:nvSpPr>
        <p:spPr>
          <a:xfrm>
            <a:off x="6470457" y="23795781"/>
            <a:ext cx="4221355" cy="3416320"/>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70%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 ferry service was a factor in their decision to leave </a:t>
            </a: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they would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consider moving back</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with improved connectivity a major factor in making that happen </a:t>
            </a:r>
          </a:p>
        </p:txBody>
      </p:sp>
      <p:cxnSp>
        <p:nvCxnSpPr>
          <p:cNvPr id="1049" name="Straight Connector 1048">
            <a:extLst>
              <a:ext uri="{FF2B5EF4-FFF2-40B4-BE49-F238E27FC236}">
                <a16:creationId xmlns:a16="http://schemas.microsoft.com/office/drawing/2014/main" id="{F5ADA433-D8D0-A3A0-0458-BC43445D9686}"/>
              </a:ext>
            </a:extLst>
          </p:cNvPr>
          <p:cNvCxnSpPr/>
          <p:nvPr/>
        </p:nvCxnSpPr>
        <p:spPr>
          <a:xfrm>
            <a:off x="4311513" y="25154467"/>
            <a:ext cx="1801180" cy="0"/>
          </a:xfrm>
          <a:prstGeom prst="line">
            <a:avLst/>
          </a:prstGeom>
          <a:ln w="34925">
            <a:solidFill>
              <a:srgbClr val="023459"/>
            </a:solidFill>
            <a:headEnd type="oval"/>
          </a:ln>
        </p:spPr>
        <p:style>
          <a:lnRef idx="1">
            <a:schemeClr val="accent1"/>
          </a:lnRef>
          <a:fillRef idx="0">
            <a:schemeClr val="accent1"/>
          </a:fillRef>
          <a:effectRef idx="0">
            <a:schemeClr val="accent1"/>
          </a:effectRef>
          <a:fontRef idx="minor">
            <a:schemeClr val="tx1"/>
          </a:fontRef>
        </p:style>
      </p:cxnSp>
      <p:sp>
        <p:nvSpPr>
          <p:cNvPr id="1050" name="Arrow: Bent 1049">
            <a:extLst>
              <a:ext uri="{FF2B5EF4-FFF2-40B4-BE49-F238E27FC236}">
                <a16:creationId xmlns:a16="http://schemas.microsoft.com/office/drawing/2014/main" id="{592A8500-36CE-2AD7-205C-18F1FCCD7FA4}"/>
              </a:ext>
            </a:extLst>
          </p:cNvPr>
          <p:cNvSpPr/>
          <p:nvPr/>
        </p:nvSpPr>
        <p:spPr>
          <a:xfrm flipV="1">
            <a:off x="12916261" y="25388101"/>
            <a:ext cx="973439" cy="1043942"/>
          </a:xfrm>
          <a:prstGeom prst="bentArrow">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2" name="TextBox 1071">
            <a:extLst>
              <a:ext uri="{FF2B5EF4-FFF2-40B4-BE49-F238E27FC236}">
                <a16:creationId xmlns:a16="http://schemas.microsoft.com/office/drawing/2014/main" id="{E23DDBA8-4DF0-0FC8-6F9C-E981F55B5F33}"/>
              </a:ext>
            </a:extLst>
          </p:cNvPr>
          <p:cNvSpPr txBox="1"/>
          <p:nvPr/>
        </p:nvSpPr>
        <p:spPr>
          <a:xfrm>
            <a:off x="9541186" y="18900136"/>
            <a:ext cx="3352428" cy="2308324"/>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they travelled off their island less often than they would like because of the current ferry services</a:t>
            </a:r>
          </a:p>
        </p:txBody>
      </p:sp>
      <p:sp>
        <p:nvSpPr>
          <p:cNvPr id="1083" name="TextBox 1082">
            <a:extLst>
              <a:ext uri="{FF2B5EF4-FFF2-40B4-BE49-F238E27FC236}">
                <a16:creationId xmlns:a16="http://schemas.microsoft.com/office/drawing/2014/main" id="{8E7C99BC-B298-65D7-8BB6-64DAC9D39DCB}"/>
              </a:ext>
            </a:extLst>
          </p:cNvPr>
          <p:cNvSpPr txBox="1"/>
          <p:nvPr/>
        </p:nvSpPr>
        <p:spPr>
          <a:xfrm>
            <a:off x="1217045" y="17191316"/>
            <a:ext cx="7926956" cy="403187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People are typically least satisfied with:</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services cancelled at short notice</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service during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refit periods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Early / late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connections to the airport</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Monday timetables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(Yell Sound, </a:t>
            </a:r>
            <a:r>
              <a:rPr lang="en-GB" sz="2400" err="1">
                <a:solidFill>
                  <a:srgbClr val="023459"/>
                </a:solidFill>
                <a:latin typeface="Calibri" panose="020F0502020204030204" pitchFamily="34" charset="0"/>
                <a:ea typeface="Calibri" panose="020F0502020204030204" pitchFamily="34" charset="0"/>
                <a:cs typeface="Calibri" panose="020F0502020204030204" pitchFamily="34" charset="0"/>
              </a:rPr>
              <a:t>Bluemull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Sound, Whalsay)</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Sunday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service frequency </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Facilities for those with a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disability</a:t>
            </a: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084" name="Chart 1083">
            <a:extLst>
              <a:ext uri="{FF2B5EF4-FFF2-40B4-BE49-F238E27FC236}">
                <a16:creationId xmlns:a16="http://schemas.microsoft.com/office/drawing/2014/main" id="{B015EC27-AE2A-CB4A-66BC-6E521502B5D0}"/>
              </a:ext>
            </a:extLst>
          </p:cNvPr>
          <p:cNvGraphicFramePr/>
          <p:nvPr/>
        </p:nvGraphicFramePr>
        <p:xfrm>
          <a:off x="10085380" y="16650292"/>
          <a:ext cx="2169945" cy="2249844"/>
        </p:xfrm>
        <a:graphic>
          <a:graphicData uri="http://schemas.openxmlformats.org/drawingml/2006/chart">
            <c:chart xmlns:c="http://schemas.openxmlformats.org/drawingml/2006/chart" xmlns:r="http://schemas.openxmlformats.org/officeDocument/2006/relationships" r:id="rId18"/>
          </a:graphicData>
        </a:graphic>
      </p:graphicFrame>
      <p:sp>
        <p:nvSpPr>
          <p:cNvPr id="1085" name="TextBox 1084">
            <a:extLst>
              <a:ext uri="{FF2B5EF4-FFF2-40B4-BE49-F238E27FC236}">
                <a16:creationId xmlns:a16="http://schemas.microsoft.com/office/drawing/2014/main" id="{72E699BD-681C-9982-554E-93EC02123957}"/>
              </a:ext>
            </a:extLst>
          </p:cNvPr>
          <p:cNvSpPr txBox="1"/>
          <p:nvPr/>
        </p:nvSpPr>
        <p:spPr>
          <a:xfrm>
            <a:off x="9494138" y="17452048"/>
            <a:ext cx="3352428" cy="646331"/>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a:t>
            </a:r>
          </a:p>
        </p:txBody>
      </p:sp>
      <p:sp>
        <p:nvSpPr>
          <p:cNvPr id="1086" name="TextBox 1085">
            <a:extLst>
              <a:ext uri="{FF2B5EF4-FFF2-40B4-BE49-F238E27FC236}">
                <a16:creationId xmlns:a16="http://schemas.microsoft.com/office/drawing/2014/main" id="{63ED603E-56C5-82D3-C76B-65FEE3F88467}"/>
              </a:ext>
            </a:extLst>
          </p:cNvPr>
          <p:cNvSpPr txBox="1"/>
          <p:nvPr/>
        </p:nvSpPr>
        <p:spPr>
          <a:xfrm>
            <a:off x="13398733" y="16719932"/>
            <a:ext cx="7926956" cy="626325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Top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factors limiting off-island travel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Ability to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book a vehicle onto preferred sailing</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 cancellations </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Weekend service frequency</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Activities which are being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missed out on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include:</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Visiting friends and family</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Other social activities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Shopping</a:t>
            </a: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Left Brace 2">
            <a:extLst>
              <a:ext uri="{FF2B5EF4-FFF2-40B4-BE49-F238E27FC236}">
                <a16:creationId xmlns:a16="http://schemas.microsoft.com/office/drawing/2014/main" id="{5562DD8C-01A6-3C26-78D8-1F790231ACF2}"/>
              </a:ext>
            </a:extLst>
          </p:cNvPr>
          <p:cNvSpPr/>
          <p:nvPr/>
        </p:nvSpPr>
        <p:spPr>
          <a:xfrm>
            <a:off x="4460286" y="3830545"/>
            <a:ext cx="509624" cy="4441705"/>
          </a:xfrm>
          <a:custGeom>
            <a:avLst/>
            <a:gdLst>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758941 h 4441705"/>
              <a:gd name="connsiteX7" fmla="*/ 254812 w 509624"/>
              <a:gd name="connsiteY7" fmla="*/ 2171595 h 4441705"/>
              <a:gd name="connsiteX8" fmla="*/ 254812 w 509624"/>
              <a:gd name="connsiteY8" fmla="*/ 1647179 h 4441705"/>
              <a:gd name="connsiteX9" fmla="*/ 254812 w 509624"/>
              <a:gd name="connsiteY9" fmla="*/ 1217158 h 4441705"/>
              <a:gd name="connsiteX10" fmla="*/ 254812 w 509624"/>
              <a:gd name="connsiteY10" fmla="*/ 724208 h 4441705"/>
              <a:gd name="connsiteX11" fmla="*/ 254812 w 509624"/>
              <a:gd name="connsiteY11" fmla="*/ 42467 h 4441705"/>
              <a:gd name="connsiteX12" fmla="*/ 509624 w 509624"/>
              <a:gd name="connsiteY12" fmla="*/ 0 h 4441705"/>
              <a:gd name="connsiteX13" fmla="*/ 509624 w 509624"/>
              <a:gd name="connsiteY13" fmla="*/ 510796 h 4441705"/>
              <a:gd name="connsiteX14" fmla="*/ 509624 w 509624"/>
              <a:gd name="connsiteY14" fmla="*/ 1066009 h 4441705"/>
              <a:gd name="connsiteX15" fmla="*/ 509624 w 509624"/>
              <a:gd name="connsiteY15" fmla="*/ 1532388 h 4441705"/>
              <a:gd name="connsiteX16" fmla="*/ 509624 w 509624"/>
              <a:gd name="connsiteY16" fmla="*/ 1998767 h 4441705"/>
              <a:gd name="connsiteX17" fmla="*/ 509624 w 509624"/>
              <a:gd name="connsiteY17" fmla="*/ 2598397 h 4441705"/>
              <a:gd name="connsiteX18" fmla="*/ 509624 w 509624"/>
              <a:gd name="connsiteY18" fmla="*/ 3153611 h 4441705"/>
              <a:gd name="connsiteX19" fmla="*/ 509624 w 509624"/>
              <a:gd name="connsiteY19" fmla="*/ 3797658 h 4441705"/>
              <a:gd name="connsiteX20" fmla="*/ 509624 w 509624"/>
              <a:gd name="connsiteY20" fmla="*/ 4441705 h 4441705"/>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633081 h 4441705"/>
              <a:gd name="connsiteX7" fmla="*/ 254812 w 509624"/>
              <a:gd name="connsiteY7" fmla="*/ 2203060 h 4441705"/>
              <a:gd name="connsiteX8" fmla="*/ 254812 w 509624"/>
              <a:gd name="connsiteY8" fmla="*/ 1615715 h 4441705"/>
              <a:gd name="connsiteX9" fmla="*/ 254812 w 509624"/>
              <a:gd name="connsiteY9" fmla="*/ 1059834 h 4441705"/>
              <a:gd name="connsiteX10" fmla="*/ 254812 w 509624"/>
              <a:gd name="connsiteY10" fmla="*/ 42467 h 4441705"/>
              <a:gd name="connsiteX11" fmla="*/ 509624 w 509624"/>
              <a:gd name="connsiteY11" fmla="*/ 0 h 444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24" h="4441705" stroke="0" extrusionOk="0">
                <a:moveTo>
                  <a:pt x="509624" y="4441705"/>
                </a:moveTo>
                <a:cubicBezTo>
                  <a:pt x="364344" y="4438520"/>
                  <a:pt x="253200" y="4423224"/>
                  <a:pt x="254812" y="4399238"/>
                </a:cubicBezTo>
                <a:cubicBezTo>
                  <a:pt x="213149" y="4223942"/>
                  <a:pt x="280369" y="4055415"/>
                  <a:pt x="254812" y="3825314"/>
                </a:cubicBezTo>
                <a:cubicBezTo>
                  <a:pt x="229255" y="3595213"/>
                  <a:pt x="263543" y="3525761"/>
                  <a:pt x="254812" y="3273896"/>
                </a:cubicBezTo>
                <a:cubicBezTo>
                  <a:pt x="235955" y="3243048"/>
                  <a:pt x="127878" y="3221239"/>
                  <a:pt x="0" y="3231429"/>
                </a:cubicBezTo>
                <a:cubicBezTo>
                  <a:pt x="141426" y="3230412"/>
                  <a:pt x="251790" y="3214967"/>
                  <a:pt x="254812" y="3188962"/>
                </a:cubicBezTo>
                <a:cubicBezTo>
                  <a:pt x="205782" y="3078887"/>
                  <a:pt x="274895" y="2895377"/>
                  <a:pt x="254812" y="2758941"/>
                </a:cubicBezTo>
                <a:cubicBezTo>
                  <a:pt x="234729" y="2622505"/>
                  <a:pt x="269316" y="2296221"/>
                  <a:pt x="254812" y="2171595"/>
                </a:cubicBezTo>
                <a:cubicBezTo>
                  <a:pt x="240308" y="2046969"/>
                  <a:pt x="298437" y="1770068"/>
                  <a:pt x="254812" y="1647179"/>
                </a:cubicBezTo>
                <a:cubicBezTo>
                  <a:pt x="211187" y="1524290"/>
                  <a:pt x="305778" y="1424949"/>
                  <a:pt x="254812" y="1217158"/>
                </a:cubicBezTo>
                <a:cubicBezTo>
                  <a:pt x="203846" y="1009367"/>
                  <a:pt x="285636" y="909373"/>
                  <a:pt x="254812" y="724208"/>
                </a:cubicBezTo>
                <a:cubicBezTo>
                  <a:pt x="223988" y="539043"/>
                  <a:pt x="307169" y="248141"/>
                  <a:pt x="254812" y="42467"/>
                </a:cubicBezTo>
                <a:cubicBezTo>
                  <a:pt x="269068" y="32697"/>
                  <a:pt x="356707" y="-2504"/>
                  <a:pt x="509624" y="0"/>
                </a:cubicBezTo>
                <a:cubicBezTo>
                  <a:pt x="520148" y="160288"/>
                  <a:pt x="460820" y="354003"/>
                  <a:pt x="509624" y="510796"/>
                </a:cubicBezTo>
                <a:cubicBezTo>
                  <a:pt x="558428" y="667589"/>
                  <a:pt x="482194" y="907790"/>
                  <a:pt x="509624" y="1066009"/>
                </a:cubicBezTo>
                <a:cubicBezTo>
                  <a:pt x="537054" y="1224228"/>
                  <a:pt x="457045" y="1419536"/>
                  <a:pt x="509624" y="1532388"/>
                </a:cubicBezTo>
                <a:cubicBezTo>
                  <a:pt x="562203" y="1645240"/>
                  <a:pt x="485921" y="1806910"/>
                  <a:pt x="509624" y="1998767"/>
                </a:cubicBezTo>
                <a:cubicBezTo>
                  <a:pt x="533327" y="2190624"/>
                  <a:pt x="485379" y="2346117"/>
                  <a:pt x="509624" y="2598397"/>
                </a:cubicBezTo>
                <a:cubicBezTo>
                  <a:pt x="533869" y="2850677"/>
                  <a:pt x="505272" y="2978930"/>
                  <a:pt x="509624" y="3153611"/>
                </a:cubicBezTo>
                <a:cubicBezTo>
                  <a:pt x="513976" y="3328292"/>
                  <a:pt x="486040" y="3500091"/>
                  <a:pt x="509624" y="3797658"/>
                </a:cubicBezTo>
                <a:cubicBezTo>
                  <a:pt x="533208" y="4095225"/>
                  <a:pt x="486151" y="4229517"/>
                  <a:pt x="509624" y="4441705"/>
                </a:cubicBezTo>
                <a:close/>
              </a:path>
              <a:path w="509624" h="4441705" fill="none" extrusionOk="0">
                <a:moveTo>
                  <a:pt x="509624" y="4441705"/>
                </a:moveTo>
                <a:cubicBezTo>
                  <a:pt x="366677" y="4446889"/>
                  <a:pt x="254431" y="4427451"/>
                  <a:pt x="254812" y="4399238"/>
                </a:cubicBezTo>
                <a:cubicBezTo>
                  <a:pt x="192671" y="4279754"/>
                  <a:pt x="297434" y="3949055"/>
                  <a:pt x="254812" y="3825314"/>
                </a:cubicBezTo>
                <a:cubicBezTo>
                  <a:pt x="212190" y="3701573"/>
                  <a:pt x="299537" y="3392076"/>
                  <a:pt x="254812" y="3273896"/>
                </a:cubicBezTo>
                <a:cubicBezTo>
                  <a:pt x="260669" y="3251183"/>
                  <a:pt x="124731" y="3217404"/>
                  <a:pt x="0" y="3231429"/>
                </a:cubicBezTo>
                <a:cubicBezTo>
                  <a:pt x="141562" y="3229587"/>
                  <a:pt x="252508" y="3209548"/>
                  <a:pt x="254812" y="3188962"/>
                </a:cubicBezTo>
                <a:cubicBezTo>
                  <a:pt x="221270" y="3044726"/>
                  <a:pt x="271733" y="2807061"/>
                  <a:pt x="254812" y="2633081"/>
                </a:cubicBezTo>
                <a:cubicBezTo>
                  <a:pt x="237891" y="2459101"/>
                  <a:pt x="287351" y="2388851"/>
                  <a:pt x="254812" y="2203060"/>
                </a:cubicBezTo>
                <a:cubicBezTo>
                  <a:pt x="222273" y="2017269"/>
                  <a:pt x="271102" y="1888844"/>
                  <a:pt x="254812" y="1615715"/>
                </a:cubicBezTo>
                <a:cubicBezTo>
                  <a:pt x="238522" y="1342586"/>
                  <a:pt x="259911" y="1334710"/>
                  <a:pt x="254812" y="1059834"/>
                </a:cubicBezTo>
                <a:cubicBezTo>
                  <a:pt x="249713" y="784958"/>
                  <a:pt x="262711" y="408494"/>
                  <a:pt x="254812" y="42467"/>
                </a:cubicBezTo>
                <a:cubicBezTo>
                  <a:pt x="242312" y="5314"/>
                  <a:pt x="381084" y="-14018"/>
                  <a:pt x="509624" y="0"/>
                </a:cubicBezTo>
              </a:path>
              <a:path w="509624" h="4441705" fill="none" stroke="0" extrusionOk="0">
                <a:moveTo>
                  <a:pt x="509624" y="4441705"/>
                </a:moveTo>
                <a:cubicBezTo>
                  <a:pt x="366853" y="4441887"/>
                  <a:pt x="252265" y="4424230"/>
                  <a:pt x="254812" y="4399238"/>
                </a:cubicBezTo>
                <a:cubicBezTo>
                  <a:pt x="205463" y="4290765"/>
                  <a:pt x="308443" y="4057544"/>
                  <a:pt x="254812" y="3859074"/>
                </a:cubicBezTo>
                <a:cubicBezTo>
                  <a:pt x="201181" y="3660604"/>
                  <a:pt x="305605" y="3531384"/>
                  <a:pt x="254812" y="3273896"/>
                </a:cubicBezTo>
                <a:cubicBezTo>
                  <a:pt x="261975" y="3271363"/>
                  <a:pt x="151398" y="3242879"/>
                  <a:pt x="0" y="3231429"/>
                </a:cubicBezTo>
                <a:cubicBezTo>
                  <a:pt x="133955" y="3232827"/>
                  <a:pt x="251660" y="3209017"/>
                  <a:pt x="254812" y="3188962"/>
                </a:cubicBezTo>
                <a:cubicBezTo>
                  <a:pt x="193771" y="2963422"/>
                  <a:pt x="286420" y="2789439"/>
                  <a:pt x="254812" y="2633081"/>
                </a:cubicBezTo>
                <a:cubicBezTo>
                  <a:pt x="223204" y="2476723"/>
                  <a:pt x="257500" y="2288397"/>
                  <a:pt x="254812" y="2045735"/>
                </a:cubicBezTo>
                <a:cubicBezTo>
                  <a:pt x="252124" y="1803073"/>
                  <a:pt x="260546" y="1797250"/>
                  <a:pt x="254812" y="1615715"/>
                </a:cubicBezTo>
                <a:cubicBezTo>
                  <a:pt x="249078" y="1434180"/>
                  <a:pt x="265438" y="1384326"/>
                  <a:pt x="254812" y="1185694"/>
                </a:cubicBezTo>
                <a:cubicBezTo>
                  <a:pt x="244186" y="987062"/>
                  <a:pt x="312124" y="923192"/>
                  <a:pt x="254812" y="661278"/>
                </a:cubicBezTo>
                <a:cubicBezTo>
                  <a:pt x="197500" y="399364"/>
                  <a:pt x="326909" y="228386"/>
                  <a:pt x="254812" y="42467"/>
                </a:cubicBezTo>
                <a:cubicBezTo>
                  <a:pt x="250350" y="14771"/>
                  <a:pt x="396636" y="1027"/>
                  <a:pt x="509624" y="0"/>
                </a:cubicBezTo>
              </a:path>
            </a:pathLst>
          </a:custGeom>
          <a:ln w="19050">
            <a:solidFill>
              <a:srgbClr val="023459"/>
            </a:solidFill>
            <a:extLst>
              <a:ext uri="{C807C97D-BFC1-408E-A445-0C87EB9F89A2}">
                <ask:lineSketchStyleProps xmlns:ask="http://schemas.microsoft.com/office/drawing/2018/sketchyshapes" sd="390222382">
                  <a:prstGeom prst="leftBrace">
                    <a:avLst>
                      <a:gd name="adj1" fmla="val 8333"/>
                      <a:gd name="adj2" fmla="val 72752"/>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Rectangle 3">
            <a:extLst>
              <a:ext uri="{FF2B5EF4-FFF2-40B4-BE49-F238E27FC236}">
                <a16:creationId xmlns:a16="http://schemas.microsoft.com/office/drawing/2014/main" id="{9E398833-F239-5696-B4B0-EE3E392008C6}"/>
              </a:ext>
            </a:extLst>
          </p:cNvPr>
          <p:cNvSpPr/>
          <p:nvPr/>
        </p:nvSpPr>
        <p:spPr>
          <a:xfrm>
            <a:off x="624344" y="450134"/>
            <a:ext cx="20112583" cy="244611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4A831B2-2556-B6D0-FD95-A97D9A6FB66E}"/>
              </a:ext>
            </a:extLst>
          </p:cNvPr>
          <p:cNvSpPr txBox="1"/>
          <p:nvPr/>
        </p:nvSpPr>
        <p:spPr>
          <a:xfrm>
            <a:off x="766954" y="453760"/>
            <a:ext cx="19667431" cy="261610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Resident Survey Headlines </a:t>
            </a:r>
          </a:p>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All Island Residents</a:t>
            </a:r>
          </a:p>
        </p:txBody>
      </p:sp>
    </p:spTree>
    <p:extLst>
      <p:ext uri="{BB962C8B-B14F-4D97-AF65-F5344CB8AC3E}">
        <p14:creationId xmlns:p14="http://schemas.microsoft.com/office/powerpoint/2010/main" val="3005652808"/>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tantec">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C29B674BEADF418E06965D1C784938" ma:contentTypeVersion="11" ma:contentTypeDescription="Create a new document." ma:contentTypeScope="" ma:versionID="25a394a7abc1cca8a7893b62a539e387">
  <xsd:schema xmlns:xsd="http://www.w3.org/2001/XMLSchema" xmlns:xs="http://www.w3.org/2001/XMLSchema" xmlns:p="http://schemas.microsoft.com/office/2006/metadata/properties" xmlns:ns2="592066b1-2441-4382-ae2c-d35ceefee1b9" xmlns:ns3="074b755a-03e7-43f9-ba59-e88718b6f858" targetNamespace="http://schemas.microsoft.com/office/2006/metadata/properties" ma:root="true" ma:fieldsID="739153d77ed76b8a827c8fdd5796fdbe" ns2:_="" ns3:_="">
    <xsd:import namespace="592066b1-2441-4382-ae2c-d35ceefee1b9"/>
    <xsd:import namespace="074b755a-03e7-43f9-ba59-e88718b6f8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2066b1-2441-4382-ae2c-d35ceefee1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207be7-fb2c-4f25-b21b-ed1f2a5b3b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4b755a-03e7-43f9-ba59-e88718b6f8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3c0529-dccc-4ed5-bbda-82afa563a8d1}" ma:internalName="TaxCatchAll" ma:showField="CatchAllData" ma:web="074b755a-03e7-43f9-ba59-e88718b6f8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2066b1-2441-4382-ae2c-d35ceefee1b9">
      <Terms xmlns="http://schemas.microsoft.com/office/infopath/2007/PartnerControls"/>
    </lcf76f155ced4ddcb4097134ff3c332f>
    <TaxCatchAll xmlns="074b755a-03e7-43f9-ba59-e88718b6f85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F6B778-9BAF-4F11-ABDA-09BDD5CED8DC}">
  <ds:schemaRefs>
    <ds:schemaRef ds:uri="074b755a-03e7-43f9-ba59-e88718b6f858"/>
    <ds:schemaRef ds:uri="592066b1-2441-4382-ae2c-d35ceefee1b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828D4B8-04B5-4A63-BCF2-D33F3508A086}">
  <ds:schemaRefs>
    <ds:schemaRef ds:uri="074b755a-03e7-43f9-ba59-e88718b6f858"/>
    <ds:schemaRef ds:uri="592066b1-2441-4382-ae2c-d35ceefee1b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24B04CE-2B3F-4031-B377-85D2AEC59F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5674</Words>
  <Application>Microsoft Office PowerPoint</Application>
  <PresentationFormat>Custom</PresentationFormat>
  <Paragraphs>621</Paragraphs>
  <Slides>13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Bernard MT Condensed</vt:lpstr>
      <vt:lpstr>Calibri</vt:lpstr>
      <vt:lpstr>Calibri Light</vt:lpstr>
      <vt:lpstr>Century Gothic</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Buffham, Hannah</dc:creator>
  <cp:lastModifiedBy>Buffham, Hannah</cp:lastModifiedBy>
  <cp:revision>1</cp:revision>
  <cp:lastPrinted>2025-02-06T13:39:51Z</cp:lastPrinted>
  <dcterms:created xsi:type="dcterms:W3CDTF">2025-01-21T14:56:26Z</dcterms:created>
  <dcterms:modified xsi:type="dcterms:W3CDTF">2025-02-26T15:26:17Z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0x01010074C29B674BEADF418E06965D1C784938</vt:lpwstr>
  </property>
  <property fmtid="{D5CDD505-2E9C-101B-9397-08002B2CF9AE}" pid="3" name="MediaServiceImageTags">
    <vt:lpwstr/>
  </property>
</Properties>
</file>