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0.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67" r:id="rId5"/>
    <p:sldId id="256" r:id="rId6"/>
    <p:sldId id="260" r:id="rId7"/>
    <p:sldId id="271" r:id="rId8"/>
    <p:sldId id="261" r:id="rId9"/>
    <p:sldId id="262" r:id="rId10"/>
    <p:sldId id="263" r:id="rId11"/>
    <p:sldId id="270" r:id="rId12"/>
    <p:sldId id="278" r:id="rId13"/>
    <p:sldId id="274" r:id="rId14"/>
    <p:sldId id="265" r:id="rId15"/>
    <p:sldId id="272" r:id="rId16"/>
    <p:sldId id="277" r:id="rId17"/>
  </p:sldIdLst>
  <p:sldSz cx="21383625" cy="30275213"/>
  <p:notesSz cx="20624800" cy="29514800"/>
  <p:defaultTextStyle>
    <a:defPPr>
      <a:defRPr lang="en-US"/>
    </a:defPPr>
    <a:lvl1pPr marL="0" algn="l" defTabSz="2951866" rtl="0" eaLnBrk="1" latinLnBrk="0" hangingPunct="1">
      <a:defRPr sz="5811" kern="1200">
        <a:solidFill>
          <a:schemeClr val="tx1"/>
        </a:solidFill>
        <a:latin typeface="+mn-lt"/>
        <a:ea typeface="+mn-ea"/>
        <a:cs typeface="+mn-cs"/>
      </a:defRPr>
    </a:lvl1pPr>
    <a:lvl2pPr marL="1475933" algn="l" defTabSz="2951866" rtl="0" eaLnBrk="1" latinLnBrk="0" hangingPunct="1">
      <a:defRPr sz="5811" kern="1200">
        <a:solidFill>
          <a:schemeClr val="tx1"/>
        </a:solidFill>
        <a:latin typeface="+mn-lt"/>
        <a:ea typeface="+mn-ea"/>
        <a:cs typeface="+mn-cs"/>
      </a:defRPr>
    </a:lvl2pPr>
    <a:lvl3pPr marL="2951866" algn="l" defTabSz="2951866" rtl="0" eaLnBrk="1" latinLnBrk="0" hangingPunct="1">
      <a:defRPr sz="5811" kern="1200">
        <a:solidFill>
          <a:schemeClr val="tx1"/>
        </a:solidFill>
        <a:latin typeface="+mn-lt"/>
        <a:ea typeface="+mn-ea"/>
        <a:cs typeface="+mn-cs"/>
      </a:defRPr>
    </a:lvl3pPr>
    <a:lvl4pPr marL="4427799" algn="l" defTabSz="2951866" rtl="0" eaLnBrk="1" latinLnBrk="0" hangingPunct="1">
      <a:defRPr sz="5811" kern="1200">
        <a:solidFill>
          <a:schemeClr val="tx1"/>
        </a:solidFill>
        <a:latin typeface="+mn-lt"/>
        <a:ea typeface="+mn-ea"/>
        <a:cs typeface="+mn-cs"/>
      </a:defRPr>
    </a:lvl4pPr>
    <a:lvl5pPr marL="5903732" algn="l" defTabSz="2951866" rtl="0" eaLnBrk="1" latinLnBrk="0" hangingPunct="1">
      <a:defRPr sz="5811" kern="1200">
        <a:solidFill>
          <a:schemeClr val="tx1"/>
        </a:solidFill>
        <a:latin typeface="+mn-lt"/>
        <a:ea typeface="+mn-ea"/>
        <a:cs typeface="+mn-cs"/>
      </a:defRPr>
    </a:lvl5pPr>
    <a:lvl6pPr marL="7379665" algn="l" defTabSz="2951866" rtl="0" eaLnBrk="1" latinLnBrk="0" hangingPunct="1">
      <a:defRPr sz="5811" kern="1200">
        <a:solidFill>
          <a:schemeClr val="tx1"/>
        </a:solidFill>
        <a:latin typeface="+mn-lt"/>
        <a:ea typeface="+mn-ea"/>
        <a:cs typeface="+mn-cs"/>
      </a:defRPr>
    </a:lvl6pPr>
    <a:lvl7pPr marL="8855598" algn="l" defTabSz="2951866" rtl="0" eaLnBrk="1" latinLnBrk="0" hangingPunct="1">
      <a:defRPr sz="5811" kern="1200">
        <a:solidFill>
          <a:schemeClr val="tx1"/>
        </a:solidFill>
        <a:latin typeface="+mn-lt"/>
        <a:ea typeface="+mn-ea"/>
        <a:cs typeface="+mn-cs"/>
      </a:defRPr>
    </a:lvl7pPr>
    <a:lvl8pPr marL="10331531" algn="l" defTabSz="2951866" rtl="0" eaLnBrk="1" latinLnBrk="0" hangingPunct="1">
      <a:defRPr sz="5811" kern="1200">
        <a:solidFill>
          <a:schemeClr val="tx1"/>
        </a:solidFill>
        <a:latin typeface="+mn-lt"/>
        <a:ea typeface="+mn-ea"/>
        <a:cs typeface="+mn-cs"/>
      </a:defRPr>
    </a:lvl8pPr>
    <a:lvl9pPr marL="11807464" algn="l" defTabSz="2951866" rtl="0" eaLnBrk="1" latinLnBrk="0" hangingPunct="1">
      <a:defRPr sz="581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36" userDrawn="1">
          <p15:clr>
            <a:srgbClr val="A4A3A4"/>
          </p15:clr>
        </p15:guide>
        <p15:guide id="2" pos="6735"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484B32-F7A7-7782-5E17-A825C2CDFA1D}" name="Buffham, Hannah" initials="HB" userId="S::Hannah.Buffham@stantec.com::910f1e7b-b566-4b2b-a725-b6e0c819d131" providerId="AD"/>
  <p188:author id="{3156CB34-DDE0-15A4-D9B5-CCEEA6FA65DA}" name="Osborne, Emelia" initials="OE" userId="S::emelia.osborne@stantec.com::692f36d1-4edc-4b82-a1c7-94f97a6ce11a" providerId="AD"/>
  <p188:author id="{43CA0E54-A757-3239-FA0E-E01F43D15D02}" name="Leitham, Scott" initials="SL" userId="S::scott.leitham@stantec.com::dece16a9-b24f-4f9b-a2c1-c98ce238db3f" providerId="AD"/>
  <p188:author id="{DA041359-0586-2088-71A8-F77D3FF71473}" name="louise.shearer2@shetland.gov.uk" initials="lo" userId="S::urn:spo:guest#louise.shearer2@shetland.gov.uk::" providerId="AD"/>
  <p188:author id="{7890EBB5-25D6-9A50-6F23-34B0F7C659CE}" name="Osborne, Emelia" initials="EO" userId="S::Emelia.Osborne@stantec.com::692f36d1-4edc-4b82-a1c7-94f97a6ce11a" providerId="AD"/>
  <p188:author id="{17BD67C6-0E61-4CEA-A9B0-920B17DBC1ED}" name="Canning, Stephen" initials="SC" userId="S::stephen.canning@stantec.com::c8bba697-6076-44ff-8fa2-fbb70c93cd38" providerId="AD"/>
  <p188:author id="{52160BE7-1301-2843-1812-DA9FBFC3978E}" name="Garcia Torres, Cesar" initials="CG" userId="S::Cesar.GarciaTorres@stantec.com::1a5073ff-4dc0-4e39-b050-fc57ec759db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B3DDF2"/>
    <a:srgbClr val="CC00CC"/>
    <a:srgbClr val="0BD0D9"/>
    <a:srgbClr val="26398B"/>
    <a:srgbClr val="023459"/>
    <a:srgbClr val="FF3300"/>
    <a:srgbClr val="005C6E"/>
    <a:srgbClr val="00CC99"/>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402862-A549-4456-ADDE-EEFBDFCBF1DC}" v="100" dt="2025-02-26T14:40:24.157"/>
    <p1510:client id="{187AD7AD-0DA8-4F23-BB2C-96FC9F62FDFA}" v="82" dt="2025-02-26T11:39:16.411"/>
    <p1510:client id="{23051A92-93D5-8A5C-8A8E-AE013C673535}" v="366" dt="2025-02-25T16:48:35.505"/>
    <p1510:client id="{3E09E498-7499-42CA-82AE-6125DE1DA644}" v="2" dt="2025-02-25T16:26:47.308"/>
    <p1510:client id="{A8CB58A3-68A6-4A8A-8998-5857CD771E5F}" v="167" dt="2025-02-26T12:59:53.156"/>
    <p1510:client id="{B9065F37-6A23-4309-8C98-1CA038E089B1}" v="72" dt="2025-02-26T14:00:02.460"/>
    <p1510:client id="{F84D6B3A-99BD-4E5C-9E45-66CFB8C188BE}" v="24" dt="2025-02-25T15:04:20.0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9536"/>
        <p:guide pos="6735"/>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itham, Scott" userId="dece16a9-b24f-4f9b-a2c1-c98ce238db3f" providerId="ADAL" clId="{00402862-A549-4456-ADDE-EEFBDFCBF1DC}"/>
    <pc:docChg chg="modSld">
      <pc:chgData name="Leitham, Scott" userId="dece16a9-b24f-4f9b-a2c1-c98ce238db3f" providerId="ADAL" clId="{00402862-A549-4456-ADDE-EEFBDFCBF1DC}" dt="2025-02-26T14:40:24.157" v="98" actId="20577"/>
      <pc:docMkLst>
        <pc:docMk/>
      </pc:docMkLst>
      <pc:sldChg chg="modSp mod">
        <pc:chgData name="Leitham, Scott" userId="dece16a9-b24f-4f9b-a2c1-c98ce238db3f" providerId="ADAL" clId="{00402862-A549-4456-ADDE-EEFBDFCBF1DC}" dt="2025-02-26T14:39:29.339" v="88" actId="20577"/>
        <pc:sldMkLst>
          <pc:docMk/>
          <pc:sldMk cId="3414627063" sldId="270"/>
        </pc:sldMkLst>
        <pc:spChg chg="mod">
          <ac:chgData name="Leitham, Scott" userId="dece16a9-b24f-4f9b-a2c1-c98ce238db3f" providerId="ADAL" clId="{00402862-A549-4456-ADDE-EEFBDFCBF1DC}" dt="2025-02-26T14:39:29.339" v="88" actId="20577"/>
          <ac:spMkLst>
            <pc:docMk/>
            <pc:sldMk cId="3414627063" sldId="270"/>
            <ac:spMk id="42" creationId="{6C85C1B6-77A4-23BD-875D-9AB2786B8E25}"/>
          </ac:spMkLst>
        </pc:spChg>
      </pc:sldChg>
      <pc:sldChg chg="modSp mod">
        <pc:chgData name="Leitham, Scott" userId="dece16a9-b24f-4f9b-a2c1-c98ce238db3f" providerId="ADAL" clId="{00402862-A549-4456-ADDE-EEFBDFCBF1DC}" dt="2025-02-26T14:40:24.157" v="98" actId="20577"/>
        <pc:sldMkLst>
          <pc:docMk/>
          <pc:sldMk cId="4047717597" sldId="274"/>
        </pc:sldMkLst>
        <pc:spChg chg="mod">
          <ac:chgData name="Leitham, Scott" userId="dece16a9-b24f-4f9b-a2c1-c98ce238db3f" providerId="ADAL" clId="{00402862-A549-4456-ADDE-EEFBDFCBF1DC}" dt="2025-02-26T14:40:11.058" v="93" actId="20577"/>
          <ac:spMkLst>
            <pc:docMk/>
            <pc:sldMk cId="4047717597" sldId="274"/>
            <ac:spMk id="74" creationId="{47DD0B76-1283-061F-1B41-D67ED45924E8}"/>
          </ac:spMkLst>
        </pc:spChg>
        <pc:spChg chg="mod">
          <ac:chgData name="Leitham, Scott" userId="dece16a9-b24f-4f9b-a2c1-c98ce238db3f" providerId="ADAL" clId="{00402862-A549-4456-ADDE-EEFBDFCBF1DC}" dt="2025-02-26T14:40:24.157" v="98" actId="20577"/>
          <ac:spMkLst>
            <pc:docMk/>
            <pc:sldMk cId="4047717597" sldId="274"/>
            <ac:spMk id="75" creationId="{678FBB85-09B3-61EC-2BAF-D72BBE1683F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0F_F662C6A5.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_116_B3269F486.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_116_B3269F487.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_116_B3269F488.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_116_B3269F489.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_116_B3269F4810.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_116_B3269F4811.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_116_B3269F4812.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_112_F14344DD.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_112_F14344DD1.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_112_F14344DD2.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10F_F662C6A5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_112_F14344DD3.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_112_F14344DD4.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_112_F14344DD5.xlsx"/><Relationship Id="rId2" Type="http://schemas.microsoft.com/office/2011/relationships/chartColorStyle" Target="colors22.xml"/><Relationship Id="rId1" Type="http://schemas.microsoft.com/office/2011/relationships/chartStyle" Target="style2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10F_F662C6A5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_107_9AF9D83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_107_9AF9D834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_107_9AF9D834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_10E_CB8712F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_10E_CB8712F71.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_116_B3269F4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Scotland </c:v>
                </c:pt>
              </c:strCache>
            </c:strRef>
          </c:tx>
          <c:spPr>
            <a:ln w="50800" cap="rnd">
              <a:solidFill>
                <a:schemeClr val="accent1"/>
              </a:solidFill>
              <a:round/>
            </a:ln>
            <a:effectLst/>
          </c:spPr>
          <c:marker>
            <c:symbol val="circle"/>
            <c:size val="5"/>
            <c:spPr>
              <a:solidFill>
                <a:schemeClr val="accent1"/>
              </a:solidFill>
              <a:ln w="9525">
                <a:solidFill>
                  <a:schemeClr val="accent1"/>
                </a:solidFill>
              </a:ln>
              <a:effectLst/>
            </c:spPr>
          </c:marker>
          <c:dLbls>
            <c:dLbl>
              <c:idx val="4"/>
              <c:layout>
                <c:manualLayout>
                  <c:x val="6.9594106529945604E-3"/>
                  <c:y val="-2.4983086417709015E-2"/>
                </c:manualLayout>
              </c:layout>
              <c:tx>
                <c:rich>
                  <a:bodyPr/>
                  <a:lstStyle/>
                  <a:p>
                    <a:fld id="{5CB0B6A1-B237-40AC-865A-80614B2AAD50}" type="SERIESNAME">
                      <a:rPr lang="en-US" smtClean="0"/>
                      <a:pPr/>
                      <a:t>[SERIES NAME]</a:t>
                    </a:fld>
                    <a:endParaRPr lang="en-US"/>
                  </a:p>
                </c:rich>
              </c:tx>
              <c:dLblPos val="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9CE-4535-9F2D-C05BF065800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1981</c:v>
                </c:pt>
                <c:pt idx="1">
                  <c:v>1991</c:v>
                </c:pt>
                <c:pt idx="2">
                  <c:v>2001</c:v>
                </c:pt>
                <c:pt idx="3">
                  <c:v>2011</c:v>
                </c:pt>
                <c:pt idx="4">
                  <c:v>2022</c:v>
                </c:pt>
              </c:numCache>
            </c:numRef>
          </c:cat>
          <c:val>
            <c:numRef>
              <c:f>Sheet1!$B$2:$B$6</c:f>
              <c:numCache>
                <c:formatCode>General</c:formatCode>
                <c:ptCount val="5"/>
                <c:pt idx="0">
                  <c:v>100</c:v>
                </c:pt>
                <c:pt idx="1">
                  <c:v>101</c:v>
                </c:pt>
                <c:pt idx="2">
                  <c:v>101</c:v>
                </c:pt>
                <c:pt idx="3">
                  <c:v>105</c:v>
                </c:pt>
                <c:pt idx="4">
                  <c:v>108</c:v>
                </c:pt>
              </c:numCache>
            </c:numRef>
          </c:val>
          <c:smooth val="0"/>
          <c:extLst>
            <c:ext xmlns:c16="http://schemas.microsoft.com/office/drawing/2014/chart" uri="{C3380CC4-5D6E-409C-BE32-E72D297353CC}">
              <c16:uniqueId val="{00000001-C9CE-4535-9F2D-C05BF0658001}"/>
            </c:ext>
          </c:extLst>
        </c:ser>
        <c:ser>
          <c:idx val="1"/>
          <c:order val="1"/>
          <c:tx>
            <c:strRef>
              <c:f>Sheet1!$C$1</c:f>
              <c:strCache>
                <c:ptCount val="1"/>
                <c:pt idx="0">
                  <c:v>Shetland Mainland</c:v>
                </c:pt>
              </c:strCache>
            </c:strRef>
          </c:tx>
          <c:spPr>
            <a:ln w="50800" cap="rnd">
              <a:solidFill>
                <a:srgbClr val="FF0066"/>
              </a:solidFill>
              <a:round/>
            </a:ln>
            <a:effectLst/>
          </c:spPr>
          <c:marker>
            <c:symbol val="circle"/>
            <c:size val="5"/>
            <c:spPr>
              <a:solidFill>
                <a:schemeClr val="accent2"/>
              </a:solidFill>
              <a:ln w="9525">
                <a:solidFill>
                  <a:srgbClr val="FF0066"/>
                </a:solidFill>
              </a:ln>
              <a:effectLst/>
            </c:spPr>
          </c:marker>
          <c:dLbls>
            <c:dLbl>
              <c:idx val="4"/>
              <c:layout>
                <c:manualLayout>
                  <c:x val="-4.6396071019963736E-3"/>
                  <c:y val="5.7170940867296696E-2"/>
                </c:manualLayout>
              </c:layout>
              <c:tx>
                <c:rich>
                  <a:bodyPr/>
                  <a:lstStyle/>
                  <a:p>
                    <a:fld id="{1E178F4D-A504-4A85-B404-071239574C56}" type="SERIESNAME">
                      <a:rPr lang="en-US" smtClean="0"/>
                      <a:pPr/>
                      <a:t>[SERIES NAME]</a:t>
                    </a:fld>
                    <a:endParaRPr lang="en-US"/>
                  </a:p>
                </c:rich>
              </c:tx>
              <c:dLblPos val="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9CE-4535-9F2D-C05BF065800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1981</c:v>
                </c:pt>
                <c:pt idx="1">
                  <c:v>1991</c:v>
                </c:pt>
                <c:pt idx="2">
                  <c:v>2001</c:v>
                </c:pt>
                <c:pt idx="3">
                  <c:v>2011</c:v>
                </c:pt>
                <c:pt idx="4">
                  <c:v>2022</c:v>
                </c:pt>
              </c:numCache>
            </c:numRef>
          </c:cat>
          <c:val>
            <c:numRef>
              <c:f>Sheet1!$C$2:$C$6</c:f>
              <c:numCache>
                <c:formatCode>General</c:formatCode>
                <c:ptCount val="5"/>
                <c:pt idx="0">
                  <c:v>100</c:v>
                </c:pt>
                <c:pt idx="1">
                  <c:v>100</c:v>
                </c:pt>
                <c:pt idx="2">
                  <c:v>99</c:v>
                </c:pt>
                <c:pt idx="3">
                  <c:v>106</c:v>
                </c:pt>
                <c:pt idx="4">
                  <c:v>105</c:v>
                </c:pt>
              </c:numCache>
            </c:numRef>
          </c:val>
          <c:smooth val="0"/>
          <c:extLst>
            <c:ext xmlns:c16="http://schemas.microsoft.com/office/drawing/2014/chart" uri="{C3380CC4-5D6E-409C-BE32-E72D297353CC}">
              <c16:uniqueId val="{00000003-C9CE-4535-9F2D-C05BF0658001}"/>
            </c:ext>
          </c:extLst>
        </c:ser>
        <c:ser>
          <c:idx val="2"/>
          <c:order val="2"/>
          <c:tx>
            <c:strRef>
              <c:f>Sheet1!$D$1</c:f>
              <c:strCache>
                <c:ptCount val="1"/>
                <c:pt idx="0">
                  <c:v>Unst</c:v>
                </c:pt>
              </c:strCache>
            </c:strRef>
          </c:tx>
          <c:spPr>
            <a:ln w="50800" cap="rnd">
              <a:solidFill>
                <a:schemeClr val="accent3"/>
              </a:solidFill>
              <a:round/>
            </a:ln>
            <a:effectLst/>
          </c:spPr>
          <c:marker>
            <c:symbol val="circle"/>
            <c:size val="5"/>
            <c:spPr>
              <a:solidFill>
                <a:schemeClr val="accent3"/>
              </a:solidFill>
              <a:ln w="9525">
                <a:solidFill>
                  <a:schemeClr val="accent3"/>
                </a:solidFill>
              </a:ln>
              <a:effectLst/>
            </c:spPr>
          </c:marker>
          <c:dLbls>
            <c:dLbl>
              <c:idx val="4"/>
              <c:layout>
                <c:manualLayout>
                  <c:x val="9.2792142039925772E-3"/>
                  <c:y val="3.7474629626563512E-2"/>
                </c:manualLayout>
              </c:layout>
              <c:tx>
                <c:rich>
                  <a:bodyPr/>
                  <a:lstStyle/>
                  <a:p>
                    <a:fld id="{13A2187A-E737-4048-9207-0CEFF444C55F}" type="SERIESNAME">
                      <a:rPr lang="en-US" smtClean="0"/>
                      <a:pPr/>
                      <a:t>[SERIES NAME]</a:t>
                    </a:fld>
                    <a:endParaRPr lang="en-US"/>
                  </a:p>
                </c:rich>
              </c:tx>
              <c:dLblPos val="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C9CE-4535-9F2D-C05BF065800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1981</c:v>
                </c:pt>
                <c:pt idx="1">
                  <c:v>1991</c:v>
                </c:pt>
                <c:pt idx="2">
                  <c:v>2001</c:v>
                </c:pt>
                <c:pt idx="3">
                  <c:v>2011</c:v>
                </c:pt>
                <c:pt idx="4">
                  <c:v>2022</c:v>
                </c:pt>
              </c:numCache>
            </c:numRef>
          </c:cat>
          <c:val>
            <c:numRef>
              <c:f>Sheet1!$D$2:$D$6</c:f>
              <c:numCache>
                <c:formatCode>General</c:formatCode>
                <c:ptCount val="5"/>
                <c:pt idx="0">
                  <c:v>100</c:v>
                </c:pt>
                <c:pt idx="1">
                  <c:v>93</c:v>
                </c:pt>
                <c:pt idx="2">
                  <c:v>63</c:v>
                </c:pt>
                <c:pt idx="3">
                  <c:v>55</c:v>
                </c:pt>
                <c:pt idx="4">
                  <c:v>56</c:v>
                </c:pt>
              </c:numCache>
            </c:numRef>
          </c:val>
          <c:smooth val="0"/>
          <c:extLst>
            <c:ext xmlns:c16="http://schemas.microsoft.com/office/drawing/2014/chart" uri="{C3380CC4-5D6E-409C-BE32-E72D297353CC}">
              <c16:uniqueId val="{00000005-C9CE-4535-9F2D-C05BF0658001}"/>
            </c:ext>
          </c:extLst>
        </c:ser>
        <c:ser>
          <c:idx val="3"/>
          <c:order val="3"/>
          <c:tx>
            <c:strRef>
              <c:f>Sheet1!$E$1</c:f>
              <c:strCache>
                <c:ptCount val="1"/>
                <c:pt idx="0">
                  <c:v>Isles excluding Unst</c:v>
                </c:pt>
              </c:strCache>
            </c:strRef>
          </c:tx>
          <c:spPr>
            <a:ln w="50800" cap="rnd">
              <a:solidFill>
                <a:schemeClr val="accent4"/>
              </a:solidFill>
              <a:round/>
            </a:ln>
            <a:effectLst/>
          </c:spPr>
          <c:marker>
            <c:symbol val="circle"/>
            <c:size val="5"/>
            <c:spPr>
              <a:solidFill>
                <a:schemeClr val="accent4"/>
              </a:solidFill>
              <a:ln w="9525">
                <a:solidFill>
                  <a:schemeClr val="accent4"/>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8-E695-45A7-99A0-4B34E84B9061}"/>
                </c:ext>
              </c:extLst>
            </c:dLbl>
            <c:dLbl>
              <c:idx val="1"/>
              <c:delete val="1"/>
              <c:extLst>
                <c:ext xmlns:c15="http://schemas.microsoft.com/office/drawing/2012/chart" uri="{CE6537A1-D6FC-4f65-9D91-7224C49458BB}"/>
                <c:ext xmlns:c16="http://schemas.microsoft.com/office/drawing/2014/chart" uri="{C3380CC4-5D6E-409C-BE32-E72D297353CC}">
                  <c16:uniqueId val="{00000007-E695-45A7-99A0-4B34E84B9061}"/>
                </c:ext>
              </c:extLst>
            </c:dLbl>
            <c:dLbl>
              <c:idx val="2"/>
              <c:delete val="1"/>
              <c:extLst>
                <c:ext xmlns:c15="http://schemas.microsoft.com/office/drawing/2012/chart" uri="{CE6537A1-D6FC-4f65-9D91-7224C49458BB}"/>
                <c:ext xmlns:c16="http://schemas.microsoft.com/office/drawing/2014/chart" uri="{C3380CC4-5D6E-409C-BE32-E72D297353CC}">
                  <c16:uniqueId val="{00000006-E695-45A7-99A0-4B34E84B9061}"/>
                </c:ext>
              </c:extLst>
            </c:dLbl>
            <c:dLbl>
              <c:idx val="3"/>
              <c:delete val="1"/>
              <c:extLst>
                <c:ext xmlns:c15="http://schemas.microsoft.com/office/drawing/2012/chart" uri="{CE6537A1-D6FC-4f65-9D91-7224C49458BB}"/>
                <c:ext xmlns:c16="http://schemas.microsoft.com/office/drawing/2014/chart" uri="{C3380CC4-5D6E-409C-BE32-E72D297353CC}">
                  <c16:uniqueId val="{00000005-E695-45A7-99A0-4B34E84B9061}"/>
                </c:ext>
              </c:extLst>
            </c:dLbl>
            <c:dLbl>
              <c:idx val="4"/>
              <c:layout>
                <c:manualLayout>
                  <c:x val="-2.0878231958983681E-2"/>
                  <c:y val="6.8703487648699699E-2"/>
                </c:manualLayout>
              </c:layout>
              <c:tx>
                <c:rich>
                  <a:bodyPr/>
                  <a:lstStyle/>
                  <a:p>
                    <a:r>
                      <a:rPr lang="en-US" sz="1400">
                        <a:latin typeface="Calibri" panose="020F0502020204030204" pitchFamily="34" charset="0"/>
                        <a:ea typeface="Calibri" panose="020F0502020204030204" pitchFamily="34" charset="0"/>
                        <a:cs typeface="Calibri" panose="020F0502020204030204" pitchFamily="34" charset="0"/>
                      </a:rPr>
                      <a:t>Other Shetland Islands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E695-45A7-99A0-4B34E84B906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1981</c:v>
                </c:pt>
                <c:pt idx="1">
                  <c:v>1991</c:v>
                </c:pt>
                <c:pt idx="2">
                  <c:v>2001</c:v>
                </c:pt>
                <c:pt idx="3">
                  <c:v>2011</c:v>
                </c:pt>
                <c:pt idx="4">
                  <c:v>2022</c:v>
                </c:pt>
              </c:numCache>
            </c:numRef>
          </c:cat>
          <c:val>
            <c:numRef>
              <c:f>Sheet1!$E$2:$E$6</c:f>
              <c:numCache>
                <c:formatCode>General</c:formatCode>
                <c:ptCount val="5"/>
                <c:pt idx="0">
                  <c:v>100</c:v>
                </c:pt>
                <c:pt idx="1">
                  <c:v>97</c:v>
                </c:pt>
                <c:pt idx="2">
                  <c:v>92</c:v>
                </c:pt>
                <c:pt idx="3">
                  <c:v>92</c:v>
                </c:pt>
                <c:pt idx="4">
                  <c:v>84</c:v>
                </c:pt>
              </c:numCache>
            </c:numRef>
          </c:val>
          <c:smooth val="0"/>
          <c:extLst>
            <c:ext xmlns:c16="http://schemas.microsoft.com/office/drawing/2014/chart" uri="{C3380CC4-5D6E-409C-BE32-E72D297353CC}">
              <c16:uniqueId val="{00000004-E695-45A7-99A0-4B34E84B9061}"/>
            </c:ext>
          </c:extLst>
        </c:ser>
        <c:dLbls>
          <c:showLegendKey val="0"/>
          <c:showVal val="0"/>
          <c:showCatName val="0"/>
          <c:showSerName val="0"/>
          <c:showPercent val="0"/>
          <c:showBubbleSize val="0"/>
        </c:dLbls>
        <c:marker val="1"/>
        <c:smooth val="0"/>
        <c:axId val="1380738559"/>
        <c:axId val="1459534320"/>
      </c:lineChart>
      <c:catAx>
        <c:axId val="13807385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459534320"/>
        <c:crosses val="autoZero"/>
        <c:auto val="1"/>
        <c:lblAlgn val="ctr"/>
        <c:lblOffset val="100"/>
        <c:noMultiLvlLbl val="0"/>
      </c:catAx>
      <c:valAx>
        <c:axId val="1459534320"/>
        <c:scaling>
          <c:orientation val="minMax"/>
          <c:max val="110"/>
          <c:min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a:t>% of 1981 Population</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380738559"/>
        <c:crosses val="autoZero"/>
        <c:crossBetween val="between"/>
      </c:valAx>
      <c:spPr>
        <a:noFill/>
        <a:ln w="28575">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4E5E-4422-A9FE-F655C9C59189}"/>
              </c:ext>
            </c:extLst>
          </c:dPt>
          <c:dPt>
            <c:idx val="1"/>
            <c:bubble3D val="0"/>
            <c:spPr>
              <a:solidFill>
                <a:schemeClr val="bg1">
                  <a:lumMod val="75000"/>
                </a:schemeClr>
              </a:solidFill>
              <a:ln w="19050">
                <a:noFill/>
              </a:ln>
              <a:effectLst/>
            </c:spPr>
            <c:extLst>
              <c:ext xmlns:c16="http://schemas.microsoft.com/office/drawing/2014/chart" uri="{C3380CC4-5D6E-409C-BE32-E72D297353CC}">
                <c16:uniqueId val="{00000001-D0ED-4D9D-9246-142DD0CAFF3E}"/>
              </c:ext>
            </c:extLst>
          </c:dPt>
          <c:cat>
            <c:strRef>
              <c:f>Sheet1!$A$2:$A$3</c:f>
              <c:strCache>
                <c:ptCount val="2"/>
                <c:pt idx="0">
                  <c:v>Yell</c:v>
                </c:pt>
                <c:pt idx="1">
                  <c:v>Whalsay</c:v>
                </c:pt>
              </c:strCache>
            </c:strRef>
          </c:cat>
          <c:val>
            <c:numRef>
              <c:f>Sheet1!$B$2:$B$3</c:f>
              <c:numCache>
                <c:formatCode>0%</c:formatCode>
                <c:ptCount val="2"/>
                <c:pt idx="0">
                  <c:v>0.18</c:v>
                </c:pt>
                <c:pt idx="1">
                  <c:v>0.72</c:v>
                </c:pt>
              </c:numCache>
            </c:numRef>
          </c:val>
          <c:extLst>
            <c:ext xmlns:c16="http://schemas.microsoft.com/office/drawing/2014/chart" uri="{C3380CC4-5D6E-409C-BE32-E72D297353CC}">
              <c16:uniqueId val="{00000000-D0ED-4D9D-9246-142DD0CAFF3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E14D-4DAD-90FC-D44869DF4E8E}"/>
              </c:ext>
            </c:extLst>
          </c:dPt>
          <c:dPt>
            <c:idx val="1"/>
            <c:bubble3D val="0"/>
            <c:spPr>
              <a:solidFill>
                <a:schemeClr val="bg1">
                  <a:lumMod val="75000"/>
                </a:schemeClr>
              </a:solidFill>
              <a:ln w="19050">
                <a:noFill/>
              </a:ln>
              <a:effectLst/>
            </c:spPr>
            <c:extLst>
              <c:ext xmlns:c16="http://schemas.microsoft.com/office/drawing/2014/chart" uri="{C3380CC4-5D6E-409C-BE32-E72D297353CC}">
                <c16:uniqueId val="{00000003-E14D-4DAD-90FC-D44869DF4E8E}"/>
              </c:ext>
            </c:extLst>
          </c:dPt>
          <c:cat>
            <c:strRef>
              <c:f>Sheet1!$A$2:$A$3</c:f>
              <c:strCache>
                <c:ptCount val="2"/>
                <c:pt idx="0">
                  <c:v>Yell</c:v>
                </c:pt>
                <c:pt idx="1">
                  <c:v>Whalsay</c:v>
                </c:pt>
              </c:strCache>
            </c:strRef>
          </c:cat>
          <c:val>
            <c:numRef>
              <c:f>Sheet1!$B$2:$B$3</c:f>
              <c:numCache>
                <c:formatCode>0%</c:formatCode>
                <c:ptCount val="2"/>
                <c:pt idx="0">
                  <c:v>0.15</c:v>
                </c:pt>
                <c:pt idx="1">
                  <c:v>0.85</c:v>
                </c:pt>
              </c:numCache>
            </c:numRef>
          </c:val>
          <c:extLst>
            <c:ext xmlns:c16="http://schemas.microsoft.com/office/drawing/2014/chart" uri="{C3380CC4-5D6E-409C-BE32-E72D297353CC}">
              <c16:uniqueId val="{00000004-E14D-4DAD-90FC-D44869DF4E8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7CDD-478E-8F1F-5C1D65EA5D6C}"/>
              </c:ext>
            </c:extLst>
          </c:dPt>
          <c:dPt>
            <c:idx val="1"/>
            <c:bubble3D val="0"/>
            <c:spPr>
              <a:solidFill>
                <a:schemeClr val="bg1">
                  <a:lumMod val="75000"/>
                </a:schemeClr>
              </a:solidFill>
              <a:ln w="19050">
                <a:noFill/>
              </a:ln>
              <a:effectLst/>
            </c:spPr>
            <c:extLst>
              <c:ext xmlns:c16="http://schemas.microsoft.com/office/drawing/2014/chart" uri="{C3380CC4-5D6E-409C-BE32-E72D297353CC}">
                <c16:uniqueId val="{00000003-7CDD-478E-8F1F-5C1D65EA5D6C}"/>
              </c:ext>
            </c:extLst>
          </c:dPt>
          <c:cat>
            <c:numRef>
              <c:f>Sheet1!$A$2:$A$3</c:f>
              <c:numCache>
                <c:formatCode>General</c:formatCode>
                <c:ptCount val="2"/>
                <c:pt idx="0">
                  <c:v>1</c:v>
                </c:pt>
                <c:pt idx="1">
                  <c:v>2</c:v>
                </c:pt>
              </c:numCache>
            </c:numRef>
          </c:cat>
          <c:val>
            <c:numRef>
              <c:f>Sheet1!$B$2:$B$3</c:f>
              <c:numCache>
                <c:formatCode>0%</c:formatCode>
                <c:ptCount val="2"/>
                <c:pt idx="0">
                  <c:v>7.0000000000000007E-2</c:v>
                </c:pt>
                <c:pt idx="1">
                  <c:v>0.93</c:v>
                </c:pt>
              </c:numCache>
            </c:numRef>
          </c:val>
          <c:extLst>
            <c:ext xmlns:c16="http://schemas.microsoft.com/office/drawing/2014/chart" uri="{C3380CC4-5D6E-409C-BE32-E72D297353CC}">
              <c16:uniqueId val="{00000004-7CDD-478E-8F1F-5C1D65EA5D6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19C2-42E0-A38E-A07DCA4A4FBD}"/>
              </c:ext>
            </c:extLst>
          </c:dPt>
          <c:dPt>
            <c:idx val="1"/>
            <c:bubble3D val="0"/>
            <c:spPr>
              <a:solidFill>
                <a:schemeClr val="bg1">
                  <a:lumMod val="75000"/>
                </a:schemeClr>
              </a:solidFill>
              <a:ln w="19050">
                <a:noFill/>
              </a:ln>
              <a:effectLst/>
            </c:spPr>
            <c:extLst>
              <c:ext xmlns:c16="http://schemas.microsoft.com/office/drawing/2014/chart" uri="{C3380CC4-5D6E-409C-BE32-E72D297353CC}">
                <c16:uniqueId val="{00000003-19C2-42E0-A38E-A07DCA4A4FBD}"/>
              </c:ext>
            </c:extLst>
          </c:dPt>
          <c:cat>
            <c:numRef>
              <c:f>Sheet1!$A$2:$A$3</c:f>
              <c:numCache>
                <c:formatCode>General</c:formatCode>
                <c:ptCount val="2"/>
                <c:pt idx="0">
                  <c:v>1</c:v>
                </c:pt>
                <c:pt idx="1">
                  <c:v>2</c:v>
                </c:pt>
              </c:numCache>
            </c:numRef>
          </c:cat>
          <c:val>
            <c:numRef>
              <c:f>Sheet1!$B$2:$B$3</c:f>
              <c:numCache>
                <c:formatCode>0%</c:formatCode>
                <c:ptCount val="2"/>
                <c:pt idx="0">
                  <c:v>0.03</c:v>
                </c:pt>
                <c:pt idx="1">
                  <c:v>0.97</c:v>
                </c:pt>
              </c:numCache>
            </c:numRef>
          </c:val>
          <c:extLst>
            <c:ext xmlns:c16="http://schemas.microsoft.com/office/drawing/2014/chart" uri="{C3380CC4-5D6E-409C-BE32-E72D297353CC}">
              <c16:uniqueId val="{00000004-19C2-42E0-A38E-A07DCA4A4FB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9867-4E0A-A668-D2A5FE85DAC8}"/>
              </c:ext>
            </c:extLst>
          </c:dPt>
          <c:dPt>
            <c:idx val="1"/>
            <c:bubble3D val="0"/>
            <c:spPr>
              <a:solidFill>
                <a:schemeClr val="bg1">
                  <a:lumMod val="75000"/>
                </a:schemeClr>
              </a:solidFill>
              <a:ln w="19050">
                <a:noFill/>
              </a:ln>
              <a:effectLst/>
            </c:spPr>
            <c:extLst>
              <c:ext xmlns:c16="http://schemas.microsoft.com/office/drawing/2014/chart" uri="{C3380CC4-5D6E-409C-BE32-E72D297353CC}">
                <c16:uniqueId val="{00000003-9867-4E0A-A668-D2A5FE85DAC8}"/>
              </c:ext>
            </c:extLst>
          </c:dPt>
          <c:cat>
            <c:numRef>
              <c:f>Sheet1!$A$2:$A$3</c:f>
              <c:numCache>
                <c:formatCode>General</c:formatCode>
                <c:ptCount val="2"/>
                <c:pt idx="0">
                  <c:v>1</c:v>
                </c:pt>
                <c:pt idx="1">
                  <c:v>2</c:v>
                </c:pt>
              </c:numCache>
            </c:numRef>
          </c:cat>
          <c:val>
            <c:numRef>
              <c:f>Sheet1!$B$2:$B$3</c:f>
              <c:numCache>
                <c:formatCode>0%</c:formatCode>
                <c:ptCount val="2"/>
                <c:pt idx="0">
                  <c:v>0.16</c:v>
                </c:pt>
                <c:pt idx="1">
                  <c:v>0.84</c:v>
                </c:pt>
              </c:numCache>
            </c:numRef>
          </c:val>
          <c:extLst>
            <c:ext xmlns:c16="http://schemas.microsoft.com/office/drawing/2014/chart" uri="{C3380CC4-5D6E-409C-BE32-E72D297353CC}">
              <c16:uniqueId val="{00000004-9867-4E0A-A668-D2A5FE85DAC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v>
                </c:pt>
              </c:strCache>
            </c:strRef>
          </c:tx>
          <c:spPr>
            <a:ln>
              <a:noFill/>
            </a:ln>
          </c:spPr>
          <c:dPt>
            <c:idx val="0"/>
            <c:bubble3D val="0"/>
            <c:spPr>
              <a:solidFill>
                <a:schemeClr val="accent5"/>
              </a:solidFill>
              <a:ln w="19050">
                <a:noFill/>
              </a:ln>
              <a:effectLst/>
            </c:spPr>
            <c:extLst>
              <c:ext xmlns:c16="http://schemas.microsoft.com/office/drawing/2014/chart" uri="{C3380CC4-5D6E-409C-BE32-E72D297353CC}">
                <c16:uniqueId val="{00000001-249F-4EC4-B88A-136E8809AB56}"/>
              </c:ext>
            </c:extLst>
          </c:dPt>
          <c:dPt>
            <c:idx val="1"/>
            <c:bubble3D val="0"/>
            <c:spPr>
              <a:solidFill>
                <a:schemeClr val="bg1">
                  <a:lumMod val="75000"/>
                </a:schemeClr>
              </a:solidFill>
              <a:ln w="19050">
                <a:noFill/>
              </a:ln>
              <a:effectLst/>
            </c:spPr>
            <c:extLst>
              <c:ext xmlns:c16="http://schemas.microsoft.com/office/drawing/2014/chart" uri="{C3380CC4-5D6E-409C-BE32-E72D297353CC}">
                <c16:uniqueId val="{00000003-249F-4EC4-B88A-136E8809AB56}"/>
              </c:ext>
            </c:extLst>
          </c:dPt>
          <c:cat>
            <c:strRef>
              <c:f>Sheet1!$A$2:$A$3</c:f>
              <c:strCache>
                <c:ptCount val="2"/>
                <c:pt idx="0">
                  <c:v>Yell</c:v>
                </c:pt>
                <c:pt idx="1">
                  <c:v>Whalsay</c:v>
                </c:pt>
              </c:strCache>
            </c:strRef>
          </c:cat>
          <c:val>
            <c:numRef>
              <c:f>Sheet1!$B$2:$B$3</c:f>
              <c:numCache>
                <c:formatCode>0%</c:formatCode>
                <c:ptCount val="2"/>
                <c:pt idx="0">
                  <c:v>0.33300000000000002</c:v>
                </c:pt>
                <c:pt idx="1">
                  <c:v>0.66600000000000004</c:v>
                </c:pt>
              </c:numCache>
            </c:numRef>
          </c:val>
          <c:extLst>
            <c:ext xmlns:c16="http://schemas.microsoft.com/office/drawing/2014/chart" uri="{C3380CC4-5D6E-409C-BE32-E72D297353CC}">
              <c16:uniqueId val="{00000004-249F-4EC4-B88A-136E8809AB5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v>
                </c:pt>
              </c:strCache>
            </c:strRef>
          </c:tx>
          <c:spPr>
            <a:ln>
              <a:noFill/>
            </a:ln>
          </c:spPr>
          <c:dPt>
            <c:idx val="0"/>
            <c:bubble3D val="0"/>
            <c:spPr>
              <a:solidFill>
                <a:schemeClr val="accent3"/>
              </a:solidFill>
              <a:ln w="19050">
                <a:noFill/>
              </a:ln>
              <a:effectLst/>
            </c:spPr>
            <c:extLst>
              <c:ext xmlns:c16="http://schemas.microsoft.com/office/drawing/2014/chart" uri="{C3380CC4-5D6E-409C-BE32-E72D297353CC}">
                <c16:uniqueId val="{00000001-DD64-40F9-AF9B-2771261DC6EE}"/>
              </c:ext>
            </c:extLst>
          </c:dPt>
          <c:dPt>
            <c:idx val="1"/>
            <c:bubble3D val="0"/>
            <c:spPr>
              <a:solidFill>
                <a:schemeClr val="bg1">
                  <a:lumMod val="75000"/>
                </a:schemeClr>
              </a:solidFill>
              <a:ln w="19050">
                <a:noFill/>
              </a:ln>
              <a:effectLst/>
            </c:spPr>
            <c:extLst>
              <c:ext xmlns:c16="http://schemas.microsoft.com/office/drawing/2014/chart" uri="{C3380CC4-5D6E-409C-BE32-E72D297353CC}">
                <c16:uniqueId val="{00000003-DD64-40F9-AF9B-2771261DC6EE}"/>
              </c:ext>
            </c:extLst>
          </c:dPt>
          <c:cat>
            <c:strRef>
              <c:f>Sheet1!$A$2:$A$3</c:f>
              <c:strCache>
                <c:ptCount val="2"/>
                <c:pt idx="0">
                  <c:v>Yell</c:v>
                </c:pt>
                <c:pt idx="1">
                  <c:v>Whalsay</c:v>
                </c:pt>
              </c:strCache>
            </c:strRef>
          </c:cat>
          <c:val>
            <c:numRef>
              <c:f>Sheet1!$B$2:$B$3</c:f>
              <c:numCache>
                <c:formatCode>0%</c:formatCode>
                <c:ptCount val="2"/>
                <c:pt idx="0">
                  <c:v>0.33300000000000002</c:v>
                </c:pt>
                <c:pt idx="1">
                  <c:v>0.66600000000000004</c:v>
                </c:pt>
              </c:numCache>
            </c:numRef>
          </c:val>
          <c:extLst>
            <c:ext xmlns:c16="http://schemas.microsoft.com/office/drawing/2014/chart" uri="{C3380CC4-5D6E-409C-BE32-E72D297353CC}">
              <c16:uniqueId val="{00000004-DD64-40F9-AF9B-2771261DC6E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61967025670472"/>
          <c:y val="0.15814650564168567"/>
          <c:w val="0.76501017389903592"/>
          <c:h val="0.83022929523155142"/>
        </c:manualLayout>
      </c:layout>
      <c:pieChart>
        <c:varyColors val="1"/>
        <c:ser>
          <c:idx val="0"/>
          <c:order val="0"/>
          <c:tx>
            <c:strRef>
              <c:f>Sheet1!$B$1</c:f>
              <c:strCache>
                <c:ptCount val="1"/>
                <c:pt idx="0">
                  <c:v>%</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7D3D-4422-B3D6-8239B12AF44C}"/>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11B6-4EB5-8B4E-616FBDD6B17A}"/>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11B6-4EB5-8B4E-616FBDD6B17A}"/>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11B6-4EB5-8B4E-616FBDD6B17A}"/>
              </c:ext>
            </c:extLst>
          </c:dPt>
          <c:dLbls>
            <c:dLbl>
              <c:idx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0"/>
              <c:showCatName val="1"/>
              <c:showSerName val="0"/>
              <c:showPercent val="1"/>
              <c:showBubbleSize val="0"/>
              <c:extLst>
                <c:ext xmlns:c16="http://schemas.microsoft.com/office/drawing/2014/chart" uri="{C3380CC4-5D6E-409C-BE32-E72D297353CC}">
                  <c16:uniqueId val="{00000001-7D3D-4422-B3D6-8239B12AF44C}"/>
                </c:ext>
              </c:extLst>
            </c:dLbl>
            <c:dLbl>
              <c:idx val="1"/>
              <c:layout>
                <c:manualLayout>
                  <c:x val="-0.1147978442348816"/>
                  <c:y val="0.1502110023766610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1B6-4EB5-8B4E-616FBDD6B17A}"/>
                </c:ext>
              </c:extLst>
            </c:dLbl>
            <c:dLbl>
              <c:idx val="2"/>
              <c:layout>
                <c:manualLayout>
                  <c:x val="-9.8993861110221099E-2"/>
                  <c:y val="5.3757041537515725E-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1B6-4EB5-8B4E-616FBDD6B17A}"/>
                </c:ext>
              </c:extLst>
            </c:dLbl>
            <c:dLbl>
              <c:idx val="3"/>
              <c:layout>
                <c:manualLayout>
                  <c:x val="0.14739618023651638"/>
                  <c:y val="-1.628025627943586E-2"/>
                </c:manualLayout>
              </c:layout>
              <c:showLegendKey val="0"/>
              <c:showVal val="0"/>
              <c:showCatName val="1"/>
              <c:showSerName val="0"/>
              <c:showPercent val="1"/>
              <c:showBubbleSize val="0"/>
              <c:extLst>
                <c:ext xmlns:c15="http://schemas.microsoft.com/office/drawing/2012/chart" uri="{CE6537A1-D6FC-4f65-9D91-7224C49458BB}">
                  <c15:layout>
                    <c:manualLayout>
                      <c:w val="0.42616965140904178"/>
                      <c:h val="0.1253376230313068"/>
                    </c:manualLayout>
                  </c15:layout>
                </c:ext>
                <c:ext xmlns:c16="http://schemas.microsoft.com/office/drawing/2014/chart" uri="{C3380CC4-5D6E-409C-BE32-E72D297353CC}">
                  <c16:uniqueId val="{00000007-11B6-4EB5-8B4E-616FBDD6B17A}"/>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Yes, for all or nearly all the sailings that I make </c:v>
                </c:pt>
                <c:pt idx="1">
                  <c:v>Yes, sometimes - for certain regular sailings during the day / week </c:v>
                </c:pt>
                <c:pt idx="2">
                  <c:v>Yes, sometimes - on an ad-hoc basis</c:v>
                </c:pt>
                <c:pt idx="3">
                  <c:v>I never travel with a vehicle</c:v>
                </c:pt>
              </c:strCache>
            </c:strRef>
          </c:cat>
          <c:val>
            <c:numRef>
              <c:f>Sheet1!$B$2:$B$5</c:f>
              <c:numCache>
                <c:formatCode>0.00%</c:formatCode>
                <c:ptCount val="4"/>
                <c:pt idx="0">
                  <c:v>0.91</c:v>
                </c:pt>
                <c:pt idx="1">
                  <c:v>2.8000000000000001E-2</c:v>
                </c:pt>
                <c:pt idx="2">
                  <c:v>3.4000000000000002E-2</c:v>
                </c:pt>
                <c:pt idx="3">
                  <c:v>2.8000000000000001E-2</c:v>
                </c:pt>
              </c:numCache>
            </c:numRef>
          </c:val>
          <c:extLst>
            <c:ext xmlns:c16="http://schemas.microsoft.com/office/drawing/2014/chart" uri="{C3380CC4-5D6E-409C-BE32-E72D297353CC}">
              <c16:uniqueId val="{00000000-7D3D-4422-B3D6-8239B12AF44C}"/>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2-3 times</c:v>
                </c:pt>
                <c:pt idx="1">
                  <c:v>Once </c:v>
                </c:pt>
                <c:pt idx="2">
                  <c:v>More than 5 times</c:v>
                </c:pt>
                <c:pt idx="3">
                  <c:v>4-5 times</c:v>
                </c:pt>
                <c:pt idx="4">
                  <c:v>None </c:v>
                </c:pt>
              </c:strCache>
            </c:strRef>
          </c:cat>
          <c:val>
            <c:numRef>
              <c:f>Sheet1!$B$2:$B$6</c:f>
              <c:numCache>
                <c:formatCode>0.00%</c:formatCode>
                <c:ptCount val="5"/>
                <c:pt idx="0">
                  <c:v>0.42099999999999999</c:v>
                </c:pt>
                <c:pt idx="1">
                  <c:v>0.221</c:v>
                </c:pt>
                <c:pt idx="2">
                  <c:v>0.152</c:v>
                </c:pt>
                <c:pt idx="3">
                  <c:v>0.13100000000000001</c:v>
                </c:pt>
                <c:pt idx="4">
                  <c:v>4.8000000000000001E-2</c:v>
                </c:pt>
              </c:numCache>
            </c:numRef>
          </c:val>
          <c:extLst>
            <c:ext xmlns:c16="http://schemas.microsoft.com/office/drawing/2014/chart" uri="{C3380CC4-5D6E-409C-BE32-E72D297353CC}">
              <c16:uniqueId val="{00000000-FC50-4C7E-9BD6-DF01A98A83BD}"/>
            </c:ext>
          </c:extLst>
        </c:ser>
        <c:dLbls>
          <c:dLblPos val="outEnd"/>
          <c:showLegendKey val="0"/>
          <c:showVal val="1"/>
          <c:showCatName val="0"/>
          <c:showSerName val="0"/>
          <c:showPercent val="0"/>
          <c:showBubbleSize val="0"/>
        </c:dLbls>
        <c:gapWidth val="90"/>
        <c:overlap val="-27"/>
        <c:axId val="301637392"/>
        <c:axId val="301621072"/>
      </c:barChart>
      <c:catAx>
        <c:axId val="301637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301621072"/>
        <c:crosses val="autoZero"/>
        <c:auto val="1"/>
        <c:lblAlgn val="ctr"/>
        <c:lblOffset val="100"/>
        <c:noMultiLvlLbl val="0"/>
      </c:catAx>
      <c:valAx>
        <c:axId val="3016210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301637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082677068786444"/>
          <c:y val="3.1048342736365787E-2"/>
          <c:w val="0.49653508403336"/>
          <c:h val="0.88847999804419886"/>
        </c:manualLayout>
      </c:layout>
      <c:barChart>
        <c:barDir val="bar"/>
        <c:grouping val="clustered"/>
        <c:varyColors val="0"/>
        <c:ser>
          <c:idx val="0"/>
          <c:order val="0"/>
          <c:tx>
            <c:strRef>
              <c:f>Sheet1!$B$1</c:f>
              <c:strCache>
                <c:ptCount val="1"/>
                <c:pt idx="0">
                  <c:v>%</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travel off-island as much as I need to, but my day-to-day activities are negatively impacted by the current ferry service</c:v>
                </c:pt>
                <c:pt idx="1">
                  <c:v>I travel off-island less than I would like, and this has a negative impact on the things I would like to do </c:v>
                </c:pt>
                <c:pt idx="2">
                  <c:v>I travel off-island as much as I need to, and my day-to-day activities are not unduly impacted by the current ferry service</c:v>
                </c:pt>
              </c:strCache>
            </c:strRef>
          </c:cat>
          <c:val>
            <c:numRef>
              <c:f>Sheet1!$B$2:$B$4</c:f>
              <c:numCache>
                <c:formatCode>0.00%</c:formatCode>
                <c:ptCount val="3"/>
                <c:pt idx="0">
                  <c:v>0.42</c:v>
                </c:pt>
                <c:pt idx="1">
                  <c:v>0.38</c:v>
                </c:pt>
                <c:pt idx="2">
                  <c:v>0.19700000000000001</c:v>
                </c:pt>
              </c:numCache>
            </c:numRef>
          </c:val>
          <c:extLst>
            <c:ext xmlns:c16="http://schemas.microsoft.com/office/drawing/2014/chart" uri="{C3380CC4-5D6E-409C-BE32-E72D297353CC}">
              <c16:uniqueId val="{00000000-FB9F-4C88-9612-649890130B0B}"/>
            </c:ext>
          </c:extLst>
        </c:ser>
        <c:dLbls>
          <c:dLblPos val="inBase"/>
          <c:showLegendKey val="0"/>
          <c:showVal val="1"/>
          <c:showCatName val="0"/>
          <c:showSerName val="0"/>
          <c:showPercent val="0"/>
          <c:showBubbleSize val="0"/>
        </c:dLbls>
        <c:gapWidth val="51"/>
        <c:axId val="20765056"/>
        <c:axId val="20756416"/>
      </c:barChart>
      <c:catAx>
        <c:axId val="207650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20756416"/>
        <c:crosses val="autoZero"/>
        <c:auto val="1"/>
        <c:lblAlgn val="ctr"/>
        <c:lblOffset val="100"/>
        <c:noMultiLvlLbl val="0"/>
      </c:catAx>
      <c:valAx>
        <c:axId val="20756416"/>
        <c:scaling>
          <c:orientation val="minMax"/>
          <c:max val="0.4"/>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20765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percentStacked"/>
        <c:varyColors val="0"/>
        <c:ser>
          <c:idx val="0"/>
          <c:order val="0"/>
          <c:tx>
            <c:strRef>
              <c:f>Sheet1!$B$1</c:f>
              <c:strCache>
                <c:ptCount val="1"/>
                <c:pt idx="0">
                  <c:v>Under 16</c:v>
                </c:pt>
              </c:strCache>
            </c:strRef>
          </c:tx>
          <c:spPr>
            <a:solidFill>
              <a:schemeClr val="accent1">
                <a:shade val="65000"/>
              </a:schemeClr>
            </a:solidFill>
            <a:ln>
              <a:noFill/>
            </a:ln>
            <a:effectLst/>
          </c:spPr>
          <c:invertIfNegative val="0"/>
          <c:dPt>
            <c:idx val="2"/>
            <c:invertIfNegative val="0"/>
            <c:bubble3D val="0"/>
            <c:extLst>
              <c:ext xmlns:c16="http://schemas.microsoft.com/office/drawing/2014/chart" uri="{C3380CC4-5D6E-409C-BE32-E72D297353CC}">
                <c16:uniqueId val="{00000000-6CA8-48E4-B65B-9DC1992AD148}"/>
              </c:ext>
            </c:extLst>
          </c:dPt>
          <c:dPt>
            <c:idx val="3"/>
            <c:invertIfNegative val="0"/>
            <c:bubble3D val="0"/>
            <c:extLst>
              <c:ext xmlns:c16="http://schemas.microsoft.com/office/drawing/2014/chart" uri="{C3380CC4-5D6E-409C-BE32-E72D297353CC}">
                <c16:uniqueId val="{00000001-6CA8-48E4-B65B-9DC1992AD148}"/>
              </c:ext>
            </c:extLst>
          </c:dPt>
          <c:dPt>
            <c:idx val="4"/>
            <c:invertIfNegative val="0"/>
            <c:bubble3D val="0"/>
            <c:extLst>
              <c:ext xmlns:c16="http://schemas.microsoft.com/office/drawing/2014/chart" uri="{C3380CC4-5D6E-409C-BE32-E72D297353CC}">
                <c16:uniqueId val="{00000002-6CA8-48E4-B65B-9DC1992AD148}"/>
              </c:ext>
            </c:extLst>
          </c:dPt>
          <c:dPt>
            <c:idx val="5"/>
            <c:invertIfNegative val="0"/>
            <c:bubble3D val="0"/>
            <c:extLst>
              <c:ext xmlns:c16="http://schemas.microsoft.com/office/drawing/2014/chart" uri="{C3380CC4-5D6E-409C-BE32-E72D297353CC}">
                <c16:uniqueId val="{00000003-6CA8-48E4-B65B-9DC1992AD148}"/>
              </c:ext>
            </c:extLst>
          </c:dPt>
          <c:dPt>
            <c:idx val="6"/>
            <c:invertIfNegative val="0"/>
            <c:bubble3D val="0"/>
            <c:extLst>
              <c:ext xmlns:c16="http://schemas.microsoft.com/office/drawing/2014/chart" uri="{C3380CC4-5D6E-409C-BE32-E72D297353CC}">
                <c16:uniqueId val="{00000004-6CA8-48E4-B65B-9DC1992AD148}"/>
              </c:ext>
            </c:extLst>
          </c:dPt>
          <c:dPt>
            <c:idx val="7"/>
            <c:invertIfNegative val="0"/>
            <c:bubble3D val="0"/>
            <c:extLst>
              <c:ext xmlns:c16="http://schemas.microsoft.com/office/drawing/2014/chart" uri="{C3380CC4-5D6E-409C-BE32-E72D297353CC}">
                <c16:uniqueId val="{00000005-6CA8-48E4-B65B-9DC1992AD148}"/>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Unst 2011</c:v>
                </c:pt>
                <c:pt idx="1">
                  <c:v>Unst 2022</c:v>
                </c:pt>
                <c:pt idx="2">
                  <c:v>Shetland Mainland 2011</c:v>
                </c:pt>
                <c:pt idx="3">
                  <c:v>Shetland Mainland 2022</c:v>
                </c:pt>
                <c:pt idx="4">
                  <c:v>Other Shetland Islands 2011</c:v>
                </c:pt>
                <c:pt idx="5">
                  <c:v>Other Shetland Islands 2022</c:v>
                </c:pt>
              </c:strCache>
            </c:strRef>
          </c:cat>
          <c:val>
            <c:numRef>
              <c:f>Sheet1!$B$2:$B$7</c:f>
              <c:numCache>
                <c:formatCode>0%</c:formatCode>
                <c:ptCount val="6"/>
                <c:pt idx="0">
                  <c:v>0.15</c:v>
                </c:pt>
                <c:pt idx="1">
                  <c:v>0.19</c:v>
                </c:pt>
                <c:pt idx="2">
                  <c:v>0.2</c:v>
                </c:pt>
                <c:pt idx="3">
                  <c:v>0.19</c:v>
                </c:pt>
                <c:pt idx="4">
                  <c:v>0.18</c:v>
                </c:pt>
                <c:pt idx="5">
                  <c:v>0.14000000000000001</c:v>
                </c:pt>
              </c:numCache>
            </c:numRef>
          </c:val>
          <c:extLst>
            <c:ext xmlns:c16="http://schemas.microsoft.com/office/drawing/2014/chart" uri="{C3380CC4-5D6E-409C-BE32-E72D297353CC}">
              <c16:uniqueId val="{00000006-6CA8-48E4-B65B-9DC1992AD148}"/>
            </c:ext>
          </c:extLst>
        </c:ser>
        <c:ser>
          <c:idx val="1"/>
          <c:order val="1"/>
          <c:tx>
            <c:strRef>
              <c:f>Sheet1!$C$1</c:f>
              <c:strCache>
                <c:ptCount val="1"/>
                <c:pt idx="0">
                  <c:v>16-64</c:v>
                </c:pt>
              </c:strCache>
            </c:strRef>
          </c:tx>
          <c:spPr>
            <a:solidFill>
              <a:srgbClr val="FF0066"/>
            </a:solidFill>
            <a:ln>
              <a:noFill/>
            </a:ln>
            <a:effectLst/>
          </c:spPr>
          <c:invertIfNegative val="0"/>
          <c:dPt>
            <c:idx val="2"/>
            <c:invertIfNegative val="0"/>
            <c:bubble3D val="0"/>
            <c:spPr>
              <a:solidFill>
                <a:srgbClr val="FF0066"/>
              </a:solidFill>
              <a:ln>
                <a:noFill/>
              </a:ln>
              <a:effectLst/>
            </c:spPr>
            <c:extLst>
              <c:ext xmlns:c16="http://schemas.microsoft.com/office/drawing/2014/chart" uri="{C3380CC4-5D6E-409C-BE32-E72D297353CC}">
                <c16:uniqueId val="{00000008-6CA8-48E4-B65B-9DC1992AD148}"/>
              </c:ext>
            </c:extLst>
          </c:dPt>
          <c:dPt>
            <c:idx val="3"/>
            <c:invertIfNegative val="0"/>
            <c:bubble3D val="0"/>
            <c:spPr>
              <a:solidFill>
                <a:srgbClr val="FF0066"/>
              </a:solidFill>
              <a:ln>
                <a:noFill/>
              </a:ln>
              <a:effectLst/>
            </c:spPr>
            <c:extLst>
              <c:ext xmlns:c16="http://schemas.microsoft.com/office/drawing/2014/chart" uri="{C3380CC4-5D6E-409C-BE32-E72D297353CC}">
                <c16:uniqueId val="{0000000A-6CA8-48E4-B65B-9DC1992AD148}"/>
              </c:ext>
            </c:extLst>
          </c:dPt>
          <c:dPt>
            <c:idx val="4"/>
            <c:invertIfNegative val="0"/>
            <c:bubble3D val="0"/>
            <c:spPr>
              <a:solidFill>
                <a:srgbClr val="FF0066"/>
              </a:solidFill>
              <a:ln>
                <a:noFill/>
              </a:ln>
              <a:effectLst/>
            </c:spPr>
            <c:extLst>
              <c:ext xmlns:c16="http://schemas.microsoft.com/office/drawing/2014/chart" uri="{C3380CC4-5D6E-409C-BE32-E72D297353CC}">
                <c16:uniqueId val="{0000000C-6CA8-48E4-B65B-9DC1992AD148}"/>
              </c:ext>
            </c:extLst>
          </c:dPt>
          <c:dPt>
            <c:idx val="5"/>
            <c:invertIfNegative val="0"/>
            <c:bubble3D val="0"/>
            <c:spPr>
              <a:solidFill>
                <a:srgbClr val="FF0066"/>
              </a:solidFill>
              <a:ln>
                <a:noFill/>
              </a:ln>
              <a:effectLst/>
            </c:spPr>
            <c:extLst>
              <c:ext xmlns:c16="http://schemas.microsoft.com/office/drawing/2014/chart" uri="{C3380CC4-5D6E-409C-BE32-E72D297353CC}">
                <c16:uniqueId val="{0000000E-6CA8-48E4-B65B-9DC1992AD148}"/>
              </c:ext>
            </c:extLst>
          </c:dPt>
          <c:dPt>
            <c:idx val="6"/>
            <c:invertIfNegative val="0"/>
            <c:bubble3D val="0"/>
            <c:spPr>
              <a:solidFill>
                <a:srgbClr val="FF0066"/>
              </a:solidFill>
              <a:ln>
                <a:noFill/>
              </a:ln>
              <a:effectLst/>
            </c:spPr>
            <c:extLst>
              <c:ext xmlns:c16="http://schemas.microsoft.com/office/drawing/2014/chart" uri="{C3380CC4-5D6E-409C-BE32-E72D297353CC}">
                <c16:uniqueId val="{00000010-6CA8-48E4-B65B-9DC1992AD148}"/>
              </c:ext>
            </c:extLst>
          </c:dPt>
          <c:dPt>
            <c:idx val="7"/>
            <c:invertIfNegative val="0"/>
            <c:bubble3D val="0"/>
            <c:spPr>
              <a:solidFill>
                <a:srgbClr val="FF0066"/>
              </a:solidFill>
              <a:ln>
                <a:noFill/>
              </a:ln>
              <a:effectLst/>
            </c:spPr>
            <c:extLst>
              <c:ext xmlns:c16="http://schemas.microsoft.com/office/drawing/2014/chart" uri="{C3380CC4-5D6E-409C-BE32-E72D297353CC}">
                <c16:uniqueId val="{00000012-6CA8-48E4-B65B-9DC1992AD148}"/>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Unst 2011</c:v>
                </c:pt>
                <c:pt idx="1">
                  <c:v>Unst 2022</c:v>
                </c:pt>
                <c:pt idx="2">
                  <c:v>Shetland Mainland 2011</c:v>
                </c:pt>
                <c:pt idx="3">
                  <c:v>Shetland Mainland 2022</c:v>
                </c:pt>
                <c:pt idx="4">
                  <c:v>Other Shetland Islands 2011</c:v>
                </c:pt>
                <c:pt idx="5">
                  <c:v>Other Shetland Islands 2022</c:v>
                </c:pt>
              </c:strCache>
            </c:strRef>
          </c:cat>
          <c:val>
            <c:numRef>
              <c:f>Sheet1!$C$2:$C$7</c:f>
              <c:numCache>
                <c:formatCode>0%</c:formatCode>
                <c:ptCount val="6"/>
                <c:pt idx="0">
                  <c:v>0.6</c:v>
                </c:pt>
                <c:pt idx="1">
                  <c:v>0.5</c:v>
                </c:pt>
                <c:pt idx="2">
                  <c:v>0.65</c:v>
                </c:pt>
                <c:pt idx="3">
                  <c:v>0.61</c:v>
                </c:pt>
                <c:pt idx="4">
                  <c:v>0.59</c:v>
                </c:pt>
                <c:pt idx="5">
                  <c:v>0.56999999999999995</c:v>
                </c:pt>
              </c:numCache>
            </c:numRef>
          </c:val>
          <c:extLst>
            <c:ext xmlns:c16="http://schemas.microsoft.com/office/drawing/2014/chart" uri="{C3380CC4-5D6E-409C-BE32-E72D297353CC}">
              <c16:uniqueId val="{00000013-6CA8-48E4-B65B-9DC1992AD148}"/>
            </c:ext>
          </c:extLst>
        </c:ser>
        <c:ser>
          <c:idx val="2"/>
          <c:order val="2"/>
          <c:tx>
            <c:strRef>
              <c:f>Sheet1!$D$1</c:f>
              <c:strCache>
                <c:ptCount val="1"/>
                <c:pt idx="0">
                  <c:v>Over 64</c:v>
                </c:pt>
              </c:strCache>
            </c:strRef>
          </c:tx>
          <c:spPr>
            <a:solidFill>
              <a:schemeClr val="accent3">
                <a:lumMod val="75000"/>
              </a:schemeClr>
            </a:solidFill>
            <a:ln>
              <a:noFill/>
            </a:ln>
            <a:effectLst/>
          </c:spPr>
          <c:invertIfNegative val="0"/>
          <c:dPt>
            <c:idx val="2"/>
            <c:invertIfNegative val="0"/>
            <c:bubble3D val="0"/>
            <c:spPr>
              <a:solidFill>
                <a:schemeClr val="accent3">
                  <a:lumMod val="75000"/>
                </a:schemeClr>
              </a:solidFill>
              <a:ln>
                <a:noFill/>
              </a:ln>
              <a:effectLst/>
            </c:spPr>
            <c:extLst>
              <c:ext xmlns:c16="http://schemas.microsoft.com/office/drawing/2014/chart" uri="{C3380CC4-5D6E-409C-BE32-E72D297353CC}">
                <c16:uniqueId val="{00000015-6CA8-48E4-B65B-9DC1992AD148}"/>
              </c:ext>
            </c:extLst>
          </c:dPt>
          <c:dPt>
            <c:idx val="3"/>
            <c:invertIfNegative val="0"/>
            <c:bubble3D val="0"/>
            <c:spPr>
              <a:solidFill>
                <a:schemeClr val="accent3">
                  <a:lumMod val="75000"/>
                </a:schemeClr>
              </a:solidFill>
              <a:ln>
                <a:noFill/>
              </a:ln>
              <a:effectLst/>
            </c:spPr>
            <c:extLst>
              <c:ext xmlns:c16="http://schemas.microsoft.com/office/drawing/2014/chart" uri="{C3380CC4-5D6E-409C-BE32-E72D297353CC}">
                <c16:uniqueId val="{00000017-6CA8-48E4-B65B-9DC1992AD148}"/>
              </c:ext>
            </c:extLst>
          </c:dPt>
          <c:dPt>
            <c:idx val="4"/>
            <c:invertIfNegative val="0"/>
            <c:bubble3D val="0"/>
            <c:spPr>
              <a:solidFill>
                <a:schemeClr val="accent3">
                  <a:lumMod val="75000"/>
                </a:schemeClr>
              </a:solidFill>
              <a:ln>
                <a:noFill/>
              </a:ln>
              <a:effectLst/>
            </c:spPr>
            <c:extLst>
              <c:ext xmlns:c16="http://schemas.microsoft.com/office/drawing/2014/chart" uri="{C3380CC4-5D6E-409C-BE32-E72D297353CC}">
                <c16:uniqueId val="{00000019-6CA8-48E4-B65B-9DC1992AD148}"/>
              </c:ext>
            </c:extLst>
          </c:dPt>
          <c:dPt>
            <c:idx val="5"/>
            <c:invertIfNegative val="0"/>
            <c:bubble3D val="0"/>
            <c:spPr>
              <a:solidFill>
                <a:schemeClr val="accent3">
                  <a:lumMod val="75000"/>
                </a:schemeClr>
              </a:solidFill>
              <a:ln>
                <a:noFill/>
              </a:ln>
              <a:effectLst/>
            </c:spPr>
            <c:extLst>
              <c:ext xmlns:c16="http://schemas.microsoft.com/office/drawing/2014/chart" uri="{C3380CC4-5D6E-409C-BE32-E72D297353CC}">
                <c16:uniqueId val="{0000001B-6CA8-48E4-B65B-9DC1992AD148}"/>
              </c:ext>
            </c:extLst>
          </c:dPt>
          <c:dPt>
            <c:idx val="6"/>
            <c:invertIfNegative val="0"/>
            <c:bubble3D val="0"/>
            <c:spPr>
              <a:solidFill>
                <a:schemeClr val="accent3">
                  <a:lumMod val="75000"/>
                </a:schemeClr>
              </a:solidFill>
              <a:ln>
                <a:noFill/>
              </a:ln>
              <a:effectLst/>
            </c:spPr>
            <c:extLst>
              <c:ext xmlns:c16="http://schemas.microsoft.com/office/drawing/2014/chart" uri="{C3380CC4-5D6E-409C-BE32-E72D297353CC}">
                <c16:uniqueId val="{0000001D-6CA8-48E4-B65B-9DC1992AD148}"/>
              </c:ext>
            </c:extLst>
          </c:dPt>
          <c:dPt>
            <c:idx val="7"/>
            <c:invertIfNegative val="0"/>
            <c:bubble3D val="0"/>
            <c:spPr>
              <a:solidFill>
                <a:schemeClr val="accent3">
                  <a:lumMod val="75000"/>
                </a:schemeClr>
              </a:solidFill>
              <a:ln>
                <a:noFill/>
              </a:ln>
              <a:effectLst/>
            </c:spPr>
            <c:extLst>
              <c:ext xmlns:c16="http://schemas.microsoft.com/office/drawing/2014/chart" uri="{C3380CC4-5D6E-409C-BE32-E72D297353CC}">
                <c16:uniqueId val="{0000001F-6CA8-48E4-B65B-9DC1992AD148}"/>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Unst 2011</c:v>
                </c:pt>
                <c:pt idx="1">
                  <c:v>Unst 2022</c:v>
                </c:pt>
                <c:pt idx="2">
                  <c:v>Shetland Mainland 2011</c:v>
                </c:pt>
                <c:pt idx="3">
                  <c:v>Shetland Mainland 2022</c:v>
                </c:pt>
                <c:pt idx="4">
                  <c:v>Other Shetland Islands 2011</c:v>
                </c:pt>
                <c:pt idx="5">
                  <c:v>Other Shetland Islands 2022</c:v>
                </c:pt>
              </c:strCache>
            </c:strRef>
          </c:cat>
          <c:val>
            <c:numRef>
              <c:f>Sheet1!$D$2:$D$7</c:f>
              <c:numCache>
                <c:formatCode>0%</c:formatCode>
                <c:ptCount val="6"/>
                <c:pt idx="0">
                  <c:v>0.25</c:v>
                </c:pt>
                <c:pt idx="1">
                  <c:v>0.31</c:v>
                </c:pt>
                <c:pt idx="2">
                  <c:v>0.15</c:v>
                </c:pt>
                <c:pt idx="3">
                  <c:v>0.21</c:v>
                </c:pt>
                <c:pt idx="4">
                  <c:v>0.23</c:v>
                </c:pt>
                <c:pt idx="5">
                  <c:v>0.28999999999999998</c:v>
                </c:pt>
              </c:numCache>
            </c:numRef>
          </c:val>
          <c:extLst>
            <c:ext xmlns:c16="http://schemas.microsoft.com/office/drawing/2014/chart" uri="{C3380CC4-5D6E-409C-BE32-E72D297353CC}">
              <c16:uniqueId val="{00000020-6CA8-48E4-B65B-9DC1992AD148}"/>
            </c:ext>
          </c:extLst>
        </c:ser>
        <c:dLbls>
          <c:dLblPos val="ctr"/>
          <c:showLegendKey val="0"/>
          <c:showVal val="1"/>
          <c:showCatName val="0"/>
          <c:showSerName val="0"/>
          <c:showPercent val="0"/>
          <c:showBubbleSize val="0"/>
        </c:dLbls>
        <c:gapWidth val="150"/>
        <c:overlap val="100"/>
        <c:axId val="1767487951"/>
        <c:axId val="1767485551"/>
      </c:barChart>
      <c:catAx>
        <c:axId val="176748795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767485551"/>
        <c:crosses val="autoZero"/>
        <c:auto val="1"/>
        <c:lblAlgn val="ctr"/>
        <c:lblOffset val="100"/>
        <c:noMultiLvlLbl val="0"/>
      </c:catAx>
      <c:valAx>
        <c:axId val="1767485551"/>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1767487951"/>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3BF-4304-A5C3-5DE82BA1BCC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3BF-4304-A5C3-5DE82BA1BCC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3BF-4304-A5C3-5DE82BA1BCC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3BF-4304-A5C3-5DE82BA1BCC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3BF-4304-A5C3-5DE82BA1BCC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3BF-4304-A5C3-5DE82BA1BCC8}"/>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B3BF-4304-A5C3-5DE82BA1BCC8}"/>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B3BF-4304-A5C3-5DE82BA1BCC8}"/>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B3BF-4304-A5C3-5DE82BA1BCC8}"/>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B3BF-4304-A5C3-5DE82BA1BCC8}"/>
              </c:ext>
            </c:extLst>
          </c:dPt>
          <c:dLbls>
            <c:dLbl>
              <c:idx val="0"/>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1"/>
              <c:showSerName val="0"/>
              <c:showPercent val="0"/>
              <c:showBubbleSize val="0"/>
              <c:extLst>
                <c:ext xmlns:c16="http://schemas.microsoft.com/office/drawing/2014/chart" uri="{C3380CC4-5D6E-409C-BE32-E72D297353CC}">
                  <c16:uniqueId val="{00000001-B3BF-4304-A5C3-5DE82BA1BCC8}"/>
                </c:ext>
              </c:extLst>
            </c:dLbl>
            <c:dLbl>
              <c:idx val="1"/>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1"/>
              <c:showSerName val="0"/>
              <c:showPercent val="0"/>
              <c:showBubbleSize val="0"/>
              <c:extLst>
                <c:ext xmlns:c16="http://schemas.microsoft.com/office/drawing/2014/chart" uri="{C3380CC4-5D6E-409C-BE32-E72D297353CC}">
                  <c16:uniqueId val="{00000003-B3BF-4304-A5C3-5DE82BA1BCC8}"/>
                </c:ext>
              </c:extLst>
            </c:dLbl>
            <c:dLbl>
              <c:idx val="2"/>
              <c:layout>
                <c:manualLayout>
                  <c:x val="-0.15427805765140204"/>
                  <c:y val="-1.746156736521447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3BF-4304-A5C3-5DE82BA1BCC8}"/>
                </c:ext>
              </c:extLst>
            </c:dLbl>
            <c:dLbl>
              <c:idx val="3"/>
              <c:layout>
                <c:manualLayout>
                  <c:x val="-0.23527403791838813"/>
                  <c:y val="-6.050487490084690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3BF-4304-A5C3-5DE82BA1BCC8}"/>
                </c:ext>
              </c:extLst>
            </c:dLbl>
            <c:dLbl>
              <c:idx val="4"/>
              <c:layout>
                <c:manualLayout>
                  <c:x val="-0.25648727084545592"/>
                  <c:y val="-0.12477783771991145"/>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3BF-4304-A5C3-5DE82BA1BCC8}"/>
                </c:ext>
              </c:extLst>
            </c:dLbl>
            <c:dLbl>
              <c:idx val="5"/>
              <c:layout>
                <c:manualLayout>
                  <c:x val="-0.2333455621977456"/>
                  <c:y val="-0.1572617818340352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3BF-4304-A5C3-5DE82BA1BCC8}"/>
                </c:ext>
              </c:extLst>
            </c:dLbl>
            <c:dLbl>
              <c:idx val="6"/>
              <c:layout>
                <c:manualLayout>
                  <c:x val="-0.16392043625461467"/>
                  <c:y val="-0.1790231724468095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3BF-4304-A5C3-5DE82BA1BCC8}"/>
                </c:ext>
              </c:extLst>
            </c:dLbl>
            <c:dLbl>
              <c:idx val="7"/>
              <c:layout>
                <c:manualLayout>
                  <c:x val="-1.7356281485782731E-2"/>
                  <c:y val="-0.15566850314827987"/>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3BF-4304-A5C3-5DE82BA1BCC8}"/>
                </c:ext>
              </c:extLst>
            </c:dLbl>
            <c:dLbl>
              <c:idx val="8"/>
              <c:layout>
                <c:manualLayout>
                  <c:x val="0.14270720332754688"/>
                  <c:y val="-0.16235538560902385"/>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3BF-4304-A5C3-5DE82BA1BCC8}"/>
                </c:ext>
              </c:extLst>
            </c:dLbl>
            <c:dLbl>
              <c:idx val="9"/>
              <c:layout>
                <c:manualLayout>
                  <c:x val="0.17741976629911235"/>
                  <c:y val="-0.1322090100509096"/>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3BF-4304-A5C3-5DE82BA1BCC8}"/>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Sheet1!$A$2:$A$11</c:f>
              <c:strCache>
                <c:ptCount val="10"/>
                <c:pt idx="0">
                  <c:v>Unst</c:v>
                </c:pt>
                <c:pt idx="1">
                  <c:v>Not in employment </c:v>
                </c:pt>
                <c:pt idx="2">
                  <c:v>Shetland Mainland</c:v>
                </c:pt>
                <c:pt idx="3">
                  <c:v>Shetland - Multiple Locations </c:v>
                </c:pt>
                <c:pt idx="4">
                  <c:v>Yell </c:v>
                </c:pt>
                <c:pt idx="5">
                  <c:v>Home </c:v>
                </c:pt>
                <c:pt idx="6">
                  <c:v>Offshore </c:v>
                </c:pt>
                <c:pt idx="7">
                  <c:v>UK Mainland </c:v>
                </c:pt>
                <c:pt idx="8">
                  <c:v>Bressay </c:v>
                </c:pt>
                <c:pt idx="9">
                  <c:v>Foula </c:v>
                </c:pt>
              </c:strCache>
            </c:strRef>
          </c:cat>
          <c:val>
            <c:numRef>
              <c:f>Sheet1!$B$2:$B$11</c:f>
              <c:numCache>
                <c:formatCode>0.00%</c:formatCode>
                <c:ptCount val="10"/>
                <c:pt idx="0">
                  <c:v>0.55800000000000005</c:v>
                </c:pt>
                <c:pt idx="1">
                  <c:v>0.218</c:v>
                </c:pt>
                <c:pt idx="2">
                  <c:v>5.3999999999999999E-2</c:v>
                </c:pt>
                <c:pt idx="3">
                  <c:v>4.8000000000000001E-2</c:v>
                </c:pt>
                <c:pt idx="4">
                  <c:v>2.7E-2</c:v>
                </c:pt>
                <c:pt idx="5" formatCode="0%">
                  <c:v>0.02</c:v>
                </c:pt>
                <c:pt idx="6" formatCode="0%">
                  <c:v>0.02</c:v>
                </c:pt>
                <c:pt idx="7" formatCode="0%">
                  <c:v>0.02</c:v>
                </c:pt>
                <c:pt idx="8">
                  <c:v>6.7999999999999996E-3</c:v>
                </c:pt>
                <c:pt idx="9">
                  <c:v>6.7999999999999996E-3</c:v>
                </c:pt>
              </c:numCache>
            </c:numRef>
          </c:val>
          <c:extLst>
            <c:ext xmlns:c16="http://schemas.microsoft.com/office/drawing/2014/chart" uri="{C3380CC4-5D6E-409C-BE32-E72D297353CC}">
              <c16:uniqueId val="{00000014-B3BF-4304-A5C3-5DE82BA1BCC8}"/>
            </c:ext>
          </c:extLst>
        </c:ser>
        <c:dLbls>
          <c:showLegendKey val="0"/>
          <c:showVal val="1"/>
          <c:showCatName val="1"/>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48627586245788684"/>
          <c:y val="2.6376785106047136E-2"/>
          <c:w val="0.47278314905675828"/>
          <c:h val="0.90525938367818892"/>
        </c:manualLayout>
      </c:layout>
      <c:barChart>
        <c:barDir val="bar"/>
        <c:grouping val="clustered"/>
        <c:varyColors val="0"/>
        <c:ser>
          <c:idx val="0"/>
          <c:order val="0"/>
          <c:tx>
            <c:strRef>
              <c:f>Sheet1!$B$1</c:f>
              <c:strCache>
                <c:ptCount val="1"/>
                <c:pt idx="0">
                  <c:v>%</c:v>
                </c:pt>
              </c:strCache>
            </c:strRef>
          </c:tx>
          <c:spPr>
            <a:solidFill>
              <a:schemeClr val="accent4"/>
            </a:solidFill>
            <a:ln>
              <a:noFill/>
            </a:ln>
            <a:effectLst/>
          </c:spPr>
          <c:invertIfNegative val="0"/>
          <c:cat>
            <c:strRef>
              <c:f>Sheet1!$A$2:$A$14</c:f>
              <c:strCache>
                <c:ptCount val="13"/>
                <c:pt idx="0">
                  <c:v>Commuting to and from volunteering activity </c:v>
                </c:pt>
                <c:pt idx="1">
                  <c:v>My work is all based in mainland Shetland </c:v>
                </c:pt>
                <c:pt idx="2">
                  <c:v>Shopping/health visits/helping family </c:v>
                </c:pt>
                <c:pt idx="3">
                  <c:v>Leisure/sport - participation </c:v>
                </c:pt>
                <c:pt idx="4">
                  <c:v>Commuting to/from place of education/training  and returning on the same day</c:v>
                </c:pt>
                <c:pt idx="5">
                  <c:v>Commuting to/from place of work and not returning on the same day </c:v>
                </c:pt>
                <c:pt idx="6">
                  <c:v>Health visit </c:v>
                </c:pt>
                <c:pt idx="7">
                  <c:v>Personal business</c:v>
                </c:pt>
                <c:pt idx="8">
                  <c:v>Work related business </c:v>
                </c:pt>
                <c:pt idx="9">
                  <c:v>Visiting friends &amp; relatives </c:v>
                </c:pt>
                <c:pt idx="10">
                  <c:v>Shopping</c:v>
                </c:pt>
                <c:pt idx="11">
                  <c:v>Commuting to/from place of work and returning on the same day </c:v>
                </c:pt>
                <c:pt idx="12">
                  <c:v>A combination of reasons</c:v>
                </c:pt>
              </c:strCache>
            </c:strRef>
          </c:cat>
          <c:val>
            <c:numRef>
              <c:f>Sheet1!$B$2:$B$14</c:f>
              <c:numCache>
                <c:formatCode>0.00%</c:formatCode>
                <c:ptCount val="13"/>
                <c:pt idx="0">
                  <c:v>6.0000000000000001E-3</c:v>
                </c:pt>
                <c:pt idx="1">
                  <c:v>6.0000000000000001E-3</c:v>
                </c:pt>
                <c:pt idx="2">
                  <c:v>6.0000000000000001E-3</c:v>
                </c:pt>
                <c:pt idx="3">
                  <c:v>2.1999999999999999E-2</c:v>
                </c:pt>
                <c:pt idx="4">
                  <c:v>3.9E-2</c:v>
                </c:pt>
                <c:pt idx="5">
                  <c:v>3.9E-2</c:v>
                </c:pt>
                <c:pt idx="6">
                  <c:v>3.9E-2</c:v>
                </c:pt>
                <c:pt idx="7" formatCode="0%">
                  <c:v>0.05</c:v>
                </c:pt>
                <c:pt idx="8">
                  <c:v>6.0999999999999999E-2</c:v>
                </c:pt>
                <c:pt idx="9">
                  <c:v>8.7999999999999995E-2</c:v>
                </c:pt>
                <c:pt idx="10">
                  <c:v>0.127</c:v>
                </c:pt>
                <c:pt idx="11">
                  <c:v>0.24299999999999999</c:v>
                </c:pt>
                <c:pt idx="12">
                  <c:v>0.27100000000000002</c:v>
                </c:pt>
              </c:numCache>
            </c:numRef>
          </c:val>
          <c:extLst>
            <c:ext xmlns:c16="http://schemas.microsoft.com/office/drawing/2014/chart" uri="{C3380CC4-5D6E-409C-BE32-E72D297353CC}">
              <c16:uniqueId val="{00000000-A6C5-4778-A24B-582BC4E8FDE2}"/>
            </c:ext>
          </c:extLst>
        </c:ser>
        <c:dLbls>
          <c:showLegendKey val="0"/>
          <c:showVal val="0"/>
          <c:showCatName val="0"/>
          <c:showSerName val="0"/>
          <c:showPercent val="0"/>
          <c:showBubbleSize val="0"/>
        </c:dLbls>
        <c:gapWidth val="83"/>
        <c:axId val="759018575"/>
        <c:axId val="759046895"/>
      </c:barChart>
      <c:catAx>
        <c:axId val="7590185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759046895"/>
        <c:crosses val="autoZero"/>
        <c:auto val="1"/>
        <c:lblAlgn val="ctr"/>
        <c:lblOffset val="100"/>
        <c:noMultiLvlLbl val="0"/>
      </c:catAx>
      <c:valAx>
        <c:axId val="75904689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7590185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833697871384231"/>
          <c:y val="2.5389774845221424E-2"/>
          <c:w val="0.53577554296775987"/>
          <c:h val="0.81875989942232352"/>
        </c:manualLayout>
      </c:layout>
      <c:barChart>
        <c:barDir val="bar"/>
        <c:grouping val="clustered"/>
        <c:varyColors val="0"/>
        <c:ser>
          <c:idx val="0"/>
          <c:order val="0"/>
          <c:tx>
            <c:strRef>
              <c:f>Sheet1!$B$1</c:f>
              <c:strCache>
                <c:ptCount val="1"/>
                <c:pt idx="0">
                  <c:v>Always</c:v>
                </c:pt>
              </c:strCache>
            </c:strRef>
          </c:tx>
          <c:spPr>
            <a:solidFill>
              <a:schemeClr val="accent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2972-4A08-8404-84B59F6BA4B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Other</c:v>
                </c:pt>
                <c:pt idx="1">
                  <c:v>Travel on the originally planned sailing as a foot passenger</c:v>
                </c:pt>
                <c:pt idx="2">
                  <c:v>Travel on a different day</c:v>
                </c:pt>
                <c:pt idx="3">
                  <c:v>Not travel at all</c:v>
                </c:pt>
                <c:pt idx="4">
                  <c:v>Queue and hope there is space</c:v>
                </c:pt>
                <c:pt idx="5">
                  <c:v>Travel on a later/earlier sailing on the same day</c:v>
                </c:pt>
              </c:strCache>
            </c:strRef>
          </c:cat>
          <c:val>
            <c:numRef>
              <c:f>Sheet1!$B$2:$B$7</c:f>
              <c:numCache>
                <c:formatCode>General</c:formatCode>
                <c:ptCount val="6"/>
                <c:pt idx="0" formatCode="0.00%">
                  <c:v>1.8499999999999999E-2</c:v>
                </c:pt>
                <c:pt idx="1">
                  <c:v>0</c:v>
                </c:pt>
                <c:pt idx="2" formatCode="0.00%">
                  <c:v>1.8499999999999999E-2</c:v>
                </c:pt>
                <c:pt idx="3" formatCode="0%">
                  <c:v>0.13</c:v>
                </c:pt>
                <c:pt idx="4" formatCode="0%">
                  <c:v>0.37</c:v>
                </c:pt>
                <c:pt idx="5" formatCode="0.00%">
                  <c:v>0.46300000000000002</c:v>
                </c:pt>
              </c:numCache>
            </c:numRef>
          </c:val>
          <c:extLst>
            <c:ext xmlns:c16="http://schemas.microsoft.com/office/drawing/2014/chart" uri="{C3380CC4-5D6E-409C-BE32-E72D297353CC}">
              <c16:uniqueId val="{00000000-506E-4A37-BFFA-5DDC03EA1B1D}"/>
            </c:ext>
          </c:extLst>
        </c:ser>
        <c:ser>
          <c:idx val="1"/>
          <c:order val="1"/>
          <c:tx>
            <c:strRef>
              <c:f>Sheet1!$C$1</c:f>
              <c:strCache>
                <c:ptCount val="1"/>
                <c:pt idx="0">
                  <c:v>Mostly </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Other</c:v>
                </c:pt>
                <c:pt idx="1">
                  <c:v>Travel on the originally planned sailing as a foot passenger</c:v>
                </c:pt>
                <c:pt idx="2">
                  <c:v>Travel on a different day</c:v>
                </c:pt>
                <c:pt idx="3">
                  <c:v>Not travel at all</c:v>
                </c:pt>
                <c:pt idx="4">
                  <c:v>Queue and hope there is space</c:v>
                </c:pt>
                <c:pt idx="5">
                  <c:v>Travel on a later/earlier sailing on the same day</c:v>
                </c:pt>
              </c:strCache>
            </c:strRef>
          </c:cat>
          <c:val>
            <c:numRef>
              <c:f>Sheet1!$C$2:$C$7</c:f>
              <c:numCache>
                <c:formatCode>0.00%</c:formatCode>
                <c:ptCount val="6"/>
                <c:pt idx="0" formatCode="0%">
                  <c:v>0.02</c:v>
                </c:pt>
                <c:pt idx="1">
                  <c:v>1.35E-2</c:v>
                </c:pt>
                <c:pt idx="2">
                  <c:v>6.7000000000000004E-2</c:v>
                </c:pt>
                <c:pt idx="3">
                  <c:v>0.13500000000000001</c:v>
                </c:pt>
                <c:pt idx="4" formatCode="0%">
                  <c:v>0.26</c:v>
                </c:pt>
                <c:pt idx="5" formatCode="0%">
                  <c:v>0.51</c:v>
                </c:pt>
              </c:numCache>
            </c:numRef>
          </c:val>
          <c:extLst>
            <c:ext xmlns:c16="http://schemas.microsoft.com/office/drawing/2014/chart" uri="{C3380CC4-5D6E-409C-BE32-E72D297353CC}">
              <c16:uniqueId val="{00000001-506E-4A37-BFFA-5DDC03EA1B1D}"/>
            </c:ext>
          </c:extLst>
        </c:ser>
        <c:dLbls>
          <c:showLegendKey val="0"/>
          <c:showVal val="0"/>
          <c:showCatName val="0"/>
          <c:showSerName val="0"/>
          <c:showPercent val="0"/>
          <c:showBubbleSize val="0"/>
        </c:dLbls>
        <c:gapWidth val="182"/>
        <c:axId val="1010384912"/>
        <c:axId val="1010385392"/>
      </c:barChart>
      <c:catAx>
        <c:axId val="10103849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010385392"/>
        <c:crosses val="autoZero"/>
        <c:auto val="1"/>
        <c:lblAlgn val="ctr"/>
        <c:lblOffset val="100"/>
        <c:noMultiLvlLbl val="0"/>
      </c:catAx>
      <c:valAx>
        <c:axId val="101038539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010384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58004985975716"/>
          <c:y val="1.3308092451652147E-2"/>
          <c:w val="0.86418635711249592"/>
          <c:h val="0.95372659933976245"/>
        </c:manualLayout>
      </c:layout>
      <c:barChart>
        <c:barDir val="bar"/>
        <c:grouping val="clustered"/>
        <c:varyColors val="0"/>
        <c:ser>
          <c:idx val="0"/>
          <c:order val="0"/>
          <c:tx>
            <c:strRef>
              <c:f>Sheet1!$B$1</c:f>
              <c:strCache>
                <c:ptCount val="1"/>
                <c:pt idx="0">
                  <c:v>Percentage of Population</c:v>
                </c:pt>
              </c:strCache>
            </c:strRef>
          </c:tx>
          <c:spPr>
            <a:solidFill>
              <a:srgbClr val="023459"/>
            </a:solidFill>
            <a:ln w="69850">
              <a:solidFill>
                <a:srgbClr val="E9E9E9"/>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Professional, Scientific and Technical Services</c:v>
                </c:pt>
                <c:pt idx="1">
                  <c:v>Mining and Quarrying</c:v>
                </c:pt>
                <c:pt idx="2">
                  <c:v>Arts, Entertainment &amp; Recreation </c:v>
                </c:pt>
                <c:pt idx="3">
                  <c:v>Administrative and Support Services</c:v>
                </c:pt>
                <c:pt idx="4">
                  <c:v>Accomodation and Food Services </c:v>
                </c:pt>
                <c:pt idx="5">
                  <c:v>Construction </c:v>
                </c:pt>
                <c:pt idx="6">
                  <c:v>Manufacturing</c:v>
                </c:pt>
                <c:pt idx="7">
                  <c:v>Education </c:v>
                </c:pt>
                <c:pt idx="8">
                  <c:v>Public Admin, Defence &amp; Social Security </c:v>
                </c:pt>
                <c:pt idx="9">
                  <c:v>Wholesale and Retail trade; Repair of Motor Vehicles</c:v>
                </c:pt>
                <c:pt idx="10">
                  <c:v>Transport and Storage</c:v>
                </c:pt>
                <c:pt idx="11">
                  <c:v>Health and Social Work </c:v>
                </c:pt>
                <c:pt idx="12">
                  <c:v>Agriculture, Forestry, Fishing</c:v>
                </c:pt>
              </c:strCache>
            </c:strRef>
          </c:cat>
          <c:val>
            <c:numRef>
              <c:f>Sheet1!$B$2:$B$14</c:f>
              <c:numCache>
                <c:formatCode>0%</c:formatCode>
                <c:ptCount val="13"/>
                <c:pt idx="0">
                  <c:v>0.02</c:v>
                </c:pt>
                <c:pt idx="1">
                  <c:v>0.02</c:v>
                </c:pt>
                <c:pt idx="2">
                  <c:v>0.02</c:v>
                </c:pt>
                <c:pt idx="3">
                  <c:v>0.05</c:v>
                </c:pt>
                <c:pt idx="4">
                  <c:v>0.06</c:v>
                </c:pt>
                <c:pt idx="5">
                  <c:v>7.0000000000000007E-2</c:v>
                </c:pt>
                <c:pt idx="6">
                  <c:v>0.08</c:v>
                </c:pt>
                <c:pt idx="7">
                  <c:v>0.08</c:v>
                </c:pt>
                <c:pt idx="8">
                  <c:v>0.09</c:v>
                </c:pt>
                <c:pt idx="9">
                  <c:v>0.1</c:v>
                </c:pt>
                <c:pt idx="10">
                  <c:v>0.1</c:v>
                </c:pt>
                <c:pt idx="11">
                  <c:v>0.12</c:v>
                </c:pt>
                <c:pt idx="12">
                  <c:v>0.14000000000000001</c:v>
                </c:pt>
              </c:numCache>
            </c:numRef>
          </c:val>
          <c:extLst>
            <c:ext xmlns:c16="http://schemas.microsoft.com/office/drawing/2014/chart" uri="{C3380CC4-5D6E-409C-BE32-E72D297353CC}">
              <c16:uniqueId val="{00000000-BD0E-4C39-B965-F7B90DAC683D}"/>
            </c:ext>
          </c:extLst>
        </c:ser>
        <c:dLbls>
          <c:dLblPos val="outEnd"/>
          <c:showLegendKey val="0"/>
          <c:showVal val="1"/>
          <c:showCatName val="0"/>
          <c:showSerName val="0"/>
          <c:showPercent val="0"/>
          <c:showBubbleSize val="0"/>
        </c:dLbls>
        <c:gapWidth val="0"/>
        <c:axId val="1832820000"/>
        <c:axId val="611654448"/>
      </c:barChart>
      <c:catAx>
        <c:axId val="1832820000"/>
        <c:scaling>
          <c:orientation val="minMax"/>
        </c:scaling>
        <c:delete val="1"/>
        <c:axPos val="l"/>
        <c:numFmt formatCode="General" sourceLinked="1"/>
        <c:majorTickMark val="out"/>
        <c:minorTickMark val="none"/>
        <c:tickLblPos val="nextTo"/>
        <c:crossAx val="611654448"/>
        <c:crosses val="autoZero"/>
        <c:auto val="1"/>
        <c:lblAlgn val="ctr"/>
        <c:lblOffset val="100"/>
        <c:noMultiLvlLbl val="0"/>
      </c:catAx>
      <c:valAx>
        <c:axId val="611654448"/>
        <c:scaling>
          <c:orientation val="minMax"/>
        </c:scaling>
        <c:delete val="1"/>
        <c:axPos val="b"/>
        <c:numFmt formatCode="0%" sourceLinked="1"/>
        <c:majorTickMark val="out"/>
        <c:minorTickMark val="none"/>
        <c:tickLblPos val="nextTo"/>
        <c:crossAx val="1832820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105320109901739E-2"/>
          <c:y val="3.8726332485212969E-2"/>
          <c:w val="0.92587333282237472"/>
          <c:h val="0.78417580874334991"/>
        </c:manualLayout>
      </c:layout>
      <c:lineChart>
        <c:grouping val="standard"/>
        <c:varyColors val="0"/>
        <c:ser>
          <c:idx val="0"/>
          <c:order val="0"/>
          <c:tx>
            <c:strRef>
              <c:f>Sheet1!$B$2</c:f>
              <c:strCache>
                <c:ptCount val="1"/>
                <c:pt idx="0">
                  <c:v>Belmont - Gutcher</c:v>
                </c:pt>
              </c:strCache>
            </c:strRef>
          </c:tx>
          <c:spPr>
            <a:ln w="31750" cap="rnd">
              <a:solidFill>
                <a:schemeClr val="accent2"/>
              </a:solidFill>
              <a:round/>
            </a:ln>
            <a:effectLst/>
          </c:spPr>
          <c:marker>
            <c:symbol val="circle"/>
            <c:size val="5"/>
            <c:spPr>
              <a:solidFill>
                <a:schemeClr val="accent2"/>
              </a:solidFill>
              <a:ln w="47625">
                <a:solidFill>
                  <a:schemeClr val="accent2"/>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0-9FA8-4AAF-971B-BB06D9C7C8B7}"/>
                </c:ext>
              </c:extLst>
            </c:dLbl>
            <c:dLbl>
              <c:idx val="1"/>
              <c:layout>
                <c:manualLayout>
                  <c:x val="-3.8620712186584465E-2"/>
                  <c:y val="-3.610328619105839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D-BADA-44C2-8894-B0A6DB4686CC}"/>
                </c:ext>
              </c:extLst>
            </c:dLbl>
            <c:dLbl>
              <c:idx val="2"/>
              <c:layout>
                <c:manualLayout>
                  <c:x val="-4.0716247302514171E-2"/>
                  <c:y val="-4.3971805505072202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ADA-44C2-8894-B0A6DB4686CC}"/>
                </c:ext>
              </c:extLst>
            </c:dLbl>
            <c:dLbl>
              <c:idx val="3"/>
              <c:layout>
                <c:manualLayout>
                  <c:x val="-1.1796197832308009E-2"/>
                  <c:y val="6.2306610985092105E-3"/>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ADA-44C2-8894-B0A6DB4686CC}"/>
                </c:ext>
              </c:extLst>
            </c:dLbl>
            <c:dLbl>
              <c:idx val="4"/>
              <c:layout>
                <c:manualLayout>
                  <c:x val="-4.0716247302514171E-2"/>
                  <c:y val="-4.6594645276410135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ADA-44C2-8894-B0A6DB4686CC}"/>
                </c:ext>
              </c:extLst>
            </c:dLbl>
            <c:dLbl>
              <c:idx val="5"/>
              <c:layout>
                <c:manualLayout>
                  <c:x val="-2.4999733933041401E-2"/>
                  <c:y val="-4.6594645276410135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F-BADA-44C2-8894-B0A6DB4686CC}"/>
                </c:ext>
              </c:extLst>
            </c:dLbl>
            <c:dLbl>
              <c:idx val="7"/>
              <c:delete val="1"/>
              <c:extLst>
                <c:ext xmlns:c15="http://schemas.microsoft.com/office/drawing/2012/chart" uri="{CE6537A1-D6FC-4f65-9D91-7224C49458BB}"/>
                <c:ext xmlns:c16="http://schemas.microsoft.com/office/drawing/2014/chart" uri="{C3380CC4-5D6E-409C-BE32-E72D297353CC}">
                  <c16:uniqueId val="{00000003-BADA-44C2-8894-B0A6DB4686CC}"/>
                </c:ext>
              </c:extLst>
            </c:dLbl>
            <c:dLbl>
              <c:idx val="8"/>
              <c:layout>
                <c:manualLayout>
                  <c:x val="-8.7790650983458581E-4"/>
                  <c:y val="2.0580607248101624E-3"/>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ADA-44C2-8894-B0A6DB4686CC}"/>
                </c:ext>
              </c:extLst>
            </c:dLbl>
            <c:dLbl>
              <c:idx val="9"/>
              <c:layout>
                <c:manualLayout>
                  <c:x val="-8.2354530056037416E-3"/>
                  <c:y val="-3.348044641972045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ADA-44C2-8894-B0A6DB4686CC}"/>
                </c:ext>
              </c:extLst>
            </c:dLbl>
            <c:dLbl>
              <c:idx val="10"/>
              <c:layout>
                <c:manualLayout>
                  <c:x val="1.1944550160798936E-3"/>
                  <c:y val="-7.2520487063410764E-3"/>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0-BADA-44C2-8894-B0A6DB4686CC}"/>
                </c:ext>
              </c:extLst>
            </c:dLbl>
            <c:dLbl>
              <c:idx val="11"/>
              <c:layout>
                <c:manualLayout>
                  <c:x val="-3.451991053161844E-3"/>
                  <c:y val="-3.5888545390196079E-3"/>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ADA-44C2-8894-B0A6DB4686CC}"/>
                </c:ext>
              </c:extLst>
            </c:dLbl>
            <c:dLbl>
              <c:idx val="12"/>
              <c:layout>
                <c:manualLayout>
                  <c:x val="-5.1193922882162776E-2"/>
                  <c:y val="8.4849899216865952E-3"/>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ADA-44C2-8894-B0A6DB4686CC}"/>
                </c:ext>
              </c:extLst>
            </c:dLbl>
            <c:dLbl>
              <c:idx val="13"/>
              <c:layout>
                <c:manualLayout>
                  <c:x val="-5.8528295787916663E-2"/>
                  <c:y val="-2.8234766877044671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9-BADA-44C2-8894-B0A6DB4686CC}"/>
                </c:ext>
              </c:extLst>
            </c:dLbl>
            <c:dLbl>
              <c:idx val="14"/>
              <c:layout>
                <c:manualLayout>
                  <c:x val="-2.4999733933041383E-2"/>
                  <c:y val="-9.9051440703168889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ADA-44C2-8894-B0A6DB4686CC}"/>
                </c:ext>
              </c:extLst>
            </c:dLbl>
            <c:dLbl>
              <c:idx val="16"/>
              <c:layout>
                <c:manualLayout>
                  <c:x val="-2.7095269048971166E-2"/>
                  <c:y val="3.2090547863727982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ADA-44C2-8894-B0A6DB4686CC}"/>
                </c:ext>
              </c:extLst>
            </c:dLbl>
            <c:dLbl>
              <c:idx val="19"/>
              <c:layout>
                <c:manualLayout>
                  <c:x val="-2.1051150120343438E-2"/>
                  <c:y val="3.3813873217127456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ADA-44C2-8894-B0A6DB4686CC}"/>
                </c:ext>
              </c:extLst>
            </c:dLbl>
            <c:dLbl>
              <c:idx val="20"/>
              <c:layout>
                <c:manualLayout>
                  <c:x val="-2.2904198817111678E-2"/>
                  <c:y val="3.7336227406403862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1-BADA-44C2-8894-B0A6DB4686CC}"/>
                </c:ext>
              </c:extLst>
            </c:dLbl>
            <c:dLbl>
              <c:idx val="22"/>
              <c:layout>
                <c:manualLayout>
                  <c:x val="-3.1187268964124423E-2"/>
                  <c:y val="-4.2985542372579934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ADA-44C2-8894-B0A6DB4686CC}"/>
                </c:ext>
              </c:extLst>
            </c:dLbl>
            <c:dLbl>
              <c:idx val="23"/>
              <c:layout>
                <c:manualLayout>
                  <c:x val="-4.3859549976408729E-2"/>
                  <c:y val="-4.1348965733734262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ADA-44C2-8894-B0A6DB4686CC}"/>
                </c:ext>
              </c:extLst>
            </c:dLbl>
            <c:dLbl>
              <c:idx val="25"/>
              <c:layout>
                <c:manualLayout>
                  <c:x val="-2.7095269048971166E-2"/>
                  <c:y val="3.7336227406403764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7-BADA-44C2-8894-B0A6DB4686CC}"/>
                </c:ext>
              </c:extLst>
            </c:dLbl>
            <c:dLbl>
              <c:idx val="32"/>
              <c:layout>
                <c:manualLayout>
                  <c:x val="-5.2369218487481821E-2"/>
                  <c:y val="3.0366704560311576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FA8-4AAF-971B-BB06D9C7C8B7}"/>
                </c:ext>
              </c:extLst>
            </c:dLbl>
            <c:dLbl>
              <c:idx val="36"/>
              <c:layout>
                <c:manualLayout>
                  <c:x val="-3.1286339280830501E-2"/>
                  <c:y val="2.4222028549714173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B-BADA-44C2-8894-B0A6DB4686CC}"/>
                </c:ext>
              </c:extLst>
            </c:dLbl>
            <c:dLbl>
              <c:idx val="37"/>
              <c:layout>
                <c:manualLayout>
                  <c:x val="-2.2903810357563425E-3"/>
                  <c:y val="1.1671398975132271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C-BADA-44C2-8894-B0A6DB4686CC}"/>
                </c:ext>
              </c:extLst>
            </c:dLbl>
            <c:dLbl>
              <c:idx val="40"/>
              <c:delete val="1"/>
              <c:extLst>
                <c:ext xmlns:c15="http://schemas.microsoft.com/office/drawing/2012/chart" uri="{CE6537A1-D6FC-4f65-9D91-7224C49458BB}"/>
                <c:ext xmlns:c16="http://schemas.microsoft.com/office/drawing/2014/chart" uri="{C3380CC4-5D6E-409C-BE32-E72D297353CC}">
                  <c16:uniqueId val="{00000005-3FA3-4DDE-BE71-E7C53165F967}"/>
                </c:ext>
              </c:extLst>
            </c:dLbl>
            <c:dLbl>
              <c:idx val="41"/>
              <c:layout>
                <c:manualLayout>
                  <c:x val="-5.068973825011867E-3"/>
                  <c:y val="3.19496778649326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31-BADA-44C2-8894-B0A6DB4686CC}"/>
                </c:ext>
              </c:extLst>
            </c:dLbl>
            <c:dLbl>
              <c:idx val="42"/>
              <c:layout>
                <c:manualLayout>
                  <c:x val="-4.0906022417984078E-2"/>
                  <c:y val="-4.6312913173132526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32-BADA-44C2-8894-B0A6DB4686CC}"/>
                </c:ext>
              </c:extLst>
            </c:dLbl>
            <c:dLbl>
              <c:idx val="43"/>
              <c:layout>
                <c:manualLayout>
                  <c:x val="-4.8050620208268141E-2"/>
                  <c:y val="-4.3971805505072153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35-BADA-44C2-8894-B0A6DB4686CC}"/>
                </c:ext>
              </c:extLst>
            </c:dLbl>
            <c:dLbl>
              <c:idx val="45"/>
              <c:layout>
                <c:manualLayout>
                  <c:x val="2.1610128724105495E-3"/>
                  <c:y val="-1.9272211411752269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FA3-4DDE-BE71-E7C53165F967}"/>
                </c:ext>
              </c:extLst>
            </c:dLbl>
            <c:dLbl>
              <c:idx val="46"/>
              <c:layout>
                <c:manualLayout>
                  <c:x val="-4.5484876169939036E-2"/>
                  <c:y val="-1.3484001123324759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36-BADA-44C2-8894-B0A6DB4686CC}"/>
                </c:ext>
              </c:extLst>
            </c:dLbl>
            <c:dLbl>
              <c:idx val="47"/>
              <c:layout>
                <c:manualLayout>
                  <c:x val="-1.9760896143217119E-2"/>
                  <c:y val="-7.2823042989789519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38-BADA-44C2-8894-B0A6DB4686CC}"/>
                </c:ext>
              </c:extLst>
            </c:dLbl>
            <c:dLbl>
              <c:idx val="50"/>
              <c:delete val="1"/>
              <c:extLst>
                <c:ext xmlns:c15="http://schemas.microsoft.com/office/drawing/2012/chart" uri="{CE6537A1-D6FC-4f65-9D91-7224C49458BB}"/>
                <c:ext xmlns:c16="http://schemas.microsoft.com/office/drawing/2014/chart" uri="{C3380CC4-5D6E-409C-BE32-E72D297353CC}">
                  <c16:uniqueId val="{0000000A-9FA8-4AAF-971B-BB06D9C7C8B7}"/>
                </c:ext>
              </c:extLst>
            </c:dLbl>
            <c:dLbl>
              <c:idx val="57"/>
              <c:delete val="1"/>
              <c:extLst>
                <c:ext xmlns:c15="http://schemas.microsoft.com/office/drawing/2012/chart" uri="{CE6537A1-D6FC-4f65-9D91-7224C49458BB}"/>
                <c:ext xmlns:c16="http://schemas.microsoft.com/office/drawing/2014/chart" uri="{C3380CC4-5D6E-409C-BE32-E72D297353CC}">
                  <c16:uniqueId val="{0000003D-BADA-44C2-8894-B0A6DB4686CC}"/>
                </c:ext>
              </c:extLst>
            </c:dLbl>
            <c:dLbl>
              <c:idx val="59"/>
              <c:delete val="1"/>
              <c:extLst>
                <c:ext xmlns:c15="http://schemas.microsoft.com/office/drawing/2012/chart" uri="{CE6537A1-D6FC-4f65-9D91-7224C49458BB}"/>
                <c:ext xmlns:c16="http://schemas.microsoft.com/office/drawing/2014/chart" uri="{C3380CC4-5D6E-409C-BE32-E72D297353CC}">
                  <c16:uniqueId val="{0000003F-BADA-44C2-8894-B0A6DB4686CC}"/>
                </c:ext>
              </c:extLst>
            </c:dLbl>
            <c:dLbl>
              <c:idx val="60"/>
              <c:delete val="1"/>
              <c:extLst>
                <c:ext xmlns:c15="http://schemas.microsoft.com/office/drawing/2012/chart" uri="{CE6537A1-D6FC-4f65-9D91-7224C49458BB}"/>
                <c:ext xmlns:c16="http://schemas.microsoft.com/office/drawing/2014/chart" uri="{C3380CC4-5D6E-409C-BE32-E72D297353CC}">
                  <c16:uniqueId val="{0000003C-BADA-44C2-8894-B0A6DB4686CC}"/>
                </c:ext>
              </c:extLst>
            </c:dLbl>
            <c:dLbl>
              <c:idx val="61"/>
              <c:delete val="1"/>
              <c:extLst>
                <c:ext xmlns:c15="http://schemas.microsoft.com/office/drawing/2012/chart" uri="{CE6537A1-D6FC-4f65-9D91-7224C49458BB}"/>
                <c:ext xmlns:c16="http://schemas.microsoft.com/office/drawing/2014/chart" uri="{C3380CC4-5D6E-409C-BE32-E72D297353CC}">
                  <c16:uniqueId val="{0000001F-9FA8-4AAF-971B-BB06D9C7C8B7}"/>
                </c:ext>
              </c:extLst>
            </c:dLbl>
            <c:dLbl>
              <c:idx val="62"/>
              <c:delete val="1"/>
              <c:extLst>
                <c:ext xmlns:c15="http://schemas.microsoft.com/office/drawing/2012/chart" uri="{CE6537A1-D6FC-4f65-9D91-7224C49458BB}"/>
                <c:ext xmlns:c16="http://schemas.microsoft.com/office/drawing/2014/chart" uri="{C3380CC4-5D6E-409C-BE32-E72D297353CC}">
                  <c16:uniqueId val="{0000001E-9FA8-4AAF-971B-BB06D9C7C8B7}"/>
                </c:ext>
              </c:extLst>
            </c:dLbl>
            <c:dLbl>
              <c:idx val="63"/>
              <c:delete val="1"/>
              <c:extLst>
                <c:ext xmlns:c15="http://schemas.microsoft.com/office/drawing/2012/chart" uri="{CE6537A1-D6FC-4f65-9D91-7224C49458BB}"/>
                <c:ext xmlns:c16="http://schemas.microsoft.com/office/drawing/2014/chart" uri="{C3380CC4-5D6E-409C-BE32-E72D297353CC}">
                  <c16:uniqueId val="{00000013-9FA8-4AAF-971B-BB06D9C7C8B7}"/>
                </c:ext>
              </c:extLst>
            </c:dLbl>
            <c:dLbl>
              <c:idx val="64"/>
              <c:delete val="1"/>
              <c:extLst>
                <c:ext xmlns:c15="http://schemas.microsoft.com/office/drawing/2012/chart" uri="{CE6537A1-D6FC-4f65-9D91-7224C49458BB}"/>
                <c:ext xmlns:c16="http://schemas.microsoft.com/office/drawing/2014/chart" uri="{C3380CC4-5D6E-409C-BE32-E72D297353CC}">
                  <c16:uniqueId val="{00000016-9FA8-4AAF-971B-BB06D9C7C8B7}"/>
                </c:ext>
              </c:extLst>
            </c:dLbl>
            <c:dLbl>
              <c:idx val="65"/>
              <c:delete val="1"/>
              <c:extLst>
                <c:ext xmlns:c15="http://schemas.microsoft.com/office/drawing/2012/chart" uri="{CE6537A1-D6FC-4f65-9D91-7224C49458BB}"/>
                <c:ext xmlns:c16="http://schemas.microsoft.com/office/drawing/2014/chart" uri="{C3380CC4-5D6E-409C-BE32-E72D297353CC}">
                  <c16:uniqueId val="{00000014-9FA8-4AAF-971B-BB06D9C7C8B7}"/>
                </c:ext>
              </c:extLst>
            </c:dLbl>
            <c:dLbl>
              <c:idx val="66"/>
              <c:delete val="1"/>
              <c:extLst>
                <c:ext xmlns:c15="http://schemas.microsoft.com/office/drawing/2012/chart" uri="{CE6537A1-D6FC-4f65-9D91-7224C49458BB}"/>
                <c:ext xmlns:c16="http://schemas.microsoft.com/office/drawing/2014/chart" uri="{C3380CC4-5D6E-409C-BE32-E72D297353CC}">
                  <c16:uniqueId val="{00000020-9FA8-4AAF-971B-BB06D9C7C8B7}"/>
                </c:ext>
              </c:extLst>
            </c:dLbl>
            <c:dLbl>
              <c:idx val="67"/>
              <c:layout>
                <c:manualLayout>
                  <c:x val="-2.9143379204564699E-2"/>
                  <c:y val="-0.53551693752121621"/>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7-9FA8-4AAF-971B-BB06D9C7C8B7}"/>
                </c:ext>
              </c:extLst>
            </c:dLbl>
            <c:dLbl>
              <c:idx val="68"/>
              <c:layout>
                <c:manualLayout>
                  <c:x val="-1.3164144901884693E-2"/>
                  <c:y val="-0.17067090512654698"/>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A-9FA8-4AAF-971B-BB06D9C7C8B7}"/>
                </c:ext>
              </c:extLst>
            </c:dLbl>
            <c:dLbl>
              <c:idx val="69"/>
              <c:layout>
                <c:manualLayout>
                  <c:x val="-1.205517269894445E-2"/>
                  <c:y val="-0.26498484547346829"/>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9-9FA8-4AAF-971B-BB06D9C7C8B7}"/>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numRef>
              <c:f>Sheet1!$A$3:$A$69</c:f>
              <c:numCache>
                <c:formatCode>h:mm</c:formatCode>
                <c:ptCount val="67"/>
                <c:pt idx="0">
                  <c:v>0.2673611111111111</c:v>
                </c:pt>
                <c:pt idx="1">
                  <c:v>0.28125</c:v>
                </c:pt>
                <c:pt idx="2">
                  <c:v>0.29166666666666669</c:v>
                </c:pt>
                <c:pt idx="3">
                  <c:v>0.3125</c:v>
                </c:pt>
                <c:pt idx="4">
                  <c:v>0.32291666666666669</c:v>
                </c:pt>
                <c:pt idx="5">
                  <c:v>0.33333333333333331</c:v>
                </c:pt>
                <c:pt idx="6">
                  <c:v>0.35069444444444442</c:v>
                </c:pt>
                <c:pt idx="7">
                  <c:v>0.3611111111111111</c:v>
                </c:pt>
                <c:pt idx="8">
                  <c:v>0.36805555555555558</c:v>
                </c:pt>
                <c:pt idx="9">
                  <c:v>0.39583333333333331</c:v>
                </c:pt>
                <c:pt idx="10">
                  <c:v>0.39930555555555558</c:v>
                </c:pt>
                <c:pt idx="11">
                  <c:v>0.40625</c:v>
                </c:pt>
                <c:pt idx="12">
                  <c:v>0.40972222222222221</c:v>
                </c:pt>
                <c:pt idx="13">
                  <c:v>0.41666666666666669</c:v>
                </c:pt>
                <c:pt idx="14">
                  <c:v>0.4201388888888889</c:v>
                </c:pt>
                <c:pt idx="15">
                  <c:v>0.4236111111111111</c:v>
                </c:pt>
                <c:pt idx="16">
                  <c:v>0.42708333333333331</c:v>
                </c:pt>
                <c:pt idx="17">
                  <c:v>0.4375</c:v>
                </c:pt>
                <c:pt idx="18">
                  <c:v>0.44791666666666669</c:v>
                </c:pt>
                <c:pt idx="19">
                  <c:v>0.45833333333333331</c:v>
                </c:pt>
                <c:pt idx="20">
                  <c:v>0.46875</c:v>
                </c:pt>
                <c:pt idx="21">
                  <c:v>0.47222222222222221</c:v>
                </c:pt>
                <c:pt idx="22">
                  <c:v>0.4826388888888889</c:v>
                </c:pt>
                <c:pt idx="23">
                  <c:v>0.49305555555555558</c:v>
                </c:pt>
                <c:pt idx="24">
                  <c:v>0.50347222222222221</c:v>
                </c:pt>
                <c:pt idx="25">
                  <c:v>0.51388888888888884</c:v>
                </c:pt>
                <c:pt idx="26">
                  <c:v>0.52430555555555558</c:v>
                </c:pt>
                <c:pt idx="27">
                  <c:v>0.53125</c:v>
                </c:pt>
                <c:pt idx="28">
                  <c:v>0.53472222222222221</c:v>
                </c:pt>
                <c:pt idx="29">
                  <c:v>0.5625</c:v>
                </c:pt>
                <c:pt idx="30">
                  <c:v>0.57291666666666663</c:v>
                </c:pt>
                <c:pt idx="31">
                  <c:v>0.58333333333333337</c:v>
                </c:pt>
                <c:pt idx="32">
                  <c:v>0.59375</c:v>
                </c:pt>
                <c:pt idx="33">
                  <c:v>0.60416666666666663</c:v>
                </c:pt>
                <c:pt idx="34">
                  <c:v>0.61111111111111116</c:v>
                </c:pt>
                <c:pt idx="35">
                  <c:v>0.61458333333333337</c:v>
                </c:pt>
                <c:pt idx="36">
                  <c:v>0.62152777777777779</c:v>
                </c:pt>
                <c:pt idx="37">
                  <c:v>0.625</c:v>
                </c:pt>
                <c:pt idx="38">
                  <c:v>0.62847222222222221</c:v>
                </c:pt>
                <c:pt idx="39">
                  <c:v>0.63541666666666663</c:v>
                </c:pt>
                <c:pt idx="40">
                  <c:v>0.63888888888888884</c:v>
                </c:pt>
                <c:pt idx="41">
                  <c:v>0.64583333333333337</c:v>
                </c:pt>
                <c:pt idx="42">
                  <c:v>0.64930555555555558</c:v>
                </c:pt>
                <c:pt idx="43">
                  <c:v>0.65972222222222221</c:v>
                </c:pt>
                <c:pt idx="44">
                  <c:v>0.66319444444444442</c:v>
                </c:pt>
                <c:pt idx="45">
                  <c:v>0.66666666666666663</c:v>
                </c:pt>
                <c:pt idx="46">
                  <c:v>0.67708333333333337</c:v>
                </c:pt>
                <c:pt idx="47">
                  <c:v>0.6875</c:v>
                </c:pt>
                <c:pt idx="48">
                  <c:v>0.69791666666666663</c:v>
                </c:pt>
                <c:pt idx="49">
                  <c:v>0.70833333333333337</c:v>
                </c:pt>
                <c:pt idx="50">
                  <c:v>0.71875</c:v>
                </c:pt>
                <c:pt idx="51">
                  <c:v>0.73611111111111116</c:v>
                </c:pt>
                <c:pt idx="52">
                  <c:v>0.74652777777777779</c:v>
                </c:pt>
                <c:pt idx="53">
                  <c:v>0.76041666666666663</c:v>
                </c:pt>
                <c:pt idx="54">
                  <c:v>0.77083333333333337</c:v>
                </c:pt>
                <c:pt idx="55">
                  <c:v>0.78472222222222221</c:v>
                </c:pt>
                <c:pt idx="56">
                  <c:v>0.78819444444444442</c:v>
                </c:pt>
                <c:pt idx="57">
                  <c:v>0.83680555555555558</c:v>
                </c:pt>
                <c:pt idx="58">
                  <c:v>0.84027777777777779</c:v>
                </c:pt>
                <c:pt idx="59">
                  <c:v>0.84375</c:v>
                </c:pt>
                <c:pt idx="60">
                  <c:v>0.86458333333333337</c:v>
                </c:pt>
                <c:pt idx="61">
                  <c:v>0.86805555555555558</c:v>
                </c:pt>
                <c:pt idx="62">
                  <c:v>0.875</c:v>
                </c:pt>
                <c:pt idx="63">
                  <c:v>0.88194444444444442</c:v>
                </c:pt>
                <c:pt idx="64">
                  <c:v>0.92708333333333337</c:v>
                </c:pt>
                <c:pt idx="65">
                  <c:v>0.9375</c:v>
                </c:pt>
                <c:pt idx="66">
                  <c:v>0.95138888888888884</c:v>
                </c:pt>
              </c:numCache>
            </c:numRef>
          </c:cat>
          <c:val>
            <c:numRef>
              <c:f>Sheet1!$B$3:$B$69</c:f>
              <c:numCache>
                <c:formatCode>0%</c:formatCode>
                <c:ptCount val="67"/>
                <c:pt idx="0">
                  <c:v>4.2944785276073622E-2</c:v>
                </c:pt>
                <c:pt idx="1">
                  <c:v>#N/A</c:v>
                </c:pt>
                <c:pt idx="2">
                  <c:v>3.669724770642202E-2</c:v>
                </c:pt>
                <c:pt idx="3">
                  <c:v>2.6905829596412557E-2</c:v>
                </c:pt>
                <c:pt idx="4">
                  <c:v>#N/A</c:v>
                </c:pt>
                <c:pt idx="5">
                  <c:v>9.5454545454545459E-2</c:v>
                </c:pt>
                <c:pt idx="6">
                  <c:v>0.66666666666666663</c:v>
                </c:pt>
                <c:pt idx="7">
                  <c:v>7.9051383399209488E-2</c:v>
                </c:pt>
                <c:pt idx="8">
                  <c:v>5.8823529411764705E-2</c:v>
                </c:pt>
                <c:pt idx="9">
                  <c:v>#N/A</c:v>
                </c:pt>
                <c:pt idx="10">
                  <c:v>#N/A</c:v>
                </c:pt>
                <c:pt idx="11">
                  <c:v>0.42201834862385323</c:v>
                </c:pt>
                <c:pt idx="12">
                  <c:v>0.2661290322580645</c:v>
                </c:pt>
                <c:pt idx="13">
                  <c:v>#N/A</c:v>
                </c:pt>
                <c:pt idx="14">
                  <c:v>#N/A</c:v>
                </c:pt>
                <c:pt idx="15">
                  <c:v>#N/A</c:v>
                </c:pt>
                <c:pt idx="16">
                  <c:v>0.1038961038961039</c:v>
                </c:pt>
                <c:pt idx="17">
                  <c:v>#N/A</c:v>
                </c:pt>
                <c:pt idx="18">
                  <c:v>0.25</c:v>
                </c:pt>
                <c:pt idx="19">
                  <c:v>0.1038961038961039</c:v>
                </c:pt>
                <c:pt idx="20">
                  <c:v>#N/A</c:v>
                </c:pt>
                <c:pt idx="21">
                  <c:v>#N/A</c:v>
                </c:pt>
                <c:pt idx="22">
                  <c:v>0.23278688524590163</c:v>
                </c:pt>
                <c:pt idx="23">
                  <c:v>#N/A</c:v>
                </c:pt>
                <c:pt idx="24">
                  <c:v>0.18591549295774648</c:v>
                </c:pt>
                <c:pt idx="25">
                  <c:v>#N/A</c:v>
                </c:pt>
                <c:pt idx="26">
                  <c:v>#N/A</c:v>
                </c:pt>
                <c:pt idx="27">
                  <c:v>#N/A</c:v>
                </c:pt>
                <c:pt idx="28">
                  <c:v>#N/A</c:v>
                </c:pt>
                <c:pt idx="29">
                  <c:v>#N/A</c:v>
                </c:pt>
                <c:pt idx="30">
                  <c:v>0.44318181818181818</c:v>
                </c:pt>
                <c:pt idx="31">
                  <c:v>#N/A</c:v>
                </c:pt>
                <c:pt idx="32">
                  <c:v>0.23509933774834438</c:v>
                </c:pt>
                <c:pt idx="33">
                  <c:v>#N/A</c:v>
                </c:pt>
                <c:pt idx="34">
                  <c:v>#N/A</c:v>
                </c:pt>
                <c:pt idx="35">
                  <c:v>0.43478260869565216</c:v>
                </c:pt>
                <c:pt idx="36">
                  <c:v>0.35922330097087379</c:v>
                </c:pt>
                <c:pt idx="37">
                  <c:v>0.38048780487804879</c:v>
                </c:pt>
                <c:pt idx="38">
                  <c:v>#N/A</c:v>
                </c:pt>
                <c:pt idx="39">
                  <c:v>#N/A</c:v>
                </c:pt>
                <c:pt idx="40">
                  <c:v>0.21153846153846154</c:v>
                </c:pt>
                <c:pt idx="41">
                  <c:v>0.10909090909090909</c:v>
                </c:pt>
                <c:pt idx="42">
                  <c:v>0.35784313725490197</c:v>
                </c:pt>
                <c:pt idx="43">
                  <c:v>#N/A</c:v>
                </c:pt>
                <c:pt idx="44">
                  <c:v>0.6</c:v>
                </c:pt>
                <c:pt idx="45">
                  <c:v>0.51086956521739135</c:v>
                </c:pt>
                <c:pt idx="46">
                  <c:v>0.11475409836065574</c:v>
                </c:pt>
                <c:pt idx="47">
                  <c:v>#N/A</c:v>
                </c:pt>
                <c:pt idx="48">
                  <c:v>0.28673835125448027</c:v>
                </c:pt>
                <c:pt idx="49">
                  <c:v>#N/A</c:v>
                </c:pt>
                <c:pt idx="50">
                  <c:v>0.19047619047619047</c:v>
                </c:pt>
                <c:pt idx="51">
                  <c:v>#N/A</c:v>
                </c:pt>
                <c:pt idx="52">
                  <c:v>0.10985915492957747</c:v>
                </c:pt>
                <c:pt idx="53">
                  <c:v>#N/A</c:v>
                </c:pt>
                <c:pt idx="54">
                  <c:v>3.9325842696629212E-2</c:v>
                </c:pt>
                <c:pt idx="55">
                  <c:v>#N/A</c:v>
                </c:pt>
                <c:pt idx="56">
                  <c:v>#N/A</c:v>
                </c:pt>
                <c:pt idx="57">
                  <c:v>#N/A</c:v>
                </c:pt>
                <c:pt idx="58">
                  <c:v>#N/A</c:v>
                </c:pt>
                <c:pt idx="59">
                  <c:v>#N/A</c:v>
                </c:pt>
                <c:pt idx="60">
                  <c:v>2.364864864864865E-2</c:v>
                </c:pt>
                <c:pt idx="61">
                  <c:v>#N/A</c:v>
                </c:pt>
                <c:pt idx="62">
                  <c:v>#N/A</c:v>
                </c:pt>
                <c:pt idx="63">
                  <c:v>#N/A</c:v>
                </c:pt>
                <c:pt idx="64">
                  <c:v>#N/A</c:v>
                </c:pt>
                <c:pt idx="65">
                  <c:v>#N/A</c:v>
                </c:pt>
                <c:pt idx="66">
                  <c:v>#N/A</c:v>
                </c:pt>
              </c:numCache>
            </c:numRef>
          </c:val>
          <c:smooth val="0"/>
          <c:extLst>
            <c:ext xmlns:c16="http://schemas.microsoft.com/office/drawing/2014/chart" uri="{C3380CC4-5D6E-409C-BE32-E72D297353CC}">
              <c16:uniqueId val="{0000000D-BADA-44C2-8894-B0A6DB4686CC}"/>
            </c:ext>
          </c:extLst>
        </c:ser>
        <c:ser>
          <c:idx val="1"/>
          <c:order val="1"/>
          <c:tx>
            <c:strRef>
              <c:f>Sheet1!$C$2</c:f>
              <c:strCache>
                <c:ptCount val="1"/>
                <c:pt idx="0">
                  <c:v>Gutcher - Belmont</c:v>
                </c:pt>
              </c:strCache>
            </c:strRef>
          </c:tx>
          <c:spPr>
            <a:ln w="31750" cap="rnd">
              <a:solidFill>
                <a:schemeClr val="accent4"/>
              </a:solidFill>
              <a:round/>
            </a:ln>
            <a:effectLst/>
          </c:spPr>
          <c:marker>
            <c:symbol val="circle"/>
            <c:size val="5"/>
            <c:spPr>
              <a:solidFill>
                <a:schemeClr val="accent4"/>
              </a:solidFill>
              <a:ln w="47625">
                <a:solidFill>
                  <a:schemeClr val="accent4"/>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1C-BADA-44C2-8894-B0A6DB4686CC}"/>
                </c:ext>
              </c:extLst>
            </c:dLbl>
            <c:dLbl>
              <c:idx val="1"/>
              <c:layout>
                <c:manualLayout>
                  <c:x val="-2.8133560105307435E-2"/>
                  <c:y val="-1.8985908215299221E-3"/>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FA8-4AAF-971B-BB06D9C7C8B7}"/>
                </c:ext>
              </c:extLst>
            </c:dLbl>
            <c:dLbl>
              <c:idx val="2"/>
              <c:layout>
                <c:manualLayout>
                  <c:x val="-2.0808663701181982E-2"/>
                  <c:y val="-9.6428600931830949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E-BADA-44C2-8894-B0A6DB4686CC}"/>
                </c:ext>
              </c:extLst>
            </c:dLbl>
            <c:dLbl>
              <c:idx val="4"/>
              <c:delete val="1"/>
              <c:extLst>
                <c:ext xmlns:c15="http://schemas.microsoft.com/office/drawing/2012/chart" uri="{CE6537A1-D6FC-4f65-9D91-7224C49458BB}"/>
                <c:ext xmlns:c16="http://schemas.microsoft.com/office/drawing/2014/chart" uri="{C3380CC4-5D6E-409C-BE32-E72D297353CC}">
                  <c16:uniqueId val="{0000000E-BADA-44C2-8894-B0A6DB4686CC}"/>
                </c:ext>
              </c:extLst>
            </c:dLbl>
            <c:dLbl>
              <c:idx val="6"/>
              <c:layout>
                <c:manualLayout>
                  <c:x val="-5.0146155324197847E-2"/>
                  <c:y val="-4.9217485047748172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B-BADA-44C2-8894-B0A6DB4686CC}"/>
                </c:ext>
              </c:extLst>
            </c:dLbl>
            <c:dLbl>
              <c:idx val="8"/>
              <c:layout>
                <c:manualLayout>
                  <c:x val="-4.5955085092338435E-2"/>
                  <c:y val="-4.1348965733734262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A-BADA-44C2-8894-B0A6DB4686CC}"/>
                </c:ext>
              </c:extLst>
            </c:dLbl>
            <c:dLbl>
              <c:idx val="9"/>
              <c:layout>
                <c:manualLayout>
                  <c:x val="-6.1399178896740366E-3"/>
                  <c:y val="-2.5611927105706686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ADA-44C2-8894-B0A6DB4686CC}"/>
                </c:ext>
              </c:extLst>
            </c:dLbl>
            <c:dLbl>
              <c:idx val="10"/>
              <c:layout>
                <c:manualLayout>
                  <c:x val="-2.7123741006050167E-2"/>
                  <c:y val="2.0438921365898807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FA3-4DDE-BE71-E7C53165F967}"/>
                </c:ext>
              </c:extLst>
            </c:dLbl>
            <c:dLbl>
              <c:idx val="11"/>
              <c:delete val="1"/>
              <c:extLst>
                <c:ext xmlns:c15="http://schemas.microsoft.com/office/drawing/2012/chart" uri="{CE6537A1-D6FC-4f65-9D91-7224C49458BB}"/>
                <c:ext xmlns:c16="http://schemas.microsoft.com/office/drawing/2014/chart" uri="{C3380CC4-5D6E-409C-BE32-E72D297353CC}">
                  <c16:uniqueId val="{00000010-BADA-44C2-8894-B0A6DB4686CC}"/>
                </c:ext>
              </c:extLst>
            </c:dLbl>
            <c:dLbl>
              <c:idx val="12"/>
              <c:delete val="1"/>
              <c:extLst>
                <c:ext xmlns:c15="http://schemas.microsoft.com/office/drawing/2012/chart" uri="{CE6537A1-D6FC-4f65-9D91-7224C49458BB}"/>
                <c:ext xmlns:c16="http://schemas.microsoft.com/office/drawing/2014/chart" uri="{C3380CC4-5D6E-409C-BE32-E72D297353CC}">
                  <c16:uniqueId val="{00000011-BADA-44C2-8894-B0A6DB4686CC}"/>
                </c:ext>
              </c:extLst>
            </c:dLbl>
            <c:dLbl>
              <c:idx val="13"/>
              <c:layout>
                <c:manualLayout>
                  <c:x val="-1.6921149031011024E-2"/>
                  <c:y val="-5.9177795848427764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ADA-44C2-8894-B0A6DB4686CC}"/>
                </c:ext>
              </c:extLst>
            </c:dLbl>
            <c:dLbl>
              <c:idx val="14"/>
              <c:delete val="1"/>
              <c:extLst>
                <c:ext xmlns:c15="http://schemas.microsoft.com/office/drawing/2012/chart" uri="{CE6537A1-D6FC-4f65-9D91-7224C49458BB}"/>
                <c:ext xmlns:c16="http://schemas.microsoft.com/office/drawing/2014/chart" uri="{C3380CC4-5D6E-409C-BE32-E72D297353CC}">
                  <c16:uniqueId val="{00000013-BADA-44C2-8894-B0A6DB4686CC}"/>
                </c:ext>
              </c:extLst>
            </c:dLbl>
            <c:dLbl>
              <c:idx val="15"/>
              <c:layout>
                <c:manualLayout>
                  <c:x val="-2.4521190695987998E-2"/>
                  <c:y val="-2.9080196749901747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4-BADA-44C2-8894-B0A6DB4686CC}"/>
                </c:ext>
              </c:extLst>
            </c:dLbl>
            <c:dLbl>
              <c:idx val="16"/>
              <c:layout>
                <c:manualLayout>
                  <c:x val="-5.8528295787916705E-2"/>
                  <c:y val="3.4713387635065922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ADA-44C2-8894-B0A6DB4686CC}"/>
                </c:ext>
              </c:extLst>
            </c:dLbl>
            <c:dLbl>
              <c:idx val="17"/>
              <c:delete val="1"/>
              <c:extLst>
                <c:ext xmlns:c15="http://schemas.microsoft.com/office/drawing/2012/chart" uri="{CE6537A1-D6FC-4f65-9D91-7224C49458BB}"/>
                <c:ext xmlns:c16="http://schemas.microsoft.com/office/drawing/2014/chart" uri="{C3380CC4-5D6E-409C-BE32-E72D297353CC}">
                  <c16:uniqueId val="{00000017-BADA-44C2-8894-B0A6DB4686CC}"/>
                </c:ext>
              </c:extLst>
            </c:dLbl>
            <c:dLbl>
              <c:idx val="19"/>
              <c:layout>
                <c:manualLayout>
                  <c:x val="-2.7095269048971127E-2"/>
                  <c:y val="2.6844868321052109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8-BADA-44C2-8894-B0A6DB4686CC}"/>
                </c:ext>
              </c:extLst>
            </c:dLbl>
            <c:dLbl>
              <c:idx val="20"/>
              <c:delete val="1"/>
              <c:extLst>
                <c:ext xmlns:c15="http://schemas.microsoft.com/office/drawing/2012/chart" uri="{CE6537A1-D6FC-4f65-9D91-7224C49458BB}"/>
                <c:ext xmlns:c16="http://schemas.microsoft.com/office/drawing/2014/chart" uri="{C3380CC4-5D6E-409C-BE32-E72D297353CC}">
                  <c16:uniqueId val="{00000002-9FA8-4AAF-971B-BB06D9C7C8B7}"/>
                </c:ext>
              </c:extLst>
            </c:dLbl>
            <c:dLbl>
              <c:idx val="22"/>
              <c:layout>
                <c:manualLayout>
                  <c:x val="-5.2241690440127553E-2"/>
                  <c:y val="-2.5611927105706637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2-BADA-44C2-8894-B0A6DB4686CC}"/>
                </c:ext>
              </c:extLst>
            </c:dLbl>
            <c:dLbl>
              <c:idx val="23"/>
              <c:layout>
                <c:manualLayout>
                  <c:x val="-2.1064826410506571E-2"/>
                  <c:y val="-2.919999460616508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FA3-4DDE-BE71-E7C53165F967}"/>
                </c:ext>
              </c:extLst>
            </c:dLbl>
            <c:dLbl>
              <c:idx val="24"/>
              <c:layout>
                <c:manualLayout>
                  <c:x val="-3.4429641954725053E-2"/>
                  <c:y val="-4.3971805505072202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3-BADA-44C2-8894-B0A6DB4686CC}"/>
                </c:ext>
              </c:extLst>
            </c:dLbl>
            <c:dLbl>
              <c:idx val="25"/>
              <c:delete val="1"/>
              <c:extLst>
                <c:ext xmlns:c15="http://schemas.microsoft.com/office/drawing/2012/chart" uri="{CE6537A1-D6FC-4f65-9D91-7224C49458BB}"/>
                <c:ext xmlns:c16="http://schemas.microsoft.com/office/drawing/2014/chart" uri="{C3380CC4-5D6E-409C-BE32-E72D297353CC}">
                  <c16:uniqueId val="{00000004-3FA3-4DDE-BE71-E7C53165F967}"/>
                </c:ext>
              </c:extLst>
            </c:dLbl>
            <c:dLbl>
              <c:idx val="26"/>
              <c:layout>
                <c:manualLayout>
                  <c:x val="-3.3182655601593766E-2"/>
                  <c:y val="2.7884758761708383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FA8-4AAF-971B-BB06D9C7C8B7}"/>
                </c:ext>
              </c:extLst>
            </c:dLbl>
            <c:dLbl>
              <c:idx val="27"/>
              <c:layout>
                <c:manualLayout>
                  <c:x val="-2.8522539241808736E-2"/>
                  <c:y val="-3.9007979944314514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4-BADA-44C2-8894-B0A6DB4686CC}"/>
                </c:ext>
              </c:extLst>
            </c:dLbl>
            <c:dLbl>
              <c:idx val="28"/>
              <c:delete val="1"/>
              <c:extLst>
                <c:ext xmlns:c15="http://schemas.microsoft.com/office/drawing/2012/chart" uri="{CE6537A1-D6FC-4f65-9D91-7224C49458BB}"/>
                <c:ext xmlns:c16="http://schemas.microsoft.com/office/drawing/2014/chart" uri="{C3380CC4-5D6E-409C-BE32-E72D297353CC}">
                  <c16:uniqueId val="{00000025-BADA-44C2-8894-B0A6DB4686CC}"/>
                </c:ext>
              </c:extLst>
            </c:dLbl>
            <c:dLbl>
              <c:idx val="29"/>
              <c:layout>
                <c:manualLayout>
                  <c:x val="-2.7095269048971089E-2"/>
                  <c:y val="3.9959067177741794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6-BADA-44C2-8894-B0A6DB4686CC}"/>
                </c:ext>
              </c:extLst>
            </c:dLbl>
            <c:dLbl>
              <c:idx val="31"/>
              <c:layout>
                <c:manualLayout>
                  <c:x val="-1.3996092715705708E-2"/>
                  <c:y val="-7.6356964779625683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FA8-4AAF-971B-BB06D9C7C8B7}"/>
                </c:ext>
              </c:extLst>
            </c:dLbl>
            <c:dLbl>
              <c:idx val="32"/>
              <c:layout>
                <c:manualLayout>
                  <c:x val="-4.7002852650303288E-2"/>
                  <c:y val="-2.0366247563030765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8-BADA-44C2-8894-B0A6DB4686CC}"/>
                </c:ext>
              </c:extLst>
            </c:dLbl>
            <c:dLbl>
              <c:idx val="34"/>
              <c:delete val="1"/>
              <c:extLst>
                <c:ext xmlns:c15="http://schemas.microsoft.com/office/drawing/2012/chart" uri="{CE6537A1-D6FC-4f65-9D91-7224C49458BB}"/>
                <c:ext xmlns:c16="http://schemas.microsoft.com/office/drawing/2014/chart" uri="{C3380CC4-5D6E-409C-BE32-E72D297353CC}">
                  <c16:uniqueId val="{00000029-BADA-44C2-8894-B0A6DB4686CC}"/>
                </c:ext>
              </c:extLst>
            </c:dLbl>
            <c:dLbl>
              <c:idx val="35"/>
              <c:layout>
                <c:manualLayout>
                  <c:x val="-7.4154117477742238E-3"/>
                  <c:y val="2.3322473354748421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D-BADA-44C2-8894-B0A6DB4686CC}"/>
                </c:ext>
              </c:extLst>
            </c:dLbl>
            <c:dLbl>
              <c:idx val="36"/>
              <c:delete val="1"/>
              <c:extLst>
                <c:ext xmlns:c15="http://schemas.microsoft.com/office/drawing/2012/chart" uri="{CE6537A1-D6FC-4f65-9D91-7224C49458BB}"/>
                <c:ext xmlns:c16="http://schemas.microsoft.com/office/drawing/2014/chart" uri="{C3380CC4-5D6E-409C-BE32-E72D297353CC}">
                  <c16:uniqueId val="{0000002A-BADA-44C2-8894-B0A6DB4686CC}"/>
                </c:ext>
              </c:extLst>
            </c:dLbl>
            <c:dLbl>
              <c:idx val="38"/>
              <c:layout>
                <c:manualLayout>
                  <c:x val="-4.5300484792681034E-2"/>
                  <c:y val="-1.9272211411752269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FA8-4AAF-971B-BB06D9C7C8B7}"/>
                </c:ext>
              </c:extLst>
            </c:dLbl>
            <c:dLbl>
              <c:idx val="39"/>
              <c:layout>
                <c:manualLayout>
                  <c:x val="-2.5872519482749982E-2"/>
                  <c:y val="2.7213460823267283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E-BADA-44C2-8894-B0A6DB4686CC}"/>
                </c:ext>
              </c:extLst>
            </c:dLbl>
            <c:dLbl>
              <c:idx val="40"/>
              <c:layout>
                <c:manualLayout>
                  <c:x val="-4.1483607137433272E-2"/>
                  <c:y val="-3.2353238343209419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F-BADA-44C2-8894-B0A6DB4686CC}"/>
                </c:ext>
              </c:extLst>
            </c:dLbl>
            <c:dLbl>
              <c:idx val="41"/>
              <c:delete val="1"/>
              <c:extLst>
                <c:ext xmlns:c15="http://schemas.microsoft.com/office/drawing/2012/chart" uri="{CE6537A1-D6FC-4f65-9D91-7224C49458BB}"/>
                <c:ext xmlns:c16="http://schemas.microsoft.com/office/drawing/2014/chart" uri="{C3380CC4-5D6E-409C-BE32-E72D297353CC}">
                  <c16:uniqueId val="{00000030-BADA-44C2-8894-B0A6DB4686CC}"/>
                </c:ext>
              </c:extLst>
            </c:dLbl>
            <c:dLbl>
              <c:idx val="42"/>
              <c:delete val="1"/>
              <c:extLst>
                <c:ext xmlns:c15="http://schemas.microsoft.com/office/drawing/2012/chart" uri="{CE6537A1-D6FC-4f65-9D91-7224C49458BB}"/>
                <c:ext xmlns:c16="http://schemas.microsoft.com/office/drawing/2014/chart" uri="{C3380CC4-5D6E-409C-BE32-E72D297353CC}">
                  <c16:uniqueId val="{00000006-9FA8-4AAF-971B-BB06D9C7C8B7}"/>
                </c:ext>
              </c:extLst>
            </c:dLbl>
            <c:dLbl>
              <c:idx val="43"/>
              <c:layout>
                <c:manualLayout>
                  <c:x val="-1.4522058353392858E-2"/>
                  <c:y val="-3.3480446419720547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33-BADA-44C2-8894-B0A6DB4686CC}"/>
                </c:ext>
              </c:extLst>
            </c:dLbl>
            <c:dLbl>
              <c:idx val="44"/>
              <c:layout>
                <c:manualLayout>
                  <c:x val="-4.3859549976408729E-2"/>
                  <c:y val="-4.1348965733734311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34-BADA-44C2-8894-B0A6DB4686CC}"/>
                </c:ext>
              </c:extLst>
            </c:dLbl>
            <c:dLbl>
              <c:idx val="46"/>
              <c:layout>
                <c:manualLayout>
                  <c:x val="-4.3859549976408729E-2"/>
                  <c:y val="-1.5120568020354889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37-BADA-44C2-8894-B0A6DB4686CC}"/>
                </c:ext>
              </c:extLst>
            </c:dLbl>
            <c:dLbl>
              <c:idx val="47"/>
              <c:layout>
                <c:manualLayout>
                  <c:x val="-2.4094283708278371E-2"/>
                  <c:y val="3.2848650358914766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FA8-4AAF-971B-BB06D9C7C8B7}"/>
                </c:ext>
              </c:extLst>
            </c:dLbl>
            <c:dLbl>
              <c:idx val="48"/>
              <c:layout>
                <c:manualLayout>
                  <c:x val="-5.11939228821627E-2"/>
                  <c:y val="2.159918877837633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39-BADA-44C2-8894-B0A6DB4686CC}"/>
                </c:ext>
              </c:extLst>
            </c:dLbl>
            <c:dLbl>
              <c:idx val="49"/>
              <c:layout>
                <c:manualLayout>
                  <c:x val="-4.3280846594166429E-2"/>
                  <c:y val="-1.8985908215300132E-3"/>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FA8-4AAF-971B-BB06D9C7C8B7}"/>
                </c:ext>
              </c:extLst>
            </c:dLbl>
            <c:dLbl>
              <c:idx val="50"/>
              <c:layout>
                <c:manualLayout>
                  <c:x val="-9.9568163186766444E-3"/>
                  <c:y val="-0.10614031436286399"/>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FA3-4DDE-BE71-E7C53165F967}"/>
                </c:ext>
              </c:extLst>
            </c:dLbl>
            <c:dLbl>
              <c:idx val="51"/>
              <c:delete val="1"/>
              <c:extLst>
                <c:ext xmlns:c15="http://schemas.microsoft.com/office/drawing/2012/chart" uri="{CE6537A1-D6FC-4f65-9D91-7224C49458BB}"/>
                <c:ext xmlns:c16="http://schemas.microsoft.com/office/drawing/2014/chart" uri="{C3380CC4-5D6E-409C-BE32-E72D297353CC}">
                  <c16:uniqueId val="{0000003A-BADA-44C2-8894-B0A6DB4686CC}"/>
                </c:ext>
              </c:extLst>
            </c:dLbl>
            <c:dLbl>
              <c:idx val="53"/>
              <c:layout>
                <c:manualLayout>
                  <c:x val="-4.6310303891938222E-2"/>
                  <c:y val="-1.4308319814545974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FA8-4AAF-971B-BB06D9C7C8B7}"/>
                </c:ext>
              </c:extLst>
            </c:dLbl>
            <c:dLbl>
              <c:idx val="54"/>
              <c:delete val="1"/>
              <c:extLst>
                <c:ext xmlns:c15="http://schemas.microsoft.com/office/drawing/2012/chart" uri="{CE6537A1-D6FC-4f65-9D91-7224C49458BB}"/>
                <c:ext xmlns:c16="http://schemas.microsoft.com/office/drawing/2014/chart" uri="{C3380CC4-5D6E-409C-BE32-E72D297353CC}">
                  <c16:uniqueId val="{0000003E-BADA-44C2-8894-B0A6DB4686CC}"/>
                </c:ext>
              </c:extLst>
            </c:dLbl>
            <c:dLbl>
              <c:idx val="56"/>
              <c:delete val="1"/>
              <c:extLst>
                <c:ext xmlns:c15="http://schemas.microsoft.com/office/drawing/2012/chart" uri="{CE6537A1-D6FC-4f65-9D91-7224C49458BB}"/>
                <c:ext xmlns:c16="http://schemas.microsoft.com/office/drawing/2014/chart" uri="{C3380CC4-5D6E-409C-BE32-E72D297353CC}">
                  <c16:uniqueId val="{0000000C-9FA8-4AAF-971B-BB06D9C7C8B7}"/>
                </c:ext>
              </c:extLst>
            </c:dLbl>
            <c:dLbl>
              <c:idx val="57"/>
              <c:layout>
                <c:manualLayout>
                  <c:x val="-5.9175399216477272E-3"/>
                  <c:y val="-5.4019452592196961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FA3-4DDE-BE71-E7C53165F967}"/>
                </c:ext>
              </c:extLst>
            </c:dLbl>
            <c:dLbl>
              <c:idx val="58"/>
              <c:delete val="1"/>
              <c:extLst>
                <c:ext xmlns:c15="http://schemas.microsoft.com/office/drawing/2012/chart" uri="{CE6537A1-D6FC-4f65-9D91-7224C49458BB}"/>
                <c:ext xmlns:c16="http://schemas.microsoft.com/office/drawing/2014/chart" uri="{C3380CC4-5D6E-409C-BE32-E72D297353CC}">
                  <c16:uniqueId val="{0000003B-BADA-44C2-8894-B0A6DB4686CC}"/>
                </c:ext>
              </c:extLst>
            </c:dLbl>
            <c:dLbl>
              <c:idx val="59"/>
              <c:delete val="1"/>
              <c:extLst>
                <c:ext xmlns:c15="http://schemas.microsoft.com/office/drawing/2012/chart" uri="{CE6537A1-D6FC-4f65-9D91-7224C49458BB}"/>
                <c:ext xmlns:c16="http://schemas.microsoft.com/office/drawing/2014/chart" uri="{C3380CC4-5D6E-409C-BE32-E72D297353CC}">
                  <c16:uniqueId val="{0000001D-9FA8-4AAF-971B-BB06D9C7C8B7}"/>
                </c:ext>
              </c:extLst>
            </c:dLbl>
            <c:dLbl>
              <c:idx val="60"/>
              <c:delete val="1"/>
              <c:extLst>
                <c:ext xmlns:c15="http://schemas.microsoft.com/office/drawing/2012/chart" uri="{CE6537A1-D6FC-4f65-9D91-7224C49458BB}"/>
                <c:ext xmlns:c16="http://schemas.microsoft.com/office/drawing/2014/chart" uri="{C3380CC4-5D6E-409C-BE32-E72D297353CC}">
                  <c16:uniqueId val="{0000001C-9FA8-4AAF-971B-BB06D9C7C8B7}"/>
                </c:ext>
              </c:extLst>
            </c:dLbl>
            <c:dLbl>
              <c:idx val="61"/>
              <c:delete val="1"/>
              <c:extLst>
                <c:ext xmlns:c15="http://schemas.microsoft.com/office/drawing/2012/chart" uri="{CE6537A1-D6FC-4f65-9D91-7224C49458BB}"/>
                <c:ext xmlns:c16="http://schemas.microsoft.com/office/drawing/2014/chart" uri="{C3380CC4-5D6E-409C-BE32-E72D297353CC}">
                  <c16:uniqueId val="{0000000D-9FA8-4AAF-971B-BB06D9C7C8B7}"/>
                </c:ext>
              </c:extLst>
            </c:dLbl>
            <c:dLbl>
              <c:idx val="62"/>
              <c:delete val="1"/>
              <c:extLst>
                <c:ext xmlns:c15="http://schemas.microsoft.com/office/drawing/2012/chart" uri="{CE6537A1-D6FC-4f65-9D91-7224C49458BB}"/>
                <c:ext xmlns:c16="http://schemas.microsoft.com/office/drawing/2014/chart" uri="{C3380CC4-5D6E-409C-BE32-E72D297353CC}">
                  <c16:uniqueId val="{0000001B-9FA8-4AAF-971B-BB06D9C7C8B7}"/>
                </c:ext>
              </c:extLst>
            </c:dLbl>
            <c:dLbl>
              <c:idx val="63"/>
              <c:delete val="1"/>
              <c:extLst>
                <c:ext xmlns:c15="http://schemas.microsoft.com/office/drawing/2012/chart" uri="{CE6537A1-D6FC-4f65-9D91-7224C49458BB}"/>
                <c:ext xmlns:c16="http://schemas.microsoft.com/office/drawing/2014/chart" uri="{C3380CC4-5D6E-409C-BE32-E72D297353CC}">
                  <c16:uniqueId val="{00000012-9FA8-4AAF-971B-BB06D9C7C8B7}"/>
                </c:ext>
              </c:extLst>
            </c:dLbl>
            <c:dLbl>
              <c:idx val="64"/>
              <c:delete val="1"/>
              <c:extLst>
                <c:ext xmlns:c15="http://schemas.microsoft.com/office/drawing/2012/chart" uri="{CE6537A1-D6FC-4f65-9D91-7224C49458BB}"/>
                <c:ext xmlns:c16="http://schemas.microsoft.com/office/drawing/2014/chart" uri="{C3380CC4-5D6E-409C-BE32-E72D297353CC}">
                  <c16:uniqueId val="{00000011-9FA8-4AAF-971B-BB06D9C7C8B7}"/>
                </c:ext>
              </c:extLst>
            </c:dLbl>
            <c:dLbl>
              <c:idx val="65"/>
              <c:delete val="1"/>
              <c:extLst>
                <c:ext xmlns:c15="http://schemas.microsoft.com/office/drawing/2012/chart" uri="{CE6537A1-D6FC-4f65-9D91-7224C49458BB}"/>
                <c:ext xmlns:c16="http://schemas.microsoft.com/office/drawing/2014/chart" uri="{C3380CC4-5D6E-409C-BE32-E72D297353CC}">
                  <c16:uniqueId val="{0000000E-9FA8-4AAF-971B-BB06D9C7C8B7}"/>
                </c:ext>
              </c:extLst>
            </c:dLbl>
            <c:dLbl>
              <c:idx val="66"/>
              <c:delete val="1"/>
              <c:extLst>
                <c:ext xmlns:c15="http://schemas.microsoft.com/office/drawing/2012/chart" uri="{CE6537A1-D6FC-4f65-9D91-7224C49458BB}"/>
                <c:ext xmlns:c16="http://schemas.microsoft.com/office/drawing/2014/chart" uri="{C3380CC4-5D6E-409C-BE32-E72D297353CC}">
                  <c16:uniqueId val="{00000010-9FA8-4AAF-971B-BB06D9C7C8B7}"/>
                </c:ext>
              </c:extLst>
            </c:dLbl>
            <c:dLbl>
              <c:idx val="67"/>
              <c:layout>
                <c:manualLayout>
                  <c:x val="-2.0055007311249304E-2"/>
                  <c:y val="-0.3295154362371514"/>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5-9FA8-4AAF-971B-BB06D9C7C8B7}"/>
                </c:ext>
              </c:extLst>
            </c:dLbl>
            <c:dLbl>
              <c:idx val="68"/>
              <c:layout>
                <c:manualLayout>
                  <c:x val="-2.528197409297174E-2"/>
                  <c:y val="-0.11855004335587996"/>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FA8-4AAF-971B-BB06D9C7C8B7}"/>
                </c:ext>
              </c:extLst>
            </c:dLbl>
            <c:dLbl>
              <c:idx val="69"/>
              <c:layout>
                <c:manualLayout>
                  <c:x val="0"/>
                  <c:y val="-6.6429181585212924E-2"/>
                </c:manualLayout>
              </c:layout>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8-9FA8-4AAF-971B-BB06D9C7C8B7}"/>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Sheet1!$A$3:$A$69</c:f>
              <c:numCache>
                <c:formatCode>h:mm</c:formatCode>
                <c:ptCount val="67"/>
                <c:pt idx="0">
                  <c:v>0.2673611111111111</c:v>
                </c:pt>
                <c:pt idx="1">
                  <c:v>0.28125</c:v>
                </c:pt>
                <c:pt idx="2">
                  <c:v>0.29166666666666669</c:v>
                </c:pt>
                <c:pt idx="3">
                  <c:v>0.3125</c:v>
                </c:pt>
                <c:pt idx="4">
                  <c:v>0.32291666666666669</c:v>
                </c:pt>
                <c:pt idx="5">
                  <c:v>0.33333333333333331</c:v>
                </c:pt>
                <c:pt idx="6">
                  <c:v>0.35069444444444442</c:v>
                </c:pt>
                <c:pt idx="7">
                  <c:v>0.3611111111111111</c:v>
                </c:pt>
                <c:pt idx="8">
                  <c:v>0.36805555555555558</c:v>
                </c:pt>
                <c:pt idx="9">
                  <c:v>0.39583333333333331</c:v>
                </c:pt>
                <c:pt idx="10">
                  <c:v>0.39930555555555558</c:v>
                </c:pt>
                <c:pt idx="11">
                  <c:v>0.40625</c:v>
                </c:pt>
                <c:pt idx="12">
                  <c:v>0.40972222222222221</c:v>
                </c:pt>
                <c:pt idx="13">
                  <c:v>0.41666666666666669</c:v>
                </c:pt>
                <c:pt idx="14">
                  <c:v>0.4201388888888889</c:v>
                </c:pt>
                <c:pt idx="15">
                  <c:v>0.4236111111111111</c:v>
                </c:pt>
                <c:pt idx="16">
                  <c:v>0.42708333333333331</c:v>
                </c:pt>
                <c:pt idx="17">
                  <c:v>0.4375</c:v>
                </c:pt>
                <c:pt idx="18">
                  <c:v>0.44791666666666669</c:v>
                </c:pt>
                <c:pt idx="19">
                  <c:v>0.45833333333333331</c:v>
                </c:pt>
                <c:pt idx="20">
                  <c:v>0.46875</c:v>
                </c:pt>
                <c:pt idx="21">
                  <c:v>0.47222222222222221</c:v>
                </c:pt>
                <c:pt idx="22">
                  <c:v>0.4826388888888889</c:v>
                </c:pt>
                <c:pt idx="23">
                  <c:v>0.49305555555555558</c:v>
                </c:pt>
                <c:pt idx="24">
                  <c:v>0.50347222222222221</c:v>
                </c:pt>
                <c:pt idx="25">
                  <c:v>0.51388888888888884</c:v>
                </c:pt>
                <c:pt idx="26">
                  <c:v>0.52430555555555558</c:v>
                </c:pt>
                <c:pt idx="27">
                  <c:v>0.53125</c:v>
                </c:pt>
                <c:pt idx="28">
                  <c:v>0.53472222222222221</c:v>
                </c:pt>
                <c:pt idx="29">
                  <c:v>0.5625</c:v>
                </c:pt>
                <c:pt idx="30">
                  <c:v>0.57291666666666663</c:v>
                </c:pt>
                <c:pt idx="31">
                  <c:v>0.58333333333333337</c:v>
                </c:pt>
                <c:pt idx="32">
                  <c:v>0.59375</c:v>
                </c:pt>
                <c:pt idx="33">
                  <c:v>0.60416666666666663</c:v>
                </c:pt>
                <c:pt idx="34">
                  <c:v>0.61111111111111116</c:v>
                </c:pt>
                <c:pt idx="35">
                  <c:v>0.61458333333333337</c:v>
                </c:pt>
                <c:pt idx="36">
                  <c:v>0.62152777777777779</c:v>
                </c:pt>
                <c:pt idx="37">
                  <c:v>0.625</c:v>
                </c:pt>
                <c:pt idx="38">
                  <c:v>0.62847222222222221</c:v>
                </c:pt>
                <c:pt idx="39">
                  <c:v>0.63541666666666663</c:v>
                </c:pt>
                <c:pt idx="40">
                  <c:v>0.63888888888888884</c:v>
                </c:pt>
                <c:pt idx="41">
                  <c:v>0.64583333333333337</c:v>
                </c:pt>
                <c:pt idx="42">
                  <c:v>0.64930555555555558</c:v>
                </c:pt>
                <c:pt idx="43">
                  <c:v>0.65972222222222221</c:v>
                </c:pt>
                <c:pt idx="44">
                  <c:v>0.66319444444444442</c:v>
                </c:pt>
                <c:pt idx="45">
                  <c:v>0.66666666666666663</c:v>
                </c:pt>
                <c:pt idx="46">
                  <c:v>0.67708333333333337</c:v>
                </c:pt>
                <c:pt idx="47">
                  <c:v>0.6875</c:v>
                </c:pt>
                <c:pt idx="48">
                  <c:v>0.69791666666666663</c:v>
                </c:pt>
                <c:pt idx="49">
                  <c:v>0.70833333333333337</c:v>
                </c:pt>
                <c:pt idx="50">
                  <c:v>0.71875</c:v>
                </c:pt>
                <c:pt idx="51">
                  <c:v>0.73611111111111116</c:v>
                </c:pt>
                <c:pt idx="52">
                  <c:v>0.74652777777777779</c:v>
                </c:pt>
                <c:pt idx="53">
                  <c:v>0.76041666666666663</c:v>
                </c:pt>
                <c:pt idx="54">
                  <c:v>0.77083333333333337</c:v>
                </c:pt>
                <c:pt idx="55">
                  <c:v>0.78472222222222221</c:v>
                </c:pt>
                <c:pt idx="56">
                  <c:v>0.78819444444444442</c:v>
                </c:pt>
                <c:pt idx="57">
                  <c:v>0.83680555555555558</c:v>
                </c:pt>
                <c:pt idx="58">
                  <c:v>0.84027777777777779</c:v>
                </c:pt>
                <c:pt idx="59">
                  <c:v>0.84375</c:v>
                </c:pt>
                <c:pt idx="60">
                  <c:v>0.86458333333333337</c:v>
                </c:pt>
                <c:pt idx="61">
                  <c:v>0.86805555555555558</c:v>
                </c:pt>
                <c:pt idx="62">
                  <c:v>0.875</c:v>
                </c:pt>
                <c:pt idx="63">
                  <c:v>0.88194444444444442</c:v>
                </c:pt>
                <c:pt idx="64">
                  <c:v>0.92708333333333337</c:v>
                </c:pt>
                <c:pt idx="65">
                  <c:v>0.9375</c:v>
                </c:pt>
                <c:pt idx="66">
                  <c:v>0.95138888888888884</c:v>
                </c:pt>
              </c:numCache>
            </c:numRef>
          </c:cat>
          <c:val>
            <c:numRef>
              <c:f>Sheet1!$C$3:$C$69</c:f>
              <c:numCache>
                <c:formatCode>0%</c:formatCode>
                <c:ptCount val="67"/>
                <c:pt idx="0">
                  <c:v>#N/A</c:v>
                </c:pt>
                <c:pt idx="1">
                  <c:v>6.024096385542169E-3</c:v>
                </c:pt>
                <c:pt idx="2">
                  <c:v>#N/A</c:v>
                </c:pt>
                <c:pt idx="3">
                  <c:v>#N/A</c:v>
                </c:pt>
                <c:pt idx="4">
                  <c:v>0.12162162162162163</c:v>
                </c:pt>
                <c:pt idx="5">
                  <c:v>#N/A</c:v>
                </c:pt>
                <c:pt idx="6">
                  <c:v>0.21171171171171171</c:v>
                </c:pt>
                <c:pt idx="7">
                  <c:v>0.37096774193548387</c:v>
                </c:pt>
                <c:pt idx="8">
                  <c:v>#N/A</c:v>
                </c:pt>
                <c:pt idx="9">
                  <c:v>0.72477064220183485</c:v>
                </c:pt>
                <c:pt idx="10">
                  <c:v>0.35627530364372467</c:v>
                </c:pt>
                <c:pt idx="11">
                  <c:v>#N/A</c:v>
                </c:pt>
                <c:pt idx="12">
                  <c:v>#N/A</c:v>
                </c:pt>
                <c:pt idx="13">
                  <c:v>0.68604651162790697</c:v>
                </c:pt>
                <c:pt idx="14">
                  <c:v>0.29032258064516131</c:v>
                </c:pt>
                <c:pt idx="15">
                  <c:v>0.58974358974358976</c:v>
                </c:pt>
                <c:pt idx="16">
                  <c:v>#N/A</c:v>
                </c:pt>
                <c:pt idx="17">
                  <c:v>0.40384615384615385</c:v>
                </c:pt>
                <c:pt idx="18">
                  <c:v>0.67532467532467533</c:v>
                </c:pt>
                <c:pt idx="19">
                  <c:v>#N/A</c:v>
                </c:pt>
                <c:pt idx="20">
                  <c:v>0.1875</c:v>
                </c:pt>
                <c:pt idx="21">
                  <c:v>0.41960784313725491</c:v>
                </c:pt>
                <c:pt idx="22">
                  <c:v>#N/A</c:v>
                </c:pt>
                <c:pt idx="23">
                  <c:v>0.4</c:v>
                </c:pt>
                <c:pt idx="24">
                  <c:v>#N/A</c:v>
                </c:pt>
                <c:pt idx="25">
                  <c:v>0.34042553191489361</c:v>
                </c:pt>
                <c:pt idx="26">
                  <c:v>0.32777777777777778</c:v>
                </c:pt>
                <c:pt idx="27">
                  <c:v>0.57999999999999996</c:v>
                </c:pt>
                <c:pt idx="28">
                  <c:v>0.43243243243243246</c:v>
                </c:pt>
                <c:pt idx="29">
                  <c:v>0.36363636363636365</c:v>
                </c:pt>
                <c:pt idx="30">
                  <c:v>#N/A</c:v>
                </c:pt>
                <c:pt idx="31">
                  <c:v>0.29900332225913623</c:v>
                </c:pt>
                <c:pt idx="32">
                  <c:v>#N/A</c:v>
                </c:pt>
                <c:pt idx="33">
                  <c:v>0.10869565217391304</c:v>
                </c:pt>
                <c:pt idx="34">
                  <c:v>0.30275229357798167</c:v>
                </c:pt>
                <c:pt idx="35">
                  <c:v>0.24120603015075376</c:v>
                </c:pt>
                <c:pt idx="36">
                  <c:v>#N/A</c:v>
                </c:pt>
                <c:pt idx="37">
                  <c:v>#N/A</c:v>
                </c:pt>
                <c:pt idx="38">
                  <c:v>9.8039215686274508E-2</c:v>
                </c:pt>
                <c:pt idx="39">
                  <c:v>6.5573770491803282E-2</c:v>
                </c:pt>
                <c:pt idx="40">
                  <c:v>0.12562814070351758</c:v>
                </c:pt>
                <c:pt idx="41">
                  <c:v>#N/A</c:v>
                </c:pt>
                <c:pt idx="42">
                  <c:v>0.35555555555555557</c:v>
                </c:pt>
                <c:pt idx="43">
                  <c:v>0.3559322033898305</c:v>
                </c:pt>
                <c:pt idx="44">
                  <c:v>#N/A</c:v>
                </c:pt>
                <c:pt idx="45">
                  <c:v>0.23383084577114427</c:v>
                </c:pt>
                <c:pt idx="46">
                  <c:v>#N/A</c:v>
                </c:pt>
                <c:pt idx="47">
                  <c:v>5.7347670250896057E-2</c:v>
                </c:pt>
                <c:pt idx="48">
                  <c:v>#N/A</c:v>
                </c:pt>
                <c:pt idx="49">
                  <c:v>0.1327683615819209</c:v>
                </c:pt>
                <c:pt idx="50">
                  <c:v>0.13478260869565217</c:v>
                </c:pt>
                <c:pt idx="51">
                  <c:v>8.4507042253521125E-2</c:v>
                </c:pt>
                <c:pt idx="52">
                  <c:v>#N/A</c:v>
                </c:pt>
                <c:pt idx="53">
                  <c:v>1.9662921348314606E-2</c:v>
                </c:pt>
                <c:pt idx="54">
                  <c:v>#N/A</c:v>
                </c:pt>
                <c:pt idx="55">
                  <c:v>0.14000000000000001</c:v>
                </c:pt>
                <c:pt idx="56">
                  <c:v>6.2913907284768214E-2</c:v>
                </c:pt>
                <c:pt idx="57">
                  <c:v>1.1834319526627219E-2</c:v>
                </c:pt>
                <c:pt idx="58">
                  <c:v>2.2900763358778626E-2</c:v>
                </c:pt>
                <c:pt idx="59">
                  <c:v>#N/A</c:v>
                </c:pt>
                <c:pt idx="60">
                  <c:v>#N/A</c:v>
                </c:pt>
                <c:pt idx="61">
                  <c:v>#N/A</c:v>
                </c:pt>
                <c:pt idx="62">
                  <c:v>2.0408163265306121E-2</c:v>
                </c:pt>
                <c:pt idx="63">
                  <c:v>#N/A</c:v>
                </c:pt>
                <c:pt idx="64">
                  <c:v>1.1627906976744186E-2</c:v>
                </c:pt>
                <c:pt idx="65">
                  <c:v>#N/A</c:v>
                </c:pt>
                <c:pt idx="66">
                  <c:v>#N/A</c:v>
                </c:pt>
              </c:numCache>
            </c:numRef>
          </c:val>
          <c:smooth val="0"/>
          <c:extLst>
            <c:ext xmlns:c16="http://schemas.microsoft.com/office/drawing/2014/chart" uri="{C3380CC4-5D6E-409C-BE32-E72D297353CC}">
              <c16:uniqueId val="{00000016-BADA-44C2-8894-B0A6DB4686CC}"/>
            </c:ext>
          </c:extLst>
        </c:ser>
        <c:dLbls>
          <c:showLegendKey val="0"/>
          <c:showVal val="1"/>
          <c:showCatName val="0"/>
          <c:showSerName val="0"/>
          <c:showPercent val="0"/>
          <c:showBubbleSize val="0"/>
        </c:dLbls>
        <c:marker val="1"/>
        <c:smooth val="0"/>
        <c:axId val="1371910336"/>
        <c:axId val="1371923296"/>
      </c:lineChart>
      <c:catAx>
        <c:axId val="1371910336"/>
        <c:scaling>
          <c:orientation val="minMax"/>
        </c:scaling>
        <c:delete val="0"/>
        <c:axPos val="b"/>
        <c:numFmt formatCode="h:mm"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371923296"/>
        <c:crosses val="autoZero"/>
        <c:auto val="1"/>
        <c:lblAlgn val="ctr"/>
        <c:lblOffset val="100"/>
        <c:tickLblSkip val="3"/>
        <c:tickMarkSkip val="1"/>
        <c:noMultiLvlLbl val="0"/>
      </c:catAx>
      <c:valAx>
        <c:axId val="13719232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371910336"/>
        <c:crosses val="autoZero"/>
        <c:crossBetween val="between"/>
      </c:valAx>
      <c:spPr>
        <a:noFill/>
        <a:ln>
          <a:noFill/>
        </a:ln>
        <a:effectLst/>
      </c:spPr>
    </c:plotArea>
    <c:legend>
      <c:legendPos val="b"/>
      <c:layout>
        <c:manualLayout>
          <c:xMode val="edge"/>
          <c:yMode val="edge"/>
          <c:x val="0.32850806781849656"/>
          <c:y val="0.93712078262200182"/>
          <c:w val="0.34904269944523558"/>
          <c:h val="6.287921737799818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2"/>
          <c:order val="1"/>
          <c:tx>
            <c:strRef>
              <c:f>Sheet1!$B$1</c:f>
              <c:strCache>
                <c:ptCount val="1"/>
                <c:pt idx="0">
                  <c:v>Belmont - Gutcher</c:v>
                </c:pt>
              </c:strCache>
            </c:strRef>
          </c:tx>
          <c:spPr>
            <a:solidFill>
              <a:srgbClr val="FF0066"/>
            </a:solidFill>
            <a:ln>
              <a:noFill/>
            </a:ln>
            <a:effectLst/>
          </c:spPr>
          <c:invertIfNegative val="0"/>
          <c:cat>
            <c:numRef>
              <c:f>Sheet1!$A$2:$A$13</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Sheet1!$B$2:$B$13</c:f>
              <c:numCache>
                <c:formatCode>General</c:formatCode>
                <c:ptCount val="12"/>
                <c:pt idx="0">
                  <c:v>163334.95000000045</c:v>
                </c:pt>
                <c:pt idx="1">
                  <c:v>169019.55000000019</c:v>
                </c:pt>
                <c:pt idx="2">
                  <c:v>168936.99999999974</c:v>
                </c:pt>
                <c:pt idx="3">
                  <c:v>178425.80000000045</c:v>
                </c:pt>
                <c:pt idx="4">
                  <c:v>176129.49999999988</c:v>
                </c:pt>
                <c:pt idx="5">
                  <c:v>180041.50000000026</c:v>
                </c:pt>
                <c:pt idx="6">
                  <c:v>171400.50000000041</c:v>
                </c:pt>
                <c:pt idx="7">
                  <c:v>107423.20000000036</c:v>
                </c:pt>
                <c:pt idx="8">
                  <c:v>142490.75000000006</c:v>
                </c:pt>
                <c:pt idx="9">
                  <c:v>167376.3000000006</c:v>
                </c:pt>
                <c:pt idx="10">
                  <c:v>168989.84999999995</c:v>
                </c:pt>
                <c:pt idx="11">
                  <c:v>174925.10000000088</c:v>
                </c:pt>
              </c:numCache>
            </c:numRef>
          </c:val>
          <c:extLst>
            <c:ext xmlns:c16="http://schemas.microsoft.com/office/drawing/2014/chart" uri="{C3380CC4-5D6E-409C-BE32-E72D297353CC}">
              <c16:uniqueId val="{00000000-4D16-44F1-A516-60569272A0EB}"/>
            </c:ext>
          </c:extLst>
        </c:ser>
        <c:ser>
          <c:idx val="3"/>
          <c:order val="2"/>
          <c:tx>
            <c:strRef>
              <c:f>Sheet1!$C$1</c:f>
              <c:strCache>
                <c:ptCount val="1"/>
                <c:pt idx="0">
                  <c:v>Belmont - Hamars Ness</c:v>
                </c:pt>
              </c:strCache>
            </c:strRef>
          </c:tx>
          <c:spPr>
            <a:solidFill>
              <a:schemeClr val="accent4"/>
            </a:solidFill>
            <a:ln>
              <a:noFill/>
            </a:ln>
            <a:effectLst/>
          </c:spPr>
          <c:invertIfNegative val="0"/>
          <c:cat>
            <c:numRef>
              <c:f>Sheet1!$A$2:$A$13</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Sheet1!$C$2:$C$13</c:f>
              <c:numCache>
                <c:formatCode>General</c:formatCode>
                <c:ptCount val="12"/>
                <c:pt idx="0">
                  <c:v>17003.699999999957</c:v>
                </c:pt>
                <c:pt idx="1">
                  <c:v>16388.949999999939</c:v>
                </c:pt>
                <c:pt idx="2">
                  <c:v>14051.999999999964</c:v>
                </c:pt>
                <c:pt idx="3">
                  <c:v>17917.749999999971</c:v>
                </c:pt>
                <c:pt idx="4">
                  <c:v>15156.699999999979</c:v>
                </c:pt>
                <c:pt idx="5">
                  <c:v>13219.80000000001</c:v>
                </c:pt>
                <c:pt idx="6">
                  <c:v>14007.450000000004</c:v>
                </c:pt>
                <c:pt idx="7">
                  <c:v>9772.4999999999891</c:v>
                </c:pt>
                <c:pt idx="8">
                  <c:v>12862.299999999992</c:v>
                </c:pt>
                <c:pt idx="9">
                  <c:v>14158.699999999979</c:v>
                </c:pt>
                <c:pt idx="10">
                  <c:v>14165.399999999987</c:v>
                </c:pt>
                <c:pt idx="11">
                  <c:v>13236.35000000002</c:v>
                </c:pt>
              </c:numCache>
            </c:numRef>
          </c:val>
          <c:extLst>
            <c:ext xmlns:c16="http://schemas.microsoft.com/office/drawing/2014/chart" uri="{C3380CC4-5D6E-409C-BE32-E72D297353CC}">
              <c16:uniqueId val="{00000001-4D16-44F1-A516-60569272A0EB}"/>
            </c:ext>
          </c:extLst>
        </c:ser>
        <c:ser>
          <c:idx val="6"/>
          <c:order val="3"/>
          <c:tx>
            <c:strRef>
              <c:f>Sheet1!$D$1</c:f>
              <c:strCache>
                <c:ptCount val="1"/>
                <c:pt idx="0">
                  <c:v>Gutcher - Belmont</c:v>
                </c:pt>
              </c:strCache>
            </c:strRef>
          </c:tx>
          <c:spPr>
            <a:solidFill>
              <a:srgbClr val="9966FF"/>
            </a:solidFill>
            <a:ln>
              <a:noFill/>
            </a:ln>
            <a:effectLst/>
          </c:spPr>
          <c:invertIfNegative val="0"/>
          <c:cat>
            <c:numRef>
              <c:f>Sheet1!$A$2:$A$13</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Sheet1!$D$2:$D$13</c:f>
              <c:numCache>
                <c:formatCode>General</c:formatCode>
                <c:ptCount val="12"/>
                <c:pt idx="0">
                  <c:v>168785.75000000015</c:v>
                </c:pt>
                <c:pt idx="1">
                  <c:v>174077.40000000055</c:v>
                </c:pt>
                <c:pt idx="2">
                  <c:v>175128.49999999994</c:v>
                </c:pt>
                <c:pt idx="3">
                  <c:v>187950.24999999959</c:v>
                </c:pt>
                <c:pt idx="4">
                  <c:v>186672.00000000049</c:v>
                </c:pt>
                <c:pt idx="5">
                  <c:v>185791.39999999967</c:v>
                </c:pt>
                <c:pt idx="6">
                  <c:v>178427.79999999964</c:v>
                </c:pt>
                <c:pt idx="7">
                  <c:v>112791.30000000029</c:v>
                </c:pt>
                <c:pt idx="8">
                  <c:v>148671.39999999997</c:v>
                </c:pt>
                <c:pt idx="9">
                  <c:v>173741.59999999974</c:v>
                </c:pt>
                <c:pt idx="10">
                  <c:v>176419.84999999969</c:v>
                </c:pt>
                <c:pt idx="11">
                  <c:v>183321.05000000013</c:v>
                </c:pt>
              </c:numCache>
            </c:numRef>
          </c:val>
          <c:extLst>
            <c:ext xmlns:c16="http://schemas.microsoft.com/office/drawing/2014/chart" uri="{C3380CC4-5D6E-409C-BE32-E72D297353CC}">
              <c16:uniqueId val="{00000002-4D16-44F1-A516-60569272A0EB}"/>
            </c:ext>
          </c:extLst>
        </c:ser>
        <c:ser>
          <c:idx val="0"/>
          <c:order val="4"/>
          <c:tx>
            <c:strRef>
              <c:f>Sheet1!$E$1</c:f>
              <c:strCache>
                <c:ptCount val="1"/>
                <c:pt idx="0">
                  <c:v>Gutcher - Hamars Ness</c:v>
                </c:pt>
              </c:strCache>
            </c:strRef>
          </c:tx>
          <c:spPr>
            <a:solidFill>
              <a:schemeClr val="accent1"/>
            </a:solidFill>
            <a:ln>
              <a:noFill/>
            </a:ln>
            <a:effectLst/>
          </c:spPr>
          <c:invertIfNegative val="0"/>
          <c:cat>
            <c:numRef>
              <c:f>Sheet1!$A$2:$A$13</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Sheet1!$E$2:$E$13</c:f>
              <c:numCache>
                <c:formatCode>General</c:formatCode>
                <c:ptCount val="12"/>
                <c:pt idx="0">
                  <c:v>12682.250000000007</c:v>
                </c:pt>
                <c:pt idx="1">
                  <c:v>12712.150000000012</c:v>
                </c:pt>
                <c:pt idx="2">
                  <c:v>12153.9</c:v>
                </c:pt>
                <c:pt idx="3">
                  <c:v>13130.600000000024</c:v>
                </c:pt>
                <c:pt idx="4">
                  <c:v>11534.300000000021</c:v>
                </c:pt>
                <c:pt idx="5">
                  <c:v>13498.200000000013</c:v>
                </c:pt>
                <c:pt idx="6">
                  <c:v>10243.100000000015</c:v>
                </c:pt>
                <c:pt idx="7">
                  <c:v>8160.8000000000065</c:v>
                </c:pt>
                <c:pt idx="8">
                  <c:v>9927.2999999999993</c:v>
                </c:pt>
                <c:pt idx="9">
                  <c:v>10195.95000000001</c:v>
                </c:pt>
                <c:pt idx="10">
                  <c:v>10739.050000000005</c:v>
                </c:pt>
                <c:pt idx="11">
                  <c:v>10325.100000000039</c:v>
                </c:pt>
              </c:numCache>
            </c:numRef>
          </c:val>
          <c:extLst>
            <c:ext xmlns:c16="http://schemas.microsoft.com/office/drawing/2014/chart" uri="{C3380CC4-5D6E-409C-BE32-E72D297353CC}">
              <c16:uniqueId val="{00000003-4D16-44F1-A516-60569272A0EB}"/>
            </c:ext>
          </c:extLst>
        </c:ser>
        <c:ser>
          <c:idx val="4"/>
          <c:order val="5"/>
          <c:tx>
            <c:strRef>
              <c:f>Sheet1!$F$1</c:f>
              <c:strCache>
                <c:ptCount val="1"/>
                <c:pt idx="0">
                  <c:v>Hamars Ness - Belmont</c:v>
                </c:pt>
              </c:strCache>
            </c:strRef>
          </c:tx>
          <c:spPr>
            <a:solidFill>
              <a:srgbClr val="CC00CC"/>
            </a:solidFill>
            <a:ln>
              <a:noFill/>
            </a:ln>
            <a:effectLst/>
          </c:spPr>
          <c:invertIfNegative val="0"/>
          <c:cat>
            <c:numRef>
              <c:f>Sheet1!$A$2:$A$13</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Sheet1!$F$2:$F$13</c:f>
              <c:numCache>
                <c:formatCode>General</c:formatCode>
                <c:ptCount val="12"/>
                <c:pt idx="0">
                  <c:v>8917.1000000000295</c:v>
                </c:pt>
                <c:pt idx="1">
                  <c:v>9642.3500000000531</c:v>
                </c:pt>
                <c:pt idx="2">
                  <c:v>8159.2000000000453</c:v>
                </c:pt>
                <c:pt idx="3">
                  <c:v>9050.3500000000331</c:v>
                </c:pt>
                <c:pt idx="4">
                  <c:v>7145.800000000032</c:v>
                </c:pt>
                <c:pt idx="5">
                  <c:v>7386.1500000000151</c:v>
                </c:pt>
                <c:pt idx="6">
                  <c:v>6976.7000000000244</c:v>
                </c:pt>
                <c:pt idx="7">
                  <c:v>6202.2999999999965</c:v>
                </c:pt>
                <c:pt idx="8">
                  <c:v>7155.2500000000045</c:v>
                </c:pt>
                <c:pt idx="9">
                  <c:v>7767.9000000000233</c:v>
                </c:pt>
                <c:pt idx="10">
                  <c:v>8106.6500000000169</c:v>
                </c:pt>
                <c:pt idx="11">
                  <c:v>6408.0000000000146</c:v>
                </c:pt>
              </c:numCache>
            </c:numRef>
          </c:val>
          <c:extLst>
            <c:ext xmlns:c16="http://schemas.microsoft.com/office/drawing/2014/chart" uri="{C3380CC4-5D6E-409C-BE32-E72D297353CC}">
              <c16:uniqueId val="{00000004-4D16-44F1-A516-60569272A0EB}"/>
            </c:ext>
          </c:extLst>
        </c:ser>
        <c:ser>
          <c:idx val="5"/>
          <c:order val="6"/>
          <c:tx>
            <c:strRef>
              <c:f>Sheet1!$G$1</c:f>
              <c:strCache>
                <c:ptCount val="1"/>
                <c:pt idx="0">
                  <c:v>Hamars Ness - Gutcher</c:v>
                </c:pt>
              </c:strCache>
            </c:strRef>
          </c:tx>
          <c:spPr>
            <a:solidFill>
              <a:schemeClr val="accent6"/>
            </a:solidFill>
            <a:ln>
              <a:noFill/>
            </a:ln>
            <a:effectLst/>
          </c:spPr>
          <c:invertIfNegative val="0"/>
          <c:cat>
            <c:numRef>
              <c:f>Sheet1!$A$2:$A$13</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Sheet1!$G$2:$G$13</c:f>
              <c:numCache>
                <c:formatCode>General</c:formatCode>
                <c:ptCount val="12"/>
                <c:pt idx="0">
                  <c:v>20918.799999999963</c:v>
                </c:pt>
                <c:pt idx="1">
                  <c:v>19757.899999999943</c:v>
                </c:pt>
                <c:pt idx="2">
                  <c:v>18082.849999999948</c:v>
                </c:pt>
                <c:pt idx="3">
                  <c:v>21861.999999999964</c:v>
                </c:pt>
                <c:pt idx="4">
                  <c:v>21455.549999999901</c:v>
                </c:pt>
                <c:pt idx="5">
                  <c:v>20537.0999999999</c:v>
                </c:pt>
                <c:pt idx="6">
                  <c:v>17208.349999999929</c:v>
                </c:pt>
                <c:pt idx="7">
                  <c:v>11797.949999999988</c:v>
                </c:pt>
                <c:pt idx="8">
                  <c:v>16258.84999999996</c:v>
                </c:pt>
                <c:pt idx="9">
                  <c:v>16674.999999999978</c:v>
                </c:pt>
                <c:pt idx="10">
                  <c:v>17277.449999999957</c:v>
                </c:pt>
                <c:pt idx="11">
                  <c:v>16921.749999999924</c:v>
                </c:pt>
              </c:numCache>
            </c:numRef>
          </c:val>
          <c:extLst>
            <c:ext xmlns:c16="http://schemas.microsoft.com/office/drawing/2014/chart" uri="{C3380CC4-5D6E-409C-BE32-E72D297353CC}">
              <c16:uniqueId val="{00000005-4D16-44F1-A516-60569272A0EB}"/>
            </c:ext>
          </c:extLst>
        </c:ser>
        <c:dLbls>
          <c:showLegendKey val="0"/>
          <c:showVal val="0"/>
          <c:showCatName val="0"/>
          <c:showSerName val="0"/>
          <c:showPercent val="0"/>
          <c:showBubbleSize val="0"/>
        </c:dLbls>
        <c:gapWidth val="100"/>
        <c:overlap val="100"/>
        <c:axId val="1766616447"/>
        <c:axId val="1766620287"/>
        <c:extLst>
          <c:ext xmlns:c15="http://schemas.microsoft.com/office/drawing/2012/chart" uri="{02D57815-91ED-43cb-92C2-25804820EDAC}">
            <c15:filteredBarSeries>
              <c15:ser>
                <c:idx val="1"/>
                <c:order val="0"/>
                <c:tx>
                  <c:strRef>
                    <c:extLst>
                      <c:ext uri="{02D57815-91ED-43cb-92C2-25804820EDAC}">
                        <c15:formulaRef>
                          <c15:sqref>Sheet1!$A$1</c15:sqref>
                        </c15:formulaRef>
                      </c:ext>
                    </c:extLst>
                    <c:strCache>
                      <c:ptCount val="1"/>
                      <c:pt idx="0">
                        <c:v>Column1</c:v>
                      </c:pt>
                    </c:strCache>
                  </c:strRef>
                </c:tx>
                <c:spPr>
                  <a:solidFill>
                    <a:schemeClr val="accent2"/>
                  </a:solidFill>
                  <a:ln>
                    <a:noFill/>
                  </a:ln>
                  <a:effectLst/>
                </c:spPr>
                <c:invertIfNegative val="0"/>
                <c:cat>
                  <c:numRef>
                    <c:extLst>
                      <c:ext uri="{02D57815-91ED-43cb-92C2-25804820EDAC}">
                        <c15:formulaRef>
                          <c15:sqref>Sheet1!$A$2:$A$13</c15:sqref>
                        </c15:formulaRef>
                      </c:ext>
                    </c:extLst>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extLst>
                      <c:ext uri="{02D57815-91ED-43cb-92C2-25804820EDAC}">
                        <c15:formulaRef>
                          <c15:sqref>Sheet1!$A$2:$A$13</c15:sqref>
                        </c15:formulaRef>
                      </c:ext>
                    </c:extLst>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val>
                <c:extLst>
                  <c:ext xmlns:c16="http://schemas.microsoft.com/office/drawing/2014/chart" uri="{C3380CC4-5D6E-409C-BE32-E72D297353CC}">
                    <c16:uniqueId val="{00000006-4D16-44F1-A516-60569272A0EB}"/>
                  </c:ext>
                </c:extLst>
              </c15:ser>
            </c15:filteredBarSeries>
          </c:ext>
        </c:extLst>
      </c:barChart>
      <c:catAx>
        <c:axId val="1766616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766620287"/>
        <c:crosses val="autoZero"/>
        <c:auto val="1"/>
        <c:lblAlgn val="ctr"/>
        <c:lblOffset val="100"/>
        <c:noMultiLvlLbl val="0"/>
      </c:catAx>
      <c:valAx>
        <c:axId val="17666202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r>
                  <a:rPr lang="en-GB"/>
                  <a:t>Total Lane Metres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766616447"/>
        <c:crosses val="autoZero"/>
        <c:crossBetween val="between"/>
      </c:valAx>
      <c:spPr>
        <a:noFill/>
        <a:ln>
          <a:noFill/>
        </a:ln>
        <a:effectLst/>
      </c:spPr>
    </c:plotArea>
    <c:legend>
      <c:legendPos val="b"/>
      <c:layout>
        <c:manualLayout>
          <c:xMode val="edge"/>
          <c:yMode val="edge"/>
          <c:x val="0.1842444981772223"/>
          <c:y val="0.92304497455522116"/>
          <c:w val="0.73328037712704064"/>
          <c:h val="7.695502544477889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2"/>
          <c:order val="1"/>
          <c:tx>
            <c:strRef>
              <c:f>Sheet1!$B$1</c:f>
              <c:strCache>
                <c:ptCount val="1"/>
                <c:pt idx="0">
                  <c:v>Belmont - Gutcher</c:v>
                </c:pt>
              </c:strCache>
            </c:strRef>
          </c:tx>
          <c:spPr>
            <a:solidFill>
              <a:srgbClr val="FF0066"/>
            </a:solidFill>
            <a:ln>
              <a:noFill/>
            </a:ln>
            <a:effectLst/>
          </c:spPr>
          <c:invertIfNegative val="0"/>
          <c:cat>
            <c:numRef>
              <c:f>Sheet1!$A$2:$A$13</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Sheet1!$B$2:$B$13</c:f>
              <c:numCache>
                <c:formatCode>General</c:formatCode>
                <c:ptCount val="12"/>
                <c:pt idx="0">
                  <c:v>8227</c:v>
                </c:pt>
                <c:pt idx="1">
                  <c:v>7805</c:v>
                </c:pt>
                <c:pt idx="2">
                  <c:v>7879</c:v>
                </c:pt>
                <c:pt idx="3">
                  <c:v>7868</c:v>
                </c:pt>
                <c:pt idx="4">
                  <c:v>8013</c:v>
                </c:pt>
                <c:pt idx="5">
                  <c:v>8002</c:v>
                </c:pt>
                <c:pt idx="6">
                  <c:v>7768</c:v>
                </c:pt>
                <c:pt idx="7">
                  <c:v>7804</c:v>
                </c:pt>
                <c:pt idx="8">
                  <c:v>7841</c:v>
                </c:pt>
                <c:pt idx="9">
                  <c:v>7829</c:v>
                </c:pt>
                <c:pt idx="10">
                  <c:v>7705</c:v>
                </c:pt>
                <c:pt idx="11">
                  <c:v>7710</c:v>
                </c:pt>
              </c:numCache>
            </c:numRef>
          </c:val>
          <c:extLst>
            <c:ext xmlns:c16="http://schemas.microsoft.com/office/drawing/2014/chart" uri="{C3380CC4-5D6E-409C-BE32-E72D297353CC}">
              <c16:uniqueId val="{00000000-0619-4ABC-B9F3-2DFD10A58A63}"/>
            </c:ext>
          </c:extLst>
        </c:ser>
        <c:ser>
          <c:idx val="3"/>
          <c:order val="2"/>
          <c:tx>
            <c:strRef>
              <c:f>Sheet1!$C$1</c:f>
              <c:strCache>
                <c:ptCount val="1"/>
                <c:pt idx="0">
                  <c:v>Belmont - Hamars Ness</c:v>
                </c:pt>
              </c:strCache>
            </c:strRef>
          </c:tx>
          <c:spPr>
            <a:solidFill>
              <a:schemeClr val="accent4"/>
            </a:solidFill>
            <a:ln>
              <a:noFill/>
            </a:ln>
            <a:effectLst/>
          </c:spPr>
          <c:invertIfNegative val="0"/>
          <c:cat>
            <c:numRef>
              <c:f>Sheet1!$A$2:$A$13</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Sheet1!$C$2:$C$13</c:f>
              <c:numCache>
                <c:formatCode>General</c:formatCode>
                <c:ptCount val="12"/>
                <c:pt idx="0">
                  <c:v>2127</c:v>
                </c:pt>
                <c:pt idx="1">
                  <c:v>1983</c:v>
                </c:pt>
                <c:pt idx="2">
                  <c:v>1989</c:v>
                </c:pt>
                <c:pt idx="3">
                  <c:v>1995</c:v>
                </c:pt>
                <c:pt idx="4">
                  <c:v>1992</c:v>
                </c:pt>
                <c:pt idx="5">
                  <c:v>1971</c:v>
                </c:pt>
                <c:pt idx="6">
                  <c:v>1975</c:v>
                </c:pt>
                <c:pt idx="7">
                  <c:v>2044</c:v>
                </c:pt>
                <c:pt idx="8">
                  <c:v>2004</c:v>
                </c:pt>
                <c:pt idx="9">
                  <c:v>2026</c:v>
                </c:pt>
                <c:pt idx="10">
                  <c:v>2010</c:v>
                </c:pt>
                <c:pt idx="11">
                  <c:v>1993</c:v>
                </c:pt>
              </c:numCache>
            </c:numRef>
          </c:val>
          <c:extLst>
            <c:ext xmlns:c16="http://schemas.microsoft.com/office/drawing/2014/chart" uri="{C3380CC4-5D6E-409C-BE32-E72D297353CC}">
              <c16:uniqueId val="{00000001-0619-4ABC-B9F3-2DFD10A58A63}"/>
            </c:ext>
          </c:extLst>
        </c:ser>
        <c:ser>
          <c:idx val="6"/>
          <c:order val="3"/>
          <c:tx>
            <c:strRef>
              <c:f>Sheet1!$D$1</c:f>
              <c:strCache>
                <c:ptCount val="1"/>
                <c:pt idx="0">
                  <c:v>Gutcher - Belmont</c:v>
                </c:pt>
              </c:strCache>
            </c:strRef>
          </c:tx>
          <c:spPr>
            <a:solidFill>
              <a:srgbClr val="9966FF"/>
            </a:solidFill>
            <a:ln>
              <a:noFill/>
            </a:ln>
            <a:effectLst/>
          </c:spPr>
          <c:invertIfNegative val="0"/>
          <c:cat>
            <c:numRef>
              <c:f>Sheet1!$A$2:$A$13</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Sheet1!$D$2:$D$13</c:f>
              <c:numCache>
                <c:formatCode>General</c:formatCode>
                <c:ptCount val="12"/>
                <c:pt idx="0">
                  <c:v>9329</c:v>
                </c:pt>
                <c:pt idx="1">
                  <c:v>8679</c:v>
                </c:pt>
                <c:pt idx="2">
                  <c:v>8837</c:v>
                </c:pt>
                <c:pt idx="3">
                  <c:v>8820</c:v>
                </c:pt>
                <c:pt idx="4">
                  <c:v>8976</c:v>
                </c:pt>
                <c:pt idx="5">
                  <c:v>8788</c:v>
                </c:pt>
                <c:pt idx="6">
                  <c:v>8618</c:v>
                </c:pt>
                <c:pt idx="7">
                  <c:v>8694</c:v>
                </c:pt>
                <c:pt idx="8">
                  <c:v>8696</c:v>
                </c:pt>
                <c:pt idx="9">
                  <c:v>8766</c:v>
                </c:pt>
                <c:pt idx="10">
                  <c:v>8624</c:v>
                </c:pt>
                <c:pt idx="11">
                  <c:v>8632</c:v>
                </c:pt>
              </c:numCache>
            </c:numRef>
          </c:val>
          <c:extLst>
            <c:ext xmlns:c16="http://schemas.microsoft.com/office/drawing/2014/chart" uri="{C3380CC4-5D6E-409C-BE32-E72D297353CC}">
              <c16:uniqueId val="{00000002-0619-4ABC-B9F3-2DFD10A58A63}"/>
            </c:ext>
          </c:extLst>
        </c:ser>
        <c:ser>
          <c:idx val="0"/>
          <c:order val="4"/>
          <c:tx>
            <c:strRef>
              <c:f>Sheet1!$E$1</c:f>
              <c:strCache>
                <c:ptCount val="1"/>
                <c:pt idx="0">
                  <c:v>Gutcher - Hamars Ness</c:v>
                </c:pt>
              </c:strCache>
            </c:strRef>
          </c:tx>
          <c:spPr>
            <a:solidFill>
              <a:schemeClr val="accent1"/>
            </a:solidFill>
            <a:ln>
              <a:noFill/>
            </a:ln>
            <a:effectLst/>
          </c:spPr>
          <c:invertIfNegative val="0"/>
          <c:cat>
            <c:numRef>
              <c:f>Sheet1!$A$2:$A$13</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Sheet1!$E$2:$E$13</c:f>
              <c:numCache>
                <c:formatCode>General</c:formatCode>
                <c:ptCount val="12"/>
                <c:pt idx="0">
                  <c:v>1248</c:v>
                </c:pt>
                <c:pt idx="1">
                  <c:v>1128</c:v>
                </c:pt>
                <c:pt idx="2">
                  <c:v>1223</c:v>
                </c:pt>
                <c:pt idx="3">
                  <c:v>1194</c:v>
                </c:pt>
                <c:pt idx="4">
                  <c:v>1186</c:v>
                </c:pt>
                <c:pt idx="5">
                  <c:v>1216</c:v>
                </c:pt>
                <c:pt idx="6">
                  <c:v>1116</c:v>
                </c:pt>
                <c:pt idx="7">
                  <c:v>1139</c:v>
                </c:pt>
                <c:pt idx="8">
                  <c:v>1170</c:v>
                </c:pt>
                <c:pt idx="9">
                  <c:v>1161</c:v>
                </c:pt>
                <c:pt idx="10">
                  <c:v>1144</c:v>
                </c:pt>
                <c:pt idx="11">
                  <c:v>1139</c:v>
                </c:pt>
              </c:numCache>
            </c:numRef>
          </c:val>
          <c:extLst>
            <c:ext xmlns:c16="http://schemas.microsoft.com/office/drawing/2014/chart" uri="{C3380CC4-5D6E-409C-BE32-E72D297353CC}">
              <c16:uniqueId val="{00000003-0619-4ABC-B9F3-2DFD10A58A63}"/>
            </c:ext>
          </c:extLst>
        </c:ser>
        <c:ser>
          <c:idx val="4"/>
          <c:order val="5"/>
          <c:tx>
            <c:strRef>
              <c:f>Sheet1!$F$1</c:f>
              <c:strCache>
                <c:ptCount val="1"/>
                <c:pt idx="0">
                  <c:v>Hamars Ness - Belmont</c:v>
                </c:pt>
              </c:strCache>
            </c:strRef>
          </c:tx>
          <c:spPr>
            <a:solidFill>
              <a:srgbClr val="0BD0D9"/>
            </a:solidFill>
            <a:ln>
              <a:noFill/>
            </a:ln>
            <a:effectLst/>
          </c:spPr>
          <c:invertIfNegative val="0"/>
          <c:cat>
            <c:numRef>
              <c:f>Sheet1!$A$2:$A$13</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Sheet1!$F$2:$F$13</c:f>
              <c:numCache>
                <c:formatCode>General</c:formatCode>
                <c:ptCount val="12"/>
                <c:pt idx="0">
                  <c:v>831</c:v>
                </c:pt>
                <c:pt idx="1">
                  <c:v>877</c:v>
                </c:pt>
                <c:pt idx="2">
                  <c:v>898</c:v>
                </c:pt>
                <c:pt idx="3">
                  <c:v>943</c:v>
                </c:pt>
                <c:pt idx="4">
                  <c:v>948</c:v>
                </c:pt>
                <c:pt idx="5">
                  <c:v>866</c:v>
                </c:pt>
                <c:pt idx="6">
                  <c:v>796</c:v>
                </c:pt>
                <c:pt idx="7">
                  <c:v>706</c:v>
                </c:pt>
                <c:pt idx="8">
                  <c:v>688</c:v>
                </c:pt>
                <c:pt idx="9">
                  <c:v>697</c:v>
                </c:pt>
                <c:pt idx="10">
                  <c:v>710</c:v>
                </c:pt>
                <c:pt idx="11">
                  <c:v>707</c:v>
                </c:pt>
              </c:numCache>
            </c:numRef>
          </c:val>
          <c:extLst>
            <c:ext xmlns:c16="http://schemas.microsoft.com/office/drawing/2014/chart" uri="{C3380CC4-5D6E-409C-BE32-E72D297353CC}">
              <c16:uniqueId val="{00000004-0619-4ABC-B9F3-2DFD10A58A63}"/>
            </c:ext>
          </c:extLst>
        </c:ser>
        <c:ser>
          <c:idx val="5"/>
          <c:order val="6"/>
          <c:tx>
            <c:strRef>
              <c:f>Sheet1!$G$1</c:f>
              <c:strCache>
                <c:ptCount val="1"/>
                <c:pt idx="0">
                  <c:v>Hamars Ness - Gutcher</c:v>
                </c:pt>
              </c:strCache>
            </c:strRef>
          </c:tx>
          <c:spPr>
            <a:solidFill>
              <a:srgbClr val="CC00CC"/>
            </a:solidFill>
            <a:ln>
              <a:noFill/>
            </a:ln>
            <a:effectLst/>
          </c:spPr>
          <c:invertIfNegative val="0"/>
          <c:cat>
            <c:numRef>
              <c:f>Sheet1!$A$2:$A$13</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Sheet1!$G$2:$G$13</c:f>
              <c:numCache>
                <c:formatCode>General</c:formatCode>
                <c:ptCount val="12"/>
                <c:pt idx="0">
                  <c:v>2490</c:v>
                </c:pt>
                <c:pt idx="1">
                  <c:v>2165</c:v>
                </c:pt>
                <c:pt idx="2">
                  <c:v>2256</c:v>
                </c:pt>
                <c:pt idx="3">
                  <c:v>2303</c:v>
                </c:pt>
                <c:pt idx="4">
                  <c:v>2366</c:v>
                </c:pt>
                <c:pt idx="5">
                  <c:v>2378</c:v>
                </c:pt>
                <c:pt idx="6">
                  <c:v>2340</c:v>
                </c:pt>
                <c:pt idx="7">
                  <c:v>2342</c:v>
                </c:pt>
                <c:pt idx="8">
                  <c:v>2361</c:v>
                </c:pt>
                <c:pt idx="9">
                  <c:v>2337</c:v>
                </c:pt>
                <c:pt idx="10">
                  <c:v>2334</c:v>
                </c:pt>
                <c:pt idx="11">
                  <c:v>2343</c:v>
                </c:pt>
              </c:numCache>
            </c:numRef>
          </c:val>
          <c:extLst>
            <c:ext xmlns:c16="http://schemas.microsoft.com/office/drawing/2014/chart" uri="{C3380CC4-5D6E-409C-BE32-E72D297353CC}">
              <c16:uniqueId val="{00000005-0619-4ABC-B9F3-2DFD10A58A63}"/>
            </c:ext>
          </c:extLst>
        </c:ser>
        <c:dLbls>
          <c:showLegendKey val="0"/>
          <c:showVal val="0"/>
          <c:showCatName val="0"/>
          <c:showSerName val="0"/>
          <c:showPercent val="0"/>
          <c:showBubbleSize val="0"/>
        </c:dLbls>
        <c:gapWidth val="100"/>
        <c:overlap val="100"/>
        <c:axId val="1766616447"/>
        <c:axId val="1766620287"/>
        <c:extLst>
          <c:ext xmlns:c15="http://schemas.microsoft.com/office/drawing/2012/chart" uri="{02D57815-91ED-43cb-92C2-25804820EDAC}">
            <c15:filteredBarSeries>
              <c15:ser>
                <c:idx val="1"/>
                <c:order val="0"/>
                <c:tx>
                  <c:strRef>
                    <c:extLst>
                      <c:ext uri="{02D57815-91ED-43cb-92C2-25804820EDAC}">
                        <c15:formulaRef>
                          <c15:sqref>Sheet1!$A$1</c15:sqref>
                        </c15:formulaRef>
                      </c:ext>
                    </c:extLst>
                    <c:strCache>
                      <c:ptCount val="1"/>
                      <c:pt idx="0">
                        <c:v>Column1</c:v>
                      </c:pt>
                    </c:strCache>
                  </c:strRef>
                </c:tx>
                <c:spPr>
                  <a:solidFill>
                    <a:schemeClr val="accent2"/>
                  </a:solidFill>
                  <a:ln>
                    <a:noFill/>
                  </a:ln>
                  <a:effectLst/>
                </c:spPr>
                <c:invertIfNegative val="0"/>
                <c:cat>
                  <c:numRef>
                    <c:extLst>
                      <c:ext uri="{02D57815-91ED-43cb-92C2-25804820EDAC}">
                        <c15:formulaRef>
                          <c15:sqref>Sheet1!$A$2:$A$13</c15:sqref>
                        </c15:formulaRef>
                      </c:ext>
                    </c:extLst>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extLst>
                      <c:ext uri="{02D57815-91ED-43cb-92C2-25804820EDAC}">
                        <c15:formulaRef>
                          <c15:sqref>Sheet1!$A$2:$A$13</c15:sqref>
                        </c15:formulaRef>
                      </c:ext>
                    </c:extLst>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val>
                <c:extLst>
                  <c:ext xmlns:c16="http://schemas.microsoft.com/office/drawing/2014/chart" uri="{C3380CC4-5D6E-409C-BE32-E72D297353CC}">
                    <c16:uniqueId val="{00000006-0619-4ABC-B9F3-2DFD10A58A63}"/>
                  </c:ext>
                </c:extLst>
              </c15:ser>
            </c15:filteredBarSeries>
          </c:ext>
        </c:extLst>
      </c:barChart>
      <c:catAx>
        <c:axId val="1766616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766620287"/>
        <c:crosses val="autoZero"/>
        <c:auto val="1"/>
        <c:lblAlgn val="ctr"/>
        <c:lblOffset val="100"/>
        <c:noMultiLvlLbl val="0"/>
      </c:catAx>
      <c:valAx>
        <c:axId val="1766620287"/>
        <c:scaling>
          <c:orientation val="minMax"/>
          <c:max val="2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r>
                  <a:rPr lang="en-GB"/>
                  <a:t>Number of Sailings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766616447"/>
        <c:crosses val="autoZero"/>
        <c:crossBetween val="between"/>
      </c:valAx>
      <c:spPr>
        <a:noFill/>
        <a:ln>
          <a:noFill/>
        </a:ln>
        <a:effectLst/>
      </c:spPr>
    </c:plotArea>
    <c:legend>
      <c:legendPos val="b"/>
      <c:layout>
        <c:manualLayout>
          <c:xMode val="edge"/>
          <c:yMode val="edge"/>
          <c:x val="0.1842444981772223"/>
          <c:y val="0.92304497455522116"/>
          <c:w val="0.73328037712704064"/>
          <c:h val="7.695502544477889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367571661495442E-2"/>
          <c:y val="1.5895258633120034E-2"/>
          <c:w val="0.93039087298362144"/>
          <c:h val="0.83913843432676549"/>
        </c:manualLayout>
      </c:layout>
      <c:lineChart>
        <c:grouping val="standard"/>
        <c:varyColors val="0"/>
        <c:ser>
          <c:idx val="0"/>
          <c:order val="0"/>
          <c:tx>
            <c:strRef>
              <c:f>Sheet1!$B$1</c:f>
              <c:strCache>
                <c:ptCount val="1"/>
                <c:pt idx="0">
                  <c:v>% Individual Sailings Operating to Timetable</c:v>
                </c:pt>
              </c:strCache>
            </c:strRef>
          </c:tx>
          <c:spPr>
            <a:ln w="57150" cap="rnd">
              <a:solidFill>
                <a:schemeClr val="accent2"/>
              </a:solidFill>
              <a:round/>
            </a:ln>
            <a:effectLst/>
          </c:spPr>
          <c:marker>
            <c:symbol val="circle"/>
            <c:size val="5"/>
            <c:spPr>
              <a:solidFill>
                <a:schemeClr val="accent2"/>
              </a:solidFill>
              <a:ln w="41275">
                <a:solidFill>
                  <a:schemeClr val="accent2"/>
                </a:solidFill>
              </a:ln>
              <a:effectLst/>
            </c:spPr>
          </c:marker>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Sheet1!$B$2:$B$13</c:f>
              <c:numCache>
                <c:formatCode>0%;\-0%;0%</c:formatCode>
                <c:ptCount val="12"/>
                <c:pt idx="0">
                  <c:v>0.89</c:v>
                </c:pt>
                <c:pt idx="1">
                  <c:v>0.96</c:v>
                </c:pt>
                <c:pt idx="2">
                  <c:v>0.94</c:v>
                </c:pt>
                <c:pt idx="3">
                  <c:v>0.95</c:v>
                </c:pt>
                <c:pt idx="4">
                  <c:v>0.95</c:v>
                </c:pt>
                <c:pt idx="5">
                  <c:v>0.96</c:v>
                </c:pt>
                <c:pt idx="6">
                  <c:v>0.98</c:v>
                </c:pt>
                <c:pt idx="7">
                  <c:v>0.86</c:v>
                </c:pt>
                <c:pt idx="8">
                  <c:v>0.93</c:v>
                </c:pt>
                <c:pt idx="9">
                  <c:v>0.95</c:v>
                </c:pt>
                <c:pt idx="10">
                  <c:v>0.95</c:v>
                </c:pt>
                <c:pt idx="11">
                  <c:v>0.95</c:v>
                </c:pt>
              </c:numCache>
            </c:numRef>
          </c:val>
          <c:smooth val="0"/>
          <c:extLst>
            <c:ext xmlns:c16="http://schemas.microsoft.com/office/drawing/2014/chart" uri="{C3380CC4-5D6E-409C-BE32-E72D297353CC}">
              <c16:uniqueId val="{00000000-B02A-4CDD-A1F5-533A454D6895}"/>
            </c:ext>
          </c:extLst>
        </c:ser>
        <c:ser>
          <c:idx val="1"/>
          <c:order val="1"/>
          <c:tx>
            <c:strRef>
              <c:f>Sheet1!$C$1</c:f>
              <c:strCache>
                <c:ptCount val="1"/>
                <c:pt idx="0">
                  <c:v>% Days Operating to Timetable</c:v>
                </c:pt>
              </c:strCache>
            </c:strRef>
          </c:tx>
          <c:spPr>
            <a:ln w="57150" cap="rnd">
              <a:solidFill>
                <a:schemeClr val="accent4"/>
              </a:solidFill>
              <a:round/>
            </a:ln>
            <a:effectLst/>
          </c:spPr>
          <c:marker>
            <c:symbol val="circle"/>
            <c:size val="5"/>
            <c:spPr>
              <a:solidFill>
                <a:schemeClr val="accent4"/>
              </a:solidFill>
              <a:ln w="4127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Sheet1!$C$2:$C$13</c:f>
              <c:numCache>
                <c:formatCode>0%;\-0%;0%</c:formatCode>
                <c:ptCount val="12"/>
                <c:pt idx="0">
                  <c:v>0.3</c:v>
                </c:pt>
                <c:pt idx="1">
                  <c:v>0.65</c:v>
                </c:pt>
                <c:pt idx="2">
                  <c:v>0.61</c:v>
                </c:pt>
                <c:pt idx="3">
                  <c:v>0.36</c:v>
                </c:pt>
                <c:pt idx="4">
                  <c:v>0.18</c:v>
                </c:pt>
                <c:pt idx="5">
                  <c:v>0.48</c:v>
                </c:pt>
                <c:pt idx="6">
                  <c:v>0.72</c:v>
                </c:pt>
                <c:pt idx="7">
                  <c:v>0.57999999999999996</c:v>
                </c:pt>
                <c:pt idx="8">
                  <c:v>0.75</c:v>
                </c:pt>
                <c:pt idx="9">
                  <c:v>0.69</c:v>
                </c:pt>
                <c:pt idx="10">
                  <c:v>0.73</c:v>
                </c:pt>
                <c:pt idx="11">
                  <c:v>0.72</c:v>
                </c:pt>
              </c:numCache>
            </c:numRef>
          </c:val>
          <c:smooth val="0"/>
          <c:extLst>
            <c:ext xmlns:c16="http://schemas.microsoft.com/office/drawing/2014/chart" uri="{C3380CC4-5D6E-409C-BE32-E72D297353CC}">
              <c16:uniqueId val="{00000000-8557-4193-A239-35F253099F3F}"/>
            </c:ext>
          </c:extLst>
        </c:ser>
        <c:dLbls>
          <c:dLblPos val="b"/>
          <c:showLegendKey val="0"/>
          <c:showVal val="1"/>
          <c:showCatName val="0"/>
          <c:showSerName val="0"/>
          <c:showPercent val="0"/>
          <c:showBubbleSize val="0"/>
        </c:dLbls>
        <c:marker val="1"/>
        <c:smooth val="0"/>
        <c:axId val="1128392992"/>
        <c:axId val="1128395392"/>
      </c:lineChart>
      <c:catAx>
        <c:axId val="1128392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128395392"/>
        <c:crosses val="autoZero"/>
        <c:auto val="0"/>
        <c:lblAlgn val="ctr"/>
        <c:lblOffset val="100"/>
        <c:noMultiLvlLbl val="0"/>
      </c:catAx>
      <c:valAx>
        <c:axId val="11283953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128392992"/>
        <c:crosses val="autoZero"/>
        <c:crossBetween val="between"/>
      </c:valAx>
      <c:spPr>
        <a:noFill/>
        <a:ln w="25400">
          <a:solidFill>
            <a:srgbClr val="E9E9E9"/>
          </a:solid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Belmont - Hamars Ness</c:v>
                </c:pt>
              </c:strCache>
            </c:strRef>
          </c:tx>
          <c:spPr>
            <a:ln w="38100" cap="rnd">
              <a:solidFill>
                <a:srgbClr val="0F6FC6"/>
              </a:solidFill>
              <a:round/>
            </a:ln>
            <a:effectLst/>
          </c:spPr>
          <c:marker>
            <c:symbol val="none"/>
          </c:marker>
          <c:dPt>
            <c:idx val="5"/>
            <c:marker>
              <c:symbol val="none"/>
            </c:marker>
            <c:bubble3D val="0"/>
            <c:spPr>
              <a:ln w="38100" cap="rnd">
                <a:solidFill>
                  <a:srgbClr val="0F6FC6"/>
                </a:solidFill>
                <a:round/>
              </a:ln>
              <a:effectLst/>
            </c:spPr>
            <c:extLst>
              <c:ext xmlns:c16="http://schemas.microsoft.com/office/drawing/2014/chart" uri="{C3380CC4-5D6E-409C-BE32-E72D297353CC}">
                <c16:uniqueId val="{00000001-FA7A-4A6C-B395-AC8829E4E4AF}"/>
              </c:ext>
            </c:extLst>
          </c:dPt>
          <c:cat>
            <c:numRef>
              <c:f>Sheet1!$A$2:$A$13</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Sheet1!$B$2:$B$13</c:f>
              <c:numCache>
                <c:formatCode>0%</c:formatCode>
                <c:ptCount val="12"/>
                <c:pt idx="0">
                  <c:v>0.20824881676808654</c:v>
                </c:pt>
                <c:pt idx="1">
                  <c:v>0.13986013986013987</c:v>
                </c:pt>
                <c:pt idx="2">
                  <c:v>0.17630758572913058</c:v>
                </c:pt>
                <c:pt idx="3">
                  <c:v>0.17597004765146357</c:v>
                </c:pt>
                <c:pt idx="4">
                  <c:v>0.22482993197278911</c:v>
                </c:pt>
                <c:pt idx="5">
                  <c:v>0.23545999295029962</c:v>
                </c:pt>
                <c:pt idx="6">
                  <c:v>0.16456153013352581</c:v>
                </c:pt>
                <c:pt idx="7">
                  <c:v>0.23781818181818182</c:v>
                </c:pt>
                <c:pt idx="8">
                  <c:v>0.18907875185735512</c:v>
                </c:pt>
                <c:pt idx="9">
                  <c:v>0.17994858611825193</c:v>
                </c:pt>
                <c:pt idx="10">
                  <c:v>0.16654411764705881</c:v>
                </c:pt>
                <c:pt idx="11">
                  <c:v>0.1774074074074074</c:v>
                </c:pt>
              </c:numCache>
            </c:numRef>
          </c:val>
          <c:smooth val="0"/>
          <c:extLst>
            <c:ext xmlns:c16="http://schemas.microsoft.com/office/drawing/2014/chart" uri="{C3380CC4-5D6E-409C-BE32-E72D297353CC}">
              <c16:uniqueId val="{00000002-FA7A-4A6C-B395-AC8829E4E4AF}"/>
            </c:ext>
          </c:extLst>
        </c:ser>
        <c:ser>
          <c:idx val="1"/>
          <c:order val="1"/>
          <c:tx>
            <c:strRef>
              <c:f>Sheet1!$C$1</c:f>
              <c:strCache>
                <c:ptCount val="1"/>
                <c:pt idx="0">
                  <c:v>Gutcher - Belmont</c:v>
                </c:pt>
              </c:strCache>
            </c:strRef>
          </c:tx>
          <c:spPr>
            <a:ln w="38100" cap="rnd">
              <a:solidFill>
                <a:schemeClr val="accent3"/>
              </a:solidFill>
              <a:round/>
            </a:ln>
            <a:effectLst/>
          </c:spPr>
          <c:marker>
            <c:symbol val="none"/>
          </c:marker>
          <c:cat>
            <c:numRef>
              <c:f>Sheet1!$A$2:$A$13</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Sheet1!$C$2:$C$13</c:f>
              <c:numCache>
                <c:formatCode>0%</c:formatCode>
                <c:ptCount val="12"/>
                <c:pt idx="0">
                  <c:v>0.11437685121895648</c:v>
                </c:pt>
                <c:pt idx="1">
                  <c:v>3.6156272749332689E-2</c:v>
                </c:pt>
                <c:pt idx="2">
                  <c:v>6.1378320172290023E-2</c:v>
                </c:pt>
                <c:pt idx="3">
                  <c:v>4.5961169702780441E-2</c:v>
                </c:pt>
                <c:pt idx="4">
                  <c:v>5.1739360762846548E-2</c:v>
                </c:pt>
                <c:pt idx="5">
                  <c:v>4.4967242406194166E-2</c:v>
                </c:pt>
                <c:pt idx="6">
                  <c:v>1.4463566459172465E-2</c:v>
                </c:pt>
                <c:pt idx="7">
                  <c:v>0.1528670141835374</c:v>
                </c:pt>
                <c:pt idx="8">
                  <c:v>6.9480558747052071E-2</c:v>
                </c:pt>
                <c:pt idx="9">
                  <c:v>5.0015064778547752E-2</c:v>
                </c:pt>
                <c:pt idx="10">
                  <c:v>4.9849960193520733E-2</c:v>
                </c:pt>
                <c:pt idx="11">
                  <c:v>5.1034145147472766E-2</c:v>
                </c:pt>
              </c:numCache>
            </c:numRef>
          </c:val>
          <c:smooth val="0"/>
          <c:extLst>
            <c:ext xmlns:c16="http://schemas.microsoft.com/office/drawing/2014/chart" uri="{C3380CC4-5D6E-409C-BE32-E72D297353CC}">
              <c16:uniqueId val="{00000003-FA7A-4A6C-B395-AC8829E4E4AF}"/>
            </c:ext>
          </c:extLst>
        </c:ser>
        <c:ser>
          <c:idx val="2"/>
          <c:order val="2"/>
          <c:tx>
            <c:strRef>
              <c:f>Sheet1!$D$1</c:f>
              <c:strCache>
                <c:ptCount val="1"/>
                <c:pt idx="0">
                  <c:v>Gutcher - Hamars Ness</c:v>
                </c:pt>
              </c:strCache>
            </c:strRef>
          </c:tx>
          <c:spPr>
            <a:ln w="38100" cap="rnd">
              <a:solidFill>
                <a:srgbClr val="CC00CC"/>
              </a:solidFill>
              <a:round/>
            </a:ln>
            <a:effectLst/>
          </c:spPr>
          <c:marker>
            <c:symbol val="none"/>
          </c:marker>
          <c:cat>
            <c:numRef>
              <c:f>Sheet1!$A$2:$A$13</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Sheet1!$D$2:$D$13</c:f>
              <c:numCache>
                <c:formatCode>0%</c:formatCode>
                <c:ptCount val="12"/>
                <c:pt idx="0">
                  <c:v>0.15917602996254682</c:v>
                </c:pt>
                <c:pt idx="1">
                  <c:v>2.8849073792894017E-2</c:v>
                </c:pt>
                <c:pt idx="2">
                  <c:v>4.7427421672894508E-2</c:v>
                </c:pt>
                <c:pt idx="3">
                  <c:v>5.1472690877895341E-2</c:v>
                </c:pt>
                <c:pt idx="4">
                  <c:v>7.3479729729729729E-2</c:v>
                </c:pt>
                <c:pt idx="5">
                  <c:v>5.091819699499165E-2</c:v>
                </c:pt>
                <c:pt idx="6">
                  <c:v>2.7777777777777776E-2</c:v>
                </c:pt>
                <c:pt idx="7">
                  <c:v>0.13817868428612468</c:v>
                </c:pt>
                <c:pt idx="8">
                  <c:v>7.3916737468139343E-2</c:v>
                </c:pt>
                <c:pt idx="9">
                  <c:v>8.9479702687249862E-2</c:v>
                </c:pt>
                <c:pt idx="10">
                  <c:v>6.3542265669925241E-2</c:v>
                </c:pt>
                <c:pt idx="11">
                  <c:v>7.4956921309592195E-2</c:v>
                </c:pt>
              </c:numCache>
            </c:numRef>
          </c:val>
          <c:smooth val="0"/>
          <c:extLst>
            <c:ext xmlns:c16="http://schemas.microsoft.com/office/drawing/2014/chart" uri="{C3380CC4-5D6E-409C-BE32-E72D297353CC}">
              <c16:uniqueId val="{00000004-FA7A-4A6C-B395-AC8829E4E4AF}"/>
            </c:ext>
          </c:extLst>
        </c:ser>
        <c:dLbls>
          <c:showLegendKey val="0"/>
          <c:showVal val="0"/>
          <c:showCatName val="0"/>
          <c:showSerName val="0"/>
          <c:showPercent val="0"/>
          <c:showBubbleSize val="0"/>
        </c:dLbls>
        <c:smooth val="0"/>
        <c:axId val="1831588368"/>
        <c:axId val="1831586928"/>
      </c:lineChart>
      <c:catAx>
        <c:axId val="18315883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831586928"/>
        <c:crosses val="autoZero"/>
        <c:auto val="1"/>
        <c:lblAlgn val="ctr"/>
        <c:lblOffset val="100"/>
        <c:noMultiLvlLbl val="0"/>
      </c:catAx>
      <c:valAx>
        <c:axId val="18315869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r>
                  <a:rPr lang="en-GB"/>
                  <a:t>% of Scheduled Sailings Cancelled</a:t>
                </a:r>
              </a:p>
            </c:rich>
          </c:tx>
          <c:layout>
            <c:manualLayout>
              <c:xMode val="edge"/>
              <c:yMode val="edge"/>
              <c:x val="6.1244446647744219E-3"/>
              <c:y val="0.2201788118400449"/>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831588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39007916180378"/>
          <c:y val="0"/>
          <c:w val="0.67317581947517691"/>
          <c:h val="0.91607084980528319"/>
        </c:manualLayout>
      </c:layout>
      <c:pieChart>
        <c:varyColors val="1"/>
        <c:ser>
          <c:idx val="0"/>
          <c:order val="0"/>
          <c:tx>
            <c:strRef>
              <c:f>Sheet1!$B$1</c:f>
              <c:strCache>
                <c:ptCount val="1"/>
                <c:pt idx="0">
                  <c:v>%</c:v>
                </c:pt>
              </c:strCache>
            </c:strRef>
          </c:tx>
          <c:explosion val="3"/>
          <c:dPt>
            <c:idx val="0"/>
            <c:bubble3D val="0"/>
            <c:spPr>
              <a:solidFill>
                <a:schemeClr val="accent2"/>
              </a:solidFill>
              <a:ln w="19050">
                <a:solidFill>
                  <a:schemeClr val="lt1"/>
                </a:solidFill>
              </a:ln>
              <a:effectLst/>
            </c:spPr>
            <c:extLst>
              <c:ext xmlns:c16="http://schemas.microsoft.com/office/drawing/2014/chart" uri="{C3380CC4-5D6E-409C-BE32-E72D297353CC}">
                <c16:uniqueId val="{00000001-37E5-4950-94C9-2C492FC6FF00}"/>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6E60-496A-A51D-0382C61441DA}"/>
              </c:ext>
            </c:extLst>
          </c:dPt>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Island Residents</c:v>
                </c:pt>
                <c:pt idx="1">
                  <c:v>Mainland Residents</c:v>
                </c:pt>
              </c:strCache>
            </c:strRef>
          </c:cat>
          <c:val>
            <c:numRef>
              <c:f>Sheet1!$B$2:$B$3</c:f>
              <c:numCache>
                <c:formatCode>0%</c:formatCode>
                <c:ptCount val="2"/>
                <c:pt idx="0">
                  <c:v>0.6</c:v>
                </c:pt>
                <c:pt idx="1">
                  <c:v>0.4</c:v>
                </c:pt>
              </c:numCache>
            </c:numRef>
          </c:val>
          <c:extLst>
            <c:ext xmlns:c16="http://schemas.microsoft.com/office/drawing/2014/chart" uri="{C3380CC4-5D6E-409C-BE32-E72D297353CC}">
              <c16:uniqueId val="{00000000-37E5-4950-94C9-2C492FC6FF00}"/>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withinLinear" id="17">
  <a:schemeClr val="accent4"/>
</cs:colorStyle>
</file>

<file path=ppt/charts/colors2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937413" cy="1480865"/>
          </a:xfrm>
          <a:prstGeom prst="rect">
            <a:avLst/>
          </a:prstGeom>
        </p:spPr>
        <p:txBody>
          <a:bodyPr vert="horz" lIns="286501" tIns="143250" rIns="286501" bIns="143250" rtlCol="0"/>
          <a:lstStyle>
            <a:lvl1pPr algn="l">
              <a:defRPr sz="3800"/>
            </a:lvl1pPr>
          </a:lstStyle>
          <a:p>
            <a:endParaRPr lang="en-GB"/>
          </a:p>
        </p:txBody>
      </p:sp>
      <p:sp>
        <p:nvSpPr>
          <p:cNvPr id="3" name="Date Placeholder 2"/>
          <p:cNvSpPr>
            <a:spLocks noGrp="1"/>
          </p:cNvSpPr>
          <p:nvPr>
            <p:ph type="dt" idx="1"/>
          </p:nvPr>
        </p:nvSpPr>
        <p:spPr>
          <a:xfrm>
            <a:off x="11682614" y="0"/>
            <a:ext cx="8937413" cy="1480865"/>
          </a:xfrm>
          <a:prstGeom prst="rect">
            <a:avLst/>
          </a:prstGeom>
        </p:spPr>
        <p:txBody>
          <a:bodyPr vert="horz" lIns="286501" tIns="143250" rIns="286501" bIns="143250" rtlCol="0"/>
          <a:lstStyle>
            <a:lvl1pPr algn="r">
              <a:defRPr sz="3800"/>
            </a:lvl1pPr>
          </a:lstStyle>
          <a:p>
            <a:fld id="{735348BE-9B4D-4D6C-8779-C8B9AEE41686}" type="datetimeFigureOut">
              <a:rPr lang="en-GB" smtClean="0"/>
              <a:t>26/02/2025</a:t>
            </a:fld>
            <a:endParaRPr lang="en-GB"/>
          </a:p>
        </p:txBody>
      </p:sp>
      <p:sp>
        <p:nvSpPr>
          <p:cNvPr id="4" name="Slide Image Placeholder 3"/>
          <p:cNvSpPr>
            <a:spLocks noGrp="1" noRot="1" noChangeAspect="1"/>
          </p:cNvSpPr>
          <p:nvPr>
            <p:ph type="sldImg" idx="2"/>
          </p:nvPr>
        </p:nvSpPr>
        <p:spPr>
          <a:xfrm>
            <a:off x="6794500" y="3689350"/>
            <a:ext cx="7035800" cy="9959975"/>
          </a:xfrm>
          <a:prstGeom prst="rect">
            <a:avLst/>
          </a:prstGeom>
          <a:noFill/>
          <a:ln w="12700">
            <a:solidFill>
              <a:prstClr val="black"/>
            </a:solidFill>
          </a:ln>
        </p:spPr>
        <p:txBody>
          <a:bodyPr vert="horz" lIns="286501" tIns="143250" rIns="286501" bIns="143250" rtlCol="0" anchor="ctr"/>
          <a:lstStyle/>
          <a:p>
            <a:endParaRPr lang="en-GB"/>
          </a:p>
        </p:txBody>
      </p:sp>
      <p:sp>
        <p:nvSpPr>
          <p:cNvPr id="5" name="Notes Placeholder 4"/>
          <p:cNvSpPr>
            <a:spLocks noGrp="1"/>
          </p:cNvSpPr>
          <p:nvPr>
            <p:ph type="body" sz="quarter" idx="3"/>
          </p:nvPr>
        </p:nvSpPr>
        <p:spPr>
          <a:xfrm>
            <a:off x="2062480" y="14203998"/>
            <a:ext cx="16499840" cy="11621453"/>
          </a:xfrm>
          <a:prstGeom prst="rect">
            <a:avLst/>
          </a:prstGeom>
        </p:spPr>
        <p:txBody>
          <a:bodyPr vert="horz" lIns="286501" tIns="143250" rIns="286501" bIns="14325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28033940"/>
            <a:ext cx="8937413" cy="1480863"/>
          </a:xfrm>
          <a:prstGeom prst="rect">
            <a:avLst/>
          </a:prstGeom>
        </p:spPr>
        <p:txBody>
          <a:bodyPr vert="horz" lIns="286501" tIns="143250" rIns="286501" bIns="143250" rtlCol="0" anchor="b"/>
          <a:lstStyle>
            <a:lvl1pPr algn="l">
              <a:defRPr sz="3800"/>
            </a:lvl1pPr>
          </a:lstStyle>
          <a:p>
            <a:endParaRPr lang="en-GB"/>
          </a:p>
        </p:txBody>
      </p:sp>
      <p:sp>
        <p:nvSpPr>
          <p:cNvPr id="7" name="Slide Number Placeholder 6"/>
          <p:cNvSpPr>
            <a:spLocks noGrp="1"/>
          </p:cNvSpPr>
          <p:nvPr>
            <p:ph type="sldNum" sz="quarter" idx="5"/>
          </p:nvPr>
        </p:nvSpPr>
        <p:spPr>
          <a:xfrm>
            <a:off x="11682614" y="28033940"/>
            <a:ext cx="8937413" cy="1480863"/>
          </a:xfrm>
          <a:prstGeom prst="rect">
            <a:avLst/>
          </a:prstGeom>
        </p:spPr>
        <p:txBody>
          <a:bodyPr vert="horz" lIns="286501" tIns="143250" rIns="286501" bIns="143250" rtlCol="0" anchor="b"/>
          <a:lstStyle>
            <a:lvl1pPr algn="r">
              <a:defRPr sz="3800"/>
            </a:lvl1pPr>
          </a:lstStyle>
          <a:p>
            <a:fld id="{2E5CDCF0-82DB-44E7-B213-74E8474EF188}" type="slidenum">
              <a:rPr lang="en-GB" smtClean="0"/>
              <a:t>‹#›</a:t>
            </a:fld>
            <a:endParaRPr lang="en-GB"/>
          </a:p>
        </p:txBody>
      </p:sp>
    </p:spTree>
    <p:extLst>
      <p:ext uri="{BB962C8B-B14F-4D97-AF65-F5344CB8AC3E}">
        <p14:creationId xmlns:p14="http://schemas.microsoft.com/office/powerpoint/2010/main" val="1717185215"/>
      </p:ext>
    </p:extLst>
  </p:cSld>
  <p:clrMap bg1="lt1" tx1="dk1" bg2="lt2" tx2="dk2" accent1="accent1" accent2="accent2" accent3="accent3" accent4="accent4" accent5="accent5" accent6="accent6" hlink="hlink" folHlink="folHlink"/>
  <p:notesStyle>
    <a:lvl1pPr marL="0" algn="l" defTabSz="2951866" rtl="0" eaLnBrk="1" latinLnBrk="0" hangingPunct="1">
      <a:defRPr sz="3874" kern="1200">
        <a:solidFill>
          <a:schemeClr val="tx1"/>
        </a:solidFill>
        <a:latin typeface="+mn-lt"/>
        <a:ea typeface="+mn-ea"/>
        <a:cs typeface="+mn-cs"/>
      </a:defRPr>
    </a:lvl1pPr>
    <a:lvl2pPr marL="1475933" algn="l" defTabSz="2951866" rtl="0" eaLnBrk="1" latinLnBrk="0" hangingPunct="1">
      <a:defRPr sz="3874" kern="1200">
        <a:solidFill>
          <a:schemeClr val="tx1"/>
        </a:solidFill>
        <a:latin typeface="+mn-lt"/>
        <a:ea typeface="+mn-ea"/>
        <a:cs typeface="+mn-cs"/>
      </a:defRPr>
    </a:lvl2pPr>
    <a:lvl3pPr marL="2951866" algn="l" defTabSz="2951866" rtl="0" eaLnBrk="1" latinLnBrk="0" hangingPunct="1">
      <a:defRPr sz="3874" kern="1200">
        <a:solidFill>
          <a:schemeClr val="tx1"/>
        </a:solidFill>
        <a:latin typeface="+mn-lt"/>
        <a:ea typeface="+mn-ea"/>
        <a:cs typeface="+mn-cs"/>
      </a:defRPr>
    </a:lvl3pPr>
    <a:lvl4pPr marL="4427799" algn="l" defTabSz="2951866" rtl="0" eaLnBrk="1" latinLnBrk="0" hangingPunct="1">
      <a:defRPr sz="3874" kern="1200">
        <a:solidFill>
          <a:schemeClr val="tx1"/>
        </a:solidFill>
        <a:latin typeface="+mn-lt"/>
        <a:ea typeface="+mn-ea"/>
        <a:cs typeface="+mn-cs"/>
      </a:defRPr>
    </a:lvl4pPr>
    <a:lvl5pPr marL="5903732" algn="l" defTabSz="2951866" rtl="0" eaLnBrk="1" latinLnBrk="0" hangingPunct="1">
      <a:defRPr sz="3874" kern="1200">
        <a:solidFill>
          <a:schemeClr val="tx1"/>
        </a:solidFill>
        <a:latin typeface="+mn-lt"/>
        <a:ea typeface="+mn-ea"/>
        <a:cs typeface="+mn-cs"/>
      </a:defRPr>
    </a:lvl5pPr>
    <a:lvl6pPr marL="7379665" algn="l" defTabSz="2951866" rtl="0" eaLnBrk="1" latinLnBrk="0" hangingPunct="1">
      <a:defRPr sz="3874" kern="1200">
        <a:solidFill>
          <a:schemeClr val="tx1"/>
        </a:solidFill>
        <a:latin typeface="+mn-lt"/>
        <a:ea typeface="+mn-ea"/>
        <a:cs typeface="+mn-cs"/>
      </a:defRPr>
    </a:lvl6pPr>
    <a:lvl7pPr marL="8855598" algn="l" defTabSz="2951866" rtl="0" eaLnBrk="1" latinLnBrk="0" hangingPunct="1">
      <a:defRPr sz="3874" kern="1200">
        <a:solidFill>
          <a:schemeClr val="tx1"/>
        </a:solidFill>
        <a:latin typeface="+mn-lt"/>
        <a:ea typeface="+mn-ea"/>
        <a:cs typeface="+mn-cs"/>
      </a:defRPr>
    </a:lvl7pPr>
    <a:lvl8pPr marL="10331531" algn="l" defTabSz="2951866" rtl="0" eaLnBrk="1" latinLnBrk="0" hangingPunct="1">
      <a:defRPr sz="3874" kern="1200">
        <a:solidFill>
          <a:schemeClr val="tx1"/>
        </a:solidFill>
        <a:latin typeface="+mn-lt"/>
        <a:ea typeface="+mn-ea"/>
        <a:cs typeface="+mn-cs"/>
      </a:defRPr>
    </a:lvl8pPr>
    <a:lvl9pPr marL="11807464" algn="l" defTabSz="2951866" rtl="0" eaLnBrk="1" latinLnBrk="0" hangingPunct="1">
      <a:defRPr sz="387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858F9-91D8-DCEC-4416-AF40EB5968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425126-2163-4F29-513B-78D6A0DCFE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EC9698-F606-3916-9678-F0454592967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DE27306-4B0E-22E7-CB91-F3D337D675F9}"/>
              </a:ext>
            </a:extLst>
          </p:cNvPr>
          <p:cNvSpPr>
            <a:spLocks noGrp="1"/>
          </p:cNvSpPr>
          <p:nvPr>
            <p:ph type="sldNum" sz="quarter" idx="5"/>
          </p:nvPr>
        </p:nvSpPr>
        <p:spPr/>
        <p:txBody>
          <a:bodyPr/>
          <a:lstStyle/>
          <a:p>
            <a:fld id="{2E5CDCF0-82DB-44E7-B213-74E8474EF188}" type="slidenum">
              <a:rPr lang="en-GB" smtClean="0"/>
              <a:t>1</a:t>
            </a:fld>
            <a:endParaRPr lang="en-GB"/>
          </a:p>
        </p:txBody>
      </p:sp>
    </p:spTree>
    <p:extLst>
      <p:ext uri="{BB962C8B-B14F-4D97-AF65-F5344CB8AC3E}">
        <p14:creationId xmlns:p14="http://schemas.microsoft.com/office/powerpoint/2010/main" val="222625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E5CDCF0-82DB-44E7-B213-74E8474EF188}" type="slidenum">
              <a:rPr lang="en-GB" smtClean="0"/>
              <a:t>10</a:t>
            </a:fld>
            <a:endParaRPr lang="en-GB"/>
          </a:p>
        </p:txBody>
      </p:sp>
    </p:spTree>
    <p:extLst>
      <p:ext uri="{BB962C8B-B14F-4D97-AF65-F5344CB8AC3E}">
        <p14:creationId xmlns:p14="http://schemas.microsoft.com/office/powerpoint/2010/main" val="1190347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E5CDCF0-82DB-44E7-B213-74E8474EF188}" type="slidenum">
              <a:rPr lang="en-GB" smtClean="0"/>
              <a:t>11</a:t>
            </a:fld>
            <a:endParaRPr lang="en-GB"/>
          </a:p>
        </p:txBody>
      </p:sp>
    </p:spTree>
    <p:extLst>
      <p:ext uri="{BB962C8B-B14F-4D97-AF65-F5344CB8AC3E}">
        <p14:creationId xmlns:p14="http://schemas.microsoft.com/office/powerpoint/2010/main" val="3547136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355EE-B4E9-E1C2-2B1B-8ED1D8C82B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637A5D-8015-EB41-EBC2-5F96394342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D5704F-0829-F749-99F4-362AD054B8D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A1A39E7-7983-357E-3A45-2C5C774C8DD7}"/>
              </a:ext>
            </a:extLst>
          </p:cNvPr>
          <p:cNvSpPr>
            <a:spLocks noGrp="1"/>
          </p:cNvSpPr>
          <p:nvPr>
            <p:ph type="sldNum" sz="quarter" idx="5"/>
          </p:nvPr>
        </p:nvSpPr>
        <p:spPr/>
        <p:txBody>
          <a:bodyPr/>
          <a:lstStyle/>
          <a:p>
            <a:fld id="{2E5CDCF0-82DB-44E7-B213-74E8474EF188}" type="slidenum">
              <a:rPr lang="en-GB" smtClean="0"/>
              <a:t>12</a:t>
            </a:fld>
            <a:endParaRPr lang="en-GB"/>
          </a:p>
        </p:txBody>
      </p:sp>
    </p:spTree>
    <p:extLst>
      <p:ext uri="{BB962C8B-B14F-4D97-AF65-F5344CB8AC3E}">
        <p14:creationId xmlns:p14="http://schemas.microsoft.com/office/powerpoint/2010/main" val="2347680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E5CDCF0-82DB-44E7-B213-74E8474EF188}" type="slidenum">
              <a:rPr lang="en-GB" smtClean="0"/>
              <a:t>2</a:t>
            </a:fld>
            <a:endParaRPr lang="en-GB"/>
          </a:p>
        </p:txBody>
      </p:sp>
    </p:spTree>
    <p:extLst>
      <p:ext uri="{BB962C8B-B14F-4D97-AF65-F5344CB8AC3E}">
        <p14:creationId xmlns:p14="http://schemas.microsoft.com/office/powerpoint/2010/main" val="2036603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E5CDCF0-82DB-44E7-B213-74E8474EF188}" type="slidenum">
              <a:rPr lang="en-GB" smtClean="0"/>
              <a:t>3</a:t>
            </a:fld>
            <a:endParaRPr lang="en-GB"/>
          </a:p>
        </p:txBody>
      </p:sp>
    </p:spTree>
    <p:extLst>
      <p:ext uri="{BB962C8B-B14F-4D97-AF65-F5344CB8AC3E}">
        <p14:creationId xmlns:p14="http://schemas.microsoft.com/office/powerpoint/2010/main" val="1383720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E5CDCF0-82DB-44E7-B213-74E8474EF188}" type="slidenum">
              <a:rPr lang="en-GB" smtClean="0"/>
              <a:t>4</a:t>
            </a:fld>
            <a:endParaRPr lang="en-GB"/>
          </a:p>
        </p:txBody>
      </p:sp>
    </p:spTree>
    <p:extLst>
      <p:ext uri="{BB962C8B-B14F-4D97-AF65-F5344CB8AC3E}">
        <p14:creationId xmlns:p14="http://schemas.microsoft.com/office/powerpoint/2010/main" val="2844022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E5CDCF0-82DB-44E7-B213-74E8474EF188}" type="slidenum">
              <a:rPr lang="en-GB" smtClean="0"/>
              <a:t>5</a:t>
            </a:fld>
            <a:endParaRPr lang="en-GB"/>
          </a:p>
        </p:txBody>
      </p:sp>
    </p:spTree>
    <p:extLst>
      <p:ext uri="{BB962C8B-B14F-4D97-AF65-F5344CB8AC3E}">
        <p14:creationId xmlns:p14="http://schemas.microsoft.com/office/powerpoint/2010/main" val="2329655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E5CDCF0-82DB-44E7-B213-74E8474EF188}" type="slidenum">
              <a:rPr lang="en-GB" smtClean="0"/>
              <a:t>6</a:t>
            </a:fld>
            <a:endParaRPr lang="en-GB"/>
          </a:p>
        </p:txBody>
      </p:sp>
    </p:spTree>
    <p:extLst>
      <p:ext uri="{BB962C8B-B14F-4D97-AF65-F5344CB8AC3E}">
        <p14:creationId xmlns:p14="http://schemas.microsoft.com/office/powerpoint/2010/main" val="3221454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Arial" panose="020B0604020202020204" pitchFamily="34" charset="0"/>
              <a:buChar char="-"/>
            </a:pPr>
            <a:endParaRPr lang="en-GB" sz="1800">
              <a:effectLst/>
              <a:latin typeface="Aptos" panose="020B0004020202020204" pitchFamily="34" charset="0"/>
              <a:ea typeface="Times New Roman" panose="02020603050405020304" pitchFamily="18" charset="0"/>
              <a:cs typeface="Aptos" panose="020B0004020202020204" pitchFamily="34" charset="0"/>
            </a:endParaRPr>
          </a:p>
        </p:txBody>
      </p:sp>
      <p:sp>
        <p:nvSpPr>
          <p:cNvPr id="4" name="Slide Number Placeholder 3"/>
          <p:cNvSpPr>
            <a:spLocks noGrp="1"/>
          </p:cNvSpPr>
          <p:nvPr>
            <p:ph type="sldNum" sz="quarter" idx="5"/>
          </p:nvPr>
        </p:nvSpPr>
        <p:spPr/>
        <p:txBody>
          <a:bodyPr/>
          <a:lstStyle/>
          <a:p>
            <a:fld id="{2E5CDCF0-82DB-44E7-B213-74E8474EF188}" type="slidenum">
              <a:rPr lang="en-GB" smtClean="0"/>
              <a:t>7</a:t>
            </a:fld>
            <a:endParaRPr lang="en-GB"/>
          </a:p>
        </p:txBody>
      </p:sp>
    </p:spTree>
    <p:extLst>
      <p:ext uri="{BB962C8B-B14F-4D97-AF65-F5344CB8AC3E}">
        <p14:creationId xmlns:p14="http://schemas.microsoft.com/office/powerpoint/2010/main" val="671422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E5CDCF0-82DB-44E7-B213-74E8474EF188}" type="slidenum">
              <a:rPr lang="en-GB" smtClean="0"/>
              <a:t>8</a:t>
            </a:fld>
            <a:endParaRPr lang="en-GB"/>
          </a:p>
        </p:txBody>
      </p:sp>
    </p:spTree>
    <p:extLst>
      <p:ext uri="{BB962C8B-B14F-4D97-AF65-F5344CB8AC3E}">
        <p14:creationId xmlns:p14="http://schemas.microsoft.com/office/powerpoint/2010/main" val="2556825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7A1A0-DBBC-668E-63F0-F06AF519DD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2EB783-ADB5-1CE2-E43B-52B68192E9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3120E9-6DEA-D416-0C4B-0A4BE723194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8AC165A-22FF-7683-52AF-4AC2591B40D5}"/>
              </a:ext>
            </a:extLst>
          </p:cNvPr>
          <p:cNvSpPr>
            <a:spLocks noGrp="1"/>
          </p:cNvSpPr>
          <p:nvPr>
            <p:ph type="sldNum" sz="quarter" idx="5"/>
          </p:nvPr>
        </p:nvSpPr>
        <p:spPr/>
        <p:txBody>
          <a:bodyPr/>
          <a:lstStyle/>
          <a:p>
            <a:fld id="{2E5CDCF0-82DB-44E7-B213-74E8474EF188}" type="slidenum">
              <a:rPr lang="en-GB" smtClean="0"/>
              <a:t>9</a:t>
            </a:fld>
            <a:endParaRPr lang="en-GB"/>
          </a:p>
        </p:txBody>
      </p:sp>
    </p:spTree>
    <p:extLst>
      <p:ext uri="{BB962C8B-B14F-4D97-AF65-F5344CB8AC3E}">
        <p14:creationId xmlns:p14="http://schemas.microsoft.com/office/powerpoint/2010/main" val="3002718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3772" y="9404941"/>
            <a:ext cx="18176081" cy="6489548"/>
          </a:xfrm>
        </p:spPr>
        <p:txBody>
          <a:bodyPr/>
          <a:lstStyle/>
          <a:p>
            <a:r>
              <a:rPr lang="en-US"/>
              <a:t>Click to edit Master title style</a:t>
            </a:r>
          </a:p>
        </p:txBody>
      </p:sp>
      <p:sp>
        <p:nvSpPr>
          <p:cNvPr id="3" name="Subtitle 2"/>
          <p:cNvSpPr>
            <a:spLocks noGrp="1"/>
          </p:cNvSpPr>
          <p:nvPr>
            <p:ph type="subTitle" idx="1"/>
          </p:nvPr>
        </p:nvSpPr>
        <p:spPr>
          <a:xfrm>
            <a:off x="3207544" y="17155954"/>
            <a:ext cx="14968538" cy="7736999"/>
          </a:xfrm>
        </p:spPr>
        <p:txBody>
          <a:bodyPr/>
          <a:lstStyle>
            <a:lvl1pPr marL="0" indent="0" algn="ctr">
              <a:buNone/>
              <a:defRPr>
                <a:solidFill>
                  <a:schemeClr val="tx1">
                    <a:tint val="75000"/>
                  </a:schemeClr>
                </a:solidFill>
              </a:defRPr>
            </a:lvl1pPr>
            <a:lvl2pPr marL="1069162" indent="0" algn="ctr">
              <a:buNone/>
              <a:defRPr>
                <a:solidFill>
                  <a:schemeClr val="tx1">
                    <a:tint val="75000"/>
                  </a:schemeClr>
                </a:solidFill>
              </a:defRPr>
            </a:lvl2pPr>
            <a:lvl3pPr marL="2138324" indent="0" algn="ctr">
              <a:buNone/>
              <a:defRPr>
                <a:solidFill>
                  <a:schemeClr val="tx1">
                    <a:tint val="75000"/>
                  </a:schemeClr>
                </a:solidFill>
              </a:defRPr>
            </a:lvl3pPr>
            <a:lvl4pPr marL="3207487" indent="0" algn="ctr">
              <a:buNone/>
              <a:defRPr>
                <a:solidFill>
                  <a:schemeClr val="tx1">
                    <a:tint val="75000"/>
                  </a:schemeClr>
                </a:solidFill>
              </a:defRPr>
            </a:lvl4pPr>
            <a:lvl5pPr marL="4276649" indent="0" algn="ctr">
              <a:buNone/>
              <a:defRPr>
                <a:solidFill>
                  <a:schemeClr val="tx1">
                    <a:tint val="75000"/>
                  </a:schemeClr>
                </a:solidFill>
              </a:defRPr>
            </a:lvl5pPr>
            <a:lvl6pPr marL="5345811" indent="0" algn="ctr">
              <a:buNone/>
              <a:defRPr>
                <a:solidFill>
                  <a:schemeClr val="tx1">
                    <a:tint val="75000"/>
                  </a:schemeClr>
                </a:solidFill>
              </a:defRPr>
            </a:lvl6pPr>
            <a:lvl7pPr marL="6414973" indent="0" algn="ctr">
              <a:buNone/>
              <a:defRPr>
                <a:solidFill>
                  <a:schemeClr val="tx1">
                    <a:tint val="75000"/>
                  </a:schemeClr>
                </a:solidFill>
              </a:defRPr>
            </a:lvl7pPr>
            <a:lvl8pPr marL="7484135" indent="0" algn="ctr">
              <a:buNone/>
              <a:defRPr>
                <a:solidFill>
                  <a:schemeClr val="tx1">
                    <a:tint val="75000"/>
                  </a:schemeClr>
                </a:solidFill>
              </a:defRPr>
            </a:lvl8pPr>
            <a:lvl9pPr marL="8553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11322D9-600A-4057-86B7-C922BA3C8150}"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113718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1322D9-600A-4057-86B7-C922BA3C8150}"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3953173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503128" y="1212415"/>
            <a:ext cx="4811316" cy="2583204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9181" y="1212415"/>
            <a:ext cx="14077553" cy="2583204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1322D9-600A-4057-86B7-C922BA3C8150}"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1936531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1322D9-600A-4057-86B7-C922BA3C8150}"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3174510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9159" y="19454630"/>
            <a:ext cx="18176081" cy="6012994"/>
          </a:xfrm>
        </p:spPr>
        <p:txBody>
          <a:bodyPr anchor="t"/>
          <a:lstStyle>
            <a:lvl1pPr algn="l">
              <a:defRPr sz="9354" b="1" cap="all"/>
            </a:lvl1pPr>
          </a:lstStyle>
          <a:p>
            <a:r>
              <a:rPr lang="en-US"/>
              <a:t>Click to edit Master title style</a:t>
            </a:r>
          </a:p>
        </p:txBody>
      </p:sp>
      <p:sp>
        <p:nvSpPr>
          <p:cNvPr id="3" name="Text Placeholder 2"/>
          <p:cNvSpPr>
            <a:spLocks noGrp="1"/>
          </p:cNvSpPr>
          <p:nvPr>
            <p:ph type="body" idx="1"/>
          </p:nvPr>
        </p:nvSpPr>
        <p:spPr>
          <a:xfrm>
            <a:off x="1689159" y="12831929"/>
            <a:ext cx="18176081" cy="6622701"/>
          </a:xfrm>
        </p:spPr>
        <p:txBody>
          <a:bodyPr anchor="b"/>
          <a:lstStyle>
            <a:lvl1pPr marL="0" indent="0">
              <a:buNone/>
              <a:defRPr sz="4677">
                <a:solidFill>
                  <a:schemeClr val="tx1">
                    <a:tint val="75000"/>
                  </a:schemeClr>
                </a:solidFill>
              </a:defRPr>
            </a:lvl1pPr>
            <a:lvl2pPr marL="1069162" indent="0">
              <a:buNone/>
              <a:defRPr sz="4209">
                <a:solidFill>
                  <a:schemeClr val="tx1">
                    <a:tint val="75000"/>
                  </a:schemeClr>
                </a:solidFill>
              </a:defRPr>
            </a:lvl2pPr>
            <a:lvl3pPr marL="2138324" indent="0">
              <a:buNone/>
              <a:defRPr sz="3742">
                <a:solidFill>
                  <a:schemeClr val="tx1">
                    <a:tint val="75000"/>
                  </a:schemeClr>
                </a:solidFill>
              </a:defRPr>
            </a:lvl3pPr>
            <a:lvl4pPr marL="3207487" indent="0">
              <a:buNone/>
              <a:defRPr sz="3274">
                <a:solidFill>
                  <a:schemeClr val="tx1">
                    <a:tint val="75000"/>
                  </a:schemeClr>
                </a:solidFill>
              </a:defRPr>
            </a:lvl4pPr>
            <a:lvl5pPr marL="4276649" indent="0">
              <a:buNone/>
              <a:defRPr sz="3274">
                <a:solidFill>
                  <a:schemeClr val="tx1">
                    <a:tint val="75000"/>
                  </a:schemeClr>
                </a:solidFill>
              </a:defRPr>
            </a:lvl5pPr>
            <a:lvl6pPr marL="5345811" indent="0">
              <a:buNone/>
              <a:defRPr sz="3274">
                <a:solidFill>
                  <a:schemeClr val="tx1">
                    <a:tint val="75000"/>
                  </a:schemeClr>
                </a:solidFill>
              </a:defRPr>
            </a:lvl6pPr>
            <a:lvl7pPr marL="6414973" indent="0">
              <a:buNone/>
              <a:defRPr sz="3274">
                <a:solidFill>
                  <a:schemeClr val="tx1">
                    <a:tint val="75000"/>
                  </a:schemeClr>
                </a:solidFill>
              </a:defRPr>
            </a:lvl7pPr>
            <a:lvl8pPr marL="7484135" indent="0">
              <a:buNone/>
              <a:defRPr sz="3274">
                <a:solidFill>
                  <a:schemeClr val="tx1">
                    <a:tint val="75000"/>
                  </a:schemeClr>
                </a:solidFill>
              </a:defRPr>
            </a:lvl8pPr>
            <a:lvl9pPr marL="8553298" indent="0">
              <a:buNone/>
              <a:defRPr sz="327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1322D9-600A-4057-86B7-C922BA3C8150}" type="datetimeFigureOut">
              <a:rPr lang="en-US" smtClean="0"/>
              <a:t>2/26/2025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2370451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181" y="7064219"/>
            <a:ext cx="9444434" cy="19980241"/>
          </a:xfrm>
        </p:spPr>
        <p:txBody>
          <a:bodyPr/>
          <a:lstStyle>
            <a:lvl1pPr>
              <a:defRPr sz="6548"/>
            </a:lvl1pPr>
            <a:lvl2pPr>
              <a:defRPr sz="5612"/>
            </a:lvl2pPr>
            <a:lvl3pPr>
              <a:defRPr sz="4677"/>
            </a:lvl3pPr>
            <a:lvl4pPr>
              <a:defRPr sz="4209"/>
            </a:lvl4pPr>
            <a:lvl5pPr>
              <a:defRPr sz="4209"/>
            </a:lvl5pPr>
            <a:lvl6pPr>
              <a:defRPr sz="4209"/>
            </a:lvl6pPr>
            <a:lvl7pPr>
              <a:defRPr sz="4209"/>
            </a:lvl7pPr>
            <a:lvl8pPr>
              <a:defRPr sz="4209"/>
            </a:lvl8pPr>
            <a:lvl9pPr>
              <a:defRPr sz="42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870010" y="7064219"/>
            <a:ext cx="9444434" cy="19980241"/>
          </a:xfrm>
        </p:spPr>
        <p:txBody>
          <a:bodyPr/>
          <a:lstStyle>
            <a:lvl1pPr>
              <a:defRPr sz="6548"/>
            </a:lvl1pPr>
            <a:lvl2pPr>
              <a:defRPr sz="5612"/>
            </a:lvl2pPr>
            <a:lvl3pPr>
              <a:defRPr sz="4677"/>
            </a:lvl3pPr>
            <a:lvl4pPr>
              <a:defRPr sz="4209"/>
            </a:lvl4pPr>
            <a:lvl5pPr>
              <a:defRPr sz="4209"/>
            </a:lvl5pPr>
            <a:lvl6pPr>
              <a:defRPr sz="4209"/>
            </a:lvl6pPr>
            <a:lvl7pPr>
              <a:defRPr sz="4209"/>
            </a:lvl7pPr>
            <a:lvl8pPr>
              <a:defRPr sz="4209"/>
            </a:lvl8pPr>
            <a:lvl9pPr>
              <a:defRPr sz="42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1322D9-600A-4057-86B7-C922BA3C8150}" type="datetimeFigureOut">
              <a:rPr lang="en-US" smtClean="0"/>
              <a:t>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3717432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69181" y="6776884"/>
            <a:ext cx="9448148" cy="2824283"/>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n-US"/>
              <a:t>Click to edit Master text styles</a:t>
            </a:r>
          </a:p>
        </p:txBody>
      </p:sp>
      <p:sp>
        <p:nvSpPr>
          <p:cNvPr id="4" name="Content Placeholder 3"/>
          <p:cNvSpPr>
            <a:spLocks noGrp="1"/>
          </p:cNvSpPr>
          <p:nvPr>
            <p:ph sz="half" idx="2"/>
          </p:nvPr>
        </p:nvSpPr>
        <p:spPr>
          <a:xfrm>
            <a:off x="1069181" y="9601167"/>
            <a:ext cx="9448148" cy="17443290"/>
          </a:xfrm>
        </p:spPr>
        <p:txBody>
          <a:bodyPr/>
          <a:lstStyle>
            <a:lvl1pPr>
              <a:defRPr sz="5612"/>
            </a:lvl1pPr>
            <a:lvl2pPr>
              <a:defRPr sz="4677"/>
            </a:lvl2pPr>
            <a:lvl3pPr>
              <a:defRPr sz="4209"/>
            </a:lvl3pPr>
            <a:lvl4pPr>
              <a:defRPr sz="3742"/>
            </a:lvl4pPr>
            <a:lvl5pPr>
              <a:defRPr sz="3742"/>
            </a:lvl5pPr>
            <a:lvl6pPr>
              <a:defRPr sz="3742"/>
            </a:lvl6pPr>
            <a:lvl7pPr>
              <a:defRPr sz="3742"/>
            </a:lvl7pPr>
            <a:lvl8pPr>
              <a:defRPr sz="3742"/>
            </a:lvl8pPr>
            <a:lvl9pPr>
              <a:defRPr sz="374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62586" y="6776884"/>
            <a:ext cx="9451859" cy="2824283"/>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n-US"/>
              <a:t>Click to edit Master text styles</a:t>
            </a:r>
          </a:p>
        </p:txBody>
      </p:sp>
      <p:sp>
        <p:nvSpPr>
          <p:cNvPr id="6" name="Content Placeholder 5"/>
          <p:cNvSpPr>
            <a:spLocks noGrp="1"/>
          </p:cNvSpPr>
          <p:nvPr>
            <p:ph sz="quarter" idx="4"/>
          </p:nvPr>
        </p:nvSpPr>
        <p:spPr>
          <a:xfrm>
            <a:off x="10862586" y="9601167"/>
            <a:ext cx="9451859" cy="17443290"/>
          </a:xfrm>
        </p:spPr>
        <p:txBody>
          <a:bodyPr/>
          <a:lstStyle>
            <a:lvl1pPr>
              <a:defRPr sz="5612"/>
            </a:lvl1pPr>
            <a:lvl2pPr>
              <a:defRPr sz="4677"/>
            </a:lvl2pPr>
            <a:lvl3pPr>
              <a:defRPr sz="4209"/>
            </a:lvl3pPr>
            <a:lvl4pPr>
              <a:defRPr sz="3742"/>
            </a:lvl4pPr>
            <a:lvl5pPr>
              <a:defRPr sz="3742"/>
            </a:lvl5pPr>
            <a:lvl6pPr>
              <a:defRPr sz="3742"/>
            </a:lvl6pPr>
            <a:lvl7pPr>
              <a:defRPr sz="3742"/>
            </a:lvl7pPr>
            <a:lvl8pPr>
              <a:defRPr sz="3742"/>
            </a:lvl8pPr>
            <a:lvl9pPr>
              <a:defRPr sz="374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1322D9-600A-4057-86B7-C922BA3C8150}" type="datetimeFigureOut">
              <a:rPr lang="en-US" smtClean="0"/>
              <a:t>2/26/2025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1770631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1322D9-600A-4057-86B7-C922BA3C8150}" type="datetimeFigureOut">
              <a:rPr lang="en-US" smtClean="0"/>
              <a:t>2/26/2025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1733362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1322D9-600A-4057-86B7-C922BA3C8150}" type="datetimeFigureOut">
              <a:rPr lang="en-US" smtClean="0"/>
              <a:t>2/26/2025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221096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9183" y="1205402"/>
            <a:ext cx="7035065" cy="5129967"/>
          </a:xfrm>
        </p:spPr>
        <p:txBody>
          <a:bodyPr anchor="b"/>
          <a:lstStyle>
            <a:lvl1pPr algn="l">
              <a:defRPr sz="4677" b="1"/>
            </a:lvl1pPr>
          </a:lstStyle>
          <a:p>
            <a:r>
              <a:rPr lang="en-US"/>
              <a:t>Click to edit Master title style</a:t>
            </a:r>
          </a:p>
        </p:txBody>
      </p:sp>
      <p:sp>
        <p:nvSpPr>
          <p:cNvPr id="3" name="Content Placeholder 2"/>
          <p:cNvSpPr>
            <a:spLocks noGrp="1"/>
          </p:cNvSpPr>
          <p:nvPr>
            <p:ph idx="1"/>
          </p:nvPr>
        </p:nvSpPr>
        <p:spPr>
          <a:xfrm>
            <a:off x="8360404" y="1205404"/>
            <a:ext cx="11954040" cy="25839056"/>
          </a:xfrm>
        </p:spPr>
        <p:txBody>
          <a:bodyPr/>
          <a:lstStyle>
            <a:lvl1pPr>
              <a:defRPr sz="7483"/>
            </a:lvl1pPr>
            <a:lvl2pPr>
              <a:defRPr sz="6548"/>
            </a:lvl2pPr>
            <a:lvl3pPr>
              <a:defRPr sz="5612"/>
            </a:lvl3pPr>
            <a:lvl4pPr>
              <a:defRPr sz="4677"/>
            </a:lvl4pPr>
            <a:lvl5pPr>
              <a:defRPr sz="4677"/>
            </a:lvl5pPr>
            <a:lvl6pPr>
              <a:defRPr sz="4677"/>
            </a:lvl6pPr>
            <a:lvl7pPr>
              <a:defRPr sz="4677"/>
            </a:lvl7pPr>
            <a:lvl8pPr>
              <a:defRPr sz="4677"/>
            </a:lvl8pPr>
            <a:lvl9pPr>
              <a:defRPr sz="46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69183" y="6335371"/>
            <a:ext cx="7035065" cy="20709089"/>
          </a:xfrm>
        </p:spPr>
        <p:txBody>
          <a:bodyPr/>
          <a:lstStyle>
            <a:lvl1pPr marL="0" indent="0">
              <a:buNone/>
              <a:defRPr sz="3274"/>
            </a:lvl1pPr>
            <a:lvl2pPr marL="1069162" indent="0">
              <a:buNone/>
              <a:defRPr sz="2806"/>
            </a:lvl2pPr>
            <a:lvl3pPr marL="2138324" indent="0">
              <a:buNone/>
              <a:defRPr sz="2339"/>
            </a:lvl3pPr>
            <a:lvl4pPr marL="3207487" indent="0">
              <a:buNone/>
              <a:defRPr sz="2105"/>
            </a:lvl4pPr>
            <a:lvl5pPr marL="4276649" indent="0">
              <a:buNone/>
              <a:defRPr sz="2105"/>
            </a:lvl5pPr>
            <a:lvl6pPr marL="5345811" indent="0">
              <a:buNone/>
              <a:defRPr sz="2105"/>
            </a:lvl6pPr>
            <a:lvl7pPr marL="6414973" indent="0">
              <a:buNone/>
              <a:defRPr sz="2105"/>
            </a:lvl7pPr>
            <a:lvl8pPr marL="7484135" indent="0">
              <a:buNone/>
              <a:defRPr sz="2105"/>
            </a:lvl8pPr>
            <a:lvl9pPr marL="8553298" indent="0">
              <a:buNone/>
              <a:defRPr sz="2105"/>
            </a:lvl9pPr>
          </a:lstStyle>
          <a:p>
            <a:pPr lvl="0"/>
            <a:r>
              <a:rPr lang="en-US"/>
              <a:t>Click to edit Master text styles</a:t>
            </a:r>
          </a:p>
        </p:txBody>
      </p:sp>
      <p:sp>
        <p:nvSpPr>
          <p:cNvPr id="5" name="Date Placeholder 4"/>
          <p:cNvSpPr>
            <a:spLocks noGrp="1"/>
          </p:cNvSpPr>
          <p:nvPr>
            <p:ph type="dt" sz="half" idx="10"/>
          </p:nvPr>
        </p:nvSpPr>
        <p:spPr/>
        <p:txBody>
          <a:bodyPr/>
          <a:lstStyle/>
          <a:p>
            <a:fld id="{511322D9-600A-4057-86B7-C922BA3C8150}" type="datetimeFigureOut">
              <a:rPr lang="en-US" smtClean="0"/>
              <a:t>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2700926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1340" y="21192649"/>
            <a:ext cx="12830175" cy="2501912"/>
          </a:xfrm>
        </p:spPr>
        <p:txBody>
          <a:bodyPr anchor="b"/>
          <a:lstStyle>
            <a:lvl1pPr algn="l">
              <a:defRPr sz="4677" b="1"/>
            </a:lvl1pPr>
          </a:lstStyle>
          <a:p>
            <a:r>
              <a:rPr lang="en-US"/>
              <a:t>Click to edit Master title style</a:t>
            </a:r>
          </a:p>
        </p:txBody>
      </p:sp>
      <p:sp>
        <p:nvSpPr>
          <p:cNvPr id="3" name="Picture Placeholder 2"/>
          <p:cNvSpPr>
            <a:spLocks noGrp="1"/>
          </p:cNvSpPr>
          <p:nvPr>
            <p:ph type="pic" idx="1"/>
          </p:nvPr>
        </p:nvSpPr>
        <p:spPr>
          <a:xfrm>
            <a:off x="4191340" y="2705146"/>
            <a:ext cx="12830175" cy="18165128"/>
          </a:xfrm>
        </p:spPr>
        <p:txBody>
          <a:bodyPr/>
          <a:lstStyle>
            <a:lvl1pPr marL="0" indent="0">
              <a:buNone/>
              <a:defRPr sz="7483"/>
            </a:lvl1pPr>
            <a:lvl2pPr marL="1069162" indent="0">
              <a:buNone/>
              <a:defRPr sz="6548"/>
            </a:lvl2pPr>
            <a:lvl3pPr marL="2138324" indent="0">
              <a:buNone/>
              <a:defRPr sz="5612"/>
            </a:lvl3pPr>
            <a:lvl4pPr marL="3207487" indent="0">
              <a:buNone/>
              <a:defRPr sz="4677"/>
            </a:lvl4pPr>
            <a:lvl5pPr marL="4276649" indent="0">
              <a:buNone/>
              <a:defRPr sz="4677"/>
            </a:lvl5pPr>
            <a:lvl6pPr marL="5345811" indent="0">
              <a:buNone/>
              <a:defRPr sz="4677"/>
            </a:lvl6pPr>
            <a:lvl7pPr marL="6414973" indent="0">
              <a:buNone/>
              <a:defRPr sz="4677"/>
            </a:lvl7pPr>
            <a:lvl8pPr marL="7484135" indent="0">
              <a:buNone/>
              <a:defRPr sz="4677"/>
            </a:lvl8pPr>
            <a:lvl9pPr marL="8553298" indent="0">
              <a:buNone/>
              <a:defRPr sz="4677"/>
            </a:lvl9pPr>
          </a:lstStyle>
          <a:p>
            <a:r>
              <a:rPr lang="en-US"/>
              <a:t>Click icon to add picture</a:t>
            </a:r>
          </a:p>
        </p:txBody>
      </p:sp>
      <p:sp>
        <p:nvSpPr>
          <p:cNvPr id="4" name="Text Placeholder 3"/>
          <p:cNvSpPr>
            <a:spLocks noGrp="1"/>
          </p:cNvSpPr>
          <p:nvPr>
            <p:ph type="body" sz="half" idx="2"/>
          </p:nvPr>
        </p:nvSpPr>
        <p:spPr>
          <a:xfrm>
            <a:off x="4191340" y="23694561"/>
            <a:ext cx="12830175" cy="3553130"/>
          </a:xfrm>
        </p:spPr>
        <p:txBody>
          <a:bodyPr/>
          <a:lstStyle>
            <a:lvl1pPr marL="0" indent="0">
              <a:buNone/>
              <a:defRPr sz="3274"/>
            </a:lvl1pPr>
            <a:lvl2pPr marL="1069162" indent="0">
              <a:buNone/>
              <a:defRPr sz="2806"/>
            </a:lvl2pPr>
            <a:lvl3pPr marL="2138324" indent="0">
              <a:buNone/>
              <a:defRPr sz="2339"/>
            </a:lvl3pPr>
            <a:lvl4pPr marL="3207487" indent="0">
              <a:buNone/>
              <a:defRPr sz="2105"/>
            </a:lvl4pPr>
            <a:lvl5pPr marL="4276649" indent="0">
              <a:buNone/>
              <a:defRPr sz="2105"/>
            </a:lvl5pPr>
            <a:lvl6pPr marL="5345811" indent="0">
              <a:buNone/>
              <a:defRPr sz="2105"/>
            </a:lvl6pPr>
            <a:lvl7pPr marL="6414973" indent="0">
              <a:buNone/>
              <a:defRPr sz="2105"/>
            </a:lvl7pPr>
            <a:lvl8pPr marL="7484135" indent="0">
              <a:buNone/>
              <a:defRPr sz="2105"/>
            </a:lvl8pPr>
            <a:lvl9pPr marL="8553298" indent="0">
              <a:buNone/>
              <a:defRPr sz="2105"/>
            </a:lvl9pPr>
          </a:lstStyle>
          <a:p>
            <a:pPr lvl="0"/>
            <a:r>
              <a:rPr lang="en-US"/>
              <a:t>Click to edit Master text styles</a:t>
            </a:r>
          </a:p>
        </p:txBody>
      </p:sp>
      <p:sp>
        <p:nvSpPr>
          <p:cNvPr id="5" name="Date Placeholder 4"/>
          <p:cNvSpPr>
            <a:spLocks noGrp="1"/>
          </p:cNvSpPr>
          <p:nvPr>
            <p:ph type="dt" sz="half" idx="10"/>
          </p:nvPr>
        </p:nvSpPr>
        <p:spPr/>
        <p:txBody>
          <a:bodyPr/>
          <a:lstStyle/>
          <a:p>
            <a:fld id="{511322D9-600A-4057-86B7-C922BA3C8150}" type="datetimeFigureOut">
              <a:rPr lang="en-US" smtClean="0"/>
              <a:t>2/26/2025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11249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181" y="1212412"/>
            <a:ext cx="19245263" cy="504586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9181" y="7064219"/>
            <a:ext cx="19245263" cy="1998024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69181" y="28060639"/>
            <a:ext cx="4989513" cy="1611875"/>
          </a:xfrm>
          <a:prstGeom prst="rect">
            <a:avLst/>
          </a:prstGeom>
        </p:spPr>
        <p:txBody>
          <a:bodyPr vert="horz" lIns="91440" tIns="45720" rIns="91440" bIns="45720" rtlCol="0" anchor="ctr"/>
          <a:lstStyle>
            <a:lvl1pPr algn="l">
              <a:defRPr sz="2806">
                <a:solidFill>
                  <a:schemeClr val="tx1">
                    <a:tint val="75000"/>
                  </a:schemeClr>
                </a:solidFill>
              </a:defRPr>
            </a:lvl1pPr>
          </a:lstStyle>
          <a:p>
            <a:fld id="{511322D9-600A-4057-86B7-C922BA3C8150}" type="datetimeFigureOut">
              <a:rPr lang="en-US" smtClean="0"/>
              <a:t>2/26/2025</a:t>
            </a:fld>
            <a:endParaRPr lang="en-US"/>
          </a:p>
        </p:txBody>
      </p:sp>
      <p:sp>
        <p:nvSpPr>
          <p:cNvPr id="5" name="Footer Placeholder 4"/>
          <p:cNvSpPr>
            <a:spLocks noGrp="1"/>
          </p:cNvSpPr>
          <p:nvPr>
            <p:ph type="ftr" sz="quarter" idx="3"/>
          </p:nvPr>
        </p:nvSpPr>
        <p:spPr>
          <a:xfrm>
            <a:off x="7306072" y="28060639"/>
            <a:ext cx="6771481" cy="1611875"/>
          </a:xfrm>
          <a:prstGeom prst="rect">
            <a:avLst/>
          </a:prstGeom>
        </p:spPr>
        <p:txBody>
          <a:bodyPr vert="horz" lIns="91440" tIns="45720" rIns="91440" bIns="45720" rtlCol="0" anchor="ctr"/>
          <a:lstStyle>
            <a:lvl1pPr algn="ctr">
              <a:defRPr sz="2806">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324931" y="28060639"/>
            <a:ext cx="4989513" cy="1611875"/>
          </a:xfrm>
          <a:prstGeom prst="rect">
            <a:avLst/>
          </a:prstGeom>
        </p:spPr>
        <p:txBody>
          <a:bodyPr vert="horz" lIns="91440" tIns="45720" rIns="91440" bIns="45720" rtlCol="0" anchor="ctr"/>
          <a:lstStyle>
            <a:lvl1pPr algn="r">
              <a:defRPr sz="2806">
                <a:solidFill>
                  <a:schemeClr val="tx1">
                    <a:tint val="75000"/>
                  </a:schemeClr>
                </a:solidFill>
              </a:defRPr>
            </a:lvl1pPr>
          </a:lstStyle>
          <a:p>
            <a:fld id="{971D9764-54AE-47B6-8E0F-B32E36DEECC3}" type="slidenum">
              <a:rPr lang="en-US" smtClean="0"/>
              <a:t>‹#›</a:t>
            </a:fld>
            <a:endParaRPr lang="en-US"/>
          </a:p>
        </p:txBody>
      </p:sp>
    </p:spTree>
    <p:extLst>
      <p:ext uri="{BB962C8B-B14F-4D97-AF65-F5344CB8AC3E}">
        <p14:creationId xmlns:p14="http://schemas.microsoft.com/office/powerpoint/2010/main" val="1598999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38324" rtl="0" eaLnBrk="1" latinLnBrk="0" hangingPunct="1">
        <a:spcBef>
          <a:spcPct val="0"/>
        </a:spcBef>
        <a:buNone/>
        <a:defRPr sz="10289" kern="1200">
          <a:solidFill>
            <a:schemeClr val="tx1"/>
          </a:solidFill>
          <a:latin typeface="+mj-lt"/>
          <a:ea typeface="+mj-ea"/>
          <a:cs typeface="+mj-cs"/>
        </a:defRPr>
      </a:lvl1pPr>
    </p:titleStyle>
    <p:bodyStyle>
      <a:lvl1pPr marL="801872" indent="-801872" algn="l" defTabSz="2138324" rtl="0" eaLnBrk="1" latinLnBrk="0" hangingPunct="1">
        <a:spcBef>
          <a:spcPct val="20000"/>
        </a:spcBef>
        <a:buFont typeface="Arial" panose="020B0604020202020204" pitchFamily="34" charset="0"/>
        <a:buChar char="•"/>
        <a:defRPr sz="7483" kern="1200">
          <a:solidFill>
            <a:schemeClr val="tx1"/>
          </a:solidFill>
          <a:latin typeface="+mn-lt"/>
          <a:ea typeface="+mn-ea"/>
          <a:cs typeface="+mn-cs"/>
        </a:defRPr>
      </a:lvl1pPr>
      <a:lvl2pPr marL="1737389" indent="-668226" algn="l" defTabSz="2138324" rtl="0" eaLnBrk="1" latinLnBrk="0" hangingPunct="1">
        <a:spcBef>
          <a:spcPct val="20000"/>
        </a:spcBef>
        <a:buFont typeface="Arial" panose="020B0604020202020204" pitchFamily="34" charset="0"/>
        <a:buChar char="–"/>
        <a:defRPr sz="6548" kern="1200">
          <a:solidFill>
            <a:schemeClr val="tx1"/>
          </a:solidFill>
          <a:latin typeface="+mn-lt"/>
          <a:ea typeface="+mn-ea"/>
          <a:cs typeface="+mn-cs"/>
        </a:defRPr>
      </a:lvl2pPr>
      <a:lvl3pPr marL="2672906" indent="-534581" algn="l" defTabSz="2138324" rtl="0" eaLnBrk="1" latinLnBrk="0" hangingPunct="1">
        <a:spcBef>
          <a:spcPct val="20000"/>
        </a:spcBef>
        <a:buFont typeface="Arial" panose="020B0604020202020204" pitchFamily="34" charset="0"/>
        <a:buChar char="•"/>
        <a:defRPr sz="5612" kern="1200">
          <a:solidFill>
            <a:schemeClr val="tx1"/>
          </a:solidFill>
          <a:latin typeface="+mn-lt"/>
          <a:ea typeface="+mn-ea"/>
          <a:cs typeface="+mn-cs"/>
        </a:defRPr>
      </a:lvl3pPr>
      <a:lvl4pPr marL="3742068" indent="-534581" algn="l" defTabSz="2138324" rtl="0" eaLnBrk="1" latinLnBrk="0" hangingPunct="1">
        <a:spcBef>
          <a:spcPct val="20000"/>
        </a:spcBef>
        <a:buFont typeface="Arial" panose="020B0604020202020204" pitchFamily="34" charset="0"/>
        <a:buChar char="–"/>
        <a:defRPr sz="4677" kern="1200">
          <a:solidFill>
            <a:schemeClr val="tx1"/>
          </a:solidFill>
          <a:latin typeface="+mn-lt"/>
          <a:ea typeface="+mn-ea"/>
          <a:cs typeface="+mn-cs"/>
        </a:defRPr>
      </a:lvl4pPr>
      <a:lvl5pPr marL="4811230" indent="-534581" algn="l" defTabSz="2138324" rtl="0" eaLnBrk="1" latinLnBrk="0" hangingPunct="1">
        <a:spcBef>
          <a:spcPct val="20000"/>
        </a:spcBef>
        <a:buFont typeface="Arial" panose="020B0604020202020204" pitchFamily="34" charset="0"/>
        <a:buChar char="»"/>
        <a:defRPr sz="4677" kern="1200">
          <a:solidFill>
            <a:schemeClr val="tx1"/>
          </a:solidFill>
          <a:latin typeface="+mn-lt"/>
          <a:ea typeface="+mn-ea"/>
          <a:cs typeface="+mn-cs"/>
        </a:defRPr>
      </a:lvl5pPr>
      <a:lvl6pPr marL="5880392" indent="-534581" algn="l" defTabSz="2138324" rtl="0" eaLnBrk="1" latinLnBrk="0" hangingPunct="1">
        <a:spcBef>
          <a:spcPct val="20000"/>
        </a:spcBef>
        <a:buFont typeface="Arial" panose="020B0604020202020204" pitchFamily="34" charset="0"/>
        <a:buChar char="•"/>
        <a:defRPr sz="4677" kern="1200">
          <a:solidFill>
            <a:schemeClr val="tx1"/>
          </a:solidFill>
          <a:latin typeface="+mn-lt"/>
          <a:ea typeface="+mn-ea"/>
          <a:cs typeface="+mn-cs"/>
        </a:defRPr>
      </a:lvl6pPr>
      <a:lvl7pPr marL="6949554" indent="-534581" algn="l" defTabSz="2138324" rtl="0" eaLnBrk="1" latinLnBrk="0" hangingPunct="1">
        <a:spcBef>
          <a:spcPct val="20000"/>
        </a:spcBef>
        <a:buFont typeface="Arial" panose="020B0604020202020204" pitchFamily="34" charset="0"/>
        <a:buChar char="•"/>
        <a:defRPr sz="4677" kern="1200">
          <a:solidFill>
            <a:schemeClr val="tx1"/>
          </a:solidFill>
          <a:latin typeface="+mn-lt"/>
          <a:ea typeface="+mn-ea"/>
          <a:cs typeface="+mn-cs"/>
        </a:defRPr>
      </a:lvl7pPr>
      <a:lvl8pPr marL="8018717" indent="-534581" algn="l" defTabSz="2138324" rtl="0" eaLnBrk="1" latinLnBrk="0" hangingPunct="1">
        <a:spcBef>
          <a:spcPct val="20000"/>
        </a:spcBef>
        <a:buFont typeface="Arial" panose="020B0604020202020204" pitchFamily="34" charset="0"/>
        <a:buChar char="•"/>
        <a:defRPr sz="4677" kern="1200">
          <a:solidFill>
            <a:schemeClr val="tx1"/>
          </a:solidFill>
          <a:latin typeface="+mn-lt"/>
          <a:ea typeface="+mn-ea"/>
          <a:cs typeface="+mn-cs"/>
        </a:defRPr>
      </a:lvl8pPr>
      <a:lvl9pPr marL="9087879" indent="-534581" algn="l" defTabSz="2138324" rtl="0" eaLnBrk="1" latinLnBrk="0" hangingPunct="1">
        <a:spcBef>
          <a:spcPct val="20000"/>
        </a:spcBef>
        <a:buFont typeface="Arial" panose="020B0604020202020204" pitchFamily="34" charset="0"/>
        <a:buChar char="•"/>
        <a:defRPr sz="4677" kern="1200">
          <a:solidFill>
            <a:schemeClr val="tx1"/>
          </a:solidFill>
          <a:latin typeface="+mn-lt"/>
          <a:ea typeface="+mn-ea"/>
          <a:cs typeface="+mn-cs"/>
        </a:defRPr>
      </a:lvl9pPr>
    </p:bodyStyle>
    <p:otherStyle>
      <a:defPPr>
        <a:defRPr lang="en-US"/>
      </a:defPPr>
      <a:lvl1pPr marL="0" algn="l" defTabSz="2138324" rtl="0" eaLnBrk="1" latinLnBrk="0" hangingPunct="1">
        <a:defRPr sz="4209" kern="1200">
          <a:solidFill>
            <a:schemeClr val="tx1"/>
          </a:solidFill>
          <a:latin typeface="+mn-lt"/>
          <a:ea typeface="+mn-ea"/>
          <a:cs typeface="+mn-cs"/>
        </a:defRPr>
      </a:lvl1pPr>
      <a:lvl2pPr marL="1069162" algn="l" defTabSz="2138324" rtl="0" eaLnBrk="1" latinLnBrk="0" hangingPunct="1">
        <a:defRPr sz="4209" kern="1200">
          <a:solidFill>
            <a:schemeClr val="tx1"/>
          </a:solidFill>
          <a:latin typeface="+mn-lt"/>
          <a:ea typeface="+mn-ea"/>
          <a:cs typeface="+mn-cs"/>
        </a:defRPr>
      </a:lvl2pPr>
      <a:lvl3pPr marL="2138324" algn="l" defTabSz="2138324" rtl="0" eaLnBrk="1" latinLnBrk="0" hangingPunct="1">
        <a:defRPr sz="4209" kern="1200">
          <a:solidFill>
            <a:schemeClr val="tx1"/>
          </a:solidFill>
          <a:latin typeface="+mn-lt"/>
          <a:ea typeface="+mn-ea"/>
          <a:cs typeface="+mn-cs"/>
        </a:defRPr>
      </a:lvl3pPr>
      <a:lvl4pPr marL="3207487" algn="l" defTabSz="2138324" rtl="0" eaLnBrk="1" latinLnBrk="0" hangingPunct="1">
        <a:defRPr sz="4209" kern="1200">
          <a:solidFill>
            <a:schemeClr val="tx1"/>
          </a:solidFill>
          <a:latin typeface="+mn-lt"/>
          <a:ea typeface="+mn-ea"/>
          <a:cs typeface="+mn-cs"/>
        </a:defRPr>
      </a:lvl4pPr>
      <a:lvl5pPr marL="4276649" algn="l" defTabSz="2138324" rtl="0" eaLnBrk="1" latinLnBrk="0" hangingPunct="1">
        <a:defRPr sz="4209" kern="1200">
          <a:solidFill>
            <a:schemeClr val="tx1"/>
          </a:solidFill>
          <a:latin typeface="+mn-lt"/>
          <a:ea typeface="+mn-ea"/>
          <a:cs typeface="+mn-cs"/>
        </a:defRPr>
      </a:lvl5pPr>
      <a:lvl6pPr marL="5345811" algn="l" defTabSz="2138324" rtl="0" eaLnBrk="1" latinLnBrk="0" hangingPunct="1">
        <a:defRPr sz="4209" kern="1200">
          <a:solidFill>
            <a:schemeClr val="tx1"/>
          </a:solidFill>
          <a:latin typeface="+mn-lt"/>
          <a:ea typeface="+mn-ea"/>
          <a:cs typeface="+mn-cs"/>
        </a:defRPr>
      </a:lvl6pPr>
      <a:lvl7pPr marL="6414973" algn="l" defTabSz="2138324" rtl="0" eaLnBrk="1" latinLnBrk="0" hangingPunct="1">
        <a:defRPr sz="4209" kern="1200">
          <a:solidFill>
            <a:schemeClr val="tx1"/>
          </a:solidFill>
          <a:latin typeface="+mn-lt"/>
          <a:ea typeface="+mn-ea"/>
          <a:cs typeface="+mn-cs"/>
        </a:defRPr>
      </a:lvl7pPr>
      <a:lvl8pPr marL="7484135" algn="l" defTabSz="2138324" rtl="0" eaLnBrk="1" latinLnBrk="0" hangingPunct="1">
        <a:defRPr sz="4209" kern="1200">
          <a:solidFill>
            <a:schemeClr val="tx1"/>
          </a:solidFill>
          <a:latin typeface="+mn-lt"/>
          <a:ea typeface="+mn-ea"/>
          <a:cs typeface="+mn-cs"/>
        </a:defRPr>
      </a:lvl8pPr>
      <a:lvl9pPr marL="8553298" algn="l" defTabSz="2138324" rtl="0" eaLnBrk="1" latinLnBrk="0" hangingPunct="1">
        <a:defRPr sz="4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svg"/><Relationship Id="rId17" Type="http://schemas.openxmlformats.org/officeDocument/2006/relationships/image" Target="../media/image15.sv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svg"/><Relationship Id="rId10" Type="http://schemas.openxmlformats.org/officeDocument/2006/relationships/image" Target="../media/image8.svg"/><Relationship Id="rId19" Type="http://schemas.openxmlformats.org/officeDocument/2006/relationships/image" Target="../media/image17.sv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chart" Target="../charts/chart17.xml"/><Relationship Id="rId13" Type="http://schemas.openxmlformats.org/officeDocument/2006/relationships/chart" Target="../charts/chart22.xml"/><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chart" Target="../charts/chart2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chart" Target="../charts/chart20.xml"/><Relationship Id="rId5" Type="http://schemas.openxmlformats.org/officeDocument/2006/relationships/image" Target="../media/image4.png"/><Relationship Id="rId10" Type="http://schemas.openxmlformats.org/officeDocument/2006/relationships/chart" Target="../charts/chart19.xml"/><Relationship Id="rId4" Type="http://schemas.openxmlformats.org/officeDocument/2006/relationships/image" Target="../media/image3.png"/><Relationship Id="rId9" Type="http://schemas.openxmlformats.org/officeDocument/2006/relationships/chart" Target="../charts/char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4.png"/><Relationship Id="rId12" Type="http://schemas.openxmlformats.org/officeDocument/2006/relationships/image" Target="../media/image92.png"/><Relationship Id="rId17" Type="http://schemas.openxmlformats.org/officeDocument/2006/relationships/image" Target="../media/image95.svg"/><Relationship Id="rId2" Type="http://schemas.openxmlformats.org/officeDocument/2006/relationships/notesSlide" Target="../notesSlides/notesSlide12.xml"/><Relationship Id="rId16" Type="http://schemas.openxmlformats.org/officeDocument/2006/relationships/image" Target="../media/image94.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91.svg"/><Relationship Id="rId5" Type="http://schemas.openxmlformats.org/officeDocument/2006/relationships/image" Target="../media/image2.png"/><Relationship Id="rId15" Type="http://schemas.openxmlformats.org/officeDocument/2006/relationships/image" Target="../media/image31.svg"/><Relationship Id="rId10" Type="http://schemas.openxmlformats.org/officeDocument/2006/relationships/image" Target="../media/image90.png"/><Relationship Id="rId4" Type="http://schemas.openxmlformats.org/officeDocument/2006/relationships/image" Target="../media/image89.svg"/><Relationship Id="rId9" Type="http://schemas.openxmlformats.org/officeDocument/2006/relationships/image" Target="../media/image6.jpeg"/><Relationship Id="rId14"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hyperlink" Target="https://forms.office.com/r/zNbZDm7x8q" TargetMode="External"/><Relationship Id="rId3" Type="http://schemas.openxmlformats.org/officeDocument/2006/relationships/image" Target="../media/image3.png"/><Relationship Id="rId7" Type="http://schemas.openxmlformats.org/officeDocument/2006/relationships/hyperlink" Target="http://www.shetland.gov.uk/iiTCShetland"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96.pn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5.jpeg"/><Relationship Id="rId12" Type="http://schemas.openxmlformats.org/officeDocument/2006/relationships/image" Target="../media/image22.png"/><Relationship Id="rId2" Type="http://schemas.openxmlformats.org/officeDocument/2006/relationships/notesSlide" Target="../notesSlides/notesSlide2.xml"/><Relationship Id="rId16" Type="http://schemas.openxmlformats.org/officeDocument/2006/relationships/image" Target="../media/image26.sv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1.png"/><Relationship Id="rId5" Type="http://schemas.openxmlformats.org/officeDocument/2006/relationships/image" Target="../media/image3.png"/><Relationship Id="rId15" Type="http://schemas.openxmlformats.org/officeDocument/2006/relationships/image" Target="../media/image25.png"/><Relationship Id="rId10" Type="http://schemas.openxmlformats.org/officeDocument/2006/relationships/image" Target="../media/image20.svg"/><Relationship Id="rId4" Type="http://schemas.openxmlformats.org/officeDocument/2006/relationships/image" Target="../media/image2.png"/><Relationship Id="rId9" Type="http://schemas.openxmlformats.org/officeDocument/2006/relationships/image" Target="../media/image19.png"/><Relationship Id="rId14" Type="http://schemas.openxmlformats.org/officeDocument/2006/relationships/image" Target="../media/image24.svg"/></Relationships>
</file>

<file path=ppt/slides/_rels/slide3.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6.png"/><Relationship Id="rId18" Type="http://schemas.openxmlformats.org/officeDocument/2006/relationships/image" Target="../media/image3.png"/><Relationship Id="rId26" Type="http://schemas.openxmlformats.org/officeDocument/2006/relationships/image" Target="../media/image19.png"/><Relationship Id="rId3" Type="http://schemas.openxmlformats.org/officeDocument/2006/relationships/image" Target="../media/image27.png"/><Relationship Id="rId21" Type="http://schemas.openxmlformats.org/officeDocument/2006/relationships/image" Target="../media/image6.jpeg"/><Relationship Id="rId7" Type="http://schemas.openxmlformats.org/officeDocument/2006/relationships/image" Target="../media/image30.png"/><Relationship Id="rId12" Type="http://schemas.openxmlformats.org/officeDocument/2006/relationships/image" Target="../media/image35.svg"/><Relationship Id="rId17" Type="http://schemas.openxmlformats.org/officeDocument/2006/relationships/image" Target="../media/image2.png"/><Relationship Id="rId25" Type="http://schemas.openxmlformats.org/officeDocument/2006/relationships/image" Target="../media/image24.svg"/><Relationship Id="rId2" Type="http://schemas.openxmlformats.org/officeDocument/2006/relationships/notesSlide" Target="../notesSlides/notesSlide3.xml"/><Relationship Id="rId16" Type="http://schemas.openxmlformats.org/officeDocument/2006/relationships/image" Target="../media/image39.svg"/><Relationship Id="rId20" Type="http://schemas.openxmlformats.org/officeDocument/2006/relationships/image" Target="../media/image5.jpeg"/><Relationship Id="rId29" Type="http://schemas.openxmlformats.org/officeDocument/2006/relationships/image" Target="../media/image41.svg"/><Relationship Id="rId1" Type="http://schemas.openxmlformats.org/officeDocument/2006/relationships/slideLayout" Target="../slideLayouts/slideLayout7.xml"/><Relationship Id="rId6" Type="http://schemas.openxmlformats.org/officeDocument/2006/relationships/image" Target="../media/image29.svg"/><Relationship Id="rId11" Type="http://schemas.openxmlformats.org/officeDocument/2006/relationships/image" Target="../media/image34.png"/><Relationship Id="rId24" Type="http://schemas.openxmlformats.org/officeDocument/2006/relationships/image" Target="../media/image23.png"/><Relationship Id="rId5" Type="http://schemas.openxmlformats.org/officeDocument/2006/relationships/image" Target="../media/image28.png"/><Relationship Id="rId15" Type="http://schemas.openxmlformats.org/officeDocument/2006/relationships/image" Target="../media/image38.png"/><Relationship Id="rId23" Type="http://schemas.openxmlformats.org/officeDocument/2006/relationships/image" Target="../media/image22.png"/><Relationship Id="rId28" Type="http://schemas.openxmlformats.org/officeDocument/2006/relationships/image" Target="../media/image40.png"/><Relationship Id="rId10" Type="http://schemas.openxmlformats.org/officeDocument/2006/relationships/image" Target="../media/image33.svg"/><Relationship Id="rId19" Type="http://schemas.openxmlformats.org/officeDocument/2006/relationships/image" Target="../media/image4.png"/><Relationship Id="rId31" Type="http://schemas.openxmlformats.org/officeDocument/2006/relationships/image" Target="../media/image43.svg"/><Relationship Id="rId4" Type="http://schemas.openxmlformats.org/officeDocument/2006/relationships/image" Target="../media/image18.png"/><Relationship Id="rId9" Type="http://schemas.openxmlformats.org/officeDocument/2006/relationships/image" Target="../media/image32.png"/><Relationship Id="rId14" Type="http://schemas.openxmlformats.org/officeDocument/2006/relationships/image" Target="../media/image37.svg"/><Relationship Id="rId22" Type="http://schemas.openxmlformats.org/officeDocument/2006/relationships/image" Target="../media/image21.png"/><Relationship Id="rId27" Type="http://schemas.openxmlformats.org/officeDocument/2006/relationships/image" Target="../media/image20.svg"/><Relationship Id="rId30" Type="http://schemas.openxmlformats.org/officeDocument/2006/relationships/image" Target="../media/image42.png"/></Relationships>
</file>

<file path=ppt/slides/_rels/slide4.xml.rels><?xml version="1.0" encoding="UTF-8" standalone="yes"?>
<Relationships xmlns="http://schemas.openxmlformats.org/package/2006/relationships"><Relationship Id="rId13" Type="http://schemas.openxmlformats.org/officeDocument/2006/relationships/image" Target="../media/image46.png"/><Relationship Id="rId18" Type="http://schemas.openxmlformats.org/officeDocument/2006/relationships/image" Target="../media/image51.svg"/><Relationship Id="rId26" Type="http://schemas.openxmlformats.org/officeDocument/2006/relationships/image" Target="../media/image59.svg"/><Relationship Id="rId21" Type="http://schemas.openxmlformats.org/officeDocument/2006/relationships/image" Target="../media/image54.png"/><Relationship Id="rId34" Type="http://schemas.openxmlformats.org/officeDocument/2006/relationships/image" Target="../media/image67.svg"/><Relationship Id="rId7" Type="http://schemas.openxmlformats.org/officeDocument/2006/relationships/image" Target="../media/image6.jpeg"/><Relationship Id="rId12" Type="http://schemas.openxmlformats.org/officeDocument/2006/relationships/image" Target="../media/image45.svg"/><Relationship Id="rId17" Type="http://schemas.openxmlformats.org/officeDocument/2006/relationships/image" Target="../media/image50.png"/><Relationship Id="rId25" Type="http://schemas.openxmlformats.org/officeDocument/2006/relationships/image" Target="../media/image58.png"/><Relationship Id="rId33" Type="http://schemas.openxmlformats.org/officeDocument/2006/relationships/image" Target="../media/image66.png"/><Relationship Id="rId38" Type="http://schemas.openxmlformats.org/officeDocument/2006/relationships/image" Target="../media/image71.svg"/><Relationship Id="rId2" Type="http://schemas.openxmlformats.org/officeDocument/2006/relationships/notesSlide" Target="../notesSlides/notesSlide4.xml"/><Relationship Id="rId16" Type="http://schemas.openxmlformats.org/officeDocument/2006/relationships/image" Target="../media/image49.svg"/><Relationship Id="rId20" Type="http://schemas.openxmlformats.org/officeDocument/2006/relationships/image" Target="../media/image53.svg"/><Relationship Id="rId29"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44.png"/><Relationship Id="rId24" Type="http://schemas.openxmlformats.org/officeDocument/2006/relationships/image" Target="../media/image57.svg"/><Relationship Id="rId32" Type="http://schemas.openxmlformats.org/officeDocument/2006/relationships/image" Target="../media/image65.svg"/><Relationship Id="rId37" Type="http://schemas.openxmlformats.org/officeDocument/2006/relationships/image" Target="../media/image70.png"/><Relationship Id="rId5" Type="http://schemas.openxmlformats.org/officeDocument/2006/relationships/image" Target="../media/image4.png"/><Relationship Id="rId15" Type="http://schemas.openxmlformats.org/officeDocument/2006/relationships/image" Target="../media/image48.png"/><Relationship Id="rId23" Type="http://schemas.openxmlformats.org/officeDocument/2006/relationships/image" Target="../media/image56.png"/><Relationship Id="rId28" Type="http://schemas.openxmlformats.org/officeDocument/2006/relationships/image" Target="../media/image61.svg"/><Relationship Id="rId36" Type="http://schemas.openxmlformats.org/officeDocument/2006/relationships/image" Target="../media/image69.svg"/><Relationship Id="rId10" Type="http://schemas.openxmlformats.org/officeDocument/2006/relationships/chart" Target="../charts/chart3.xml"/><Relationship Id="rId19" Type="http://schemas.openxmlformats.org/officeDocument/2006/relationships/image" Target="../media/image52.png"/><Relationship Id="rId31" Type="http://schemas.openxmlformats.org/officeDocument/2006/relationships/image" Target="../media/image64.png"/><Relationship Id="rId4" Type="http://schemas.openxmlformats.org/officeDocument/2006/relationships/image" Target="../media/image3.png"/><Relationship Id="rId9" Type="http://schemas.openxmlformats.org/officeDocument/2006/relationships/chart" Target="../charts/chart2.xml"/><Relationship Id="rId14" Type="http://schemas.openxmlformats.org/officeDocument/2006/relationships/image" Target="../media/image47.svg"/><Relationship Id="rId22" Type="http://schemas.openxmlformats.org/officeDocument/2006/relationships/image" Target="../media/image55.svg"/><Relationship Id="rId27" Type="http://schemas.openxmlformats.org/officeDocument/2006/relationships/image" Target="../media/image60.png"/><Relationship Id="rId30" Type="http://schemas.openxmlformats.org/officeDocument/2006/relationships/image" Target="../media/image63.svg"/><Relationship Id="rId35" Type="http://schemas.openxmlformats.org/officeDocument/2006/relationships/image" Target="../media/image68.png"/><Relationship Id="rId8" Type="http://schemas.openxmlformats.org/officeDocument/2006/relationships/chart" Target="../charts/chart1.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72.png"/><Relationship Id="rId7"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74.jpeg"/><Relationship Id="rId4" Type="http://schemas.openxmlformats.org/officeDocument/2006/relationships/image" Target="../media/image2.png"/><Relationship Id="rId9" Type="http://schemas.openxmlformats.org/officeDocument/2006/relationships/image" Target="../media/image73.jpeg"/></Relationships>
</file>

<file path=ppt/slides/_rels/slide6.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0.sv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79.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78.svg"/><Relationship Id="rId5" Type="http://schemas.openxmlformats.org/officeDocument/2006/relationships/image" Target="../media/image4.png"/><Relationship Id="rId10" Type="http://schemas.openxmlformats.org/officeDocument/2006/relationships/image" Target="../media/image77.png"/><Relationship Id="rId4" Type="http://schemas.openxmlformats.org/officeDocument/2006/relationships/image" Target="../media/image3.png"/><Relationship Id="rId9" Type="http://schemas.openxmlformats.org/officeDocument/2006/relationships/image" Target="../media/image76.svg"/></Relationships>
</file>

<file path=ppt/slides/_rels/slide7.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chart" Target="../charts/chart6.xml"/><Relationship Id="rId4" Type="http://schemas.openxmlformats.org/officeDocument/2006/relationships/image" Target="../media/image3.png"/><Relationship Id="rId9" Type="http://schemas.openxmlformats.org/officeDocument/2006/relationships/chart" Target="../charts/chart5.xml"/></Relationships>
</file>

<file path=ppt/slides/_rels/slide8.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6.sv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8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84.svg"/><Relationship Id="rId5" Type="http://schemas.openxmlformats.org/officeDocument/2006/relationships/image" Target="../media/image4.png"/><Relationship Id="rId15" Type="http://schemas.openxmlformats.org/officeDocument/2006/relationships/chart" Target="../charts/chart8.xml"/><Relationship Id="rId10" Type="http://schemas.openxmlformats.org/officeDocument/2006/relationships/image" Target="../media/image83.png"/><Relationship Id="rId4" Type="http://schemas.openxmlformats.org/officeDocument/2006/relationships/image" Target="../media/image3.png"/><Relationship Id="rId9" Type="http://schemas.openxmlformats.org/officeDocument/2006/relationships/image" Target="../media/image82.svg"/><Relationship Id="rId14" Type="http://schemas.openxmlformats.org/officeDocument/2006/relationships/chart" Target="../charts/chart7.xml"/></Relationships>
</file>

<file path=ppt/slides/_rels/slide9.xml.rels><?xml version="1.0" encoding="UTF-8" standalone="yes"?>
<Relationships xmlns="http://schemas.openxmlformats.org/package/2006/relationships"><Relationship Id="rId8" Type="http://schemas.openxmlformats.org/officeDocument/2006/relationships/chart" Target="../charts/chart9.xml"/><Relationship Id="rId13" Type="http://schemas.openxmlformats.org/officeDocument/2006/relationships/chart" Target="../charts/chart14.xml"/><Relationship Id="rId18" Type="http://schemas.openxmlformats.org/officeDocument/2006/relationships/chart" Target="../charts/chart16.xml"/><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chart" Target="../charts/chart13.xml"/><Relationship Id="rId17" Type="http://schemas.openxmlformats.org/officeDocument/2006/relationships/chart" Target="../charts/chart15.xml"/><Relationship Id="rId2" Type="http://schemas.openxmlformats.org/officeDocument/2006/relationships/notesSlide" Target="../notesSlides/notesSlide9.xml"/><Relationship Id="rId16"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chart" Target="../charts/chart12.xml"/><Relationship Id="rId5" Type="http://schemas.openxmlformats.org/officeDocument/2006/relationships/image" Target="../media/image4.png"/><Relationship Id="rId15" Type="http://schemas.microsoft.com/office/2007/relationships/hdphoto" Target="../media/hdphoto1.wdp"/><Relationship Id="rId10" Type="http://schemas.openxmlformats.org/officeDocument/2006/relationships/chart" Target="../charts/chart11.xml"/><Relationship Id="rId4" Type="http://schemas.openxmlformats.org/officeDocument/2006/relationships/image" Target="../media/image3.png"/><Relationship Id="rId9" Type="http://schemas.openxmlformats.org/officeDocument/2006/relationships/chart" Target="../charts/chart10.xml"/><Relationship Id="rId14" Type="http://schemas.openxmlformats.org/officeDocument/2006/relationships/image" Target="../media/image8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6D659-97BB-A435-0E9B-9DDC92D3185E}"/>
            </a:ext>
          </a:extLst>
        </p:cNvPr>
        <p:cNvGrpSpPr/>
        <p:nvPr/>
      </p:nvGrpSpPr>
      <p:grpSpPr>
        <a:xfrm>
          <a:off x="0" y="0"/>
          <a:ext cx="0" cy="0"/>
          <a:chOff x="0" y="0"/>
          <a:chExt cx="0" cy="0"/>
        </a:xfrm>
      </p:grpSpPr>
      <p:sp>
        <p:nvSpPr>
          <p:cNvPr id="41" name="Rectangle 40">
            <a:extLst>
              <a:ext uri="{FF2B5EF4-FFF2-40B4-BE49-F238E27FC236}">
                <a16:creationId xmlns:a16="http://schemas.microsoft.com/office/drawing/2014/main" id="{3A6354C1-7B65-8087-8474-EE7527A3FB5D}"/>
              </a:ext>
            </a:extLst>
          </p:cNvPr>
          <p:cNvSpPr/>
          <p:nvPr/>
        </p:nvSpPr>
        <p:spPr>
          <a:xfrm>
            <a:off x="14765896" y="5935310"/>
            <a:ext cx="5935028" cy="5957948"/>
          </a:xfrm>
          <a:prstGeom prst="rect">
            <a:avLst/>
          </a:prstGeom>
          <a:solidFill>
            <a:srgbClr val="BDFF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3515930B-9DD8-B0F7-B489-A352ABD72F2E}"/>
              </a:ext>
            </a:extLst>
          </p:cNvPr>
          <p:cNvSpPr/>
          <p:nvPr/>
        </p:nvSpPr>
        <p:spPr>
          <a:xfrm>
            <a:off x="7618788" y="17044070"/>
            <a:ext cx="6250440" cy="10447970"/>
          </a:xfrm>
          <a:prstGeom prst="rect">
            <a:avLst/>
          </a:prstGeom>
          <a:solidFill>
            <a:srgbClr val="FFBD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DA9AD7D-8883-8287-B874-398807B486B3}"/>
              </a:ext>
            </a:extLst>
          </p:cNvPr>
          <p:cNvSpPr/>
          <p:nvPr/>
        </p:nvSpPr>
        <p:spPr>
          <a:xfrm>
            <a:off x="610691" y="5992589"/>
            <a:ext cx="5973017" cy="11266371"/>
          </a:xfrm>
          <a:prstGeom prst="rect">
            <a:avLst/>
          </a:prstGeom>
          <a:solidFill>
            <a:srgbClr val="BBE1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021E44FC-CE30-588D-5822-D2C0DEE3413B}"/>
              </a:ext>
            </a:extLst>
          </p:cNvPr>
          <p:cNvSpPr/>
          <p:nvPr/>
        </p:nvSpPr>
        <p:spPr>
          <a:xfrm>
            <a:off x="610692" y="733937"/>
            <a:ext cx="20090232" cy="3531022"/>
          </a:xfrm>
          <a:prstGeom prst="rect">
            <a:avLst/>
          </a:prstGeom>
          <a:solidFill>
            <a:srgbClr val="023459"/>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6B18F4C-AA70-66A0-BA3D-82DA4231CC3B}"/>
              </a:ext>
            </a:extLst>
          </p:cNvPr>
          <p:cNvSpPr txBox="1"/>
          <p:nvPr/>
        </p:nvSpPr>
        <p:spPr>
          <a:xfrm>
            <a:off x="0" y="1053703"/>
            <a:ext cx="21056058" cy="2739211"/>
          </a:xfrm>
          <a:prstGeom prst="rect">
            <a:avLst/>
          </a:prstGeom>
          <a:noFill/>
        </p:spPr>
        <p:txBody>
          <a:bodyPr wrap="square" rtlCol="0" anchor="ctr">
            <a:spAutoFit/>
          </a:bodyPr>
          <a:lstStyle/>
          <a:p>
            <a:pPr algn="ctr">
              <a:spcBef>
                <a:spcPts val="1200"/>
              </a:spcBef>
              <a:spcAft>
                <a:spcPts val="1200"/>
              </a:spcAft>
            </a:pPr>
            <a:r>
              <a:rPr lang="en-GB" sz="7200" b="1">
                <a:solidFill>
                  <a:schemeClr val="bg1"/>
                </a:solidFill>
                <a:latin typeface="Calibri" panose="020F0502020204030204" pitchFamily="34" charset="0"/>
                <a:ea typeface="Calibri" panose="020F0502020204030204" pitchFamily="34" charset="0"/>
                <a:cs typeface="Calibri" panose="020F0502020204030204" pitchFamily="34" charset="0"/>
              </a:rPr>
              <a:t>Inter-Island Transport Connectivity Programme</a:t>
            </a:r>
          </a:p>
          <a:p>
            <a:pPr algn="ctr">
              <a:spcBef>
                <a:spcPts val="1200"/>
              </a:spcBef>
              <a:spcAft>
                <a:spcPts val="1200"/>
              </a:spcAft>
            </a:pPr>
            <a:r>
              <a:rPr lang="en-GB" sz="8000" b="1">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8000">
                <a:solidFill>
                  <a:schemeClr val="bg1"/>
                </a:solidFill>
                <a:latin typeface="Calibri" panose="020F0502020204030204" pitchFamily="34" charset="0"/>
                <a:ea typeface="Calibri" panose="020F0502020204030204" pitchFamily="34" charset="0"/>
                <a:cs typeface="Calibri" panose="020F0502020204030204" pitchFamily="34" charset="0"/>
              </a:rPr>
              <a:t>Unst</a:t>
            </a:r>
            <a:r>
              <a:rPr lang="en-GB" sz="800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 Public Drop-In Session</a:t>
            </a:r>
          </a:p>
        </p:txBody>
      </p:sp>
      <p:pic>
        <p:nvPicPr>
          <p:cNvPr id="52" name="Picture 51">
            <a:extLst>
              <a:ext uri="{FF2B5EF4-FFF2-40B4-BE49-F238E27FC236}">
                <a16:creationId xmlns:a16="http://schemas.microsoft.com/office/drawing/2014/main" id="{AEE15599-F7A1-9910-564E-C40932D723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4938" y="29869083"/>
            <a:ext cx="1145286" cy="304332"/>
          </a:xfrm>
          <a:prstGeom prst="rect">
            <a:avLst/>
          </a:prstGeom>
        </p:spPr>
      </p:pic>
      <p:grpSp>
        <p:nvGrpSpPr>
          <p:cNvPr id="56" name="Group 55">
            <a:extLst>
              <a:ext uri="{FF2B5EF4-FFF2-40B4-BE49-F238E27FC236}">
                <a16:creationId xmlns:a16="http://schemas.microsoft.com/office/drawing/2014/main" id="{74A646F2-A79C-915C-979D-6BE6459C2BD1}"/>
              </a:ext>
            </a:extLst>
          </p:cNvPr>
          <p:cNvGrpSpPr/>
          <p:nvPr/>
        </p:nvGrpSpPr>
        <p:grpSpPr>
          <a:xfrm>
            <a:off x="220075" y="28950444"/>
            <a:ext cx="20816084" cy="1140243"/>
            <a:chOff x="220075" y="28950444"/>
            <a:chExt cx="20816084" cy="1140243"/>
          </a:xfrm>
        </p:grpSpPr>
        <p:pic>
          <p:nvPicPr>
            <p:cNvPr id="48" name="Picture 2" descr="Logo: Shetland Islands Council">
              <a:extLst>
                <a:ext uri="{FF2B5EF4-FFF2-40B4-BE49-F238E27FC236}">
                  <a16:creationId xmlns:a16="http://schemas.microsoft.com/office/drawing/2014/main" id="{7ECC4110-8E86-9DF3-3603-25CA0B402F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075" y="28950444"/>
              <a:ext cx="2738763" cy="110115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a:extLst>
                <a:ext uri="{FF2B5EF4-FFF2-40B4-BE49-F238E27FC236}">
                  <a16:creationId xmlns:a16="http://schemas.microsoft.com/office/drawing/2014/main" id="{9371D62A-57B7-9007-B8A9-E1B655CA3B79}"/>
                </a:ext>
              </a:extLst>
            </p:cNvPr>
            <p:cNvPicPr>
              <a:picLocks noChangeAspect="1"/>
            </p:cNvPicPr>
            <p:nvPr/>
          </p:nvPicPr>
          <p:blipFill>
            <a:blip r:embed="rId5"/>
            <a:stretch>
              <a:fillRect/>
            </a:stretch>
          </p:blipFill>
          <p:spPr>
            <a:xfrm>
              <a:off x="15145958" y="29481507"/>
              <a:ext cx="1804817" cy="479284"/>
            </a:xfrm>
            <a:prstGeom prst="rect">
              <a:avLst/>
            </a:prstGeom>
          </p:spPr>
        </p:pic>
        <p:pic>
          <p:nvPicPr>
            <p:cNvPr id="53" name="Picture 52">
              <a:extLst>
                <a:ext uri="{FF2B5EF4-FFF2-40B4-BE49-F238E27FC236}">
                  <a16:creationId xmlns:a16="http://schemas.microsoft.com/office/drawing/2014/main" id="{A85DFBAE-6CFB-A049-6363-7AB302BF4B5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304729" y="29288392"/>
              <a:ext cx="802295" cy="802295"/>
            </a:xfrm>
            <a:prstGeom prst="rect">
              <a:avLst/>
            </a:prstGeom>
          </p:spPr>
        </p:pic>
        <p:pic>
          <p:nvPicPr>
            <p:cNvPr id="54" name="Picture 53">
              <a:extLst>
                <a:ext uri="{FF2B5EF4-FFF2-40B4-BE49-F238E27FC236}">
                  <a16:creationId xmlns:a16="http://schemas.microsoft.com/office/drawing/2014/main" id="{F58488AA-02E0-91E4-5EC2-1ABD9B02AD9A}"/>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19447133" y="29501020"/>
              <a:ext cx="1589026" cy="545576"/>
            </a:xfrm>
            <a:prstGeom prst="rect">
              <a:avLst/>
            </a:prstGeom>
            <a:extLst>
              <a:ext uri="{FAA26D3D-D897-4be2-8F04-BA451C77F1D7}">
                <ma14:placeholderFlag xmlns:lc="http://schemas.openxmlformats.org/drawingml/2006/lockedCanvas" xmlns:arto="http://schemas.microsoft.com/office/word/2006/arto"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a:ext>
            </a:extLst>
          </p:spPr>
        </p:pic>
        <p:pic>
          <p:nvPicPr>
            <p:cNvPr id="55" name="Picture 54" descr="Logo, company name&#10;&#10;Description automatically generated">
              <a:extLst>
                <a:ext uri="{FF2B5EF4-FFF2-40B4-BE49-F238E27FC236}">
                  <a16:creationId xmlns:a16="http://schemas.microsoft.com/office/drawing/2014/main" id="{4C35DC42-2869-44CA-4D13-B85933DD8CD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950775" y="29351612"/>
              <a:ext cx="1318466" cy="739075"/>
            </a:xfrm>
            <a:prstGeom prst="rect">
              <a:avLst/>
            </a:prstGeom>
          </p:spPr>
        </p:pic>
      </p:grpSp>
      <p:sp>
        <p:nvSpPr>
          <p:cNvPr id="1070" name="TextBox 1069">
            <a:extLst>
              <a:ext uri="{FF2B5EF4-FFF2-40B4-BE49-F238E27FC236}">
                <a16:creationId xmlns:a16="http://schemas.microsoft.com/office/drawing/2014/main" id="{8F49F6A0-E146-5504-479B-38A728C17D99}"/>
              </a:ext>
            </a:extLst>
          </p:cNvPr>
          <p:cNvSpPr txBox="1"/>
          <p:nvPr/>
        </p:nvSpPr>
        <p:spPr>
          <a:xfrm>
            <a:off x="693958" y="15078128"/>
            <a:ext cx="5949531" cy="1754326"/>
          </a:xfrm>
          <a:prstGeom prst="rect">
            <a:avLst/>
          </a:prstGeom>
          <a:noFill/>
        </p:spPr>
        <p:txBody>
          <a:bodyPr wrap="square" rtlCol="0">
            <a:spAutoFit/>
          </a:bodyPr>
          <a:lstStyle/>
          <a:p>
            <a:pPr algn="ctr"/>
            <a:r>
              <a:rPr lang="en-GB" sz="3600">
                <a:latin typeface="Calibri" panose="020F0502020204030204" pitchFamily="34" charset="0"/>
                <a:ea typeface="Calibri" panose="020F0502020204030204" pitchFamily="34" charset="0"/>
                <a:cs typeface="Calibri" panose="020F0502020204030204" pitchFamily="34" charset="0"/>
              </a:rPr>
              <a:t>This study will set out a long-term plan for Shetland’s island communities</a:t>
            </a:r>
          </a:p>
        </p:txBody>
      </p:sp>
      <p:cxnSp>
        <p:nvCxnSpPr>
          <p:cNvPr id="6" name="Straight Connector 5">
            <a:extLst>
              <a:ext uri="{FF2B5EF4-FFF2-40B4-BE49-F238E27FC236}">
                <a16:creationId xmlns:a16="http://schemas.microsoft.com/office/drawing/2014/main" id="{E16A8D2E-D25C-569A-CC32-DDBEE34EFF5E}"/>
              </a:ext>
            </a:extLst>
          </p:cNvPr>
          <p:cNvCxnSpPr>
            <a:cxnSpLocks/>
          </p:cNvCxnSpPr>
          <p:nvPr/>
        </p:nvCxnSpPr>
        <p:spPr>
          <a:xfrm>
            <a:off x="7051788" y="5992590"/>
            <a:ext cx="0" cy="22758613"/>
          </a:xfrm>
          <a:prstGeom prst="line">
            <a:avLst/>
          </a:prstGeom>
          <a:ln w="762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BC45425-B27B-68F1-8104-438C22063918}"/>
              </a:ext>
            </a:extLst>
          </p:cNvPr>
          <p:cNvCxnSpPr>
            <a:cxnSpLocks/>
          </p:cNvCxnSpPr>
          <p:nvPr/>
        </p:nvCxnSpPr>
        <p:spPr>
          <a:xfrm>
            <a:off x="14436228" y="5992590"/>
            <a:ext cx="138413" cy="22758613"/>
          </a:xfrm>
          <a:prstGeom prst="line">
            <a:avLst/>
          </a:prstGeom>
          <a:ln w="762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2FCB80F-129C-4E04-F369-1445CA20FCDD}"/>
              </a:ext>
            </a:extLst>
          </p:cNvPr>
          <p:cNvCxnSpPr>
            <a:cxnSpLocks/>
          </p:cNvCxnSpPr>
          <p:nvPr/>
        </p:nvCxnSpPr>
        <p:spPr>
          <a:xfrm flipH="1">
            <a:off x="610692" y="4984478"/>
            <a:ext cx="20090232" cy="114546"/>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31A16E4-89F4-71F2-946D-134C73EE2E0E}"/>
              </a:ext>
            </a:extLst>
          </p:cNvPr>
          <p:cNvSpPr txBox="1"/>
          <p:nvPr/>
        </p:nvSpPr>
        <p:spPr>
          <a:xfrm>
            <a:off x="874150" y="5818543"/>
            <a:ext cx="1744384" cy="3154710"/>
          </a:xfrm>
          <a:prstGeom prst="rect">
            <a:avLst/>
          </a:prstGeom>
          <a:noFill/>
        </p:spPr>
        <p:txBody>
          <a:bodyPr wrap="square" rtlCol="0">
            <a:spAutoFit/>
          </a:bodyPr>
          <a:lstStyle/>
          <a:p>
            <a:r>
              <a:rPr lang="en-GB" sz="19900" b="1">
                <a:ln w="12700">
                  <a:solidFill>
                    <a:srgbClr val="023459"/>
                  </a:solidFill>
                  <a:prstDash val="solid"/>
                </a:ln>
                <a:pattFill prst="dkUpDiag">
                  <a:fgClr>
                    <a:srgbClr val="023459"/>
                  </a:fgClr>
                  <a:bgClr>
                    <a:srgbClr val="BBE1FD"/>
                  </a:bgClr>
                </a:pattFill>
                <a:effectLst>
                  <a:outerShdw dist="38100" dir="2640000" algn="bl" rotWithShape="0">
                    <a:srgbClr val="023459"/>
                  </a:outerShdw>
                  <a:reflection stA="45000" endPos="1000" dist="50800" dir="5400000" sy="-100000" algn="bl" rotWithShape="0"/>
                </a:effectLst>
                <a:latin typeface="Bernard MT Condensed" panose="02050806060905020404" pitchFamily="18" charset="0"/>
              </a:rPr>
              <a:t>1</a:t>
            </a:r>
          </a:p>
        </p:txBody>
      </p:sp>
      <p:sp>
        <p:nvSpPr>
          <p:cNvPr id="22" name="TextBox 21">
            <a:extLst>
              <a:ext uri="{FF2B5EF4-FFF2-40B4-BE49-F238E27FC236}">
                <a16:creationId xmlns:a16="http://schemas.microsoft.com/office/drawing/2014/main" id="{98AF4A34-33A7-39B1-EC3E-A9F2859E8D94}"/>
              </a:ext>
            </a:extLst>
          </p:cNvPr>
          <p:cNvSpPr txBox="1"/>
          <p:nvPr/>
        </p:nvSpPr>
        <p:spPr>
          <a:xfrm>
            <a:off x="7806633" y="5520180"/>
            <a:ext cx="1744384" cy="3154710"/>
          </a:xfrm>
          <a:prstGeom prst="rect">
            <a:avLst/>
          </a:prstGeom>
          <a:noFill/>
        </p:spPr>
        <p:txBody>
          <a:bodyPr wrap="square" rtlCol="0">
            <a:spAutoFit/>
          </a:bodyPr>
          <a:lstStyle/>
          <a:p>
            <a:r>
              <a:rPr lang="en-GB" sz="19900" b="1">
                <a:ln w="12700">
                  <a:solidFill>
                    <a:srgbClr val="023459"/>
                  </a:solidFill>
                  <a:prstDash val="solid"/>
                </a:ln>
                <a:pattFill prst="dkUpDiag">
                  <a:fgClr>
                    <a:srgbClr val="023459"/>
                  </a:fgClr>
                  <a:bgClr>
                    <a:srgbClr val="BBE1FD"/>
                  </a:bgClr>
                </a:pattFill>
                <a:effectLst>
                  <a:outerShdw dist="38100" dir="2640000" algn="bl" rotWithShape="0">
                    <a:srgbClr val="023459"/>
                  </a:outerShdw>
                  <a:reflection stA="45000" endPos="1000" dist="50800" dir="5400000" sy="-100000" algn="bl" rotWithShape="0"/>
                </a:effectLst>
                <a:latin typeface="Bernard MT Condensed" panose="02050806060905020404" pitchFamily="18" charset="0"/>
              </a:rPr>
              <a:t>2</a:t>
            </a:r>
          </a:p>
        </p:txBody>
      </p:sp>
      <p:cxnSp>
        <p:nvCxnSpPr>
          <p:cNvPr id="24" name="Straight Connector 23">
            <a:extLst>
              <a:ext uri="{FF2B5EF4-FFF2-40B4-BE49-F238E27FC236}">
                <a16:creationId xmlns:a16="http://schemas.microsoft.com/office/drawing/2014/main" id="{41057CA2-B1BE-FF96-2DB6-6E96537D744C}"/>
              </a:ext>
            </a:extLst>
          </p:cNvPr>
          <p:cNvCxnSpPr>
            <a:cxnSpLocks/>
          </p:cNvCxnSpPr>
          <p:nvPr/>
        </p:nvCxnSpPr>
        <p:spPr>
          <a:xfrm flipH="1">
            <a:off x="610691" y="17907058"/>
            <a:ext cx="5949533" cy="0"/>
          </a:xfrm>
          <a:prstGeom prst="line">
            <a:avLst/>
          </a:prstGeom>
          <a:ln w="762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DEDFF97-B76F-0849-E3FD-F5B79875382C}"/>
              </a:ext>
            </a:extLst>
          </p:cNvPr>
          <p:cNvCxnSpPr>
            <a:cxnSpLocks/>
          </p:cNvCxnSpPr>
          <p:nvPr/>
        </p:nvCxnSpPr>
        <p:spPr>
          <a:xfrm flipH="1">
            <a:off x="7717045" y="16433750"/>
            <a:ext cx="5949533" cy="0"/>
          </a:xfrm>
          <a:prstGeom prst="line">
            <a:avLst/>
          </a:prstGeom>
          <a:ln w="762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64211A8A-FC91-B037-14B1-E389A70FD911}"/>
              </a:ext>
            </a:extLst>
          </p:cNvPr>
          <p:cNvSpPr txBox="1"/>
          <p:nvPr/>
        </p:nvSpPr>
        <p:spPr>
          <a:xfrm>
            <a:off x="7190201" y="10745118"/>
            <a:ext cx="7107615" cy="4524315"/>
          </a:xfrm>
          <a:prstGeom prst="rect">
            <a:avLst/>
          </a:prstGeom>
          <a:noFill/>
        </p:spPr>
        <p:txBody>
          <a:bodyPr wrap="square" rtlCol="0">
            <a:spAutoFit/>
          </a:bodyPr>
          <a:lstStyle/>
          <a:p>
            <a:pPr algn="ctr"/>
            <a:r>
              <a:rPr lang="en-GB" sz="3600">
                <a:latin typeface="Calibri" panose="020F0502020204030204" pitchFamily="34" charset="0"/>
                <a:ea typeface="Calibri" panose="020F0502020204030204" pitchFamily="34" charset="0"/>
                <a:cs typeface="Calibri" panose="020F0502020204030204" pitchFamily="34" charset="0"/>
              </a:rPr>
              <a:t>We will achieve this by objectively and holistically determining:</a:t>
            </a:r>
          </a:p>
          <a:p>
            <a:pPr algn="ctr"/>
            <a:endParaRPr lang="en-GB" sz="3600">
              <a:latin typeface="Calibri" panose="020F0502020204030204" pitchFamily="34" charset="0"/>
              <a:ea typeface="Calibri" panose="020F0502020204030204" pitchFamily="34" charset="0"/>
              <a:cs typeface="Calibri" panose="020F0502020204030204" pitchFamily="34" charset="0"/>
            </a:endParaRPr>
          </a:p>
          <a:p>
            <a:pPr marL="571500" indent="-571500">
              <a:buFont typeface="Arial" panose="020B0604020202020204" pitchFamily="34" charset="0"/>
              <a:buChar char="•"/>
            </a:pPr>
            <a:r>
              <a:rPr lang="en-GB" sz="3600">
                <a:latin typeface="Calibri" panose="020F0502020204030204" pitchFamily="34" charset="0"/>
                <a:ea typeface="Calibri" panose="020F0502020204030204" pitchFamily="34" charset="0"/>
                <a:cs typeface="Calibri" panose="020F0502020204030204" pitchFamily="34" charset="0"/>
              </a:rPr>
              <a:t>The ‘case’ (in its widest sense) for fixed links </a:t>
            </a:r>
          </a:p>
          <a:p>
            <a:pPr marL="571500" indent="-571500">
              <a:buFont typeface="Arial" panose="020B0604020202020204" pitchFamily="34" charset="0"/>
              <a:buChar char="•"/>
            </a:pPr>
            <a:r>
              <a:rPr lang="en-GB" sz="3600">
                <a:latin typeface="Calibri" panose="020F0502020204030204" pitchFamily="34" charset="0"/>
                <a:ea typeface="Calibri" panose="020F0502020204030204" pitchFamily="34" charset="0"/>
                <a:cs typeface="Calibri" panose="020F0502020204030204" pitchFamily="34" charset="0"/>
              </a:rPr>
              <a:t>The shape of the ferry service and network in the short, medium and long term for all islands</a:t>
            </a:r>
          </a:p>
        </p:txBody>
      </p:sp>
      <p:sp>
        <p:nvSpPr>
          <p:cNvPr id="31" name="TextBox 30">
            <a:extLst>
              <a:ext uri="{FF2B5EF4-FFF2-40B4-BE49-F238E27FC236}">
                <a16:creationId xmlns:a16="http://schemas.microsoft.com/office/drawing/2014/main" id="{3D3CD0E9-A6BC-37DB-7E10-359CE846F2E4}"/>
              </a:ext>
            </a:extLst>
          </p:cNvPr>
          <p:cNvSpPr txBox="1"/>
          <p:nvPr/>
        </p:nvSpPr>
        <p:spPr>
          <a:xfrm>
            <a:off x="14836330" y="8852923"/>
            <a:ext cx="5821897" cy="3083921"/>
          </a:xfrm>
          <a:prstGeom prst="rect">
            <a:avLst/>
          </a:prstGeom>
          <a:noFill/>
        </p:spPr>
        <p:txBody>
          <a:bodyPr wrap="square">
            <a:spAutoFit/>
          </a:bodyPr>
          <a:lstStyle/>
          <a:p>
            <a:pPr marL="0" lvl="1" algn="ctr" defTabSz="685800">
              <a:lnSpc>
                <a:spcPct val="90000"/>
              </a:lnSpc>
              <a:spcBef>
                <a:spcPct val="20000"/>
              </a:spcBef>
              <a:defRPr/>
            </a:pPr>
            <a:r>
              <a:rPr lang="en-GB" sz="3600">
                <a:latin typeface="Calibri" panose="020F0502020204030204" pitchFamily="34" charset="0"/>
                <a:ea typeface="Calibri" panose="020F0502020204030204" pitchFamily="34" charset="0"/>
                <a:cs typeface="Calibri" panose="020F0502020204030204" pitchFamily="34" charset="0"/>
              </a:rPr>
              <a:t>These two elements will be combined to create a ‘Network Strategy’, i.e., a sequential and costed investment plan for the inter-island transport network  </a:t>
            </a:r>
          </a:p>
        </p:txBody>
      </p:sp>
      <p:cxnSp>
        <p:nvCxnSpPr>
          <p:cNvPr id="32" name="Straight Connector 31">
            <a:extLst>
              <a:ext uri="{FF2B5EF4-FFF2-40B4-BE49-F238E27FC236}">
                <a16:creationId xmlns:a16="http://schemas.microsoft.com/office/drawing/2014/main" id="{BCF968E8-13E7-ACC3-2192-6ED0804B7BC2}"/>
              </a:ext>
            </a:extLst>
          </p:cNvPr>
          <p:cNvCxnSpPr>
            <a:cxnSpLocks/>
          </p:cNvCxnSpPr>
          <p:nvPr/>
        </p:nvCxnSpPr>
        <p:spPr>
          <a:xfrm flipH="1">
            <a:off x="14708694" y="12216453"/>
            <a:ext cx="5949533" cy="0"/>
          </a:xfrm>
          <a:prstGeom prst="line">
            <a:avLst/>
          </a:prstGeom>
          <a:ln w="762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96DDD0F-E765-22E3-F1FA-2C353A6EBD30}"/>
              </a:ext>
            </a:extLst>
          </p:cNvPr>
          <p:cNvSpPr txBox="1"/>
          <p:nvPr/>
        </p:nvSpPr>
        <p:spPr>
          <a:xfrm>
            <a:off x="14904308" y="5833834"/>
            <a:ext cx="1744384" cy="3154710"/>
          </a:xfrm>
          <a:prstGeom prst="rect">
            <a:avLst/>
          </a:prstGeom>
          <a:noFill/>
        </p:spPr>
        <p:txBody>
          <a:bodyPr wrap="square" rtlCol="0">
            <a:spAutoFit/>
          </a:bodyPr>
          <a:lstStyle/>
          <a:p>
            <a:r>
              <a:rPr lang="en-GB" sz="19900" b="1">
                <a:ln w="12700">
                  <a:solidFill>
                    <a:srgbClr val="023459"/>
                  </a:solidFill>
                  <a:prstDash val="solid"/>
                </a:ln>
                <a:pattFill prst="dkUpDiag">
                  <a:fgClr>
                    <a:srgbClr val="023459"/>
                  </a:fgClr>
                  <a:bgClr>
                    <a:srgbClr val="BBE1FD"/>
                  </a:bgClr>
                </a:pattFill>
                <a:effectLst>
                  <a:outerShdw dist="38100" dir="2640000" algn="bl" rotWithShape="0">
                    <a:srgbClr val="023459"/>
                  </a:outerShdw>
                  <a:reflection stA="45000" endPos="1000" dist="50800" dir="5400000" sy="-100000" algn="bl" rotWithShape="0"/>
                </a:effectLst>
                <a:latin typeface="Bernard MT Condensed" panose="02050806060905020404" pitchFamily="18" charset="0"/>
              </a:rPr>
              <a:t>3</a:t>
            </a:r>
          </a:p>
        </p:txBody>
      </p:sp>
      <p:sp>
        <p:nvSpPr>
          <p:cNvPr id="35" name="TextBox 34">
            <a:extLst>
              <a:ext uri="{FF2B5EF4-FFF2-40B4-BE49-F238E27FC236}">
                <a16:creationId xmlns:a16="http://schemas.microsoft.com/office/drawing/2014/main" id="{C2B3425B-E84E-64FA-B831-D0246250CF9D}"/>
              </a:ext>
            </a:extLst>
          </p:cNvPr>
          <p:cNvSpPr txBox="1"/>
          <p:nvPr/>
        </p:nvSpPr>
        <p:spPr>
          <a:xfrm>
            <a:off x="306468" y="17815544"/>
            <a:ext cx="1744384" cy="3154710"/>
          </a:xfrm>
          <a:prstGeom prst="rect">
            <a:avLst/>
          </a:prstGeom>
          <a:noFill/>
        </p:spPr>
        <p:txBody>
          <a:bodyPr wrap="square" rtlCol="0">
            <a:spAutoFit/>
          </a:bodyPr>
          <a:lstStyle/>
          <a:p>
            <a:r>
              <a:rPr lang="en-GB" sz="19900" b="1">
                <a:ln w="12700">
                  <a:solidFill>
                    <a:srgbClr val="023459"/>
                  </a:solidFill>
                  <a:prstDash val="solid"/>
                </a:ln>
                <a:pattFill prst="dkUpDiag">
                  <a:fgClr>
                    <a:srgbClr val="023459"/>
                  </a:fgClr>
                  <a:bgClr>
                    <a:srgbClr val="BBE1FD"/>
                  </a:bgClr>
                </a:pattFill>
                <a:effectLst>
                  <a:outerShdw dist="38100" dir="2640000" algn="bl" rotWithShape="0">
                    <a:srgbClr val="023459"/>
                  </a:outerShdw>
                  <a:reflection stA="45000" endPos="1000" dist="50800" dir="5400000" sy="-100000" algn="bl" rotWithShape="0"/>
                </a:effectLst>
                <a:latin typeface="Bernard MT Condensed" panose="02050806060905020404" pitchFamily="18" charset="0"/>
              </a:rPr>
              <a:t>4</a:t>
            </a:r>
          </a:p>
        </p:txBody>
      </p:sp>
      <p:sp>
        <p:nvSpPr>
          <p:cNvPr id="36" name="TextBox 35">
            <a:extLst>
              <a:ext uri="{FF2B5EF4-FFF2-40B4-BE49-F238E27FC236}">
                <a16:creationId xmlns:a16="http://schemas.microsoft.com/office/drawing/2014/main" id="{4DC24C5F-40F4-84F9-4F97-D0FC2F83499B}"/>
              </a:ext>
            </a:extLst>
          </p:cNvPr>
          <p:cNvSpPr txBox="1"/>
          <p:nvPr/>
        </p:nvSpPr>
        <p:spPr>
          <a:xfrm>
            <a:off x="7149976" y="16422364"/>
            <a:ext cx="1744384" cy="3154710"/>
          </a:xfrm>
          <a:prstGeom prst="rect">
            <a:avLst/>
          </a:prstGeom>
          <a:noFill/>
        </p:spPr>
        <p:txBody>
          <a:bodyPr wrap="square" rtlCol="0">
            <a:spAutoFit/>
          </a:bodyPr>
          <a:lstStyle/>
          <a:p>
            <a:r>
              <a:rPr lang="en-GB" sz="19900" b="1">
                <a:ln w="12700">
                  <a:solidFill>
                    <a:srgbClr val="023459"/>
                  </a:solidFill>
                  <a:prstDash val="solid"/>
                </a:ln>
                <a:pattFill prst="dkUpDiag">
                  <a:fgClr>
                    <a:srgbClr val="023459"/>
                  </a:fgClr>
                  <a:bgClr>
                    <a:srgbClr val="BBE1FD"/>
                  </a:bgClr>
                </a:pattFill>
                <a:effectLst>
                  <a:outerShdw dist="38100" dir="2640000" algn="bl" rotWithShape="0">
                    <a:srgbClr val="023459"/>
                  </a:outerShdw>
                  <a:reflection stA="45000" endPos="1000" dist="50800" dir="5400000" sy="-100000" algn="bl" rotWithShape="0"/>
                </a:effectLst>
                <a:latin typeface="Bernard MT Condensed" panose="02050806060905020404" pitchFamily="18" charset="0"/>
              </a:rPr>
              <a:t>5</a:t>
            </a:r>
          </a:p>
        </p:txBody>
      </p:sp>
      <p:sp>
        <p:nvSpPr>
          <p:cNvPr id="37" name="TextBox 36">
            <a:extLst>
              <a:ext uri="{FF2B5EF4-FFF2-40B4-BE49-F238E27FC236}">
                <a16:creationId xmlns:a16="http://schemas.microsoft.com/office/drawing/2014/main" id="{DA3DB18B-4D86-C51D-0EDC-59C1D138E5C5}"/>
              </a:ext>
            </a:extLst>
          </p:cNvPr>
          <p:cNvSpPr txBox="1"/>
          <p:nvPr/>
        </p:nvSpPr>
        <p:spPr>
          <a:xfrm>
            <a:off x="14886123" y="12539644"/>
            <a:ext cx="1744384" cy="3154710"/>
          </a:xfrm>
          <a:prstGeom prst="rect">
            <a:avLst/>
          </a:prstGeom>
          <a:noFill/>
        </p:spPr>
        <p:txBody>
          <a:bodyPr wrap="square" rtlCol="0">
            <a:spAutoFit/>
          </a:bodyPr>
          <a:lstStyle/>
          <a:p>
            <a:r>
              <a:rPr lang="en-GB" sz="19900" b="1">
                <a:ln w="12700">
                  <a:solidFill>
                    <a:srgbClr val="023459"/>
                  </a:solidFill>
                  <a:prstDash val="solid"/>
                </a:ln>
                <a:pattFill prst="dkUpDiag">
                  <a:fgClr>
                    <a:srgbClr val="023459"/>
                  </a:fgClr>
                  <a:bgClr>
                    <a:srgbClr val="BBE1FD"/>
                  </a:bgClr>
                </a:pattFill>
                <a:effectLst>
                  <a:outerShdw dist="38100" dir="2640000" algn="bl" rotWithShape="0">
                    <a:srgbClr val="023459"/>
                  </a:outerShdw>
                  <a:reflection stA="45000" endPos="1000" dist="50800" dir="5400000" sy="-100000" algn="bl" rotWithShape="0"/>
                </a:effectLst>
                <a:latin typeface="Bernard MT Condensed" panose="02050806060905020404" pitchFamily="18" charset="0"/>
              </a:rPr>
              <a:t>6</a:t>
            </a:r>
          </a:p>
        </p:txBody>
      </p:sp>
      <p:sp>
        <p:nvSpPr>
          <p:cNvPr id="46" name="TextBox 45">
            <a:extLst>
              <a:ext uri="{FF2B5EF4-FFF2-40B4-BE49-F238E27FC236}">
                <a16:creationId xmlns:a16="http://schemas.microsoft.com/office/drawing/2014/main" id="{34CE121A-B175-6B09-8E4B-487F03DF6562}"/>
              </a:ext>
            </a:extLst>
          </p:cNvPr>
          <p:cNvSpPr txBox="1"/>
          <p:nvPr/>
        </p:nvSpPr>
        <p:spPr>
          <a:xfrm>
            <a:off x="7778361" y="21249968"/>
            <a:ext cx="5826900" cy="6186309"/>
          </a:xfrm>
          <a:prstGeom prst="rect">
            <a:avLst/>
          </a:prstGeom>
          <a:noFill/>
        </p:spPr>
        <p:txBody>
          <a:bodyPr wrap="square">
            <a:spAutoFit/>
          </a:bodyPr>
          <a:lstStyle>
            <a:defPPr>
              <a:defRPr lang="en-US"/>
            </a:defPPr>
            <a:lvl2pPr marL="0" lvl="1" algn="ctr" defTabSz="685800">
              <a:lnSpc>
                <a:spcPct val="90000"/>
              </a:lnSpc>
              <a:spcBef>
                <a:spcPct val="20000"/>
              </a:spcBef>
              <a:defRPr sz="3200">
                <a:latin typeface="Calibri" panose="020F0502020204030204" pitchFamily="34" charset="0"/>
                <a:ea typeface="Calibri" panose="020F0502020204030204" pitchFamily="34" charset="0"/>
                <a:cs typeface="Calibri" panose="020F0502020204030204" pitchFamily="34" charset="0"/>
              </a:defRPr>
            </a:lvl2pPr>
          </a:lstStyle>
          <a:p>
            <a:pPr algn="ctr"/>
            <a:r>
              <a:rPr lang="en-GB" sz="3600">
                <a:latin typeface="Calibri" panose="020F0502020204030204" pitchFamily="34" charset="0"/>
                <a:ea typeface="Calibri" panose="020F0502020204030204" pitchFamily="34" charset="0"/>
                <a:cs typeface="Calibri" panose="020F0502020204030204" pitchFamily="34" charset="0"/>
              </a:rPr>
              <a:t>Following the Strategic Business Case, the</a:t>
            </a:r>
          </a:p>
          <a:p>
            <a:pPr algn="ctr"/>
            <a:r>
              <a:rPr lang="en-GB" sz="3600">
                <a:latin typeface="Calibri" panose="020F0502020204030204" pitchFamily="34" charset="0"/>
                <a:ea typeface="Calibri" panose="020F0502020204030204" pitchFamily="34" charset="0"/>
                <a:cs typeface="Calibri" panose="020F0502020204030204" pitchFamily="34" charset="0"/>
              </a:rPr>
              <a:t>Network Strategy </a:t>
            </a:r>
            <a:r>
              <a:rPr lang="en-GB" sz="3600" b="1" u="sng">
                <a:latin typeface="Calibri" panose="020F0502020204030204" pitchFamily="34" charset="0"/>
                <a:ea typeface="Calibri" panose="020F0502020204030204" pitchFamily="34" charset="0"/>
                <a:cs typeface="Calibri" panose="020F0502020204030204" pitchFamily="34" charset="0"/>
              </a:rPr>
              <a:t>Outline Business Case (OBC)</a:t>
            </a:r>
            <a:r>
              <a:rPr lang="en-GB" sz="3600" b="1">
                <a:latin typeface="Calibri" panose="020F0502020204030204" pitchFamily="34" charset="0"/>
                <a:ea typeface="Calibri" panose="020F0502020204030204" pitchFamily="34" charset="0"/>
                <a:cs typeface="Calibri" panose="020F0502020204030204" pitchFamily="34" charset="0"/>
              </a:rPr>
              <a:t> </a:t>
            </a:r>
            <a:r>
              <a:rPr lang="en-GB" sz="3600">
                <a:latin typeface="Calibri" panose="020F0502020204030204" pitchFamily="34" charset="0"/>
                <a:ea typeface="Calibri" panose="020F0502020204030204" pitchFamily="34" charset="0"/>
                <a:cs typeface="Calibri" panose="020F0502020204030204" pitchFamily="34" charset="0"/>
              </a:rPr>
              <a:t>will determine the preferred option for each of the islands and aggregate these to a preferred network option – i.e., which investments should be made, where and in which order?</a:t>
            </a:r>
          </a:p>
        </p:txBody>
      </p:sp>
      <p:sp>
        <p:nvSpPr>
          <p:cNvPr id="51" name="TextBox 50">
            <a:extLst>
              <a:ext uri="{FF2B5EF4-FFF2-40B4-BE49-F238E27FC236}">
                <a16:creationId xmlns:a16="http://schemas.microsoft.com/office/drawing/2014/main" id="{69F5309B-22E8-955D-EDA9-B336310B9DB4}"/>
              </a:ext>
            </a:extLst>
          </p:cNvPr>
          <p:cNvSpPr txBox="1"/>
          <p:nvPr/>
        </p:nvSpPr>
        <p:spPr>
          <a:xfrm>
            <a:off x="14574641" y="16932583"/>
            <a:ext cx="6808984" cy="11834009"/>
          </a:xfrm>
          <a:prstGeom prst="rect">
            <a:avLst/>
          </a:prstGeom>
          <a:noFill/>
        </p:spPr>
        <p:txBody>
          <a:bodyPr wrap="square" lIns="91440" tIns="45720" rIns="91440" bIns="45720" anchor="t">
            <a:spAutoFit/>
          </a:bodyPr>
          <a:lstStyle/>
          <a:p>
            <a:pPr algn="ctr">
              <a:spcAft>
                <a:spcPts val="1800"/>
              </a:spcAft>
            </a:pPr>
            <a:r>
              <a:rPr lang="en-GB" sz="3600">
                <a:latin typeface="Calibri" panose="020F0502020204030204" pitchFamily="34" charset="0"/>
                <a:ea typeface="Calibri" panose="020F0502020204030204" pitchFamily="34" charset="0"/>
                <a:cs typeface="Calibri" panose="020F0502020204030204" pitchFamily="34" charset="0"/>
              </a:rPr>
              <a:t>The following boards set out:</a:t>
            </a:r>
          </a:p>
          <a:p>
            <a:pPr marL="742950" indent="-742950">
              <a:spcAft>
                <a:spcPts val="1800"/>
              </a:spcAft>
              <a:buFont typeface="+mj-lt"/>
              <a:buAutoNum type="arabicPeriod"/>
            </a:pPr>
            <a:r>
              <a:rPr lang="en-GB" sz="3600">
                <a:latin typeface="Calibri" panose="020F0502020204030204" pitchFamily="34" charset="0"/>
                <a:ea typeface="Calibri" panose="020F0502020204030204" pitchFamily="34" charset="0"/>
                <a:cs typeface="Calibri" panose="020F0502020204030204" pitchFamily="34" charset="0"/>
              </a:rPr>
              <a:t>Business case and decision-making process</a:t>
            </a:r>
          </a:p>
          <a:p>
            <a:pPr marL="742950" indent="-742950">
              <a:spcAft>
                <a:spcPts val="1800"/>
              </a:spcAft>
              <a:buFont typeface="+mj-lt"/>
              <a:buAutoNum type="arabicPeriod"/>
            </a:pPr>
            <a:r>
              <a:rPr lang="en-GB" sz="3600">
                <a:latin typeface="Calibri" panose="020F0502020204030204" pitchFamily="34" charset="0"/>
                <a:ea typeface="Calibri" panose="020F0502020204030204" pitchFamily="34" charset="0"/>
                <a:cs typeface="Calibri" panose="020F0502020204030204" pitchFamily="34" charset="0"/>
              </a:rPr>
              <a:t>Community engagement programme</a:t>
            </a:r>
          </a:p>
          <a:p>
            <a:pPr marL="742950" indent="-742950">
              <a:spcAft>
                <a:spcPts val="1800"/>
              </a:spcAft>
              <a:buFont typeface="+mj-lt"/>
              <a:buAutoNum type="arabicPeriod"/>
            </a:pPr>
            <a:r>
              <a:rPr lang="en-GB" sz="3600">
                <a:latin typeface="Calibri" panose="020F0502020204030204" pitchFamily="34" charset="0"/>
                <a:ea typeface="Calibri" panose="020F0502020204030204" pitchFamily="34" charset="0"/>
                <a:cs typeface="Calibri" panose="020F0502020204030204" pitchFamily="34" charset="0"/>
              </a:rPr>
              <a:t>Headline socio-economic data</a:t>
            </a:r>
          </a:p>
          <a:p>
            <a:pPr marL="742950" indent="-742950">
              <a:spcAft>
                <a:spcPts val="1800"/>
              </a:spcAft>
              <a:buFont typeface="+mj-lt"/>
              <a:buAutoNum type="arabicPeriod"/>
            </a:pPr>
            <a:r>
              <a:rPr lang="en-GB" sz="3600">
                <a:latin typeface="Calibri" panose="020F0502020204030204" pitchFamily="34" charset="0"/>
                <a:ea typeface="Calibri" panose="020F0502020204030204" pitchFamily="34" charset="0"/>
                <a:cs typeface="Calibri" panose="020F0502020204030204" pitchFamily="34" charset="0"/>
              </a:rPr>
              <a:t>Vessel and port profiles</a:t>
            </a:r>
          </a:p>
          <a:p>
            <a:pPr marL="742950" indent="-742950">
              <a:spcAft>
                <a:spcPts val="1800"/>
              </a:spcAft>
              <a:buFont typeface="+mj-lt"/>
              <a:buAutoNum type="arabicPeriod"/>
            </a:pPr>
            <a:r>
              <a:rPr lang="en-GB" sz="3600">
                <a:latin typeface="Calibri" panose="020F0502020204030204" pitchFamily="34" charset="0"/>
                <a:ea typeface="Calibri" panose="020F0502020204030204" pitchFamily="34" charset="0"/>
                <a:cs typeface="Calibri" panose="020F0502020204030204" pitchFamily="34" charset="0"/>
              </a:rPr>
              <a:t>Connectivity</a:t>
            </a:r>
          </a:p>
          <a:p>
            <a:pPr marL="742950" indent="-742950">
              <a:spcAft>
                <a:spcPts val="1800"/>
              </a:spcAft>
              <a:buFont typeface="+mj-lt"/>
              <a:buAutoNum type="arabicPeriod"/>
            </a:pPr>
            <a:r>
              <a:rPr lang="en-GB" sz="3600">
                <a:latin typeface="Calibri" panose="020F0502020204030204" pitchFamily="34" charset="0"/>
                <a:ea typeface="Calibri" panose="020F0502020204030204" pitchFamily="34" charset="0"/>
                <a:cs typeface="Calibri" panose="020F0502020204030204" pitchFamily="34" charset="0"/>
              </a:rPr>
              <a:t>Ferry carryings, capacity utilisation and performance</a:t>
            </a:r>
          </a:p>
          <a:p>
            <a:pPr marL="742950" indent="-742950">
              <a:spcAft>
                <a:spcPts val="1800"/>
              </a:spcAft>
              <a:buFont typeface="+mj-lt"/>
              <a:buAutoNum type="arabicPeriod"/>
            </a:pPr>
            <a:r>
              <a:rPr lang="en-GB" sz="3600">
                <a:latin typeface="Calibri" panose="020F0502020204030204" pitchFamily="34" charset="0"/>
                <a:ea typeface="Calibri" panose="020F0502020204030204" pitchFamily="34" charset="0"/>
                <a:cs typeface="Calibri" panose="020F0502020204030204" pitchFamily="34" charset="0"/>
              </a:rPr>
              <a:t>Resident survey - key headlines</a:t>
            </a:r>
          </a:p>
          <a:p>
            <a:pPr marL="742950" indent="-742950">
              <a:spcAft>
                <a:spcPts val="1800"/>
              </a:spcAft>
              <a:buFont typeface="+mj-lt"/>
              <a:buAutoNum type="arabicPeriod"/>
            </a:pPr>
            <a:r>
              <a:rPr lang="en-GB" sz="3600">
                <a:latin typeface="Calibri" panose="020F0502020204030204" pitchFamily="34" charset="0"/>
                <a:ea typeface="Calibri" panose="020F0502020204030204" pitchFamily="34" charset="0"/>
                <a:cs typeface="Calibri" panose="020F0502020204030204" pitchFamily="34" charset="0"/>
              </a:rPr>
              <a:t>Transport Problems Framework</a:t>
            </a:r>
          </a:p>
          <a:p>
            <a:pPr marL="742950" indent="-742950">
              <a:spcAft>
                <a:spcPts val="1800"/>
              </a:spcAft>
              <a:buFont typeface="+mj-lt"/>
              <a:buAutoNum type="arabicPeriod"/>
            </a:pPr>
            <a:r>
              <a:rPr lang="en-GB" sz="3600">
                <a:latin typeface="Calibri" panose="020F0502020204030204" pitchFamily="34" charset="0"/>
                <a:ea typeface="Calibri" panose="020F0502020204030204" pitchFamily="34" charset="0"/>
                <a:cs typeface="Calibri" panose="020F0502020204030204" pitchFamily="34" charset="0"/>
              </a:rPr>
              <a:t>Next steps and FAQs</a:t>
            </a:r>
          </a:p>
          <a:p>
            <a:pPr>
              <a:spcAft>
                <a:spcPts val="1800"/>
              </a:spcAft>
            </a:pPr>
            <a:endParaRPr lang="en-GB" sz="2600" b="1" i="1">
              <a:latin typeface="Calibri" panose="020F0502020204030204" pitchFamily="34" charset="0"/>
              <a:ea typeface="Calibri" panose="020F0502020204030204" pitchFamily="34" charset="0"/>
              <a:cs typeface="Calibri" panose="020F0502020204030204" pitchFamily="34" charset="0"/>
            </a:endParaRPr>
          </a:p>
          <a:p>
            <a:pPr>
              <a:spcAft>
                <a:spcPts val="1800"/>
              </a:spcAft>
            </a:pPr>
            <a:r>
              <a:rPr lang="en-GB" sz="2600" b="1" i="1">
                <a:latin typeface="Calibri"/>
                <a:ea typeface="Calibri"/>
                <a:cs typeface="Calibri"/>
              </a:rPr>
              <a:t>Note that the route data presented is </a:t>
            </a:r>
            <a:r>
              <a:rPr lang="en-GB" sz="2600" b="1" i="1" u="sng">
                <a:latin typeface="Calibri"/>
                <a:ea typeface="Calibri"/>
                <a:cs typeface="Calibri"/>
              </a:rPr>
              <a:t>for Belmont – Gutcher/Hamars Ness</a:t>
            </a:r>
            <a:r>
              <a:rPr lang="en-GB" sz="2600" b="1" i="1">
                <a:latin typeface="Calibri"/>
                <a:ea typeface="Calibri"/>
                <a:cs typeface="Calibri"/>
              </a:rPr>
              <a:t>.  Information on the </a:t>
            </a:r>
            <a:r>
              <a:rPr lang="en-GB" sz="2600" b="1" i="1" u="sng">
                <a:latin typeface="Calibri"/>
                <a:ea typeface="Calibri"/>
                <a:cs typeface="Calibri"/>
              </a:rPr>
              <a:t>Yell </a:t>
            </a:r>
            <a:r>
              <a:rPr lang="en-GB" sz="2600" b="1" i="1">
                <a:latin typeface="Calibri"/>
                <a:ea typeface="Calibri"/>
                <a:cs typeface="Calibri"/>
              </a:rPr>
              <a:t>Sound route is presented in booklet format around the room</a:t>
            </a:r>
          </a:p>
        </p:txBody>
      </p:sp>
      <p:grpSp>
        <p:nvGrpSpPr>
          <p:cNvPr id="4" name="Group 3">
            <a:extLst>
              <a:ext uri="{FF2B5EF4-FFF2-40B4-BE49-F238E27FC236}">
                <a16:creationId xmlns:a16="http://schemas.microsoft.com/office/drawing/2014/main" id="{2DB993B4-FB3E-B67C-57F3-38AD6E7691F9}"/>
              </a:ext>
            </a:extLst>
          </p:cNvPr>
          <p:cNvGrpSpPr/>
          <p:nvPr/>
        </p:nvGrpSpPr>
        <p:grpSpPr>
          <a:xfrm>
            <a:off x="9987813" y="6485816"/>
            <a:ext cx="3757150" cy="3440811"/>
            <a:chOff x="9654981" y="6990572"/>
            <a:chExt cx="3757150" cy="3440811"/>
          </a:xfrm>
        </p:grpSpPr>
        <p:sp>
          <p:nvSpPr>
            <p:cNvPr id="63" name="Freeform: Shape 62">
              <a:extLst>
                <a:ext uri="{FF2B5EF4-FFF2-40B4-BE49-F238E27FC236}">
                  <a16:creationId xmlns:a16="http://schemas.microsoft.com/office/drawing/2014/main" id="{2C45D545-C276-4CE1-B40A-000530696FA5}"/>
                </a:ext>
              </a:extLst>
            </p:cNvPr>
            <p:cNvSpPr/>
            <p:nvPr/>
          </p:nvSpPr>
          <p:spPr>
            <a:xfrm>
              <a:off x="9654981" y="6990572"/>
              <a:ext cx="3757150" cy="3440811"/>
            </a:xfrm>
            <a:custGeom>
              <a:avLst/>
              <a:gdLst>
                <a:gd name="connsiteX0" fmla="*/ 365085 w 3758237"/>
                <a:gd name="connsiteY0" fmla="*/ 736862 h 3430725"/>
                <a:gd name="connsiteX1" fmla="*/ 1457285 w 3758237"/>
                <a:gd name="connsiteY1" fmla="*/ 165362 h 3430725"/>
                <a:gd name="connsiteX2" fmla="*/ 2473285 w 3758237"/>
                <a:gd name="connsiteY2" fmla="*/ 262 h 3430725"/>
                <a:gd name="connsiteX3" fmla="*/ 3184485 w 3758237"/>
                <a:gd name="connsiteY3" fmla="*/ 190762 h 3430725"/>
                <a:gd name="connsiteX4" fmla="*/ 3730585 w 3758237"/>
                <a:gd name="connsiteY4" fmla="*/ 889262 h 3430725"/>
                <a:gd name="connsiteX5" fmla="*/ 3603585 w 3758237"/>
                <a:gd name="connsiteY5" fmla="*/ 2121162 h 3430725"/>
                <a:gd name="connsiteX6" fmla="*/ 2968585 w 3758237"/>
                <a:gd name="connsiteY6" fmla="*/ 3060962 h 3430725"/>
                <a:gd name="connsiteX7" fmla="*/ 2016085 w 3758237"/>
                <a:gd name="connsiteY7" fmla="*/ 3429262 h 3430725"/>
                <a:gd name="connsiteX8" fmla="*/ 111085 w 3758237"/>
                <a:gd name="connsiteY8" fmla="*/ 2946662 h 3430725"/>
                <a:gd name="connsiteX9" fmla="*/ 365085 w 3758237"/>
                <a:gd name="connsiteY9" fmla="*/ 736862 h 3430725"/>
                <a:gd name="connsiteX0" fmla="*/ 363998 w 3757150"/>
                <a:gd name="connsiteY0" fmla="*/ 744413 h 3438276"/>
                <a:gd name="connsiteX1" fmla="*/ 1418098 w 3757150"/>
                <a:gd name="connsiteY1" fmla="*/ 109413 h 3438276"/>
                <a:gd name="connsiteX2" fmla="*/ 2472198 w 3757150"/>
                <a:gd name="connsiteY2" fmla="*/ 7813 h 3438276"/>
                <a:gd name="connsiteX3" fmla="*/ 3183398 w 3757150"/>
                <a:gd name="connsiteY3" fmla="*/ 198313 h 3438276"/>
                <a:gd name="connsiteX4" fmla="*/ 3729498 w 3757150"/>
                <a:gd name="connsiteY4" fmla="*/ 896813 h 3438276"/>
                <a:gd name="connsiteX5" fmla="*/ 3602498 w 3757150"/>
                <a:gd name="connsiteY5" fmla="*/ 2128713 h 3438276"/>
                <a:gd name="connsiteX6" fmla="*/ 2967498 w 3757150"/>
                <a:gd name="connsiteY6" fmla="*/ 3068513 h 3438276"/>
                <a:gd name="connsiteX7" fmla="*/ 2014998 w 3757150"/>
                <a:gd name="connsiteY7" fmla="*/ 3436813 h 3438276"/>
                <a:gd name="connsiteX8" fmla="*/ 109998 w 3757150"/>
                <a:gd name="connsiteY8" fmla="*/ 2954213 h 3438276"/>
                <a:gd name="connsiteX9" fmla="*/ 363998 w 3757150"/>
                <a:gd name="connsiteY9" fmla="*/ 744413 h 3438276"/>
                <a:gd name="connsiteX0" fmla="*/ 363998 w 3757150"/>
                <a:gd name="connsiteY0" fmla="*/ 746948 h 3440811"/>
                <a:gd name="connsiteX1" fmla="*/ 1418098 w 3757150"/>
                <a:gd name="connsiteY1" fmla="*/ 111948 h 3440811"/>
                <a:gd name="connsiteX2" fmla="*/ 2472198 w 3757150"/>
                <a:gd name="connsiteY2" fmla="*/ 10348 h 3440811"/>
                <a:gd name="connsiteX3" fmla="*/ 3183398 w 3757150"/>
                <a:gd name="connsiteY3" fmla="*/ 200848 h 3440811"/>
                <a:gd name="connsiteX4" fmla="*/ 3729498 w 3757150"/>
                <a:gd name="connsiteY4" fmla="*/ 899348 h 3440811"/>
                <a:gd name="connsiteX5" fmla="*/ 3602498 w 3757150"/>
                <a:gd name="connsiteY5" fmla="*/ 2131248 h 3440811"/>
                <a:gd name="connsiteX6" fmla="*/ 2967498 w 3757150"/>
                <a:gd name="connsiteY6" fmla="*/ 3071048 h 3440811"/>
                <a:gd name="connsiteX7" fmla="*/ 2014998 w 3757150"/>
                <a:gd name="connsiteY7" fmla="*/ 3439348 h 3440811"/>
                <a:gd name="connsiteX8" fmla="*/ 109998 w 3757150"/>
                <a:gd name="connsiteY8" fmla="*/ 2956748 h 3440811"/>
                <a:gd name="connsiteX9" fmla="*/ 363998 w 3757150"/>
                <a:gd name="connsiteY9" fmla="*/ 746948 h 344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57150" h="3440811">
                  <a:moveTo>
                    <a:pt x="363998" y="746948"/>
                  </a:moveTo>
                  <a:cubicBezTo>
                    <a:pt x="582015" y="272815"/>
                    <a:pt x="914331" y="247415"/>
                    <a:pt x="1418098" y="111948"/>
                  </a:cubicBezTo>
                  <a:cubicBezTo>
                    <a:pt x="1921865" y="-23519"/>
                    <a:pt x="2177981" y="-4469"/>
                    <a:pt x="2472198" y="10348"/>
                  </a:cubicBezTo>
                  <a:cubicBezTo>
                    <a:pt x="2766415" y="25165"/>
                    <a:pt x="2973848" y="52681"/>
                    <a:pt x="3183398" y="200848"/>
                  </a:cubicBezTo>
                  <a:cubicBezTo>
                    <a:pt x="3392948" y="349015"/>
                    <a:pt x="3659648" y="577615"/>
                    <a:pt x="3729498" y="899348"/>
                  </a:cubicBezTo>
                  <a:cubicBezTo>
                    <a:pt x="3799348" y="1221081"/>
                    <a:pt x="3729498" y="1769298"/>
                    <a:pt x="3602498" y="2131248"/>
                  </a:cubicBezTo>
                  <a:cubicBezTo>
                    <a:pt x="3475498" y="2493198"/>
                    <a:pt x="3232081" y="2853031"/>
                    <a:pt x="2967498" y="3071048"/>
                  </a:cubicBezTo>
                  <a:cubicBezTo>
                    <a:pt x="2702915" y="3289065"/>
                    <a:pt x="2491248" y="3458398"/>
                    <a:pt x="2014998" y="3439348"/>
                  </a:cubicBezTo>
                  <a:cubicBezTo>
                    <a:pt x="1538748" y="3420298"/>
                    <a:pt x="389398" y="3411831"/>
                    <a:pt x="109998" y="2956748"/>
                  </a:cubicBezTo>
                  <a:cubicBezTo>
                    <a:pt x="-169402" y="2501665"/>
                    <a:pt x="145981" y="1221081"/>
                    <a:pt x="363998" y="746948"/>
                  </a:cubicBezTo>
                  <a:close/>
                </a:path>
              </a:pathLst>
            </a:custGeom>
            <a:solidFill>
              <a:srgbClr val="BBE1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2" name="Graphic 61">
              <a:extLst>
                <a:ext uri="{FF2B5EF4-FFF2-40B4-BE49-F238E27FC236}">
                  <a16:creationId xmlns:a16="http://schemas.microsoft.com/office/drawing/2014/main" id="{B8D92CCE-DC4C-9C87-7094-46ED4990328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91805" y="7298288"/>
              <a:ext cx="3324225" cy="2552700"/>
            </a:xfrm>
            <a:prstGeom prst="rect">
              <a:avLst/>
            </a:prstGeom>
          </p:spPr>
        </p:pic>
        <p:pic>
          <p:nvPicPr>
            <p:cNvPr id="1024" name="Graphic 1023" descr="Tug boat with solid fill">
              <a:extLst>
                <a:ext uri="{FF2B5EF4-FFF2-40B4-BE49-F238E27FC236}">
                  <a16:creationId xmlns:a16="http://schemas.microsoft.com/office/drawing/2014/main" id="{2CA0B07D-2362-BDA5-6887-E953AC7FA3E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077908" y="7932648"/>
              <a:ext cx="411426" cy="411426"/>
            </a:xfrm>
            <a:prstGeom prst="rect">
              <a:avLst/>
            </a:prstGeom>
          </p:spPr>
        </p:pic>
        <p:pic>
          <p:nvPicPr>
            <p:cNvPr id="1025" name="Graphic 1024" descr="Tug boat with solid fill">
              <a:extLst>
                <a:ext uri="{FF2B5EF4-FFF2-40B4-BE49-F238E27FC236}">
                  <a16:creationId xmlns:a16="http://schemas.microsoft.com/office/drawing/2014/main" id="{964EA1B2-265C-C227-A876-075FFEC3766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2151457" y="9334585"/>
              <a:ext cx="411426" cy="411426"/>
            </a:xfrm>
            <a:prstGeom prst="rect">
              <a:avLst/>
            </a:prstGeom>
          </p:spPr>
        </p:pic>
        <p:pic>
          <p:nvPicPr>
            <p:cNvPr id="1026" name="Graphic 1025" descr="Tug boat with solid fill">
              <a:extLst>
                <a:ext uri="{FF2B5EF4-FFF2-40B4-BE49-F238E27FC236}">
                  <a16:creationId xmlns:a16="http://schemas.microsoft.com/office/drawing/2014/main" id="{E91073B3-CC3D-BA65-3343-A334CD34405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2151457" y="7354283"/>
              <a:ext cx="411426" cy="411426"/>
            </a:xfrm>
            <a:prstGeom prst="rect">
              <a:avLst/>
            </a:prstGeom>
          </p:spPr>
        </p:pic>
      </p:grpSp>
      <p:sp>
        <p:nvSpPr>
          <p:cNvPr id="27" name="Freeform: Shape 26">
            <a:extLst>
              <a:ext uri="{FF2B5EF4-FFF2-40B4-BE49-F238E27FC236}">
                <a16:creationId xmlns:a16="http://schemas.microsoft.com/office/drawing/2014/main" id="{B3E3F40F-DCC5-ECA7-6A70-4B674AC48E4C}"/>
              </a:ext>
            </a:extLst>
          </p:cNvPr>
          <p:cNvSpPr/>
          <p:nvPr/>
        </p:nvSpPr>
        <p:spPr>
          <a:xfrm>
            <a:off x="17437090" y="13041902"/>
            <a:ext cx="2877654" cy="3189769"/>
          </a:xfrm>
          <a:custGeom>
            <a:avLst/>
            <a:gdLst>
              <a:gd name="connsiteX0" fmla="*/ 12710 w 2877654"/>
              <a:gd name="connsiteY0" fmla="*/ 1258298 h 3189769"/>
              <a:gd name="connsiteX1" fmla="*/ 190510 w 2877654"/>
              <a:gd name="connsiteY1" fmla="*/ 369298 h 3189769"/>
              <a:gd name="connsiteX2" fmla="*/ 1206510 w 2877654"/>
              <a:gd name="connsiteY2" fmla="*/ 13698 h 3189769"/>
              <a:gd name="connsiteX3" fmla="*/ 2349510 w 2877654"/>
              <a:gd name="connsiteY3" fmla="*/ 166098 h 3189769"/>
              <a:gd name="connsiteX4" fmla="*/ 2806710 w 2877654"/>
              <a:gd name="connsiteY4" fmla="*/ 1004298 h 3189769"/>
              <a:gd name="connsiteX5" fmla="*/ 2832110 w 2877654"/>
              <a:gd name="connsiteY5" fmla="*/ 2350498 h 3189769"/>
              <a:gd name="connsiteX6" fmla="*/ 2374910 w 2877654"/>
              <a:gd name="connsiteY6" fmla="*/ 2960098 h 3189769"/>
              <a:gd name="connsiteX7" fmla="*/ 1435110 w 2877654"/>
              <a:gd name="connsiteY7" fmla="*/ 3188698 h 3189769"/>
              <a:gd name="connsiteX8" fmla="*/ 368310 w 2877654"/>
              <a:gd name="connsiteY8" fmla="*/ 2883898 h 3189769"/>
              <a:gd name="connsiteX9" fmla="*/ 12710 w 2877654"/>
              <a:gd name="connsiteY9" fmla="*/ 1258298 h 318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77654" h="3189769">
                <a:moveTo>
                  <a:pt x="12710" y="1258298"/>
                </a:moveTo>
                <a:cubicBezTo>
                  <a:pt x="-16923" y="839198"/>
                  <a:pt x="-8457" y="576731"/>
                  <a:pt x="190510" y="369298"/>
                </a:cubicBezTo>
                <a:cubicBezTo>
                  <a:pt x="389477" y="161865"/>
                  <a:pt x="846677" y="47565"/>
                  <a:pt x="1206510" y="13698"/>
                </a:cubicBezTo>
                <a:cubicBezTo>
                  <a:pt x="1566343" y="-20169"/>
                  <a:pt x="2082810" y="998"/>
                  <a:pt x="2349510" y="166098"/>
                </a:cubicBezTo>
                <a:cubicBezTo>
                  <a:pt x="2616210" y="331198"/>
                  <a:pt x="2726277" y="640231"/>
                  <a:pt x="2806710" y="1004298"/>
                </a:cubicBezTo>
                <a:cubicBezTo>
                  <a:pt x="2887143" y="1368365"/>
                  <a:pt x="2904077" y="2024531"/>
                  <a:pt x="2832110" y="2350498"/>
                </a:cubicBezTo>
                <a:cubicBezTo>
                  <a:pt x="2760143" y="2676465"/>
                  <a:pt x="2607743" y="2820398"/>
                  <a:pt x="2374910" y="2960098"/>
                </a:cubicBezTo>
                <a:cubicBezTo>
                  <a:pt x="2142077" y="3099798"/>
                  <a:pt x="1769543" y="3201398"/>
                  <a:pt x="1435110" y="3188698"/>
                </a:cubicBezTo>
                <a:cubicBezTo>
                  <a:pt x="1100677" y="3175998"/>
                  <a:pt x="609610" y="3201398"/>
                  <a:pt x="368310" y="2883898"/>
                </a:cubicBezTo>
                <a:cubicBezTo>
                  <a:pt x="127010" y="2566398"/>
                  <a:pt x="42343" y="1677398"/>
                  <a:pt x="12710" y="1258298"/>
                </a:cubicBezTo>
                <a:close/>
              </a:path>
            </a:pathLst>
          </a:custGeom>
          <a:solidFill>
            <a:srgbClr val="BBE1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 name="Group 24">
            <a:extLst>
              <a:ext uri="{FF2B5EF4-FFF2-40B4-BE49-F238E27FC236}">
                <a16:creationId xmlns:a16="http://schemas.microsoft.com/office/drawing/2014/main" id="{D2DB3D47-CEB9-AB50-C9A5-6E682B20DBE0}"/>
              </a:ext>
            </a:extLst>
          </p:cNvPr>
          <p:cNvGrpSpPr/>
          <p:nvPr/>
        </p:nvGrpSpPr>
        <p:grpSpPr>
          <a:xfrm>
            <a:off x="18140906" y="13567791"/>
            <a:ext cx="1488934" cy="2186537"/>
            <a:chOff x="17050705" y="21618326"/>
            <a:chExt cx="677098" cy="1068187"/>
          </a:xfrm>
          <a:effectLst>
            <a:outerShdw blurRad="50800" dist="38100" dir="2700000" algn="tl" rotWithShape="0">
              <a:prstClr val="black">
                <a:alpha val="40000"/>
              </a:prstClr>
            </a:outerShdw>
          </a:effectLst>
        </p:grpSpPr>
        <p:sp>
          <p:nvSpPr>
            <p:cNvPr id="14" name="Freeform: Shape 13">
              <a:extLst>
                <a:ext uri="{FF2B5EF4-FFF2-40B4-BE49-F238E27FC236}">
                  <a16:creationId xmlns:a16="http://schemas.microsoft.com/office/drawing/2014/main" id="{29D58B98-E9C8-4918-EC56-6F161851E4F4}"/>
                </a:ext>
              </a:extLst>
            </p:cNvPr>
            <p:cNvSpPr/>
            <p:nvPr/>
          </p:nvSpPr>
          <p:spPr>
            <a:xfrm>
              <a:off x="17051894" y="22326989"/>
              <a:ext cx="201071" cy="359524"/>
            </a:xfrm>
            <a:custGeom>
              <a:avLst/>
              <a:gdLst>
                <a:gd name="connsiteX0" fmla="*/ 0 w 190500"/>
                <a:gd name="connsiteY0" fmla="*/ 0 h 190500"/>
                <a:gd name="connsiteX1" fmla="*/ 190500 w 190500"/>
                <a:gd name="connsiteY1" fmla="*/ 0 h 190500"/>
                <a:gd name="connsiteX2" fmla="*/ 190500 w 190500"/>
                <a:gd name="connsiteY2" fmla="*/ 190500 h 190500"/>
                <a:gd name="connsiteX3" fmla="*/ 0 w 1905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190500" h="190500">
                  <a:moveTo>
                    <a:pt x="0" y="0"/>
                  </a:moveTo>
                  <a:lnTo>
                    <a:pt x="190500" y="0"/>
                  </a:lnTo>
                  <a:lnTo>
                    <a:pt x="190500" y="190500"/>
                  </a:lnTo>
                  <a:lnTo>
                    <a:pt x="0" y="190500"/>
                  </a:lnTo>
                  <a:close/>
                </a:path>
              </a:pathLst>
            </a:custGeom>
            <a:solidFill>
              <a:srgbClr val="023459"/>
            </a:solidFill>
            <a:ln w="9525"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ECBA800B-C4EA-95B8-2C08-6A0292AB8872}"/>
                </a:ext>
              </a:extLst>
            </p:cNvPr>
            <p:cNvSpPr/>
            <p:nvPr/>
          </p:nvSpPr>
          <p:spPr>
            <a:xfrm>
              <a:off x="17291388" y="22440137"/>
              <a:ext cx="201072" cy="133404"/>
            </a:xfrm>
            <a:custGeom>
              <a:avLst/>
              <a:gdLst>
                <a:gd name="connsiteX0" fmla="*/ 201073 w 201072"/>
                <a:gd name="connsiteY0" fmla="*/ 47564 h 133404"/>
                <a:gd name="connsiteX1" fmla="*/ 59436 w 201072"/>
                <a:gd name="connsiteY1" fmla="*/ 47564 h 133404"/>
                <a:gd name="connsiteX2" fmla="*/ 78486 w 201072"/>
                <a:gd name="connsiteY2" fmla="*/ 28514 h 133404"/>
                <a:gd name="connsiteX3" fmla="*/ 78486 w 201072"/>
                <a:gd name="connsiteY3" fmla="*/ 4892 h 133404"/>
                <a:gd name="connsiteX4" fmla="*/ 54864 w 201072"/>
                <a:gd name="connsiteY4" fmla="*/ 4892 h 133404"/>
                <a:gd name="connsiteX5" fmla="*/ 4858 w 201072"/>
                <a:gd name="connsiteY5" fmla="*/ 54898 h 133404"/>
                <a:gd name="connsiteX6" fmla="*/ 0 w 201072"/>
                <a:gd name="connsiteY6" fmla="*/ 66709 h 133404"/>
                <a:gd name="connsiteX7" fmla="*/ 4858 w 201072"/>
                <a:gd name="connsiteY7" fmla="*/ 78520 h 133404"/>
                <a:gd name="connsiteX8" fmla="*/ 54864 w 201072"/>
                <a:gd name="connsiteY8" fmla="*/ 128526 h 133404"/>
                <a:gd name="connsiteX9" fmla="*/ 78534 w 201072"/>
                <a:gd name="connsiteY9" fmla="*/ 128479 h 133404"/>
                <a:gd name="connsiteX10" fmla="*/ 78486 w 201072"/>
                <a:gd name="connsiteY10" fmla="*/ 104809 h 133404"/>
                <a:gd name="connsiteX11" fmla="*/ 59436 w 201072"/>
                <a:gd name="connsiteY11" fmla="*/ 85759 h 133404"/>
                <a:gd name="connsiteX12" fmla="*/ 201073 w 201072"/>
                <a:gd name="connsiteY12" fmla="*/ 85759 h 13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072" h="133404">
                  <a:moveTo>
                    <a:pt x="201073" y="47564"/>
                  </a:moveTo>
                  <a:lnTo>
                    <a:pt x="59436" y="47564"/>
                  </a:lnTo>
                  <a:lnTo>
                    <a:pt x="78486" y="28514"/>
                  </a:lnTo>
                  <a:cubicBezTo>
                    <a:pt x="85009" y="21991"/>
                    <a:pt x="85009" y="11415"/>
                    <a:pt x="78486" y="4892"/>
                  </a:cubicBezTo>
                  <a:cubicBezTo>
                    <a:pt x="71963" y="-1631"/>
                    <a:pt x="61387" y="-1631"/>
                    <a:pt x="54864" y="4892"/>
                  </a:cubicBezTo>
                  <a:lnTo>
                    <a:pt x="4858" y="54898"/>
                  </a:lnTo>
                  <a:cubicBezTo>
                    <a:pt x="1778" y="58062"/>
                    <a:pt x="38" y="62293"/>
                    <a:pt x="0" y="66709"/>
                  </a:cubicBezTo>
                  <a:cubicBezTo>
                    <a:pt x="18" y="71129"/>
                    <a:pt x="1761" y="75367"/>
                    <a:pt x="4858" y="78520"/>
                  </a:cubicBezTo>
                  <a:lnTo>
                    <a:pt x="54864" y="128526"/>
                  </a:lnTo>
                  <a:cubicBezTo>
                    <a:pt x="61413" y="135049"/>
                    <a:pt x="72011" y="135028"/>
                    <a:pt x="78534" y="128479"/>
                  </a:cubicBezTo>
                  <a:cubicBezTo>
                    <a:pt x="85056" y="121930"/>
                    <a:pt x="85035" y="111332"/>
                    <a:pt x="78486" y="104809"/>
                  </a:cubicBezTo>
                  <a:lnTo>
                    <a:pt x="59436" y="85759"/>
                  </a:lnTo>
                  <a:lnTo>
                    <a:pt x="201073" y="85759"/>
                  </a:lnTo>
                  <a:close/>
                </a:path>
              </a:pathLst>
            </a:custGeom>
            <a:solidFill>
              <a:srgbClr val="023459"/>
            </a:solidFill>
            <a:ln w="9525"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6CC9C0A6-97E5-C273-6A42-ED433520282D}"/>
                </a:ext>
              </a:extLst>
            </p:cNvPr>
            <p:cNvSpPr/>
            <p:nvPr/>
          </p:nvSpPr>
          <p:spPr>
            <a:xfrm>
              <a:off x="17312725" y="21723221"/>
              <a:ext cx="191080" cy="133290"/>
            </a:xfrm>
            <a:custGeom>
              <a:avLst/>
              <a:gdLst>
                <a:gd name="connsiteX0" fmla="*/ 186214 w 191080"/>
                <a:gd name="connsiteY0" fmla="*/ 54865 h 133290"/>
                <a:gd name="connsiteX1" fmla="*/ 136208 w 191080"/>
                <a:gd name="connsiteY1" fmla="*/ 4859 h 133290"/>
                <a:gd name="connsiteX2" fmla="*/ 112633 w 191080"/>
                <a:gd name="connsiteY2" fmla="*/ 4906 h 133290"/>
                <a:gd name="connsiteX3" fmla="*/ 112681 w 191080"/>
                <a:gd name="connsiteY3" fmla="*/ 28481 h 133290"/>
                <a:gd name="connsiteX4" fmla="*/ 131731 w 191080"/>
                <a:gd name="connsiteY4" fmla="*/ 47531 h 133290"/>
                <a:gd name="connsiteX5" fmla="*/ 0 w 191080"/>
                <a:gd name="connsiteY5" fmla="*/ 47531 h 133290"/>
                <a:gd name="connsiteX6" fmla="*/ 0 w 191080"/>
                <a:gd name="connsiteY6" fmla="*/ 85631 h 133290"/>
                <a:gd name="connsiteX7" fmla="*/ 131826 w 191080"/>
                <a:gd name="connsiteY7" fmla="*/ 85631 h 133290"/>
                <a:gd name="connsiteX8" fmla="*/ 112776 w 191080"/>
                <a:gd name="connsiteY8" fmla="*/ 104681 h 133290"/>
                <a:gd name="connsiteX9" fmla="*/ 112586 w 191080"/>
                <a:gd name="connsiteY9" fmla="*/ 128303 h 133290"/>
                <a:gd name="connsiteX10" fmla="*/ 136208 w 191080"/>
                <a:gd name="connsiteY10" fmla="*/ 128493 h 133290"/>
                <a:gd name="connsiteX11" fmla="*/ 186214 w 191080"/>
                <a:gd name="connsiteY11" fmla="*/ 78487 h 133290"/>
                <a:gd name="connsiteX12" fmla="*/ 186214 w 191080"/>
                <a:gd name="connsiteY12" fmla="*/ 54865 h 13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080" h="133290">
                  <a:moveTo>
                    <a:pt x="186214" y="54865"/>
                  </a:moveTo>
                  <a:lnTo>
                    <a:pt x="136208" y="4859"/>
                  </a:lnTo>
                  <a:cubicBezTo>
                    <a:pt x="129685" y="-1638"/>
                    <a:pt x="119130" y="-1616"/>
                    <a:pt x="112633" y="4906"/>
                  </a:cubicBezTo>
                  <a:cubicBezTo>
                    <a:pt x="106136" y="11429"/>
                    <a:pt x="106158" y="21984"/>
                    <a:pt x="112681" y="28481"/>
                  </a:cubicBezTo>
                  <a:lnTo>
                    <a:pt x="131731" y="47531"/>
                  </a:lnTo>
                  <a:lnTo>
                    <a:pt x="0" y="47531"/>
                  </a:lnTo>
                  <a:lnTo>
                    <a:pt x="0" y="85631"/>
                  </a:lnTo>
                  <a:lnTo>
                    <a:pt x="131826" y="85631"/>
                  </a:lnTo>
                  <a:lnTo>
                    <a:pt x="112776" y="104681"/>
                  </a:lnTo>
                  <a:cubicBezTo>
                    <a:pt x="106200" y="111151"/>
                    <a:pt x="106115" y="121727"/>
                    <a:pt x="112586" y="128303"/>
                  </a:cubicBezTo>
                  <a:cubicBezTo>
                    <a:pt x="119056" y="134879"/>
                    <a:pt x="129631" y="134963"/>
                    <a:pt x="136208" y="128493"/>
                  </a:cubicBezTo>
                  <a:lnTo>
                    <a:pt x="186214" y="78487"/>
                  </a:lnTo>
                  <a:cubicBezTo>
                    <a:pt x="192703" y="71950"/>
                    <a:pt x="192703" y="61402"/>
                    <a:pt x="186214" y="54865"/>
                  </a:cubicBezTo>
                  <a:close/>
                </a:path>
              </a:pathLst>
            </a:custGeom>
            <a:solidFill>
              <a:srgbClr val="023459"/>
            </a:solidFill>
            <a:ln w="9525"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DAD71AA0-B568-763D-479B-1CB276311A39}"/>
                </a:ext>
              </a:extLst>
            </p:cNvPr>
            <p:cNvSpPr/>
            <p:nvPr/>
          </p:nvSpPr>
          <p:spPr>
            <a:xfrm>
              <a:off x="17560517" y="22055696"/>
              <a:ext cx="133503" cy="210702"/>
            </a:xfrm>
            <a:custGeom>
              <a:avLst/>
              <a:gdLst>
                <a:gd name="connsiteX0" fmla="*/ 128636 w 133503"/>
                <a:gd name="connsiteY0" fmla="*/ 132017 h 210702"/>
                <a:gd name="connsiteX1" fmla="*/ 105014 w 133503"/>
                <a:gd name="connsiteY1" fmla="*/ 132017 h 210702"/>
                <a:gd name="connsiteX2" fmla="*/ 85964 w 133503"/>
                <a:gd name="connsiteY2" fmla="*/ 151067 h 210702"/>
                <a:gd name="connsiteX3" fmla="*/ 85964 w 133503"/>
                <a:gd name="connsiteY3" fmla="*/ 0 h 210702"/>
                <a:gd name="connsiteX4" fmla="*/ 47483 w 133503"/>
                <a:gd name="connsiteY4" fmla="*/ 0 h 210702"/>
                <a:gd name="connsiteX5" fmla="*/ 47483 w 133503"/>
                <a:gd name="connsiteY5" fmla="*/ 151257 h 210702"/>
                <a:gd name="connsiteX6" fmla="*/ 28433 w 133503"/>
                <a:gd name="connsiteY6" fmla="*/ 132207 h 210702"/>
                <a:gd name="connsiteX7" fmla="*/ 4859 w 133503"/>
                <a:gd name="connsiteY7" fmla="*/ 132255 h 210702"/>
                <a:gd name="connsiteX8" fmla="*/ 4906 w 133503"/>
                <a:gd name="connsiteY8" fmla="*/ 155829 h 210702"/>
                <a:gd name="connsiteX9" fmla="*/ 54817 w 133503"/>
                <a:gd name="connsiteY9" fmla="*/ 205835 h 210702"/>
                <a:gd name="connsiteX10" fmla="*/ 78439 w 133503"/>
                <a:gd name="connsiteY10" fmla="*/ 205835 h 210702"/>
                <a:gd name="connsiteX11" fmla="*/ 128446 w 133503"/>
                <a:gd name="connsiteY11" fmla="*/ 155829 h 210702"/>
                <a:gd name="connsiteX12" fmla="*/ 128741 w 133503"/>
                <a:gd name="connsiteY12" fmla="*/ 132123 h 210702"/>
                <a:gd name="connsiteX13" fmla="*/ 128636 w 133503"/>
                <a:gd name="connsiteY13" fmla="*/ 132017 h 21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3503" h="210702">
                  <a:moveTo>
                    <a:pt x="128636" y="132017"/>
                  </a:moveTo>
                  <a:cubicBezTo>
                    <a:pt x="122099" y="125527"/>
                    <a:pt x="111551" y="125527"/>
                    <a:pt x="105014" y="132017"/>
                  </a:cubicBezTo>
                  <a:lnTo>
                    <a:pt x="85964" y="151067"/>
                  </a:lnTo>
                  <a:lnTo>
                    <a:pt x="85964" y="0"/>
                  </a:lnTo>
                  <a:lnTo>
                    <a:pt x="47483" y="0"/>
                  </a:lnTo>
                  <a:lnTo>
                    <a:pt x="47483" y="151257"/>
                  </a:lnTo>
                  <a:lnTo>
                    <a:pt x="28433" y="132207"/>
                  </a:lnTo>
                  <a:cubicBezTo>
                    <a:pt x="21910" y="125710"/>
                    <a:pt x="11356" y="125732"/>
                    <a:pt x="4859" y="132255"/>
                  </a:cubicBezTo>
                  <a:cubicBezTo>
                    <a:pt x="-1638" y="138777"/>
                    <a:pt x="-1616" y="149332"/>
                    <a:pt x="4906" y="155829"/>
                  </a:cubicBezTo>
                  <a:lnTo>
                    <a:pt x="54817" y="205835"/>
                  </a:lnTo>
                  <a:cubicBezTo>
                    <a:pt x="61354" y="212325"/>
                    <a:pt x="71902" y="212325"/>
                    <a:pt x="78439" y="205835"/>
                  </a:cubicBezTo>
                  <a:lnTo>
                    <a:pt x="128446" y="155829"/>
                  </a:lnTo>
                  <a:cubicBezTo>
                    <a:pt x="135073" y="149364"/>
                    <a:pt x="135205" y="138751"/>
                    <a:pt x="128741" y="132123"/>
                  </a:cubicBezTo>
                  <a:cubicBezTo>
                    <a:pt x="128706" y="132087"/>
                    <a:pt x="128671" y="132052"/>
                    <a:pt x="128636" y="132017"/>
                  </a:cubicBezTo>
                  <a:close/>
                </a:path>
              </a:pathLst>
            </a:custGeom>
            <a:solidFill>
              <a:srgbClr val="023459"/>
            </a:solidFill>
            <a:ln w="9525"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435CFD56-55F8-DC7C-38C4-64B9B60CE344}"/>
                </a:ext>
              </a:extLst>
            </p:cNvPr>
            <p:cNvSpPr/>
            <p:nvPr/>
          </p:nvSpPr>
          <p:spPr>
            <a:xfrm>
              <a:off x="17050705" y="21618326"/>
              <a:ext cx="201071" cy="359524"/>
            </a:xfrm>
            <a:custGeom>
              <a:avLst/>
              <a:gdLst>
                <a:gd name="connsiteX0" fmla="*/ 0 w 190500"/>
                <a:gd name="connsiteY0" fmla="*/ 0 h 190500"/>
                <a:gd name="connsiteX1" fmla="*/ 190500 w 190500"/>
                <a:gd name="connsiteY1" fmla="*/ 0 h 190500"/>
                <a:gd name="connsiteX2" fmla="*/ 190500 w 190500"/>
                <a:gd name="connsiteY2" fmla="*/ 190500 h 190500"/>
                <a:gd name="connsiteX3" fmla="*/ 0 w 1905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190500" h="190500">
                  <a:moveTo>
                    <a:pt x="0" y="0"/>
                  </a:moveTo>
                  <a:lnTo>
                    <a:pt x="190500" y="0"/>
                  </a:lnTo>
                  <a:lnTo>
                    <a:pt x="190500" y="190500"/>
                  </a:lnTo>
                  <a:lnTo>
                    <a:pt x="0" y="190500"/>
                  </a:lnTo>
                  <a:close/>
                </a:path>
              </a:pathLst>
            </a:custGeom>
            <a:solidFill>
              <a:srgbClr val="023459"/>
            </a:solidFill>
            <a:ln w="9525" cap="flat">
              <a:noFill/>
              <a:prstDash val="solid"/>
              <a:miter/>
            </a:ln>
            <a:effectLst>
              <a:outerShdw blurRad="50800" dist="38100" dir="2700000" algn="tl" rotWithShape="0">
                <a:prstClr val="black">
                  <a:alpha val="40000"/>
                </a:prstClr>
              </a:outerShdw>
            </a:effectLst>
          </p:spPr>
          <p:txBody>
            <a:bodyPr rtlCol="0" anchor="ctr"/>
            <a:lstStyle/>
            <a:p>
              <a:endParaRPr lang="en-GB"/>
            </a:p>
          </p:txBody>
        </p:sp>
        <p:sp>
          <p:nvSpPr>
            <p:cNvPr id="21" name="Freeform: Shape 20">
              <a:extLst>
                <a:ext uri="{FF2B5EF4-FFF2-40B4-BE49-F238E27FC236}">
                  <a16:creationId xmlns:a16="http://schemas.microsoft.com/office/drawing/2014/main" id="{CD53781D-5E6C-15DF-9B23-200FAF7987F5}"/>
                </a:ext>
              </a:extLst>
            </p:cNvPr>
            <p:cNvSpPr/>
            <p:nvPr/>
          </p:nvSpPr>
          <p:spPr>
            <a:xfrm>
              <a:off x="17526732" y="21618326"/>
              <a:ext cx="201071" cy="359524"/>
            </a:xfrm>
            <a:custGeom>
              <a:avLst/>
              <a:gdLst>
                <a:gd name="connsiteX0" fmla="*/ 0 w 190500"/>
                <a:gd name="connsiteY0" fmla="*/ 0 h 190500"/>
                <a:gd name="connsiteX1" fmla="*/ 190500 w 190500"/>
                <a:gd name="connsiteY1" fmla="*/ 0 h 190500"/>
                <a:gd name="connsiteX2" fmla="*/ 190500 w 190500"/>
                <a:gd name="connsiteY2" fmla="*/ 190500 h 190500"/>
                <a:gd name="connsiteX3" fmla="*/ 0 w 1905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190500" h="190500">
                  <a:moveTo>
                    <a:pt x="0" y="0"/>
                  </a:moveTo>
                  <a:lnTo>
                    <a:pt x="190500" y="0"/>
                  </a:lnTo>
                  <a:lnTo>
                    <a:pt x="190500" y="190500"/>
                  </a:lnTo>
                  <a:lnTo>
                    <a:pt x="0" y="190500"/>
                  </a:lnTo>
                  <a:close/>
                </a:path>
              </a:pathLst>
            </a:custGeom>
            <a:solidFill>
              <a:srgbClr val="023459"/>
            </a:solidFill>
            <a:ln w="9525" cap="flat">
              <a:noFill/>
              <a:prstDash val="solid"/>
              <a:miter/>
            </a:ln>
            <a:effectLst>
              <a:outerShdw blurRad="50800" dist="38100" dir="2700000" algn="tl" rotWithShape="0">
                <a:prstClr val="black">
                  <a:alpha val="40000"/>
                </a:prstClr>
              </a:outerShdw>
            </a:effectLst>
          </p:spPr>
          <p:txBody>
            <a:bodyPr rtlCol="0" anchor="ctr"/>
            <a:lstStyle/>
            <a:p>
              <a:endParaRPr lang="en-GB"/>
            </a:p>
          </p:txBody>
        </p:sp>
        <p:sp>
          <p:nvSpPr>
            <p:cNvPr id="23" name="Freeform: Shape 22">
              <a:extLst>
                <a:ext uri="{FF2B5EF4-FFF2-40B4-BE49-F238E27FC236}">
                  <a16:creationId xmlns:a16="http://schemas.microsoft.com/office/drawing/2014/main" id="{B1A5C0EB-200C-C8D7-0666-1C711A0954D2}"/>
                </a:ext>
              </a:extLst>
            </p:cNvPr>
            <p:cNvSpPr/>
            <p:nvPr/>
          </p:nvSpPr>
          <p:spPr>
            <a:xfrm>
              <a:off x="17526732" y="22326989"/>
              <a:ext cx="201071" cy="359524"/>
            </a:xfrm>
            <a:custGeom>
              <a:avLst/>
              <a:gdLst>
                <a:gd name="connsiteX0" fmla="*/ 0 w 190500"/>
                <a:gd name="connsiteY0" fmla="*/ 0 h 190500"/>
                <a:gd name="connsiteX1" fmla="*/ 190500 w 190500"/>
                <a:gd name="connsiteY1" fmla="*/ 0 h 190500"/>
                <a:gd name="connsiteX2" fmla="*/ 190500 w 190500"/>
                <a:gd name="connsiteY2" fmla="*/ 190500 h 190500"/>
                <a:gd name="connsiteX3" fmla="*/ 0 w 1905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190500" h="190500">
                  <a:moveTo>
                    <a:pt x="0" y="0"/>
                  </a:moveTo>
                  <a:lnTo>
                    <a:pt x="190500" y="0"/>
                  </a:lnTo>
                  <a:lnTo>
                    <a:pt x="190500" y="190500"/>
                  </a:lnTo>
                  <a:lnTo>
                    <a:pt x="0" y="190500"/>
                  </a:lnTo>
                  <a:close/>
                </a:path>
              </a:pathLst>
            </a:custGeom>
            <a:solidFill>
              <a:srgbClr val="023459"/>
            </a:solidFill>
            <a:ln w="9525" cap="flat">
              <a:noFill/>
              <a:prstDash val="solid"/>
              <a:miter/>
            </a:ln>
            <a:effectLst>
              <a:outerShdw blurRad="50800" dist="38100" dir="2700000" algn="tl" rotWithShape="0">
                <a:prstClr val="black">
                  <a:alpha val="40000"/>
                </a:prstClr>
              </a:outerShdw>
            </a:effectLst>
          </p:spPr>
          <p:txBody>
            <a:bodyPr rtlCol="0" anchor="ctr"/>
            <a:lstStyle/>
            <a:p>
              <a:endParaRPr lang="en-GB"/>
            </a:p>
          </p:txBody>
        </p:sp>
      </p:grpSp>
      <p:pic>
        <p:nvPicPr>
          <p:cNvPr id="44" name="Picture 43" descr="A map with points on it&#10;&#10;Description automatically generated">
            <a:extLst>
              <a:ext uri="{FF2B5EF4-FFF2-40B4-BE49-F238E27FC236}">
                <a16:creationId xmlns:a16="http://schemas.microsoft.com/office/drawing/2014/main" id="{4C5533E5-0AD8-79E0-55EE-5540303D5B1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60258" y="6210975"/>
            <a:ext cx="5627098" cy="8440647"/>
          </a:xfrm>
          <a:prstGeom prst="rect">
            <a:avLst/>
          </a:prstGeom>
        </p:spPr>
      </p:pic>
      <p:grpSp>
        <p:nvGrpSpPr>
          <p:cNvPr id="28" name="Group 27">
            <a:extLst>
              <a:ext uri="{FF2B5EF4-FFF2-40B4-BE49-F238E27FC236}">
                <a16:creationId xmlns:a16="http://schemas.microsoft.com/office/drawing/2014/main" id="{F606278A-3ADE-2333-BB06-148F735ABFE1}"/>
              </a:ext>
            </a:extLst>
          </p:cNvPr>
          <p:cNvGrpSpPr/>
          <p:nvPr/>
        </p:nvGrpSpPr>
        <p:grpSpPr>
          <a:xfrm>
            <a:off x="2903135" y="18872435"/>
            <a:ext cx="3399110" cy="2519088"/>
            <a:chOff x="2903135" y="18872435"/>
            <a:chExt cx="3399110" cy="2519088"/>
          </a:xfrm>
        </p:grpSpPr>
        <p:sp>
          <p:nvSpPr>
            <p:cNvPr id="26" name="Freeform: Shape 25">
              <a:extLst>
                <a:ext uri="{FF2B5EF4-FFF2-40B4-BE49-F238E27FC236}">
                  <a16:creationId xmlns:a16="http://schemas.microsoft.com/office/drawing/2014/main" id="{4B3D475F-4055-E4E3-7B5D-157409B57E5F}"/>
                </a:ext>
              </a:extLst>
            </p:cNvPr>
            <p:cNvSpPr/>
            <p:nvPr/>
          </p:nvSpPr>
          <p:spPr>
            <a:xfrm>
              <a:off x="2903135" y="18872435"/>
              <a:ext cx="3399110" cy="2519088"/>
            </a:xfrm>
            <a:custGeom>
              <a:avLst/>
              <a:gdLst>
                <a:gd name="connsiteX0" fmla="*/ 43264 w 3469192"/>
                <a:gd name="connsiteY0" fmla="*/ 770036 h 2509502"/>
                <a:gd name="connsiteX1" fmla="*/ 354414 w 3469192"/>
                <a:gd name="connsiteY1" fmla="*/ 96936 h 2509502"/>
                <a:gd name="connsiteX2" fmla="*/ 1973664 w 3469192"/>
                <a:gd name="connsiteY2" fmla="*/ 46136 h 2509502"/>
                <a:gd name="connsiteX3" fmla="*/ 2951564 w 3469192"/>
                <a:gd name="connsiteY3" fmla="*/ 33436 h 2509502"/>
                <a:gd name="connsiteX4" fmla="*/ 3427814 w 3469192"/>
                <a:gd name="connsiteY4" fmla="*/ 509686 h 2509502"/>
                <a:gd name="connsiteX5" fmla="*/ 3421464 w 3469192"/>
                <a:gd name="connsiteY5" fmla="*/ 1265336 h 2509502"/>
                <a:gd name="connsiteX6" fmla="*/ 3224614 w 3469192"/>
                <a:gd name="connsiteY6" fmla="*/ 2008286 h 2509502"/>
                <a:gd name="connsiteX7" fmla="*/ 2742014 w 3469192"/>
                <a:gd name="connsiteY7" fmla="*/ 2433736 h 2509502"/>
                <a:gd name="connsiteX8" fmla="*/ 817964 w 3469192"/>
                <a:gd name="connsiteY8" fmla="*/ 2471836 h 2509502"/>
                <a:gd name="connsiteX9" fmla="*/ 87714 w 3469192"/>
                <a:gd name="connsiteY9" fmla="*/ 2033686 h 2509502"/>
                <a:gd name="connsiteX10" fmla="*/ 43264 w 3469192"/>
                <a:gd name="connsiteY10" fmla="*/ 770036 h 2509502"/>
                <a:gd name="connsiteX0" fmla="*/ 43264 w 3469192"/>
                <a:gd name="connsiteY0" fmla="*/ 770036 h 2509502"/>
                <a:gd name="connsiteX1" fmla="*/ 354414 w 3469192"/>
                <a:gd name="connsiteY1" fmla="*/ 96936 h 2509502"/>
                <a:gd name="connsiteX2" fmla="*/ 1973664 w 3469192"/>
                <a:gd name="connsiteY2" fmla="*/ 46136 h 2509502"/>
                <a:gd name="connsiteX3" fmla="*/ 2951564 w 3469192"/>
                <a:gd name="connsiteY3" fmla="*/ 33436 h 2509502"/>
                <a:gd name="connsiteX4" fmla="*/ 3427814 w 3469192"/>
                <a:gd name="connsiteY4" fmla="*/ 509686 h 2509502"/>
                <a:gd name="connsiteX5" fmla="*/ 3421464 w 3469192"/>
                <a:gd name="connsiteY5" fmla="*/ 1265336 h 2509502"/>
                <a:gd name="connsiteX6" fmla="*/ 3224614 w 3469192"/>
                <a:gd name="connsiteY6" fmla="*/ 2008286 h 2509502"/>
                <a:gd name="connsiteX7" fmla="*/ 2742014 w 3469192"/>
                <a:gd name="connsiteY7" fmla="*/ 2433736 h 2509502"/>
                <a:gd name="connsiteX8" fmla="*/ 817964 w 3469192"/>
                <a:gd name="connsiteY8" fmla="*/ 2471836 h 2509502"/>
                <a:gd name="connsiteX9" fmla="*/ 87714 w 3469192"/>
                <a:gd name="connsiteY9" fmla="*/ 2033686 h 2509502"/>
                <a:gd name="connsiteX10" fmla="*/ 43264 w 3469192"/>
                <a:gd name="connsiteY10" fmla="*/ 770036 h 2509502"/>
                <a:gd name="connsiteX0" fmla="*/ 43264 w 3465197"/>
                <a:gd name="connsiteY0" fmla="*/ 770036 h 2514659"/>
                <a:gd name="connsiteX1" fmla="*/ 354414 w 3465197"/>
                <a:gd name="connsiteY1" fmla="*/ 96936 h 2514659"/>
                <a:gd name="connsiteX2" fmla="*/ 1973664 w 3465197"/>
                <a:gd name="connsiteY2" fmla="*/ 46136 h 2514659"/>
                <a:gd name="connsiteX3" fmla="*/ 2951564 w 3465197"/>
                <a:gd name="connsiteY3" fmla="*/ 33436 h 2514659"/>
                <a:gd name="connsiteX4" fmla="*/ 3427814 w 3465197"/>
                <a:gd name="connsiteY4" fmla="*/ 509686 h 2514659"/>
                <a:gd name="connsiteX5" fmla="*/ 3421464 w 3465197"/>
                <a:gd name="connsiteY5" fmla="*/ 1265336 h 2514659"/>
                <a:gd name="connsiteX6" fmla="*/ 3316689 w 3465197"/>
                <a:gd name="connsiteY6" fmla="*/ 1903511 h 2514659"/>
                <a:gd name="connsiteX7" fmla="*/ 2742014 w 3465197"/>
                <a:gd name="connsiteY7" fmla="*/ 2433736 h 2514659"/>
                <a:gd name="connsiteX8" fmla="*/ 817964 w 3465197"/>
                <a:gd name="connsiteY8" fmla="*/ 2471836 h 2514659"/>
                <a:gd name="connsiteX9" fmla="*/ 87714 w 3465197"/>
                <a:gd name="connsiteY9" fmla="*/ 2033686 h 2514659"/>
                <a:gd name="connsiteX10" fmla="*/ 43264 w 3465197"/>
                <a:gd name="connsiteY10" fmla="*/ 770036 h 2514659"/>
                <a:gd name="connsiteX0" fmla="*/ 43264 w 3465197"/>
                <a:gd name="connsiteY0" fmla="*/ 785083 h 2529706"/>
                <a:gd name="connsiteX1" fmla="*/ 354414 w 3465197"/>
                <a:gd name="connsiteY1" fmla="*/ 111983 h 2529706"/>
                <a:gd name="connsiteX2" fmla="*/ 1665689 w 3465197"/>
                <a:gd name="connsiteY2" fmla="*/ 23083 h 2529706"/>
                <a:gd name="connsiteX3" fmla="*/ 2951564 w 3465197"/>
                <a:gd name="connsiteY3" fmla="*/ 48483 h 2529706"/>
                <a:gd name="connsiteX4" fmla="*/ 3427814 w 3465197"/>
                <a:gd name="connsiteY4" fmla="*/ 524733 h 2529706"/>
                <a:gd name="connsiteX5" fmla="*/ 3421464 w 3465197"/>
                <a:gd name="connsiteY5" fmla="*/ 1280383 h 2529706"/>
                <a:gd name="connsiteX6" fmla="*/ 3316689 w 3465197"/>
                <a:gd name="connsiteY6" fmla="*/ 1918558 h 2529706"/>
                <a:gd name="connsiteX7" fmla="*/ 2742014 w 3465197"/>
                <a:gd name="connsiteY7" fmla="*/ 2448783 h 2529706"/>
                <a:gd name="connsiteX8" fmla="*/ 817964 w 3465197"/>
                <a:gd name="connsiteY8" fmla="*/ 2486883 h 2529706"/>
                <a:gd name="connsiteX9" fmla="*/ 87714 w 3465197"/>
                <a:gd name="connsiteY9" fmla="*/ 2048733 h 2529706"/>
                <a:gd name="connsiteX10" fmla="*/ 43264 w 3465197"/>
                <a:gd name="connsiteY10" fmla="*/ 785083 h 2529706"/>
                <a:gd name="connsiteX0" fmla="*/ 43264 w 3460275"/>
                <a:gd name="connsiteY0" fmla="*/ 772497 h 2517120"/>
                <a:gd name="connsiteX1" fmla="*/ 354414 w 3460275"/>
                <a:gd name="connsiteY1" fmla="*/ 99397 h 2517120"/>
                <a:gd name="connsiteX2" fmla="*/ 1665689 w 3460275"/>
                <a:gd name="connsiteY2" fmla="*/ 10497 h 2517120"/>
                <a:gd name="connsiteX3" fmla="*/ 3018239 w 3460275"/>
                <a:gd name="connsiteY3" fmla="*/ 58122 h 2517120"/>
                <a:gd name="connsiteX4" fmla="*/ 3427814 w 3460275"/>
                <a:gd name="connsiteY4" fmla="*/ 512147 h 2517120"/>
                <a:gd name="connsiteX5" fmla="*/ 3421464 w 3460275"/>
                <a:gd name="connsiteY5" fmla="*/ 1267797 h 2517120"/>
                <a:gd name="connsiteX6" fmla="*/ 3316689 w 3460275"/>
                <a:gd name="connsiteY6" fmla="*/ 1905972 h 2517120"/>
                <a:gd name="connsiteX7" fmla="*/ 2742014 w 3460275"/>
                <a:gd name="connsiteY7" fmla="*/ 2436197 h 2517120"/>
                <a:gd name="connsiteX8" fmla="*/ 817964 w 3460275"/>
                <a:gd name="connsiteY8" fmla="*/ 2474297 h 2517120"/>
                <a:gd name="connsiteX9" fmla="*/ 87714 w 3460275"/>
                <a:gd name="connsiteY9" fmla="*/ 2036147 h 2517120"/>
                <a:gd name="connsiteX10" fmla="*/ 43264 w 3460275"/>
                <a:gd name="connsiteY10" fmla="*/ 772497 h 2517120"/>
                <a:gd name="connsiteX0" fmla="*/ 43264 w 3425371"/>
                <a:gd name="connsiteY0" fmla="*/ 774465 h 2519088"/>
                <a:gd name="connsiteX1" fmla="*/ 354414 w 3425371"/>
                <a:gd name="connsiteY1" fmla="*/ 101365 h 2519088"/>
                <a:gd name="connsiteX2" fmla="*/ 1665689 w 3425371"/>
                <a:gd name="connsiteY2" fmla="*/ 12465 h 2519088"/>
                <a:gd name="connsiteX3" fmla="*/ 3018239 w 3425371"/>
                <a:gd name="connsiteY3" fmla="*/ 60090 h 2519088"/>
                <a:gd name="connsiteX4" fmla="*/ 3364314 w 3425371"/>
                <a:gd name="connsiteY4" fmla="*/ 549040 h 2519088"/>
                <a:gd name="connsiteX5" fmla="*/ 3421464 w 3425371"/>
                <a:gd name="connsiteY5" fmla="*/ 1269765 h 2519088"/>
                <a:gd name="connsiteX6" fmla="*/ 3316689 w 3425371"/>
                <a:gd name="connsiteY6" fmla="*/ 1907940 h 2519088"/>
                <a:gd name="connsiteX7" fmla="*/ 2742014 w 3425371"/>
                <a:gd name="connsiteY7" fmla="*/ 2438165 h 2519088"/>
                <a:gd name="connsiteX8" fmla="*/ 817964 w 3425371"/>
                <a:gd name="connsiteY8" fmla="*/ 2476265 h 2519088"/>
                <a:gd name="connsiteX9" fmla="*/ 87714 w 3425371"/>
                <a:gd name="connsiteY9" fmla="*/ 2038115 h 2519088"/>
                <a:gd name="connsiteX10" fmla="*/ 43264 w 3425371"/>
                <a:gd name="connsiteY10" fmla="*/ 774465 h 2519088"/>
                <a:gd name="connsiteX0" fmla="*/ 43264 w 3422762"/>
                <a:gd name="connsiteY0" fmla="*/ 774465 h 2519088"/>
                <a:gd name="connsiteX1" fmla="*/ 354414 w 3422762"/>
                <a:gd name="connsiteY1" fmla="*/ 101365 h 2519088"/>
                <a:gd name="connsiteX2" fmla="*/ 1665689 w 3422762"/>
                <a:gd name="connsiteY2" fmla="*/ 12465 h 2519088"/>
                <a:gd name="connsiteX3" fmla="*/ 3018239 w 3422762"/>
                <a:gd name="connsiteY3" fmla="*/ 60090 h 2519088"/>
                <a:gd name="connsiteX4" fmla="*/ 3364314 w 3422762"/>
                <a:gd name="connsiteY4" fmla="*/ 549040 h 2519088"/>
                <a:gd name="connsiteX5" fmla="*/ 3421464 w 3422762"/>
                <a:gd name="connsiteY5" fmla="*/ 1269765 h 2519088"/>
                <a:gd name="connsiteX6" fmla="*/ 3316689 w 3422762"/>
                <a:gd name="connsiteY6" fmla="*/ 1907940 h 2519088"/>
                <a:gd name="connsiteX7" fmla="*/ 2742014 w 3422762"/>
                <a:gd name="connsiteY7" fmla="*/ 2438165 h 2519088"/>
                <a:gd name="connsiteX8" fmla="*/ 817964 w 3422762"/>
                <a:gd name="connsiteY8" fmla="*/ 2476265 h 2519088"/>
                <a:gd name="connsiteX9" fmla="*/ 87714 w 3422762"/>
                <a:gd name="connsiteY9" fmla="*/ 2038115 h 2519088"/>
                <a:gd name="connsiteX10" fmla="*/ 43264 w 3422762"/>
                <a:gd name="connsiteY10" fmla="*/ 774465 h 2519088"/>
                <a:gd name="connsiteX0" fmla="*/ 43264 w 3392994"/>
                <a:gd name="connsiteY0" fmla="*/ 774465 h 2519088"/>
                <a:gd name="connsiteX1" fmla="*/ 354414 w 3392994"/>
                <a:gd name="connsiteY1" fmla="*/ 101365 h 2519088"/>
                <a:gd name="connsiteX2" fmla="*/ 1665689 w 3392994"/>
                <a:gd name="connsiteY2" fmla="*/ 12465 h 2519088"/>
                <a:gd name="connsiteX3" fmla="*/ 3018239 w 3392994"/>
                <a:gd name="connsiteY3" fmla="*/ 60090 h 2519088"/>
                <a:gd name="connsiteX4" fmla="*/ 3364314 w 3392994"/>
                <a:gd name="connsiteY4" fmla="*/ 549040 h 2519088"/>
                <a:gd name="connsiteX5" fmla="*/ 3367489 w 3392994"/>
                <a:gd name="connsiteY5" fmla="*/ 1330090 h 2519088"/>
                <a:gd name="connsiteX6" fmla="*/ 3316689 w 3392994"/>
                <a:gd name="connsiteY6" fmla="*/ 1907940 h 2519088"/>
                <a:gd name="connsiteX7" fmla="*/ 2742014 w 3392994"/>
                <a:gd name="connsiteY7" fmla="*/ 2438165 h 2519088"/>
                <a:gd name="connsiteX8" fmla="*/ 817964 w 3392994"/>
                <a:gd name="connsiteY8" fmla="*/ 2476265 h 2519088"/>
                <a:gd name="connsiteX9" fmla="*/ 87714 w 3392994"/>
                <a:gd name="connsiteY9" fmla="*/ 2038115 h 2519088"/>
                <a:gd name="connsiteX10" fmla="*/ 43264 w 3392994"/>
                <a:gd name="connsiteY10" fmla="*/ 774465 h 2519088"/>
                <a:gd name="connsiteX0" fmla="*/ 43264 w 3399110"/>
                <a:gd name="connsiteY0" fmla="*/ 774465 h 2519088"/>
                <a:gd name="connsiteX1" fmla="*/ 354414 w 3399110"/>
                <a:gd name="connsiteY1" fmla="*/ 101365 h 2519088"/>
                <a:gd name="connsiteX2" fmla="*/ 1665689 w 3399110"/>
                <a:gd name="connsiteY2" fmla="*/ 12465 h 2519088"/>
                <a:gd name="connsiteX3" fmla="*/ 3018239 w 3399110"/>
                <a:gd name="connsiteY3" fmla="*/ 60090 h 2519088"/>
                <a:gd name="connsiteX4" fmla="*/ 3364314 w 3399110"/>
                <a:gd name="connsiteY4" fmla="*/ 549040 h 2519088"/>
                <a:gd name="connsiteX5" fmla="*/ 3316689 w 3399110"/>
                <a:gd name="connsiteY5" fmla="*/ 1907940 h 2519088"/>
                <a:gd name="connsiteX6" fmla="*/ 2742014 w 3399110"/>
                <a:gd name="connsiteY6" fmla="*/ 2438165 h 2519088"/>
                <a:gd name="connsiteX7" fmla="*/ 817964 w 3399110"/>
                <a:gd name="connsiteY7" fmla="*/ 2476265 h 2519088"/>
                <a:gd name="connsiteX8" fmla="*/ 87714 w 3399110"/>
                <a:gd name="connsiteY8" fmla="*/ 2038115 h 2519088"/>
                <a:gd name="connsiteX9" fmla="*/ 43264 w 3399110"/>
                <a:gd name="connsiteY9" fmla="*/ 774465 h 25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9110" h="2519088">
                  <a:moveTo>
                    <a:pt x="43264" y="774465"/>
                  </a:moveTo>
                  <a:cubicBezTo>
                    <a:pt x="87714" y="451674"/>
                    <a:pt x="84010" y="228365"/>
                    <a:pt x="354414" y="101365"/>
                  </a:cubicBezTo>
                  <a:cubicBezTo>
                    <a:pt x="624818" y="-25635"/>
                    <a:pt x="1221718" y="19344"/>
                    <a:pt x="1665689" y="12465"/>
                  </a:cubicBezTo>
                  <a:cubicBezTo>
                    <a:pt x="2109660" y="5586"/>
                    <a:pt x="2735135" y="-29339"/>
                    <a:pt x="3018239" y="60090"/>
                  </a:cubicBezTo>
                  <a:cubicBezTo>
                    <a:pt x="3301343" y="149519"/>
                    <a:pt x="3314572" y="241065"/>
                    <a:pt x="3364314" y="549040"/>
                  </a:cubicBezTo>
                  <a:cubicBezTo>
                    <a:pt x="3414056" y="857015"/>
                    <a:pt x="3420406" y="1593086"/>
                    <a:pt x="3316689" y="1907940"/>
                  </a:cubicBezTo>
                  <a:cubicBezTo>
                    <a:pt x="3212972" y="2222794"/>
                    <a:pt x="3158468" y="2343444"/>
                    <a:pt x="2742014" y="2438165"/>
                  </a:cubicBezTo>
                  <a:cubicBezTo>
                    <a:pt x="2325560" y="2532886"/>
                    <a:pt x="1260347" y="2542940"/>
                    <a:pt x="817964" y="2476265"/>
                  </a:cubicBezTo>
                  <a:cubicBezTo>
                    <a:pt x="375581" y="2409590"/>
                    <a:pt x="217889" y="2324923"/>
                    <a:pt x="87714" y="2038115"/>
                  </a:cubicBezTo>
                  <a:cubicBezTo>
                    <a:pt x="-42461" y="1751307"/>
                    <a:pt x="-1186" y="1097256"/>
                    <a:pt x="43264" y="774465"/>
                  </a:cubicBezTo>
                  <a:close/>
                </a:path>
              </a:pathLst>
            </a:custGeom>
            <a:solidFill>
              <a:srgbClr val="BBE1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Graphic 57">
              <a:extLst>
                <a:ext uri="{FF2B5EF4-FFF2-40B4-BE49-F238E27FC236}">
                  <a16:creationId xmlns:a16="http://schemas.microsoft.com/office/drawing/2014/main" id="{943EFED8-B195-D5B4-179B-C707B83B744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293358" y="19138231"/>
              <a:ext cx="2572860" cy="2033099"/>
            </a:xfrm>
            <a:prstGeom prst="rect">
              <a:avLst/>
            </a:prstGeom>
          </p:spPr>
        </p:pic>
      </p:grpSp>
      <p:pic>
        <p:nvPicPr>
          <p:cNvPr id="1030" name="Graphic 1029">
            <a:extLst>
              <a:ext uri="{FF2B5EF4-FFF2-40B4-BE49-F238E27FC236}">
                <a16:creationId xmlns:a16="http://schemas.microsoft.com/office/drawing/2014/main" id="{ACFF697D-12AB-DF13-8BF0-C71AF6EA6DE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146075" y="17970143"/>
            <a:ext cx="2537583" cy="2059186"/>
          </a:xfrm>
          <a:prstGeom prst="rect">
            <a:avLst/>
          </a:prstGeom>
        </p:spPr>
      </p:pic>
      <p:pic>
        <p:nvPicPr>
          <p:cNvPr id="1037" name="Graphic 1036">
            <a:extLst>
              <a:ext uri="{FF2B5EF4-FFF2-40B4-BE49-F238E27FC236}">
                <a16:creationId xmlns:a16="http://schemas.microsoft.com/office/drawing/2014/main" id="{1A261313-1591-23EE-6787-91B63A294E9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7337449" y="6955161"/>
            <a:ext cx="2760473" cy="945462"/>
          </a:xfrm>
          <a:prstGeom prst="rect">
            <a:avLst/>
          </a:prstGeom>
        </p:spPr>
      </p:pic>
      <p:sp>
        <p:nvSpPr>
          <p:cNvPr id="5" name="TextBox 4">
            <a:extLst>
              <a:ext uri="{FF2B5EF4-FFF2-40B4-BE49-F238E27FC236}">
                <a16:creationId xmlns:a16="http://schemas.microsoft.com/office/drawing/2014/main" id="{70C7E3EB-360E-0308-5221-972ABC2571DA}"/>
              </a:ext>
            </a:extLst>
          </p:cNvPr>
          <p:cNvSpPr txBox="1"/>
          <p:nvPr/>
        </p:nvSpPr>
        <p:spPr>
          <a:xfrm>
            <a:off x="393599" y="22167904"/>
            <a:ext cx="6258088" cy="5798510"/>
          </a:xfrm>
          <a:prstGeom prst="rect">
            <a:avLst/>
          </a:prstGeom>
          <a:noFill/>
        </p:spPr>
        <p:txBody>
          <a:bodyPr wrap="square">
            <a:spAutoFit/>
          </a:bodyPr>
          <a:lstStyle>
            <a:defPPr>
              <a:defRPr lang="en-US"/>
            </a:defPPr>
            <a:lvl2pPr marL="0" lvl="1" algn="ctr" defTabSz="685800">
              <a:lnSpc>
                <a:spcPct val="90000"/>
              </a:lnSpc>
              <a:spcBef>
                <a:spcPct val="20000"/>
              </a:spcBef>
              <a:defRPr sz="3200">
                <a:latin typeface="Calibri" panose="020F0502020204030204" pitchFamily="34" charset="0"/>
                <a:ea typeface="Calibri" panose="020F0502020204030204" pitchFamily="34" charset="0"/>
                <a:cs typeface="Calibri" panose="020F0502020204030204" pitchFamily="34" charset="0"/>
              </a:defRPr>
            </a:lvl2pPr>
          </a:lstStyle>
          <a:p>
            <a:pPr lvl="1"/>
            <a:r>
              <a:rPr lang="en-GB" sz="3600"/>
              <a:t>The network strategy will be developed in two stages</a:t>
            </a:r>
          </a:p>
          <a:p>
            <a:pPr lvl="1"/>
            <a:endParaRPr lang="en-GB" sz="3600"/>
          </a:p>
          <a:p>
            <a:pPr lvl="1"/>
            <a:r>
              <a:rPr lang="en-GB" sz="3600"/>
              <a:t>Initially, the Network Strategy </a:t>
            </a:r>
            <a:r>
              <a:rPr lang="en-GB" sz="3600" b="1" u="sng"/>
              <a:t>Strategic</a:t>
            </a:r>
            <a:r>
              <a:rPr lang="en-GB" sz="3600" u="sng"/>
              <a:t> </a:t>
            </a:r>
            <a:r>
              <a:rPr lang="en-GB" sz="3600" b="1" u="sng"/>
              <a:t>Business Case (SBC) </a:t>
            </a:r>
            <a:r>
              <a:rPr lang="en-GB" sz="3600"/>
              <a:t>will establish the case for investment, the Transport Planning Objectives and the ferry, harbour and, where appropriate, fixed link options at an island level</a:t>
            </a:r>
          </a:p>
        </p:txBody>
      </p:sp>
    </p:spTree>
    <p:extLst>
      <p:ext uri="{BB962C8B-B14F-4D97-AF65-F5344CB8AC3E}">
        <p14:creationId xmlns:p14="http://schemas.microsoft.com/office/powerpoint/2010/main" val="3768846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CF9AE-3FAD-9A7D-40A8-121FBAC75D8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E9F4272-13C6-6920-18A8-1307E636953F}"/>
              </a:ext>
            </a:extLst>
          </p:cNvPr>
          <p:cNvSpPr/>
          <p:nvPr/>
        </p:nvSpPr>
        <p:spPr>
          <a:xfrm>
            <a:off x="624344" y="733936"/>
            <a:ext cx="20112583" cy="2162310"/>
          </a:xfrm>
          <a:prstGeom prst="rect">
            <a:avLst/>
          </a:prstGeom>
          <a:solidFill>
            <a:srgbClr val="023459"/>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13103A7-DDE0-A975-027F-CF5A91E679C7}"/>
              </a:ext>
            </a:extLst>
          </p:cNvPr>
          <p:cNvSpPr txBox="1"/>
          <p:nvPr/>
        </p:nvSpPr>
        <p:spPr>
          <a:xfrm>
            <a:off x="-27980" y="1153371"/>
            <a:ext cx="21383625" cy="1323439"/>
          </a:xfrm>
          <a:prstGeom prst="rect">
            <a:avLst/>
          </a:prstGeom>
          <a:noFill/>
        </p:spPr>
        <p:txBody>
          <a:bodyPr wrap="square" rtlCol="0" anchor="ctr">
            <a:spAutoFit/>
          </a:bodyPr>
          <a:lstStyle/>
          <a:p>
            <a:pPr algn="ctr">
              <a:spcBef>
                <a:spcPts val="1200"/>
              </a:spcBef>
              <a:spcAft>
                <a:spcPts val="1200"/>
              </a:spcAft>
            </a:pPr>
            <a:r>
              <a:rPr lang="en-GB" sz="8000" b="1">
                <a:solidFill>
                  <a:schemeClr val="bg1"/>
                </a:solidFill>
                <a:latin typeface="Source Sans Pro" panose="020B0503030403020204" pitchFamily="34" charset="0"/>
                <a:ea typeface="Source Sans Pro" panose="020B0503030403020204" pitchFamily="34" charset="0"/>
              </a:rPr>
              <a:t>Resident Survey – Unst Headlines</a:t>
            </a:r>
          </a:p>
        </p:txBody>
      </p:sp>
      <p:grpSp>
        <p:nvGrpSpPr>
          <p:cNvPr id="9" name="Group 8">
            <a:extLst>
              <a:ext uri="{FF2B5EF4-FFF2-40B4-BE49-F238E27FC236}">
                <a16:creationId xmlns:a16="http://schemas.microsoft.com/office/drawing/2014/main" id="{F934EAC2-313F-A8C6-E7D6-C3DF4DE8629F}"/>
              </a:ext>
            </a:extLst>
          </p:cNvPr>
          <p:cNvGrpSpPr/>
          <p:nvPr/>
        </p:nvGrpSpPr>
        <p:grpSpPr>
          <a:xfrm>
            <a:off x="220076" y="29224744"/>
            <a:ext cx="20816083" cy="865943"/>
            <a:chOff x="220076" y="29224744"/>
            <a:chExt cx="20816083" cy="865943"/>
          </a:xfrm>
        </p:grpSpPr>
        <p:pic>
          <p:nvPicPr>
            <p:cNvPr id="10" name="Picture 2" descr="Logo: Shetland Islands Council">
              <a:extLst>
                <a:ext uri="{FF2B5EF4-FFF2-40B4-BE49-F238E27FC236}">
                  <a16:creationId xmlns:a16="http://schemas.microsoft.com/office/drawing/2014/main" id="{6F548E19-1ACE-466E-4A31-329349EA02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076" y="29224744"/>
              <a:ext cx="2056526" cy="8268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AEA5BCC-7AAD-3C28-8F43-63AA15A2369E}"/>
                </a:ext>
              </a:extLst>
            </p:cNvPr>
            <p:cNvPicPr>
              <a:picLocks noChangeAspect="1"/>
            </p:cNvPicPr>
            <p:nvPr/>
          </p:nvPicPr>
          <p:blipFill>
            <a:blip r:embed="rId4"/>
            <a:stretch>
              <a:fillRect/>
            </a:stretch>
          </p:blipFill>
          <p:spPr>
            <a:xfrm>
              <a:off x="15145958" y="29481507"/>
              <a:ext cx="1804817" cy="479284"/>
            </a:xfrm>
            <a:prstGeom prst="rect">
              <a:avLst/>
            </a:prstGeom>
          </p:spPr>
        </p:pic>
        <p:pic>
          <p:nvPicPr>
            <p:cNvPr id="12" name="Picture 11">
              <a:extLst>
                <a:ext uri="{FF2B5EF4-FFF2-40B4-BE49-F238E27FC236}">
                  <a16:creationId xmlns:a16="http://schemas.microsoft.com/office/drawing/2014/main" id="{01C0A678-FBF0-6978-4D3D-18C051ACD6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04729" y="29288392"/>
              <a:ext cx="802295" cy="802295"/>
            </a:xfrm>
            <a:prstGeom prst="rect">
              <a:avLst/>
            </a:prstGeom>
          </p:spPr>
        </p:pic>
        <p:pic>
          <p:nvPicPr>
            <p:cNvPr id="13" name="Picture 12">
              <a:extLst>
                <a:ext uri="{FF2B5EF4-FFF2-40B4-BE49-F238E27FC236}">
                  <a16:creationId xmlns:a16="http://schemas.microsoft.com/office/drawing/2014/main" id="{7FF4A8FB-F7A5-B19C-5F01-B27491B71449}"/>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9447133" y="29501020"/>
              <a:ext cx="1589026" cy="545576"/>
            </a:xfrm>
            <a:prstGeom prst="rect">
              <a:avLst/>
            </a:prstGeom>
            <a:extLst>
              <a:ext uri="{FAA26D3D-D897-4be2-8F04-BA451C77F1D7}">
                <ma14:placeholder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arto="http://schemas.microsoft.com/office/word/2006/arto" xmlns:lc="http://schemas.openxmlformats.org/drawingml/2006/lockedCanvas" xmlns=""/>
              </a:ext>
            </a:extLst>
          </p:spPr>
        </p:pic>
        <p:pic>
          <p:nvPicPr>
            <p:cNvPr id="14" name="Picture 13" descr="Logo, company name&#10;&#10;Description automatically generated">
              <a:extLst>
                <a:ext uri="{FF2B5EF4-FFF2-40B4-BE49-F238E27FC236}">
                  <a16:creationId xmlns:a16="http://schemas.microsoft.com/office/drawing/2014/main" id="{8F4EDCC2-7E00-ECF7-641A-A3E5623368A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950775" y="29351612"/>
              <a:ext cx="1318466" cy="739075"/>
            </a:xfrm>
            <a:prstGeom prst="rect">
              <a:avLst/>
            </a:prstGeom>
          </p:spPr>
        </p:pic>
      </p:grpSp>
      <p:sp>
        <p:nvSpPr>
          <p:cNvPr id="25" name="Rectangle: Rounded Corners 24">
            <a:extLst>
              <a:ext uri="{FF2B5EF4-FFF2-40B4-BE49-F238E27FC236}">
                <a16:creationId xmlns:a16="http://schemas.microsoft.com/office/drawing/2014/main" id="{9A10F9AA-CECF-5342-822F-69B1F3C6F3D8}"/>
              </a:ext>
            </a:extLst>
          </p:cNvPr>
          <p:cNvSpPr/>
          <p:nvPr/>
        </p:nvSpPr>
        <p:spPr>
          <a:xfrm>
            <a:off x="352903" y="24062366"/>
            <a:ext cx="4885415" cy="5023163"/>
          </a:xfrm>
          <a:prstGeom prst="roundRect">
            <a:avLst/>
          </a:prstGeom>
          <a:solidFill>
            <a:srgbClr val="E9E9E9"/>
          </a:solidFill>
          <a:ln>
            <a:solidFill>
              <a:srgbClr val="E9E9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Rounded Corners 32">
            <a:extLst>
              <a:ext uri="{FF2B5EF4-FFF2-40B4-BE49-F238E27FC236}">
                <a16:creationId xmlns:a16="http://schemas.microsoft.com/office/drawing/2014/main" id="{ECEB9079-8CCF-F425-DFB6-063E73291A9F}"/>
              </a:ext>
            </a:extLst>
          </p:cNvPr>
          <p:cNvSpPr/>
          <p:nvPr/>
        </p:nvSpPr>
        <p:spPr>
          <a:xfrm>
            <a:off x="5542266" y="24062365"/>
            <a:ext cx="4807793" cy="5059477"/>
          </a:xfrm>
          <a:prstGeom prst="roundRect">
            <a:avLst/>
          </a:prstGeom>
          <a:solidFill>
            <a:srgbClr val="E9E9E9"/>
          </a:solidFill>
          <a:ln>
            <a:solidFill>
              <a:srgbClr val="E9E9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Rounded Corners 37">
            <a:extLst>
              <a:ext uri="{FF2B5EF4-FFF2-40B4-BE49-F238E27FC236}">
                <a16:creationId xmlns:a16="http://schemas.microsoft.com/office/drawing/2014/main" id="{D741A6E4-974A-0919-1509-1415FB57E31A}"/>
              </a:ext>
            </a:extLst>
          </p:cNvPr>
          <p:cNvSpPr/>
          <p:nvPr/>
        </p:nvSpPr>
        <p:spPr>
          <a:xfrm>
            <a:off x="10691812" y="24062366"/>
            <a:ext cx="10491309" cy="5023163"/>
          </a:xfrm>
          <a:prstGeom prst="roundRect">
            <a:avLst/>
          </a:prstGeom>
          <a:solidFill>
            <a:srgbClr val="E9E9E9"/>
          </a:solidFill>
          <a:ln>
            <a:solidFill>
              <a:srgbClr val="E9E9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Rounded Corners 49">
            <a:extLst>
              <a:ext uri="{FF2B5EF4-FFF2-40B4-BE49-F238E27FC236}">
                <a16:creationId xmlns:a16="http://schemas.microsoft.com/office/drawing/2014/main" id="{431C9C9E-7945-675B-A322-08D7024CA659}"/>
              </a:ext>
            </a:extLst>
          </p:cNvPr>
          <p:cNvSpPr/>
          <p:nvPr/>
        </p:nvSpPr>
        <p:spPr>
          <a:xfrm>
            <a:off x="10691812" y="17047196"/>
            <a:ext cx="10491309" cy="6743726"/>
          </a:xfrm>
          <a:prstGeom prst="roundRect">
            <a:avLst/>
          </a:prstGeom>
          <a:solidFill>
            <a:srgbClr val="E9E9E9"/>
          </a:solidFill>
          <a:ln>
            <a:solidFill>
              <a:srgbClr val="E9E9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Rounded Corners 50">
            <a:extLst>
              <a:ext uri="{FF2B5EF4-FFF2-40B4-BE49-F238E27FC236}">
                <a16:creationId xmlns:a16="http://schemas.microsoft.com/office/drawing/2014/main" id="{0A03338D-52FF-0BE4-7C29-BD3FD36D8A96}"/>
              </a:ext>
            </a:extLst>
          </p:cNvPr>
          <p:cNvSpPr/>
          <p:nvPr/>
        </p:nvSpPr>
        <p:spPr>
          <a:xfrm>
            <a:off x="15156308" y="9455017"/>
            <a:ext cx="6026814" cy="3540093"/>
          </a:xfrm>
          <a:prstGeom prst="roundRect">
            <a:avLst/>
          </a:prstGeom>
          <a:solidFill>
            <a:srgbClr val="E9E9E9"/>
          </a:solidFill>
          <a:ln>
            <a:solidFill>
              <a:srgbClr val="E9E9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Rounded Corners 51">
            <a:extLst>
              <a:ext uri="{FF2B5EF4-FFF2-40B4-BE49-F238E27FC236}">
                <a16:creationId xmlns:a16="http://schemas.microsoft.com/office/drawing/2014/main" id="{A5FB3B1E-CDF6-76FB-E7AC-500A815342DF}"/>
              </a:ext>
            </a:extLst>
          </p:cNvPr>
          <p:cNvSpPr/>
          <p:nvPr/>
        </p:nvSpPr>
        <p:spPr>
          <a:xfrm>
            <a:off x="306211" y="17047196"/>
            <a:ext cx="10105211" cy="6794218"/>
          </a:xfrm>
          <a:prstGeom prst="roundRect">
            <a:avLst/>
          </a:prstGeom>
          <a:solidFill>
            <a:srgbClr val="E9E9E9"/>
          </a:solidFill>
          <a:ln>
            <a:solidFill>
              <a:srgbClr val="E9E9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Rounded Corners 52">
            <a:extLst>
              <a:ext uri="{FF2B5EF4-FFF2-40B4-BE49-F238E27FC236}">
                <a16:creationId xmlns:a16="http://schemas.microsoft.com/office/drawing/2014/main" id="{DEB77107-730E-38F7-61DA-CF6AA7B857D7}"/>
              </a:ext>
            </a:extLst>
          </p:cNvPr>
          <p:cNvSpPr/>
          <p:nvPr/>
        </p:nvSpPr>
        <p:spPr>
          <a:xfrm>
            <a:off x="7031477" y="9441960"/>
            <a:ext cx="7865321" cy="7354016"/>
          </a:xfrm>
          <a:prstGeom prst="roundRect">
            <a:avLst/>
          </a:prstGeom>
          <a:solidFill>
            <a:srgbClr val="E9E9E9"/>
          </a:solidFill>
          <a:ln>
            <a:solidFill>
              <a:srgbClr val="E9E9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Rounded Corners 53">
            <a:extLst>
              <a:ext uri="{FF2B5EF4-FFF2-40B4-BE49-F238E27FC236}">
                <a16:creationId xmlns:a16="http://schemas.microsoft.com/office/drawing/2014/main" id="{8B6CDD49-CD61-68FE-7CF3-C73A8D8D7E70}"/>
              </a:ext>
            </a:extLst>
          </p:cNvPr>
          <p:cNvSpPr/>
          <p:nvPr/>
        </p:nvSpPr>
        <p:spPr>
          <a:xfrm>
            <a:off x="8896350" y="3161272"/>
            <a:ext cx="12275983" cy="6026449"/>
          </a:xfrm>
          <a:prstGeom prst="roundRect">
            <a:avLst/>
          </a:prstGeom>
          <a:solidFill>
            <a:srgbClr val="E9E9E9"/>
          </a:solidFill>
          <a:ln>
            <a:solidFill>
              <a:srgbClr val="E9E9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Rounded Corners 54">
            <a:extLst>
              <a:ext uri="{FF2B5EF4-FFF2-40B4-BE49-F238E27FC236}">
                <a16:creationId xmlns:a16="http://schemas.microsoft.com/office/drawing/2014/main" id="{DDE7465D-063B-9CF0-9B8B-C63FDE4564C8}"/>
              </a:ext>
            </a:extLst>
          </p:cNvPr>
          <p:cNvSpPr/>
          <p:nvPr/>
        </p:nvSpPr>
        <p:spPr>
          <a:xfrm>
            <a:off x="211293" y="3161180"/>
            <a:ext cx="8532657" cy="6026449"/>
          </a:xfrm>
          <a:prstGeom prst="roundRect">
            <a:avLst/>
          </a:prstGeom>
          <a:solidFill>
            <a:srgbClr val="E9E9E9"/>
          </a:solidFill>
          <a:ln>
            <a:solidFill>
              <a:srgbClr val="E9E9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TextBox 56">
            <a:extLst>
              <a:ext uri="{FF2B5EF4-FFF2-40B4-BE49-F238E27FC236}">
                <a16:creationId xmlns:a16="http://schemas.microsoft.com/office/drawing/2014/main" id="{0D446B21-965A-D8AC-D6EE-299C8B41C196}"/>
              </a:ext>
            </a:extLst>
          </p:cNvPr>
          <p:cNvSpPr txBox="1"/>
          <p:nvPr/>
        </p:nvSpPr>
        <p:spPr>
          <a:xfrm>
            <a:off x="700601" y="3396055"/>
            <a:ext cx="2885855" cy="461665"/>
          </a:xfrm>
          <a:prstGeom prst="rect">
            <a:avLst/>
          </a:prstGeom>
          <a:noFill/>
        </p:spPr>
        <p:txBody>
          <a:bodyPr wrap="none" rtlCol="0">
            <a:spAutoFit/>
          </a:bodyPr>
          <a:lstStyle/>
          <a:p>
            <a:r>
              <a:rPr lang="en-GB" sz="2400" b="1">
                <a:latin typeface="Calibri" panose="020F0502020204030204" pitchFamily="34" charset="0"/>
                <a:ea typeface="Calibri" panose="020F0502020204030204" pitchFamily="34" charset="0"/>
                <a:cs typeface="Calibri" panose="020F0502020204030204" pitchFamily="34" charset="0"/>
              </a:rPr>
              <a:t>Place of Employment</a:t>
            </a:r>
          </a:p>
        </p:txBody>
      </p:sp>
      <p:sp>
        <p:nvSpPr>
          <p:cNvPr id="58" name="TextBox 57">
            <a:extLst>
              <a:ext uri="{FF2B5EF4-FFF2-40B4-BE49-F238E27FC236}">
                <a16:creationId xmlns:a16="http://schemas.microsoft.com/office/drawing/2014/main" id="{D983F485-D6AF-7073-2972-378F9AAEA66E}"/>
              </a:ext>
            </a:extLst>
          </p:cNvPr>
          <p:cNvSpPr txBox="1"/>
          <p:nvPr/>
        </p:nvSpPr>
        <p:spPr>
          <a:xfrm>
            <a:off x="9310585" y="3417776"/>
            <a:ext cx="3477683" cy="461665"/>
          </a:xfrm>
          <a:prstGeom prst="rect">
            <a:avLst/>
          </a:prstGeom>
          <a:noFill/>
        </p:spPr>
        <p:txBody>
          <a:bodyPr wrap="none" rtlCol="0">
            <a:spAutoFit/>
          </a:bodyPr>
          <a:lstStyle/>
          <a:p>
            <a:r>
              <a:rPr lang="en-GB" sz="2400" b="1">
                <a:latin typeface="Calibri" panose="020F0502020204030204" pitchFamily="34" charset="0"/>
                <a:ea typeface="Calibri" panose="020F0502020204030204" pitchFamily="34" charset="0"/>
                <a:cs typeface="Calibri" panose="020F0502020204030204" pitchFamily="34" charset="0"/>
              </a:rPr>
              <a:t>Main Reason for Journeys</a:t>
            </a:r>
          </a:p>
        </p:txBody>
      </p:sp>
      <p:sp>
        <p:nvSpPr>
          <p:cNvPr id="60" name="TextBox 59">
            <a:extLst>
              <a:ext uri="{FF2B5EF4-FFF2-40B4-BE49-F238E27FC236}">
                <a16:creationId xmlns:a16="http://schemas.microsoft.com/office/drawing/2014/main" id="{EED2631E-9847-7869-355A-C2AD7F4ACF4B}"/>
              </a:ext>
            </a:extLst>
          </p:cNvPr>
          <p:cNvSpPr txBox="1"/>
          <p:nvPr/>
        </p:nvSpPr>
        <p:spPr>
          <a:xfrm>
            <a:off x="7590395" y="9671680"/>
            <a:ext cx="3604705" cy="461665"/>
          </a:xfrm>
          <a:prstGeom prst="rect">
            <a:avLst/>
          </a:prstGeom>
          <a:noFill/>
        </p:spPr>
        <p:txBody>
          <a:bodyPr wrap="none" rtlCol="0">
            <a:spAutoFit/>
          </a:bodyPr>
          <a:lstStyle/>
          <a:p>
            <a:r>
              <a:rPr lang="en-GB" sz="2400" b="1">
                <a:latin typeface="Calibri" panose="020F0502020204030204" pitchFamily="34" charset="0"/>
                <a:ea typeface="Calibri" panose="020F0502020204030204" pitchFamily="34" charset="0"/>
                <a:cs typeface="Calibri" panose="020F0502020204030204" pitchFamily="34" charset="0"/>
              </a:rPr>
              <a:t>Vehicle Booking onto Ferry</a:t>
            </a:r>
          </a:p>
        </p:txBody>
      </p:sp>
      <p:sp>
        <p:nvSpPr>
          <p:cNvPr id="62" name="TextBox 61">
            <a:extLst>
              <a:ext uri="{FF2B5EF4-FFF2-40B4-BE49-F238E27FC236}">
                <a16:creationId xmlns:a16="http://schemas.microsoft.com/office/drawing/2014/main" id="{A22DC488-AD5F-9686-F4B6-115D9A10D33B}"/>
              </a:ext>
            </a:extLst>
          </p:cNvPr>
          <p:cNvSpPr txBox="1"/>
          <p:nvPr/>
        </p:nvSpPr>
        <p:spPr>
          <a:xfrm>
            <a:off x="762669" y="17298419"/>
            <a:ext cx="8933781" cy="830997"/>
          </a:xfrm>
          <a:prstGeom prst="rect">
            <a:avLst/>
          </a:prstGeom>
          <a:noFill/>
        </p:spPr>
        <p:txBody>
          <a:bodyPr wrap="square" rtlCol="0">
            <a:spAutoFit/>
          </a:bodyPr>
          <a:lstStyle/>
          <a:p>
            <a:r>
              <a:rPr lang="en-GB" sz="2400" b="1">
                <a:latin typeface="Calibri" panose="020F0502020204030204" pitchFamily="34" charset="0"/>
                <a:ea typeface="Calibri" panose="020F0502020204030204" pitchFamily="34" charset="0"/>
                <a:cs typeface="Calibri" panose="020F0502020204030204" pitchFamily="34" charset="0"/>
              </a:rPr>
              <a:t>In a typical month, how often are you unable to book onto your intended sailing?</a:t>
            </a:r>
          </a:p>
        </p:txBody>
      </p:sp>
      <p:sp>
        <p:nvSpPr>
          <p:cNvPr id="63" name="Rectangle: Rounded Corners 62">
            <a:extLst>
              <a:ext uri="{FF2B5EF4-FFF2-40B4-BE49-F238E27FC236}">
                <a16:creationId xmlns:a16="http://schemas.microsoft.com/office/drawing/2014/main" id="{05190FC8-0E2A-7423-C1C9-8FAEB248CE13}"/>
              </a:ext>
            </a:extLst>
          </p:cNvPr>
          <p:cNvSpPr/>
          <p:nvPr/>
        </p:nvSpPr>
        <p:spPr>
          <a:xfrm>
            <a:off x="276703" y="9422504"/>
            <a:ext cx="6452424" cy="7403740"/>
          </a:xfrm>
          <a:prstGeom prst="roundRect">
            <a:avLst/>
          </a:prstGeom>
          <a:solidFill>
            <a:srgbClr val="E9E9E9"/>
          </a:solidFill>
          <a:ln>
            <a:solidFill>
              <a:srgbClr val="E9E9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TextBox 63">
            <a:extLst>
              <a:ext uri="{FF2B5EF4-FFF2-40B4-BE49-F238E27FC236}">
                <a16:creationId xmlns:a16="http://schemas.microsoft.com/office/drawing/2014/main" id="{25917AF5-97B9-D25E-79DF-57DB6729F8A1}"/>
              </a:ext>
            </a:extLst>
          </p:cNvPr>
          <p:cNvSpPr txBox="1"/>
          <p:nvPr/>
        </p:nvSpPr>
        <p:spPr>
          <a:xfrm>
            <a:off x="761588" y="9652800"/>
            <a:ext cx="2223412" cy="461665"/>
          </a:xfrm>
          <a:prstGeom prst="rect">
            <a:avLst/>
          </a:prstGeom>
          <a:noFill/>
        </p:spPr>
        <p:txBody>
          <a:bodyPr wrap="square" rtlCol="0">
            <a:spAutoFit/>
          </a:bodyPr>
          <a:lstStyle/>
          <a:p>
            <a:r>
              <a:rPr lang="en-GB" sz="2400" b="1">
                <a:latin typeface="Calibri" panose="020F0502020204030204" pitchFamily="34" charset="0"/>
                <a:ea typeface="Calibri" panose="020F0502020204030204" pitchFamily="34" charset="0"/>
                <a:cs typeface="Calibri" panose="020F0502020204030204" pitchFamily="34" charset="0"/>
              </a:rPr>
              <a:t>Travel to Ferry</a:t>
            </a:r>
          </a:p>
        </p:txBody>
      </p:sp>
      <p:sp>
        <p:nvSpPr>
          <p:cNvPr id="66" name="TextBox 65">
            <a:extLst>
              <a:ext uri="{FF2B5EF4-FFF2-40B4-BE49-F238E27FC236}">
                <a16:creationId xmlns:a16="http://schemas.microsoft.com/office/drawing/2014/main" id="{FCEFAEBA-7BC0-90B6-C625-2391137120AC}"/>
              </a:ext>
            </a:extLst>
          </p:cNvPr>
          <p:cNvSpPr txBox="1"/>
          <p:nvPr/>
        </p:nvSpPr>
        <p:spPr>
          <a:xfrm>
            <a:off x="15156308" y="9869455"/>
            <a:ext cx="5936039" cy="3539430"/>
          </a:xfrm>
          <a:prstGeom prst="rect">
            <a:avLst/>
          </a:prstGeom>
          <a:noFill/>
        </p:spPr>
        <p:txBody>
          <a:bodyPr wrap="square" rtlCol="0">
            <a:spAutoFit/>
          </a:bodyPr>
          <a:lstStyle/>
          <a:p>
            <a:pPr algn="ctr"/>
            <a:r>
              <a:rPr lang="en-GB" sz="2800">
                <a:latin typeface="Calibri" panose="020F0502020204030204" pitchFamily="34" charset="0"/>
                <a:ea typeface="Calibri" panose="020F0502020204030204" pitchFamily="34" charset="0"/>
                <a:cs typeface="Calibri" panose="020F0502020204030204" pitchFamily="34" charset="0"/>
              </a:rPr>
              <a:t>The following sailings were identified as the ‘top 3’ </a:t>
            </a:r>
            <a:r>
              <a:rPr lang="en-GB" sz="2800" b="1">
                <a:latin typeface="Calibri" panose="020F0502020204030204" pitchFamily="34" charset="0"/>
                <a:ea typeface="Calibri" panose="020F0502020204030204" pitchFamily="34" charset="0"/>
                <a:cs typeface="Calibri" panose="020F0502020204030204" pitchFamily="34" charset="0"/>
              </a:rPr>
              <a:t>most essential to book when travelling from </a:t>
            </a:r>
            <a:r>
              <a:rPr lang="en-GB" sz="2800" b="1" u="sng">
                <a:latin typeface="Calibri" panose="020F0502020204030204" pitchFamily="34" charset="0"/>
                <a:ea typeface="Calibri" panose="020F0502020204030204" pitchFamily="34" charset="0"/>
                <a:cs typeface="Calibri" panose="020F0502020204030204" pitchFamily="34" charset="0"/>
              </a:rPr>
              <a:t>Belmont</a:t>
            </a:r>
          </a:p>
          <a:p>
            <a:pPr algn="ctr"/>
            <a:endParaRPr lang="en-GB" sz="2800" b="1">
              <a:latin typeface="Calibri" panose="020F0502020204030204" pitchFamily="34" charset="0"/>
              <a:ea typeface="Calibri" panose="020F0502020204030204" pitchFamily="34" charset="0"/>
              <a:cs typeface="Calibri" panose="020F0502020204030204" pitchFamily="34" charset="0"/>
            </a:endParaRPr>
          </a:p>
          <a:p>
            <a:pPr algn="ctr"/>
            <a:r>
              <a:rPr lang="en-GB" sz="2800" b="1">
                <a:latin typeface="Calibri" panose="020F0502020204030204" pitchFamily="34" charset="0"/>
                <a:ea typeface="Calibri" panose="020F0502020204030204" pitchFamily="34" charset="0"/>
                <a:cs typeface="Calibri" panose="020F0502020204030204" pitchFamily="34" charset="0"/>
              </a:rPr>
              <a:t>08:25 (30%) </a:t>
            </a:r>
          </a:p>
          <a:p>
            <a:pPr algn="ctr"/>
            <a:r>
              <a:rPr lang="en-GB" sz="2800" b="1">
                <a:latin typeface="Calibri" panose="020F0502020204030204" pitchFamily="34" charset="0"/>
                <a:ea typeface="Calibri" panose="020F0502020204030204" pitchFamily="34" charset="0"/>
                <a:cs typeface="Calibri" panose="020F0502020204030204" pitchFamily="34" charset="0"/>
              </a:rPr>
              <a:t>08:55 (14%)</a:t>
            </a:r>
          </a:p>
          <a:p>
            <a:pPr algn="ctr"/>
            <a:r>
              <a:rPr lang="en-GB" sz="2800" b="1">
                <a:latin typeface="Calibri" panose="020F0502020204030204" pitchFamily="34" charset="0"/>
                <a:ea typeface="Calibri" panose="020F0502020204030204" pitchFamily="34" charset="0"/>
                <a:cs typeface="Calibri" panose="020F0502020204030204" pitchFamily="34" charset="0"/>
              </a:rPr>
              <a:t>16:45 (6%)</a:t>
            </a:r>
          </a:p>
          <a:p>
            <a:pPr algn="ctr"/>
            <a:endParaRPr lang="en-GB" sz="2800">
              <a:latin typeface="Calibri" panose="020F0502020204030204" pitchFamily="34" charset="0"/>
              <a:ea typeface="Calibri" panose="020F0502020204030204" pitchFamily="34" charset="0"/>
              <a:cs typeface="Calibri" panose="020F0502020204030204" pitchFamily="34" charset="0"/>
            </a:endParaRPr>
          </a:p>
        </p:txBody>
      </p:sp>
      <p:sp>
        <p:nvSpPr>
          <p:cNvPr id="67" name="Rectangle: Rounded Corners 66">
            <a:extLst>
              <a:ext uri="{FF2B5EF4-FFF2-40B4-BE49-F238E27FC236}">
                <a16:creationId xmlns:a16="http://schemas.microsoft.com/office/drawing/2014/main" id="{8C0F01FD-DE4E-77FC-265D-B14B7D04AAD8}"/>
              </a:ext>
            </a:extLst>
          </p:cNvPr>
          <p:cNvSpPr/>
          <p:nvPr/>
        </p:nvSpPr>
        <p:spPr>
          <a:xfrm>
            <a:off x="15156307" y="13210954"/>
            <a:ext cx="6026814" cy="3585022"/>
          </a:xfrm>
          <a:prstGeom prst="roundRect">
            <a:avLst/>
          </a:prstGeom>
          <a:solidFill>
            <a:srgbClr val="E9E9E9"/>
          </a:solidFill>
          <a:ln>
            <a:solidFill>
              <a:srgbClr val="E9E9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TextBox 67">
            <a:extLst>
              <a:ext uri="{FF2B5EF4-FFF2-40B4-BE49-F238E27FC236}">
                <a16:creationId xmlns:a16="http://schemas.microsoft.com/office/drawing/2014/main" id="{844FE87A-3AEB-7F24-D1F6-A1DA2BF3985A}"/>
              </a:ext>
            </a:extLst>
          </p:cNvPr>
          <p:cNvSpPr txBox="1"/>
          <p:nvPr/>
        </p:nvSpPr>
        <p:spPr>
          <a:xfrm>
            <a:off x="15350475" y="13583334"/>
            <a:ext cx="5832646" cy="3539430"/>
          </a:xfrm>
          <a:prstGeom prst="rect">
            <a:avLst/>
          </a:prstGeom>
          <a:noFill/>
        </p:spPr>
        <p:txBody>
          <a:bodyPr wrap="square" rtlCol="0">
            <a:spAutoFit/>
          </a:bodyPr>
          <a:lstStyle/>
          <a:p>
            <a:pPr algn="ctr"/>
            <a:r>
              <a:rPr lang="en-GB" sz="2800">
                <a:latin typeface="Calibri" panose="020F0502020204030204" pitchFamily="34" charset="0"/>
                <a:ea typeface="Calibri" panose="020F0502020204030204" pitchFamily="34" charset="0"/>
                <a:cs typeface="Calibri" panose="020F0502020204030204" pitchFamily="34" charset="0"/>
              </a:rPr>
              <a:t>The following sailings were identified as the ‘top 3’ </a:t>
            </a:r>
            <a:r>
              <a:rPr lang="en-GB" sz="2800" b="1">
                <a:latin typeface="Calibri" panose="020F0502020204030204" pitchFamily="34" charset="0"/>
                <a:ea typeface="Calibri" panose="020F0502020204030204" pitchFamily="34" charset="0"/>
                <a:cs typeface="Calibri" panose="020F0502020204030204" pitchFamily="34" charset="0"/>
              </a:rPr>
              <a:t>most essential to book when travelling from </a:t>
            </a:r>
            <a:r>
              <a:rPr lang="en-GB" sz="2800" b="1" u="sng">
                <a:latin typeface="Calibri" panose="020F0502020204030204" pitchFamily="34" charset="0"/>
                <a:ea typeface="Calibri" panose="020F0502020204030204" pitchFamily="34" charset="0"/>
                <a:cs typeface="Calibri" panose="020F0502020204030204" pitchFamily="34" charset="0"/>
              </a:rPr>
              <a:t>Gutcher</a:t>
            </a:r>
          </a:p>
          <a:p>
            <a:pPr algn="ctr"/>
            <a:endParaRPr lang="en-GB" sz="2800" b="1">
              <a:latin typeface="Calibri" panose="020F0502020204030204" pitchFamily="34" charset="0"/>
              <a:ea typeface="Calibri" panose="020F0502020204030204" pitchFamily="34" charset="0"/>
              <a:cs typeface="Calibri" panose="020F0502020204030204" pitchFamily="34" charset="0"/>
            </a:endParaRPr>
          </a:p>
          <a:p>
            <a:pPr algn="ctr"/>
            <a:r>
              <a:rPr lang="en-GB" sz="2800" b="1">
                <a:latin typeface="Calibri" panose="020F0502020204030204" pitchFamily="34" charset="0"/>
                <a:ea typeface="Calibri" panose="020F0502020204030204" pitchFamily="34" charset="0"/>
                <a:cs typeface="Calibri" panose="020F0502020204030204" pitchFamily="34" charset="0"/>
              </a:rPr>
              <a:t>17:15 (11%)</a:t>
            </a:r>
          </a:p>
          <a:p>
            <a:pPr algn="ctr"/>
            <a:r>
              <a:rPr lang="en-GB" sz="2800" b="1">
                <a:latin typeface="Calibri" panose="020F0502020204030204" pitchFamily="34" charset="0"/>
                <a:ea typeface="Calibri" panose="020F0502020204030204" pitchFamily="34" charset="0"/>
                <a:cs typeface="Calibri" panose="020F0502020204030204" pitchFamily="34" charset="0"/>
              </a:rPr>
              <a:t>08:25 (11%)</a:t>
            </a:r>
          </a:p>
          <a:p>
            <a:pPr algn="ctr"/>
            <a:r>
              <a:rPr lang="en-GB" sz="2800" b="1">
                <a:latin typeface="Calibri" panose="020F0502020204030204" pitchFamily="34" charset="0"/>
                <a:ea typeface="Calibri" panose="020F0502020204030204" pitchFamily="34" charset="0"/>
                <a:cs typeface="Calibri" panose="020F0502020204030204" pitchFamily="34" charset="0"/>
              </a:rPr>
              <a:t>17:00 (11%)</a:t>
            </a:r>
          </a:p>
          <a:p>
            <a:pPr algn="ctr"/>
            <a:endParaRPr lang="en-GB" sz="2800">
              <a:latin typeface="Calibri" panose="020F0502020204030204" pitchFamily="34" charset="0"/>
              <a:ea typeface="Calibri" panose="020F0502020204030204" pitchFamily="34" charset="0"/>
              <a:cs typeface="Calibri" panose="020F0502020204030204" pitchFamily="34" charset="0"/>
            </a:endParaRPr>
          </a:p>
        </p:txBody>
      </p:sp>
      <p:sp>
        <p:nvSpPr>
          <p:cNvPr id="70" name="TextBox 69">
            <a:extLst>
              <a:ext uri="{FF2B5EF4-FFF2-40B4-BE49-F238E27FC236}">
                <a16:creationId xmlns:a16="http://schemas.microsoft.com/office/drawing/2014/main" id="{CE2BA583-A678-EFA5-1B2A-B6529E0926B3}"/>
              </a:ext>
            </a:extLst>
          </p:cNvPr>
          <p:cNvSpPr txBox="1"/>
          <p:nvPr/>
        </p:nvSpPr>
        <p:spPr>
          <a:xfrm>
            <a:off x="11159121" y="17451288"/>
            <a:ext cx="4419223" cy="461665"/>
          </a:xfrm>
          <a:prstGeom prst="rect">
            <a:avLst/>
          </a:prstGeom>
          <a:noFill/>
        </p:spPr>
        <p:txBody>
          <a:bodyPr wrap="square" rtlCol="0">
            <a:spAutoFit/>
          </a:bodyPr>
          <a:lstStyle/>
          <a:p>
            <a:r>
              <a:rPr lang="en-GB" sz="2400" b="1">
                <a:latin typeface="Calibri" panose="020F0502020204030204" pitchFamily="34" charset="0"/>
                <a:ea typeface="Calibri" panose="020F0502020204030204" pitchFamily="34" charset="0"/>
                <a:cs typeface="Calibri" panose="020F0502020204030204" pitchFamily="34" charset="0"/>
              </a:rPr>
              <a:t>Unable to book on a day (action) </a:t>
            </a:r>
          </a:p>
        </p:txBody>
      </p:sp>
      <p:sp>
        <p:nvSpPr>
          <p:cNvPr id="74" name="TextBox 73">
            <a:extLst>
              <a:ext uri="{FF2B5EF4-FFF2-40B4-BE49-F238E27FC236}">
                <a16:creationId xmlns:a16="http://schemas.microsoft.com/office/drawing/2014/main" id="{47DD0B76-1283-061F-1B41-D67ED45924E8}"/>
              </a:ext>
            </a:extLst>
          </p:cNvPr>
          <p:cNvSpPr txBox="1"/>
          <p:nvPr/>
        </p:nvSpPr>
        <p:spPr>
          <a:xfrm>
            <a:off x="733632" y="25323189"/>
            <a:ext cx="4283431" cy="3416320"/>
          </a:xfrm>
          <a:prstGeom prst="rect">
            <a:avLst/>
          </a:prstGeom>
          <a:noFill/>
        </p:spPr>
        <p:txBody>
          <a:bodyPr wrap="square" rtlCol="0">
            <a:spAutoFit/>
          </a:bodyPr>
          <a:lstStyle/>
          <a:p>
            <a:pPr marL="342900" indent="-342900">
              <a:buAutoNum type="arabicPeriod"/>
            </a:pPr>
            <a:r>
              <a:rPr lang="en-GB" sz="2400">
                <a:latin typeface="Calibri" panose="020F0502020204030204" pitchFamily="34" charset="0"/>
                <a:ea typeface="Calibri" panose="020F0502020204030204" pitchFamily="34" charset="0"/>
                <a:cs typeface="Calibri" panose="020F0502020204030204" pitchFamily="34" charset="0"/>
              </a:rPr>
              <a:t>Crossing time </a:t>
            </a:r>
            <a:r>
              <a:rPr lang="en-GB" sz="2400" b="1" i="1">
                <a:solidFill>
                  <a:srgbClr val="00B050"/>
                </a:solidFill>
                <a:latin typeface="Calibri" panose="020F0502020204030204" pitchFamily="34" charset="0"/>
                <a:ea typeface="Calibri" panose="020F0502020204030204" pitchFamily="34" charset="0"/>
                <a:cs typeface="Calibri" panose="020F0502020204030204" pitchFamily="34" charset="0"/>
              </a:rPr>
              <a:t>[69%]</a:t>
            </a:r>
          </a:p>
          <a:p>
            <a:pPr marL="342900" indent="-342900">
              <a:buAutoNum type="arabicPeriod"/>
            </a:pPr>
            <a:r>
              <a:rPr lang="en-GB" sz="2400">
                <a:latin typeface="Calibri" panose="020F0502020204030204" pitchFamily="34" charset="0"/>
                <a:ea typeface="Calibri" panose="020F0502020204030204" pitchFamily="34" charset="0"/>
                <a:cs typeface="Calibri" panose="020F0502020204030204" pitchFamily="34" charset="0"/>
              </a:rPr>
              <a:t>Number of days per week the service operates </a:t>
            </a:r>
            <a:r>
              <a:rPr lang="en-GB" sz="2400" b="1" i="1">
                <a:solidFill>
                  <a:srgbClr val="00B050"/>
                </a:solidFill>
                <a:latin typeface="Calibri" panose="020F0502020204030204" pitchFamily="34" charset="0"/>
                <a:ea typeface="Calibri" panose="020F0502020204030204" pitchFamily="34" charset="0"/>
                <a:cs typeface="Calibri" panose="020F0502020204030204" pitchFamily="34" charset="0"/>
              </a:rPr>
              <a:t>[67%]</a:t>
            </a:r>
          </a:p>
          <a:p>
            <a:pPr marL="342900" indent="-342900">
              <a:buFontTx/>
              <a:buAutoNum type="arabicPeriod"/>
            </a:pPr>
            <a:r>
              <a:rPr lang="en-GB" sz="2400">
                <a:latin typeface="Calibri" panose="020F0502020204030204" pitchFamily="34" charset="0"/>
                <a:ea typeface="Calibri" panose="020F0502020204030204" pitchFamily="34" charset="0"/>
                <a:cs typeface="Calibri" panose="020F0502020204030204" pitchFamily="34" charset="0"/>
              </a:rPr>
              <a:t>The ease and convenience of the booking process </a:t>
            </a:r>
            <a:r>
              <a:rPr lang="en-GB" sz="2400" b="1" i="1">
                <a:solidFill>
                  <a:srgbClr val="00B050"/>
                </a:solidFill>
                <a:latin typeface="Calibri" panose="020F0502020204030204" pitchFamily="34" charset="0"/>
                <a:ea typeface="Calibri" panose="020F0502020204030204" pitchFamily="34" charset="0"/>
                <a:cs typeface="Calibri" panose="020F0502020204030204" pitchFamily="34" charset="0"/>
              </a:rPr>
              <a:t>[56%]</a:t>
            </a:r>
          </a:p>
          <a:p>
            <a:pPr marL="342900" indent="-342900">
              <a:buAutoNum type="arabicPeriod"/>
            </a:pPr>
            <a:r>
              <a:rPr lang="en-GB" sz="2400">
                <a:latin typeface="Calibri" panose="020F0502020204030204" pitchFamily="34" charset="0"/>
                <a:ea typeface="Calibri" panose="020F0502020204030204" pitchFamily="34" charset="0"/>
                <a:cs typeface="Calibri" panose="020F0502020204030204" pitchFamily="34" charset="0"/>
              </a:rPr>
              <a:t>Time of the first sailing of the day </a:t>
            </a:r>
            <a:r>
              <a:rPr lang="en-GB" sz="2400" b="1" i="1">
                <a:solidFill>
                  <a:srgbClr val="00B050"/>
                </a:solidFill>
                <a:latin typeface="Calibri" panose="020F0502020204030204" pitchFamily="34" charset="0"/>
                <a:ea typeface="Calibri" panose="020F0502020204030204" pitchFamily="34" charset="0"/>
                <a:cs typeface="Calibri" panose="020F0502020204030204" pitchFamily="34" charset="0"/>
              </a:rPr>
              <a:t>[52%] </a:t>
            </a:r>
          </a:p>
          <a:p>
            <a:pPr marL="342900" indent="-342900">
              <a:buAutoNum type="arabicPeriod"/>
            </a:pPr>
            <a:r>
              <a:rPr lang="en-GB" sz="2400">
                <a:latin typeface="Calibri" panose="020F0502020204030204" pitchFamily="34" charset="0"/>
                <a:ea typeface="Calibri" panose="020F0502020204030204" pitchFamily="34" charset="0"/>
                <a:cs typeface="Calibri" panose="020F0502020204030204" pitchFamily="34" charset="0"/>
              </a:rPr>
              <a:t>Parking at island ferry terminal </a:t>
            </a:r>
            <a:r>
              <a:rPr lang="en-GB" sz="2400" b="1" i="1">
                <a:solidFill>
                  <a:srgbClr val="00B050"/>
                </a:solidFill>
                <a:latin typeface="Calibri" panose="020F0502020204030204" pitchFamily="34" charset="0"/>
                <a:ea typeface="Calibri" panose="020F0502020204030204" pitchFamily="34" charset="0"/>
                <a:cs typeface="Calibri" panose="020F0502020204030204" pitchFamily="34" charset="0"/>
              </a:rPr>
              <a:t>[47%]</a:t>
            </a:r>
          </a:p>
        </p:txBody>
      </p:sp>
      <p:sp>
        <p:nvSpPr>
          <p:cNvPr id="75" name="TextBox 74">
            <a:extLst>
              <a:ext uri="{FF2B5EF4-FFF2-40B4-BE49-F238E27FC236}">
                <a16:creationId xmlns:a16="http://schemas.microsoft.com/office/drawing/2014/main" id="{678FBB85-09B3-61EC-2BAF-D72BBE1683F0}"/>
              </a:ext>
            </a:extLst>
          </p:cNvPr>
          <p:cNvSpPr txBox="1"/>
          <p:nvPr/>
        </p:nvSpPr>
        <p:spPr>
          <a:xfrm>
            <a:off x="5542266" y="25364736"/>
            <a:ext cx="4909901" cy="3985706"/>
          </a:xfrm>
          <a:prstGeom prst="rect">
            <a:avLst/>
          </a:prstGeom>
          <a:noFill/>
        </p:spPr>
        <p:txBody>
          <a:bodyPr wrap="square" rtlCol="0">
            <a:spAutoFit/>
          </a:bodyPr>
          <a:lstStyle/>
          <a:p>
            <a:pPr marL="342900" indent="-342900">
              <a:buAutoNum type="arabicPeriod"/>
            </a:pPr>
            <a:r>
              <a:rPr lang="en-GB" sz="2300">
                <a:latin typeface="Calibri" panose="020F0502020204030204" pitchFamily="34" charset="0"/>
                <a:ea typeface="Calibri" panose="020F0502020204030204" pitchFamily="34" charset="0"/>
                <a:cs typeface="Calibri" panose="020F0502020204030204" pitchFamily="34" charset="0"/>
              </a:rPr>
              <a:t>The number of service cancellations (short notice) </a:t>
            </a:r>
            <a:r>
              <a:rPr lang="en-GB" sz="2300" b="1" i="1">
                <a:solidFill>
                  <a:srgbClr val="FF0000"/>
                </a:solidFill>
                <a:latin typeface="Calibri" panose="020F0502020204030204" pitchFamily="34" charset="0"/>
                <a:ea typeface="Calibri" panose="020F0502020204030204" pitchFamily="34" charset="0"/>
                <a:cs typeface="Calibri" panose="020F0502020204030204" pitchFamily="34" charset="0"/>
              </a:rPr>
              <a:t>[84%]</a:t>
            </a:r>
          </a:p>
          <a:p>
            <a:pPr marL="342900" indent="-342900">
              <a:buAutoNum type="arabicPeriod"/>
            </a:pPr>
            <a:r>
              <a:rPr lang="en-GB" sz="2300">
                <a:latin typeface="Calibri" panose="020F0502020204030204" pitchFamily="34" charset="0"/>
                <a:ea typeface="Calibri" panose="020F0502020204030204" pitchFamily="34" charset="0"/>
                <a:cs typeface="Calibri" panose="020F0502020204030204" pitchFamily="34" charset="0"/>
              </a:rPr>
              <a:t>Ability to catch the first flight </a:t>
            </a:r>
            <a:r>
              <a:rPr lang="en-GB" sz="2300" b="1" i="1">
                <a:solidFill>
                  <a:srgbClr val="FF0000"/>
                </a:solidFill>
                <a:latin typeface="Calibri" panose="020F0502020204030204" pitchFamily="34" charset="0"/>
                <a:ea typeface="Calibri" panose="020F0502020204030204" pitchFamily="34" charset="0"/>
                <a:cs typeface="Calibri" panose="020F0502020204030204" pitchFamily="34" charset="0"/>
              </a:rPr>
              <a:t>[81%]</a:t>
            </a:r>
          </a:p>
          <a:p>
            <a:pPr marL="342900" indent="-342900">
              <a:buAutoNum type="arabicPeriod"/>
            </a:pPr>
            <a:r>
              <a:rPr lang="en-GB" sz="2300">
                <a:latin typeface="Calibri" panose="020F0502020204030204" pitchFamily="34" charset="0"/>
                <a:ea typeface="Calibri" panose="020F0502020204030204" pitchFamily="34" charset="0"/>
                <a:cs typeface="Calibri" panose="020F0502020204030204" pitchFamily="34" charset="0"/>
              </a:rPr>
              <a:t>Service during vessel refit periods    </a:t>
            </a:r>
            <a:r>
              <a:rPr lang="en-GB" sz="2300" b="1" i="1">
                <a:solidFill>
                  <a:srgbClr val="FF0000"/>
                </a:solidFill>
                <a:latin typeface="Calibri" panose="020F0502020204030204" pitchFamily="34" charset="0"/>
                <a:ea typeface="Calibri" panose="020F0502020204030204" pitchFamily="34" charset="0"/>
                <a:cs typeface="Calibri" panose="020F0502020204030204" pitchFamily="34" charset="0"/>
              </a:rPr>
              <a:t>[79%]</a:t>
            </a:r>
          </a:p>
          <a:p>
            <a:pPr marL="342900" indent="-342900">
              <a:buAutoNum type="arabicPeriod"/>
            </a:pPr>
            <a:r>
              <a:rPr lang="en-GB" sz="2300">
                <a:latin typeface="Calibri" panose="020F0502020204030204" pitchFamily="34" charset="0"/>
                <a:ea typeface="Calibri" panose="020F0502020204030204" pitchFamily="34" charset="0"/>
                <a:cs typeface="Calibri" panose="020F0502020204030204" pitchFamily="34" charset="0"/>
              </a:rPr>
              <a:t>Monday timetables (Yell Sound, Bluemull Sound, Whalsay only)        </a:t>
            </a:r>
            <a:r>
              <a:rPr lang="en-GB" sz="2300" b="1" i="1">
                <a:solidFill>
                  <a:srgbClr val="FF0000"/>
                </a:solidFill>
                <a:latin typeface="Calibri" panose="020F0502020204030204" pitchFamily="34" charset="0"/>
                <a:ea typeface="Calibri" panose="020F0502020204030204" pitchFamily="34" charset="0"/>
                <a:cs typeface="Calibri" panose="020F0502020204030204" pitchFamily="34" charset="0"/>
              </a:rPr>
              <a:t>[71%]</a:t>
            </a:r>
          </a:p>
          <a:p>
            <a:pPr marL="342900" indent="-342900">
              <a:buAutoNum type="arabicPeriod"/>
            </a:pPr>
            <a:r>
              <a:rPr lang="en-GB" sz="2300">
                <a:latin typeface="Calibri" panose="020F0502020204030204" pitchFamily="34" charset="0"/>
                <a:ea typeface="Calibri" panose="020F0502020204030204" pitchFamily="34" charset="0"/>
                <a:cs typeface="Calibri" panose="020F0502020204030204" pitchFamily="34" charset="0"/>
              </a:rPr>
              <a:t>The number of service cancellations (notified in advance) </a:t>
            </a:r>
            <a:r>
              <a:rPr lang="en-GB" sz="2300" b="1" i="1">
                <a:solidFill>
                  <a:srgbClr val="FF0000"/>
                </a:solidFill>
                <a:latin typeface="Calibri" panose="020F0502020204030204" pitchFamily="34" charset="0"/>
                <a:ea typeface="Calibri" panose="020F0502020204030204" pitchFamily="34" charset="0"/>
                <a:cs typeface="Calibri" panose="020F0502020204030204" pitchFamily="34" charset="0"/>
              </a:rPr>
              <a:t>[70%]</a:t>
            </a:r>
          </a:p>
          <a:p>
            <a:endParaRPr lang="en-GB" sz="2300" strike="sngStrike">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81" name="Chart 80">
            <a:extLst>
              <a:ext uri="{FF2B5EF4-FFF2-40B4-BE49-F238E27FC236}">
                <a16:creationId xmlns:a16="http://schemas.microsoft.com/office/drawing/2014/main" id="{F1C770F3-8D57-A13D-B690-D2F5DD325C03}"/>
              </a:ext>
            </a:extLst>
          </p:cNvPr>
          <p:cNvGraphicFramePr/>
          <p:nvPr>
            <p:extLst>
              <p:ext uri="{D42A27DB-BD31-4B8C-83A1-F6EECF244321}">
                <p14:modId xmlns:p14="http://schemas.microsoft.com/office/powerpoint/2010/main" val="3598917128"/>
              </p:ext>
            </p:extLst>
          </p:nvPr>
        </p:nvGraphicFramePr>
        <p:xfrm>
          <a:off x="7577775" y="10202953"/>
          <a:ext cx="6772723" cy="624068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4" name="Chart 83">
            <a:extLst>
              <a:ext uri="{FF2B5EF4-FFF2-40B4-BE49-F238E27FC236}">
                <a16:creationId xmlns:a16="http://schemas.microsoft.com/office/drawing/2014/main" id="{40842DEC-DABD-C877-8370-6267DBD4F727}"/>
              </a:ext>
            </a:extLst>
          </p:cNvPr>
          <p:cNvGraphicFramePr/>
          <p:nvPr>
            <p:extLst>
              <p:ext uri="{D42A27DB-BD31-4B8C-83A1-F6EECF244321}">
                <p14:modId xmlns:p14="http://schemas.microsoft.com/office/powerpoint/2010/main" val="371080517"/>
              </p:ext>
            </p:extLst>
          </p:nvPr>
        </p:nvGraphicFramePr>
        <p:xfrm>
          <a:off x="733632" y="18268631"/>
          <a:ext cx="8576953" cy="552229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0" name="Chart 89">
            <a:extLst>
              <a:ext uri="{FF2B5EF4-FFF2-40B4-BE49-F238E27FC236}">
                <a16:creationId xmlns:a16="http://schemas.microsoft.com/office/drawing/2014/main" id="{25BF3E07-E870-A830-E00C-8CAD8BAD00DF}"/>
              </a:ext>
            </a:extLst>
          </p:cNvPr>
          <p:cNvGraphicFramePr/>
          <p:nvPr>
            <p:extLst>
              <p:ext uri="{D42A27DB-BD31-4B8C-83A1-F6EECF244321}">
                <p14:modId xmlns:p14="http://schemas.microsoft.com/office/powerpoint/2010/main" val="4227855534"/>
              </p:ext>
            </p:extLst>
          </p:nvPr>
        </p:nvGraphicFramePr>
        <p:xfrm>
          <a:off x="11049426" y="24303115"/>
          <a:ext cx="9947716" cy="449943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 name="Chart 2">
            <a:extLst>
              <a:ext uri="{FF2B5EF4-FFF2-40B4-BE49-F238E27FC236}">
                <a16:creationId xmlns:a16="http://schemas.microsoft.com/office/drawing/2014/main" id="{B13884BB-69EF-BE12-90ED-6DB511F6374B}"/>
              </a:ext>
            </a:extLst>
          </p:cNvPr>
          <p:cNvGraphicFramePr/>
          <p:nvPr>
            <p:extLst>
              <p:ext uri="{D42A27DB-BD31-4B8C-83A1-F6EECF244321}">
                <p14:modId xmlns:p14="http://schemas.microsoft.com/office/powerpoint/2010/main" val="765922189"/>
              </p:ext>
            </p:extLst>
          </p:nvPr>
        </p:nvGraphicFramePr>
        <p:xfrm>
          <a:off x="1248339" y="4037447"/>
          <a:ext cx="6830974" cy="5564626"/>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4" name="Chart 3">
            <a:extLst>
              <a:ext uri="{FF2B5EF4-FFF2-40B4-BE49-F238E27FC236}">
                <a16:creationId xmlns:a16="http://schemas.microsoft.com/office/drawing/2014/main" id="{332A30C1-82D4-1622-13AA-A12896929C0D}"/>
              </a:ext>
            </a:extLst>
          </p:cNvPr>
          <p:cNvGraphicFramePr/>
          <p:nvPr>
            <p:extLst>
              <p:ext uri="{D42A27DB-BD31-4B8C-83A1-F6EECF244321}">
                <p14:modId xmlns:p14="http://schemas.microsoft.com/office/powerpoint/2010/main" val="133642538"/>
              </p:ext>
            </p:extLst>
          </p:nvPr>
        </p:nvGraphicFramePr>
        <p:xfrm>
          <a:off x="9116359" y="3828230"/>
          <a:ext cx="11880783" cy="5038457"/>
        </p:xfrm>
        <a:graphic>
          <a:graphicData uri="http://schemas.openxmlformats.org/drawingml/2006/chart">
            <c:chart xmlns:c="http://schemas.openxmlformats.org/drawingml/2006/chart" xmlns:r="http://schemas.openxmlformats.org/officeDocument/2006/relationships" r:id="rId12"/>
          </a:graphicData>
        </a:graphic>
      </p:graphicFrame>
      <p:sp>
        <p:nvSpPr>
          <p:cNvPr id="5" name="TextBox 4">
            <a:extLst>
              <a:ext uri="{FF2B5EF4-FFF2-40B4-BE49-F238E27FC236}">
                <a16:creationId xmlns:a16="http://schemas.microsoft.com/office/drawing/2014/main" id="{188290D2-B864-4B28-9516-DD925D98C6DC}"/>
              </a:ext>
            </a:extLst>
          </p:cNvPr>
          <p:cNvSpPr txBox="1"/>
          <p:nvPr/>
        </p:nvSpPr>
        <p:spPr>
          <a:xfrm>
            <a:off x="879718" y="10735793"/>
            <a:ext cx="5246394" cy="6001643"/>
          </a:xfrm>
          <a:prstGeom prst="rect">
            <a:avLst/>
          </a:prstGeom>
          <a:noFill/>
        </p:spPr>
        <p:txBody>
          <a:bodyPr wrap="square" lIns="91440" tIns="45720" rIns="91440" bIns="45720" rtlCol="0" anchor="t">
            <a:spAutoFit/>
          </a:bodyPr>
          <a:lstStyle/>
          <a:p>
            <a:pPr algn="ctr"/>
            <a:r>
              <a:rPr lang="en-GB" sz="3200">
                <a:latin typeface="Calibri"/>
                <a:ea typeface="Calibri"/>
                <a:cs typeface="Calibri"/>
              </a:rPr>
              <a:t>The majority of journeys on this route are made by car </a:t>
            </a:r>
            <a:r>
              <a:rPr lang="en-GB" sz="2400" b="1">
                <a:latin typeface="Calibri"/>
                <a:ea typeface="Calibri"/>
                <a:cs typeface="Calibri"/>
              </a:rPr>
              <a:t>–</a:t>
            </a:r>
            <a:r>
              <a:rPr lang="en-GB" sz="3200" b="1">
                <a:latin typeface="Calibri"/>
                <a:ea typeface="Calibri"/>
                <a:cs typeface="Calibri"/>
              </a:rPr>
              <a:t>87% </a:t>
            </a:r>
            <a:r>
              <a:rPr lang="en-GB" sz="3200">
                <a:latin typeface="Calibri"/>
                <a:ea typeface="Calibri"/>
                <a:cs typeface="Calibri"/>
              </a:rPr>
              <a:t>always/mostly take their car on the ferry. </a:t>
            </a:r>
          </a:p>
          <a:p>
            <a:pPr algn="ctr"/>
            <a:endParaRPr lang="en-GB" sz="3200">
              <a:latin typeface="Calibri" panose="020F0502020204030204" pitchFamily="34" charset="0"/>
              <a:ea typeface="Calibri" panose="020F0502020204030204" pitchFamily="34" charset="0"/>
              <a:cs typeface="Calibri" panose="020F0502020204030204" pitchFamily="34" charset="0"/>
            </a:endParaRPr>
          </a:p>
          <a:p>
            <a:pPr algn="ctr"/>
            <a:r>
              <a:rPr lang="en-GB" sz="3200">
                <a:latin typeface="Calibri"/>
                <a:ea typeface="Calibri"/>
                <a:cs typeface="Calibri"/>
              </a:rPr>
              <a:t>A further </a:t>
            </a:r>
            <a:r>
              <a:rPr lang="en-GB" sz="3200" b="1">
                <a:latin typeface="Calibri"/>
                <a:ea typeface="Calibri"/>
                <a:cs typeface="Calibri"/>
              </a:rPr>
              <a:t>3% </a:t>
            </a:r>
            <a:r>
              <a:rPr lang="en-GB" sz="3200">
                <a:latin typeface="Calibri"/>
                <a:ea typeface="Calibri"/>
                <a:cs typeface="Calibri"/>
              </a:rPr>
              <a:t>always/mostly parked their cars at the terminal and travelled on the ferry as a foot passenger.</a:t>
            </a:r>
          </a:p>
          <a:p>
            <a:pPr algn="ctr"/>
            <a:endParaRPr lang="en-GB" sz="3200">
              <a:latin typeface="Calibri" panose="020F0502020204030204" pitchFamily="34" charset="0"/>
              <a:ea typeface="Calibri" panose="020F0502020204030204" pitchFamily="34" charset="0"/>
              <a:cs typeface="Calibri" panose="020F0502020204030204" pitchFamily="34" charset="0"/>
            </a:endParaRPr>
          </a:p>
          <a:p>
            <a:pPr algn="ctr"/>
            <a:r>
              <a:rPr lang="en-GB" sz="3200">
                <a:latin typeface="Calibri"/>
                <a:ea typeface="Calibri"/>
                <a:cs typeface="Calibri"/>
              </a:rPr>
              <a:t> Public transport use is negligible </a:t>
            </a:r>
          </a:p>
        </p:txBody>
      </p:sp>
      <p:graphicFrame>
        <p:nvGraphicFramePr>
          <p:cNvPr id="15" name="Chart 14">
            <a:extLst>
              <a:ext uri="{FF2B5EF4-FFF2-40B4-BE49-F238E27FC236}">
                <a16:creationId xmlns:a16="http://schemas.microsoft.com/office/drawing/2014/main" id="{5ED4516B-37CF-4B1A-BC5B-17389BB2C664}"/>
              </a:ext>
            </a:extLst>
          </p:cNvPr>
          <p:cNvGraphicFramePr/>
          <p:nvPr>
            <p:extLst>
              <p:ext uri="{D42A27DB-BD31-4B8C-83A1-F6EECF244321}">
                <p14:modId xmlns:p14="http://schemas.microsoft.com/office/powerpoint/2010/main" val="1242929671"/>
              </p:ext>
            </p:extLst>
          </p:nvPr>
        </p:nvGraphicFramePr>
        <p:xfrm>
          <a:off x="11073319" y="17992820"/>
          <a:ext cx="9728294" cy="5502215"/>
        </p:xfrm>
        <a:graphic>
          <a:graphicData uri="http://schemas.openxmlformats.org/drawingml/2006/chart">
            <c:chart xmlns:c="http://schemas.openxmlformats.org/drawingml/2006/chart" xmlns:r="http://schemas.openxmlformats.org/officeDocument/2006/relationships" r:id="rId13"/>
          </a:graphicData>
        </a:graphic>
      </p:graphicFrame>
      <p:sp>
        <p:nvSpPr>
          <p:cNvPr id="7" name="TextBox 6">
            <a:extLst>
              <a:ext uri="{FF2B5EF4-FFF2-40B4-BE49-F238E27FC236}">
                <a16:creationId xmlns:a16="http://schemas.microsoft.com/office/drawing/2014/main" id="{B294B1C2-FE9A-D602-EA5E-96057704D52F}"/>
              </a:ext>
            </a:extLst>
          </p:cNvPr>
          <p:cNvSpPr txBox="1"/>
          <p:nvPr/>
        </p:nvSpPr>
        <p:spPr>
          <a:xfrm>
            <a:off x="519310" y="24182559"/>
            <a:ext cx="4298639" cy="1015663"/>
          </a:xfrm>
          <a:prstGeom prst="rect">
            <a:avLst/>
          </a:prstGeom>
          <a:noFill/>
        </p:spPr>
        <p:txBody>
          <a:bodyPr wrap="square" rtlCol="0">
            <a:spAutoFit/>
          </a:bodyPr>
          <a:lstStyle/>
          <a:p>
            <a:pPr algn="ctr"/>
            <a:r>
              <a:rPr lang="en-GB" sz="2400" b="1">
                <a:latin typeface="Calibri" panose="020F0502020204030204" pitchFamily="34" charset="0"/>
                <a:ea typeface="Calibri" panose="020F0502020204030204" pitchFamily="34" charset="0"/>
                <a:cs typeface="Calibri" panose="020F0502020204030204" pitchFamily="34" charset="0"/>
              </a:rPr>
              <a:t>Top 5 areas of satisfaction</a:t>
            </a:r>
          </a:p>
          <a:p>
            <a:pPr algn="ctr"/>
            <a:r>
              <a:rPr lang="en-GB" sz="1800" i="1">
                <a:latin typeface="Calibri" panose="020F0502020204030204" pitchFamily="34" charset="0"/>
                <a:ea typeface="Calibri" panose="020F0502020204030204" pitchFamily="34" charset="0"/>
                <a:cs typeface="Calibri" panose="020F0502020204030204" pitchFamily="34" charset="0"/>
              </a:rPr>
              <a:t>(total percentage of people who indicate they are either satisfied or very satisfied)</a:t>
            </a:r>
            <a:endParaRPr lang="en-GB" sz="2400" i="1">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EE320729-1261-5CFC-55A2-347B0173E71F}"/>
              </a:ext>
            </a:extLst>
          </p:cNvPr>
          <p:cNvSpPr txBox="1"/>
          <p:nvPr/>
        </p:nvSpPr>
        <p:spPr>
          <a:xfrm>
            <a:off x="5463105" y="24182559"/>
            <a:ext cx="4700464" cy="1015663"/>
          </a:xfrm>
          <a:prstGeom prst="rect">
            <a:avLst/>
          </a:prstGeom>
          <a:noFill/>
        </p:spPr>
        <p:txBody>
          <a:bodyPr wrap="square" rtlCol="0">
            <a:spAutoFit/>
          </a:bodyPr>
          <a:lstStyle/>
          <a:p>
            <a:pPr algn="ctr"/>
            <a:r>
              <a:rPr lang="en-GB" sz="2400" b="1">
                <a:latin typeface="Calibri" panose="020F0502020204030204" pitchFamily="34" charset="0"/>
                <a:ea typeface="Calibri" panose="020F0502020204030204" pitchFamily="34" charset="0"/>
                <a:cs typeface="Calibri" panose="020F0502020204030204" pitchFamily="34" charset="0"/>
              </a:rPr>
              <a:t>Top 5 areas of dissatisfaction</a:t>
            </a:r>
          </a:p>
          <a:p>
            <a:pPr algn="ctr"/>
            <a:r>
              <a:rPr lang="en-GB" sz="1800" i="1">
                <a:latin typeface="Calibri" panose="020F0502020204030204" pitchFamily="34" charset="0"/>
                <a:ea typeface="Calibri" panose="020F0502020204030204" pitchFamily="34" charset="0"/>
                <a:cs typeface="Calibri" panose="020F0502020204030204" pitchFamily="34" charset="0"/>
              </a:rPr>
              <a:t>(total percentage of people who indicate they are either dissatisfied or very dissatisfied)</a:t>
            </a:r>
            <a:endParaRPr lang="en-GB" sz="2400" i="1">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47717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950C4-146A-32A5-7B57-948E49E8DB6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839E7F8-AFD3-154F-5F25-6B0680346F73}"/>
              </a:ext>
            </a:extLst>
          </p:cNvPr>
          <p:cNvSpPr/>
          <p:nvPr/>
        </p:nvSpPr>
        <p:spPr>
          <a:xfrm>
            <a:off x="624344" y="733936"/>
            <a:ext cx="20112583" cy="2162310"/>
          </a:xfrm>
          <a:prstGeom prst="rect">
            <a:avLst/>
          </a:prstGeom>
          <a:solidFill>
            <a:srgbClr val="023459"/>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E1B698EE-A7D9-A553-9CE4-C875A71AA042}"/>
              </a:ext>
            </a:extLst>
          </p:cNvPr>
          <p:cNvSpPr txBox="1"/>
          <p:nvPr/>
        </p:nvSpPr>
        <p:spPr>
          <a:xfrm>
            <a:off x="0" y="1221484"/>
            <a:ext cx="21383625" cy="1323439"/>
          </a:xfrm>
          <a:prstGeom prst="rect">
            <a:avLst/>
          </a:prstGeom>
          <a:noFill/>
        </p:spPr>
        <p:txBody>
          <a:bodyPr wrap="square" rtlCol="0" anchor="ctr">
            <a:spAutoFit/>
          </a:bodyPr>
          <a:lstStyle/>
          <a:p>
            <a:pPr algn="ctr">
              <a:spcBef>
                <a:spcPts val="1200"/>
              </a:spcBef>
              <a:spcAft>
                <a:spcPts val="1200"/>
              </a:spcAft>
            </a:pPr>
            <a:r>
              <a:rPr lang="en-GB" sz="8000" b="1">
                <a:solidFill>
                  <a:schemeClr val="bg1"/>
                </a:solidFill>
                <a:latin typeface="Source Sans Pro" panose="020B0503030403020204" pitchFamily="34" charset="0"/>
                <a:ea typeface="Source Sans Pro" panose="020B0503030403020204" pitchFamily="34" charset="0"/>
              </a:rPr>
              <a:t>Transport Problems</a:t>
            </a:r>
          </a:p>
        </p:txBody>
      </p:sp>
      <p:sp>
        <p:nvSpPr>
          <p:cNvPr id="2" name="Text Placeholder 2">
            <a:extLst>
              <a:ext uri="{FF2B5EF4-FFF2-40B4-BE49-F238E27FC236}">
                <a16:creationId xmlns:a16="http://schemas.microsoft.com/office/drawing/2014/main" id="{AAE15607-B9D8-0E21-68DB-A291E6B06DA4}"/>
              </a:ext>
            </a:extLst>
          </p:cNvPr>
          <p:cNvSpPr txBox="1">
            <a:spLocks/>
          </p:cNvSpPr>
          <p:nvPr/>
        </p:nvSpPr>
        <p:spPr>
          <a:xfrm>
            <a:off x="836790" y="2817182"/>
            <a:ext cx="20199369" cy="2743360"/>
          </a:xfrm>
          <a:prstGeom prst="rect">
            <a:avLst/>
          </a:prstGeom>
        </p:spPr>
        <p:txBody>
          <a:bodyPr vert="horz" lIns="91440" tIns="45720" rIns="91440" bIns="45720" rtlCol="0" anchor="ctr">
            <a:normAutofit/>
          </a:bodyPr>
          <a:lstStyle>
            <a:defPPr>
              <a:defRPr lang="en-US"/>
            </a:defPPr>
            <a:lvl1pPr marL="0" algn="l" defTabSz="2951866" rtl="0" eaLnBrk="1" latinLnBrk="0" hangingPunct="1">
              <a:defRPr sz="2806" kern="1200">
                <a:solidFill>
                  <a:schemeClr val="tx1">
                    <a:tint val="75000"/>
                  </a:schemeClr>
                </a:solidFill>
                <a:latin typeface="+mn-lt"/>
                <a:ea typeface="+mn-ea"/>
                <a:cs typeface="+mn-cs"/>
              </a:defRPr>
            </a:lvl1pPr>
            <a:lvl2pPr marL="1475933" algn="l" defTabSz="2951866" rtl="0" eaLnBrk="1" latinLnBrk="0" hangingPunct="1">
              <a:defRPr sz="5811" kern="1200">
                <a:solidFill>
                  <a:schemeClr val="tx1"/>
                </a:solidFill>
                <a:latin typeface="+mn-lt"/>
                <a:ea typeface="+mn-ea"/>
                <a:cs typeface="+mn-cs"/>
              </a:defRPr>
            </a:lvl2pPr>
            <a:lvl3pPr marL="2951866" algn="l" defTabSz="2951866" rtl="0" eaLnBrk="1" latinLnBrk="0" hangingPunct="1">
              <a:defRPr sz="5811" kern="1200">
                <a:solidFill>
                  <a:schemeClr val="tx1"/>
                </a:solidFill>
                <a:latin typeface="+mn-lt"/>
                <a:ea typeface="+mn-ea"/>
                <a:cs typeface="+mn-cs"/>
              </a:defRPr>
            </a:lvl3pPr>
            <a:lvl4pPr marL="4427799" algn="l" defTabSz="2951866" rtl="0" eaLnBrk="1" latinLnBrk="0" hangingPunct="1">
              <a:defRPr sz="5811" kern="1200">
                <a:solidFill>
                  <a:schemeClr val="tx1"/>
                </a:solidFill>
                <a:latin typeface="+mn-lt"/>
                <a:ea typeface="+mn-ea"/>
                <a:cs typeface="+mn-cs"/>
              </a:defRPr>
            </a:lvl4pPr>
            <a:lvl5pPr marL="5903732" algn="l" defTabSz="2951866" rtl="0" eaLnBrk="1" latinLnBrk="0" hangingPunct="1">
              <a:defRPr sz="5811" kern="1200">
                <a:solidFill>
                  <a:schemeClr val="tx1"/>
                </a:solidFill>
                <a:latin typeface="+mn-lt"/>
                <a:ea typeface="+mn-ea"/>
                <a:cs typeface="+mn-cs"/>
              </a:defRPr>
            </a:lvl5pPr>
            <a:lvl6pPr marL="7379665" algn="l" defTabSz="2951866" rtl="0" eaLnBrk="1" latinLnBrk="0" hangingPunct="1">
              <a:defRPr sz="5811" kern="1200">
                <a:solidFill>
                  <a:schemeClr val="tx1"/>
                </a:solidFill>
                <a:latin typeface="+mn-lt"/>
                <a:ea typeface="+mn-ea"/>
                <a:cs typeface="+mn-cs"/>
              </a:defRPr>
            </a:lvl6pPr>
            <a:lvl7pPr marL="8855598" algn="l" defTabSz="2951866" rtl="0" eaLnBrk="1" latinLnBrk="0" hangingPunct="1">
              <a:defRPr sz="5811" kern="1200">
                <a:solidFill>
                  <a:schemeClr val="tx1"/>
                </a:solidFill>
                <a:latin typeface="+mn-lt"/>
                <a:ea typeface="+mn-ea"/>
                <a:cs typeface="+mn-cs"/>
              </a:defRPr>
            </a:lvl7pPr>
            <a:lvl8pPr marL="10331531" algn="l" defTabSz="2951866" rtl="0" eaLnBrk="1" latinLnBrk="0" hangingPunct="1">
              <a:defRPr sz="5811" kern="1200">
                <a:solidFill>
                  <a:schemeClr val="tx1"/>
                </a:solidFill>
                <a:latin typeface="+mn-lt"/>
                <a:ea typeface="+mn-ea"/>
                <a:cs typeface="+mn-cs"/>
              </a:defRPr>
            </a:lvl8pPr>
            <a:lvl9pPr marL="11807464" algn="l" defTabSz="2951866" rtl="0" eaLnBrk="1" latinLnBrk="0" hangingPunct="1">
              <a:defRPr sz="5811" kern="1200">
                <a:solidFill>
                  <a:schemeClr val="tx1"/>
                </a:solidFill>
                <a:latin typeface="+mn-lt"/>
                <a:ea typeface="+mn-ea"/>
                <a:cs typeface="+mn-cs"/>
              </a:defRPr>
            </a:lvl9pPr>
          </a:lstStyle>
          <a:p>
            <a:r>
              <a:rPr lang="en-AU" sz="3600">
                <a:solidFill>
                  <a:schemeClr val="tx1"/>
                </a:solidFill>
                <a:latin typeface="Calibri" panose="020F0502020204030204" pitchFamily="34" charset="0"/>
                <a:ea typeface="Calibri" panose="020F0502020204030204" pitchFamily="34" charset="0"/>
                <a:cs typeface="Calibri" panose="020F0502020204030204" pitchFamily="34" charset="0"/>
              </a:rPr>
              <a:t>The case for any transport investment should be based on addressing a set of </a:t>
            </a:r>
            <a:r>
              <a:rPr lang="en-AU" sz="3600" b="1">
                <a:solidFill>
                  <a:schemeClr val="tx1"/>
                </a:solidFill>
                <a:latin typeface="Calibri" panose="020F0502020204030204" pitchFamily="34" charset="0"/>
                <a:ea typeface="Calibri" panose="020F0502020204030204" pitchFamily="34" charset="0"/>
                <a:cs typeface="Calibri" panose="020F0502020204030204" pitchFamily="34" charset="0"/>
              </a:rPr>
              <a:t>evidenced transport problems.  </a:t>
            </a:r>
            <a:r>
              <a:rPr lang="en-AU" sz="3600">
                <a:solidFill>
                  <a:schemeClr val="tx1"/>
                </a:solidFill>
                <a:latin typeface="Calibri" panose="020F0502020204030204" pitchFamily="34" charset="0"/>
                <a:ea typeface="Calibri" panose="020F0502020204030204" pitchFamily="34" charset="0"/>
                <a:cs typeface="Calibri" panose="020F0502020204030204" pitchFamily="34" charset="0"/>
              </a:rPr>
              <a:t>We have developed a systematic </a:t>
            </a:r>
            <a:r>
              <a:rPr lang="en-AU" sz="3600" b="1">
                <a:solidFill>
                  <a:schemeClr val="tx1"/>
                </a:solidFill>
                <a:latin typeface="Calibri" panose="020F0502020204030204" pitchFamily="34" charset="0"/>
                <a:ea typeface="Calibri" panose="020F0502020204030204" pitchFamily="34" charset="0"/>
                <a:cs typeface="Calibri" panose="020F0502020204030204" pitchFamily="34" charset="0"/>
              </a:rPr>
              <a:t>‘Transport Problems Framework’ </a:t>
            </a:r>
            <a:r>
              <a:rPr lang="en-AU" sz="3600">
                <a:solidFill>
                  <a:schemeClr val="tx1"/>
                </a:solidFill>
                <a:latin typeface="Calibri" panose="020F0502020204030204" pitchFamily="34" charset="0"/>
                <a:ea typeface="Calibri" panose="020F0502020204030204" pitchFamily="34" charset="0"/>
                <a:cs typeface="Calibri" panose="020F0502020204030204" pitchFamily="34" charset="0"/>
              </a:rPr>
              <a:t>to guide the development of this study, which is shown in the figure below. </a:t>
            </a:r>
          </a:p>
        </p:txBody>
      </p:sp>
      <p:sp>
        <p:nvSpPr>
          <p:cNvPr id="4" name="Text Placeholder 2">
            <a:extLst>
              <a:ext uri="{FF2B5EF4-FFF2-40B4-BE49-F238E27FC236}">
                <a16:creationId xmlns:a16="http://schemas.microsoft.com/office/drawing/2014/main" id="{E092EA00-B73E-B893-09CE-04B23E33E74B}"/>
              </a:ext>
            </a:extLst>
          </p:cNvPr>
          <p:cNvSpPr txBox="1">
            <a:spLocks/>
          </p:cNvSpPr>
          <p:nvPr/>
        </p:nvSpPr>
        <p:spPr>
          <a:xfrm>
            <a:off x="624344" y="8234235"/>
            <a:ext cx="10015986" cy="9265298"/>
          </a:xfrm>
          <a:prstGeom prst="rect">
            <a:avLst/>
          </a:prstGeom>
        </p:spPr>
        <p:txBody>
          <a:bodyPr vert="horz" lIns="91440" tIns="45720" rIns="91440" bIns="45720" rtlCol="0" anchor="ctr">
            <a:normAutofit/>
          </a:bodyPr>
          <a:lstStyle>
            <a:defPPr>
              <a:defRPr lang="en-US"/>
            </a:defPPr>
            <a:lvl1pPr marL="0" algn="l" defTabSz="2951866" rtl="0" eaLnBrk="1" latinLnBrk="0" hangingPunct="1">
              <a:defRPr sz="2806" kern="1200">
                <a:solidFill>
                  <a:schemeClr val="tx1">
                    <a:tint val="75000"/>
                  </a:schemeClr>
                </a:solidFill>
                <a:latin typeface="+mn-lt"/>
                <a:ea typeface="+mn-ea"/>
                <a:cs typeface="+mn-cs"/>
              </a:defRPr>
            </a:lvl1pPr>
            <a:lvl2pPr marL="1475933" algn="l" defTabSz="2951866" rtl="0" eaLnBrk="1" latinLnBrk="0" hangingPunct="1">
              <a:defRPr sz="5811" kern="1200">
                <a:solidFill>
                  <a:schemeClr val="tx1"/>
                </a:solidFill>
                <a:latin typeface="+mn-lt"/>
                <a:ea typeface="+mn-ea"/>
                <a:cs typeface="+mn-cs"/>
              </a:defRPr>
            </a:lvl2pPr>
            <a:lvl3pPr marL="2951866" algn="l" defTabSz="2951866" rtl="0" eaLnBrk="1" latinLnBrk="0" hangingPunct="1">
              <a:defRPr sz="5811" kern="1200">
                <a:solidFill>
                  <a:schemeClr val="tx1"/>
                </a:solidFill>
                <a:latin typeface="+mn-lt"/>
                <a:ea typeface="+mn-ea"/>
                <a:cs typeface="+mn-cs"/>
              </a:defRPr>
            </a:lvl3pPr>
            <a:lvl4pPr marL="4427799" algn="l" defTabSz="2951866" rtl="0" eaLnBrk="1" latinLnBrk="0" hangingPunct="1">
              <a:defRPr sz="5811" kern="1200">
                <a:solidFill>
                  <a:schemeClr val="tx1"/>
                </a:solidFill>
                <a:latin typeface="+mn-lt"/>
                <a:ea typeface="+mn-ea"/>
                <a:cs typeface="+mn-cs"/>
              </a:defRPr>
            </a:lvl4pPr>
            <a:lvl5pPr marL="5903732" algn="l" defTabSz="2951866" rtl="0" eaLnBrk="1" latinLnBrk="0" hangingPunct="1">
              <a:defRPr sz="5811" kern="1200">
                <a:solidFill>
                  <a:schemeClr val="tx1"/>
                </a:solidFill>
                <a:latin typeface="+mn-lt"/>
                <a:ea typeface="+mn-ea"/>
                <a:cs typeface="+mn-cs"/>
              </a:defRPr>
            </a:lvl5pPr>
            <a:lvl6pPr marL="7379665" algn="l" defTabSz="2951866" rtl="0" eaLnBrk="1" latinLnBrk="0" hangingPunct="1">
              <a:defRPr sz="5811" kern="1200">
                <a:solidFill>
                  <a:schemeClr val="tx1"/>
                </a:solidFill>
                <a:latin typeface="+mn-lt"/>
                <a:ea typeface="+mn-ea"/>
                <a:cs typeface="+mn-cs"/>
              </a:defRPr>
            </a:lvl6pPr>
            <a:lvl7pPr marL="8855598" algn="l" defTabSz="2951866" rtl="0" eaLnBrk="1" latinLnBrk="0" hangingPunct="1">
              <a:defRPr sz="5811" kern="1200">
                <a:solidFill>
                  <a:schemeClr val="tx1"/>
                </a:solidFill>
                <a:latin typeface="+mn-lt"/>
                <a:ea typeface="+mn-ea"/>
                <a:cs typeface="+mn-cs"/>
              </a:defRPr>
            </a:lvl7pPr>
            <a:lvl8pPr marL="10331531" algn="l" defTabSz="2951866" rtl="0" eaLnBrk="1" latinLnBrk="0" hangingPunct="1">
              <a:defRPr sz="5811" kern="1200">
                <a:solidFill>
                  <a:schemeClr val="tx1"/>
                </a:solidFill>
                <a:latin typeface="+mn-lt"/>
                <a:ea typeface="+mn-ea"/>
                <a:cs typeface="+mn-cs"/>
              </a:defRPr>
            </a:lvl8pPr>
            <a:lvl9pPr marL="11807464" algn="l" defTabSz="2951866" rtl="0" eaLnBrk="1" latinLnBrk="0" hangingPunct="1">
              <a:defRPr sz="5811" kern="1200">
                <a:solidFill>
                  <a:schemeClr val="tx1"/>
                </a:solidFill>
                <a:latin typeface="+mn-lt"/>
                <a:ea typeface="+mn-ea"/>
                <a:cs typeface="+mn-cs"/>
              </a:defRPr>
            </a:lvl9pPr>
          </a:lstStyle>
          <a:p>
            <a:pPr>
              <a:spcAft>
                <a:spcPts val="1200"/>
              </a:spcAft>
            </a:pPr>
            <a:r>
              <a:rPr lang="en-AU" sz="3200">
                <a:solidFill>
                  <a:schemeClr val="tx1"/>
                </a:solidFill>
                <a:latin typeface="Calibri" panose="020F0502020204030204" pitchFamily="34" charset="0"/>
                <a:ea typeface="Calibri" panose="020F0502020204030204" pitchFamily="34" charset="0"/>
                <a:cs typeface="Calibri" panose="020F0502020204030204" pitchFamily="34" charset="0"/>
              </a:rPr>
              <a:t>A transport problem can be thought of in one of two ways:</a:t>
            </a:r>
          </a:p>
          <a:p>
            <a:pPr marL="628650" lvl="1" indent="-285750">
              <a:lnSpc>
                <a:spcPct val="90000"/>
              </a:lnSpc>
              <a:spcAft>
                <a:spcPts val="1200"/>
              </a:spcAft>
              <a:buFont typeface="Arial" panose="020B0604020202020204" pitchFamily="34" charset="0"/>
              <a:buChar char="•"/>
            </a:pPr>
            <a:r>
              <a:rPr lang="en-AU" sz="3200">
                <a:latin typeface="Calibri" panose="020F0502020204030204" pitchFamily="34" charset="0"/>
                <a:ea typeface="Calibri" panose="020F0502020204030204" pitchFamily="34" charset="0"/>
                <a:cs typeface="Calibri" panose="020F0502020204030204" pitchFamily="34" charset="0"/>
              </a:rPr>
              <a:t>A </a:t>
            </a:r>
            <a:r>
              <a:rPr lang="en-AU" sz="3200" b="1">
                <a:latin typeface="Calibri" panose="020F0502020204030204" pitchFamily="34" charset="0"/>
                <a:ea typeface="Calibri" panose="020F0502020204030204" pitchFamily="34" charset="0"/>
                <a:cs typeface="Calibri" panose="020F0502020204030204" pitchFamily="34" charset="0"/>
              </a:rPr>
              <a:t>problem experienced by a user or potential user of the transport network</a:t>
            </a:r>
          </a:p>
          <a:p>
            <a:pPr marL="628650" lvl="1" indent="-285750">
              <a:lnSpc>
                <a:spcPct val="90000"/>
              </a:lnSpc>
              <a:spcAft>
                <a:spcPts val="1200"/>
              </a:spcAft>
              <a:buFont typeface="Arial" panose="020B0604020202020204" pitchFamily="34" charset="0"/>
              <a:buChar char="•"/>
            </a:pPr>
            <a:r>
              <a:rPr lang="en-AU" sz="3200">
                <a:latin typeface="Calibri" panose="020F0502020204030204" pitchFamily="34" charset="0"/>
                <a:ea typeface="Calibri" panose="020F0502020204030204" pitchFamily="34" charset="0"/>
                <a:cs typeface="Calibri" panose="020F0502020204030204" pitchFamily="34" charset="0"/>
              </a:rPr>
              <a:t>A </a:t>
            </a:r>
            <a:r>
              <a:rPr lang="en-AU" sz="3200" b="1">
                <a:latin typeface="Calibri" panose="020F0502020204030204" pitchFamily="34" charset="0"/>
                <a:ea typeface="Calibri" panose="020F0502020204030204" pitchFamily="34" charset="0"/>
                <a:cs typeface="Calibri" panose="020F0502020204030204" pitchFamily="34" charset="0"/>
              </a:rPr>
              <a:t>negative impact imposed by the transport network </a:t>
            </a:r>
            <a:r>
              <a:rPr lang="en-AU" sz="3200">
                <a:latin typeface="Calibri" panose="020F0502020204030204" pitchFamily="34" charset="0"/>
                <a:ea typeface="Calibri" panose="020F0502020204030204" pitchFamily="34" charset="0"/>
                <a:cs typeface="Calibri" panose="020F0502020204030204" pitchFamily="34" charset="0"/>
              </a:rPr>
              <a:t>on communities; poor air quality or noise for example</a:t>
            </a:r>
          </a:p>
          <a:p>
            <a:pPr marL="628650" lvl="1" indent="-285750">
              <a:lnSpc>
                <a:spcPct val="90000"/>
              </a:lnSpc>
              <a:buFont typeface="Arial" panose="020B0604020202020204" pitchFamily="34" charset="0"/>
              <a:buChar char="•"/>
            </a:pPr>
            <a:endParaRPr lang="en-AU" sz="3200">
              <a:latin typeface="Calibri" panose="020F0502020204030204" pitchFamily="34" charset="0"/>
              <a:ea typeface="Calibri" panose="020F0502020204030204" pitchFamily="34" charset="0"/>
              <a:cs typeface="Calibri" panose="020F0502020204030204" pitchFamily="34" charset="0"/>
            </a:endParaRPr>
          </a:p>
          <a:p>
            <a:r>
              <a:rPr lang="en-AU" sz="3200">
                <a:solidFill>
                  <a:schemeClr val="tx1"/>
                </a:solidFill>
                <a:latin typeface="Calibri" panose="020F0502020204030204" pitchFamily="34" charset="0"/>
                <a:ea typeface="Calibri" panose="020F0502020204030204" pitchFamily="34" charset="0"/>
                <a:cs typeface="Calibri" panose="020F0502020204030204" pitchFamily="34" charset="0"/>
              </a:rPr>
              <a:t>Transport problems, when thought of in this way, are typically associated with a relatively narrow range of parameters which define any journey, defined here as </a:t>
            </a:r>
            <a:r>
              <a:rPr lang="en-AU" sz="3200" b="1">
                <a:solidFill>
                  <a:schemeClr val="tx1"/>
                </a:solidFill>
                <a:latin typeface="Calibri" panose="020F0502020204030204" pitchFamily="34" charset="0"/>
                <a:ea typeface="Calibri" panose="020F0502020204030204" pitchFamily="34" charset="0"/>
                <a:cs typeface="Calibri" panose="020F0502020204030204" pitchFamily="34" charset="0"/>
              </a:rPr>
              <a:t>‘problem themes’</a:t>
            </a:r>
          </a:p>
          <a:p>
            <a:endParaRPr lang="en-AU" sz="320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AU" sz="3200">
                <a:solidFill>
                  <a:schemeClr val="tx1"/>
                </a:solidFill>
                <a:latin typeface="Calibri" panose="020F0502020204030204" pitchFamily="34" charset="0"/>
                <a:ea typeface="Calibri" panose="020F0502020204030204" pitchFamily="34" charset="0"/>
                <a:cs typeface="Calibri" panose="020F0502020204030204" pitchFamily="34" charset="0"/>
              </a:rPr>
              <a:t>We have highlighted what we understand to be the main </a:t>
            </a:r>
            <a:r>
              <a:rPr lang="en-AU" sz="3200" b="1">
                <a:solidFill>
                  <a:schemeClr val="tx1"/>
                </a:solidFill>
                <a:latin typeface="Calibri" panose="020F0502020204030204" pitchFamily="34" charset="0"/>
                <a:ea typeface="Calibri" panose="020F0502020204030204" pitchFamily="34" charset="0"/>
                <a:cs typeface="Calibri" panose="020F0502020204030204" pitchFamily="34" charset="0"/>
              </a:rPr>
              <a:t>transport problem themes </a:t>
            </a:r>
            <a:r>
              <a:rPr lang="en-AU" sz="3200">
                <a:solidFill>
                  <a:schemeClr val="tx1"/>
                </a:solidFill>
                <a:latin typeface="Calibri" panose="020F0502020204030204" pitchFamily="34" charset="0"/>
                <a:ea typeface="Calibri" panose="020F0502020204030204" pitchFamily="34" charset="0"/>
                <a:cs typeface="Calibri" panose="020F0502020204030204" pitchFamily="34" charset="0"/>
              </a:rPr>
              <a:t>for </a:t>
            </a:r>
            <a:r>
              <a:rPr lang="en-AU" sz="3200" b="1">
                <a:solidFill>
                  <a:schemeClr val="tx1"/>
                </a:solidFill>
                <a:latin typeface="Calibri" panose="020F0502020204030204" pitchFamily="34" charset="0"/>
                <a:ea typeface="Calibri" panose="020F0502020204030204" pitchFamily="34" charset="0"/>
                <a:cs typeface="Calibri" panose="020F0502020204030204" pitchFamily="34" charset="0"/>
              </a:rPr>
              <a:t>Unst </a:t>
            </a:r>
            <a:r>
              <a:rPr lang="en-AU" sz="3200">
                <a:solidFill>
                  <a:schemeClr val="tx1"/>
                </a:solidFill>
                <a:latin typeface="Calibri" panose="020F0502020204030204" pitchFamily="34" charset="0"/>
                <a:ea typeface="Calibri" panose="020F0502020204030204" pitchFamily="34" charset="0"/>
                <a:cs typeface="Calibri" panose="020F0502020204030204" pitchFamily="34" charset="0"/>
              </a:rPr>
              <a:t>in blue in the table on the right. </a:t>
            </a:r>
            <a:r>
              <a:rPr lang="en-AU" sz="3200" b="1">
                <a:solidFill>
                  <a:schemeClr val="tx1"/>
                </a:solidFill>
                <a:latin typeface="Calibri" panose="020F0502020204030204" pitchFamily="34" charset="0"/>
                <a:ea typeface="Calibri" panose="020F0502020204030204" pitchFamily="34" charset="0"/>
                <a:cs typeface="Calibri" panose="020F0502020204030204" pitchFamily="34" charset="0"/>
              </a:rPr>
              <a:t>Steps 1 and 2 </a:t>
            </a:r>
            <a:r>
              <a:rPr lang="en-AU" sz="3200">
                <a:solidFill>
                  <a:schemeClr val="tx1"/>
                </a:solidFill>
                <a:latin typeface="Calibri" panose="020F0502020204030204" pitchFamily="34" charset="0"/>
                <a:ea typeface="Calibri" panose="020F0502020204030204" pitchFamily="34" charset="0"/>
                <a:cs typeface="Calibri" panose="020F0502020204030204" pitchFamily="34" charset="0"/>
              </a:rPr>
              <a:t>of the ‘Transport Problems Framework’ are set out in the table below, and the outcomes of this engagement, together with other evidence, will be used to help inform </a:t>
            </a:r>
            <a:r>
              <a:rPr lang="en-AU" sz="3200" b="1">
                <a:solidFill>
                  <a:schemeClr val="tx1"/>
                </a:solidFill>
                <a:latin typeface="Calibri" panose="020F0502020204030204" pitchFamily="34" charset="0"/>
                <a:ea typeface="Calibri" panose="020F0502020204030204" pitchFamily="34" charset="0"/>
                <a:cs typeface="Calibri" panose="020F0502020204030204" pitchFamily="34" charset="0"/>
              </a:rPr>
              <a:t>Steps 3-5</a:t>
            </a:r>
            <a:endParaRPr lang="en-AU" sz="3200" b="1">
              <a:latin typeface="Calibri" panose="020F0502020204030204" pitchFamily="34" charset="0"/>
              <a:ea typeface="Calibri" panose="020F0502020204030204" pitchFamily="34" charset="0"/>
              <a:cs typeface="Calibri" panose="020F0502020204030204" pitchFamily="34" charset="0"/>
            </a:endParaRPr>
          </a:p>
          <a:p>
            <a:pPr marL="628650" lvl="1" indent="-285750">
              <a:lnSpc>
                <a:spcPct val="90000"/>
              </a:lnSpc>
              <a:buFont typeface="Arial" panose="020B0604020202020204" pitchFamily="34" charset="0"/>
              <a:buChar char="•"/>
            </a:pPr>
            <a:endParaRPr lang="en-GB" sz="320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Table 4">
            <a:extLst>
              <a:ext uri="{FF2B5EF4-FFF2-40B4-BE49-F238E27FC236}">
                <a16:creationId xmlns:a16="http://schemas.microsoft.com/office/drawing/2014/main" id="{AEC420E5-93D2-9D0E-9489-AA0D46AB6E60}"/>
              </a:ext>
            </a:extLst>
          </p:cNvPr>
          <p:cNvGraphicFramePr>
            <a:graphicFrameLocks noGrp="1"/>
          </p:cNvGraphicFramePr>
          <p:nvPr>
            <p:extLst>
              <p:ext uri="{D42A27DB-BD31-4B8C-83A1-F6EECF244321}">
                <p14:modId xmlns:p14="http://schemas.microsoft.com/office/powerpoint/2010/main" val="550410295"/>
              </p:ext>
            </p:extLst>
          </p:nvPr>
        </p:nvGraphicFramePr>
        <p:xfrm>
          <a:off x="11069217" y="8504018"/>
          <a:ext cx="9638582" cy="8565183"/>
        </p:xfrm>
        <a:graphic>
          <a:graphicData uri="http://schemas.openxmlformats.org/drawingml/2006/table">
            <a:tbl>
              <a:tblPr firstRow="1" bandRow="1">
                <a:tableStyleId>{5C22544A-7EE6-4342-B048-85BDC9FD1C3A}</a:tableStyleId>
              </a:tblPr>
              <a:tblGrid>
                <a:gridCol w="4722569">
                  <a:extLst>
                    <a:ext uri="{9D8B030D-6E8A-4147-A177-3AD203B41FA5}">
                      <a16:colId xmlns:a16="http://schemas.microsoft.com/office/drawing/2014/main" val="344744881"/>
                    </a:ext>
                  </a:extLst>
                </a:gridCol>
                <a:gridCol w="4916013">
                  <a:extLst>
                    <a:ext uri="{9D8B030D-6E8A-4147-A177-3AD203B41FA5}">
                      <a16:colId xmlns:a16="http://schemas.microsoft.com/office/drawing/2014/main" val="3616754586"/>
                    </a:ext>
                  </a:extLst>
                </a:gridCol>
              </a:tblGrid>
              <a:tr h="728787">
                <a:tc>
                  <a:txBody>
                    <a:bodyPr/>
                    <a:lstStyle/>
                    <a:p>
                      <a:pPr algn="ctr"/>
                      <a:r>
                        <a:rPr lang="en-GB" sz="2000">
                          <a:latin typeface="Calibri"/>
                          <a:ea typeface="Calibri"/>
                          <a:cs typeface="Calibri"/>
                        </a:rPr>
                        <a:t>All modes of transport</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23459"/>
                    </a:solidFill>
                  </a:tcPr>
                </a:tc>
                <a:tc>
                  <a:txBody>
                    <a:bodyPr/>
                    <a:lstStyle/>
                    <a:p>
                      <a:pPr algn="ctr"/>
                      <a:r>
                        <a:rPr lang="en-GB" sz="2000">
                          <a:latin typeface="Calibri"/>
                          <a:ea typeface="Calibri"/>
                          <a:cs typeface="Calibri"/>
                        </a:rPr>
                        <a:t>Public transport specific</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23459"/>
                    </a:solidFill>
                  </a:tcPr>
                </a:tc>
                <a:extLst>
                  <a:ext uri="{0D108BD9-81ED-4DB2-BD59-A6C34878D82A}">
                    <a16:rowId xmlns:a16="http://schemas.microsoft.com/office/drawing/2014/main" val="910575708"/>
                  </a:ext>
                </a:extLst>
              </a:tr>
              <a:tr h="802254">
                <a:tc>
                  <a:txBody>
                    <a:bodyPr/>
                    <a:lstStyle/>
                    <a:p>
                      <a:r>
                        <a:rPr lang="en-GB" sz="2000">
                          <a:latin typeface="Calibri" panose="020F0502020204030204" pitchFamily="34" charset="0"/>
                          <a:ea typeface="Calibri" panose="020F0502020204030204" pitchFamily="34" charset="0"/>
                          <a:cs typeface="Calibri" panose="020F0502020204030204" pitchFamily="34" charset="0"/>
                        </a:rPr>
                        <a:t>Concern over the environmental impact of travel</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DDF2"/>
                    </a:solidFill>
                  </a:tcPr>
                </a:tc>
                <a:tc>
                  <a:txBody>
                    <a:bodyPr/>
                    <a:lstStyle/>
                    <a:p>
                      <a:r>
                        <a:rPr lang="en-GB" sz="2000">
                          <a:latin typeface="Calibri" panose="020F0502020204030204" pitchFamily="34" charset="0"/>
                          <a:ea typeface="Calibri" panose="020F0502020204030204" pitchFamily="34" charset="0"/>
                          <a:cs typeface="Calibri" panose="020F0502020204030204" pitchFamily="34" charset="0"/>
                        </a:rPr>
                        <a:t>Booking and journey planning</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DDF2"/>
                    </a:solidFill>
                  </a:tcPr>
                </a:tc>
                <a:extLst>
                  <a:ext uri="{0D108BD9-81ED-4DB2-BD59-A6C34878D82A}">
                    <a16:rowId xmlns:a16="http://schemas.microsoft.com/office/drawing/2014/main" val="688327044"/>
                  </a:ext>
                </a:extLst>
              </a:tr>
              <a:tr h="561579">
                <a:tc>
                  <a:txBody>
                    <a:bodyPr/>
                    <a:lstStyle/>
                    <a:p>
                      <a:pPr marL="0" algn="l" defTabSz="685800" rtl="0" eaLnBrk="1" latinLnBrk="0" hangingPunct="1"/>
                      <a:r>
                        <a:rPr lang="en-GB" sz="2000" kern="1200">
                          <a:solidFill>
                            <a:schemeClr val="dk1"/>
                          </a:solidFill>
                          <a:latin typeface="Calibri" panose="020F0502020204030204" pitchFamily="34" charset="0"/>
                          <a:ea typeface="Calibri" panose="020F0502020204030204" pitchFamily="34" charset="0"/>
                          <a:cs typeface="Calibri" panose="020F0502020204030204" pitchFamily="34" charset="0"/>
                        </a:rPr>
                        <a:t>Cost of travel and affordability</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DDF2"/>
                    </a:solidFill>
                  </a:tcPr>
                </a:tc>
                <a:tc>
                  <a:txBody>
                    <a:bodyPr/>
                    <a:lstStyle/>
                    <a:p>
                      <a:pPr marL="0" algn="l" defTabSz="2138324" rtl="0" eaLnBrk="1" latinLnBrk="0" hangingPunct="1"/>
                      <a:r>
                        <a:rPr lang="en-GB" sz="2000" kern="1200">
                          <a:solidFill>
                            <a:schemeClr val="dk1"/>
                          </a:solidFill>
                          <a:latin typeface="Calibri" panose="020F0502020204030204" pitchFamily="34" charset="0"/>
                          <a:ea typeface="Calibri" panose="020F0502020204030204" pitchFamily="34" charset="0"/>
                          <a:cs typeface="Calibri" panose="020F0502020204030204" pitchFamily="34" charset="0"/>
                        </a:rPr>
                        <a:t>Capacity – e.g., car deck capacity</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DDF2"/>
                    </a:solidFill>
                  </a:tcPr>
                </a:tc>
                <a:extLst>
                  <a:ext uri="{0D108BD9-81ED-4DB2-BD59-A6C34878D82A}">
                    <a16:rowId xmlns:a16="http://schemas.microsoft.com/office/drawing/2014/main" val="837632739"/>
                  </a:ext>
                </a:extLst>
              </a:tr>
              <a:tr h="409512">
                <a:tc>
                  <a:txBody>
                    <a:bodyPr/>
                    <a:lstStyle/>
                    <a:p>
                      <a:pPr marL="0" algn="l" defTabSz="685800" rtl="0" eaLnBrk="1" latinLnBrk="0" hangingPunct="1"/>
                      <a:r>
                        <a:rPr lang="en-GB" sz="2000" kern="1200">
                          <a:solidFill>
                            <a:schemeClr val="dk1"/>
                          </a:solidFill>
                          <a:latin typeface="Calibri"/>
                          <a:ea typeface="Calibri"/>
                          <a:cs typeface="Calibri"/>
                        </a:rPr>
                        <a:t>Fuel and power issues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685800" rtl="0" eaLnBrk="1" latinLnBrk="0" hangingPunct="1"/>
                      <a:r>
                        <a:rPr lang="en-GB" sz="2000" kern="1200">
                          <a:solidFill>
                            <a:schemeClr val="dk1"/>
                          </a:solidFill>
                          <a:latin typeface="Calibri"/>
                          <a:ea typeface="Calibri"/>
                          <a:cs typeface="Calibri"/>
                        </a:rPr>
                        <a:t>Comfort, safety and security</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0188016"/>
                  </a:ext>
                </a:extLst>
              </a:tr>
              <a:tr h="802254">
                <a:tc>
                  <a:txBody>
                    <a:bodyPr/>
                    <a:lstStyle/>
                    <a:p>
                      <a:pPr marL="0" algn="l" defTabSz="685800" rtl="0" eaLnBrk="1" latinLnBrk="0" hangingPunct="1"/>
                      <a:r>
                        <a:rPr lang="en-GB" sz="2000" kern="1200">
                          <a:solidFill>
                            <a:schemeClr val="dk1"/>
                          </a:solidFill>
                          <a:latin typeface="Calibri" panose="020F0502020204030204" pitchFamily="34" charset="0"/>
                          <a:ea typeface="Calibri" panose="020F0502020204030204" pitchFamily="34" charset="0"/>
                          <a:cs typeface="Calibri" panose="020F0502020204030204" pitchFamily="34" charset="0"/>
                        </a:rPr>
                        <a:t>Integration of travel between modes (e.g., ferry to bus)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DDF2"/>
                    </a:solidFill>
                  </a:tcPr>
                </a:tc>
                <a:tc>
                  <a:txBody>
                    <a:bodyPr/>
                    <a:lstStyle/>
                    <a:p>
                      <a:pPr marL="0" algn="l" defTabSz="685800" rtl="0" eaLnBrk="1" latinLnBrk="0" hangingPunct="1"/>
                      <a:r>
                        <a:rPr lang="en-GB" sz="2000" kern="1200">
                          <a:solidFill>
                            <a:schemeClr val="dk1"/>
                          </a:solidFill>
                          <a:latin typeface="Calibri"/>
                          <a:ea typeface="Calibri"/>
                          <a:cs typeface="Calibri"/>
                        </a:rPr>
                        <a:t>Connectivity and network coverage (i.e., availability of services)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9404362"/>
                  </a:ext>
                </a:extLst>
              </a:tr>
              <a:tr h="802254">
                <a:tc>
                  <a:txBody>
                    <a:bodyPr/>
                    <a:lstStyle/>
                    <a:p>
                      <a:pPr marL="0" algn="l" defTabSz="685800" rtl="0" eaLnBrk="1" latinLnBrk="0" hangingPunct="1"/>
                      <a:r>
                        <a:rPr lang="en-GB" sz="2000" kern="1200">
                          <a:solidFill>
                            <a:schemeClr val="dk1"/>
                          </a:solidFill>
                          <a:latin typeface="Calibri"/>
                          <a:ea typeface="Calibri"/>
                          <a:cs typeface="Calibri"/>
                        </a:rPr>
                        <a:t>Journey information, including for protected groups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685800" rtl="0" eaLnBrk="1" latinLnBrk="0" hangingPunct="1"/>
                      <a:r>
                        <a:rPr lang="en-GB" sz="2000" kern="1200">
                          <a:solidFill>
                            <a:schemeClr val="dk1"/>
                          </a:solidFill>
                          <a:latin typeface="Calibri"/>
                          <a:ea typeface="Calibri"/>
                          <a:cs typeface="Calibri"/>
                        </a:rPr>
                        <a:t>Ease of use/convenience</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6608329"/>
                  </a:ext>
                </a:extLst>
              </a:tr>
              <a:tr h="658023">
                <a:tc>
                  <a:txBody>
                    <a:bodyPr/>
                    <a:lstStyle/>
                    <a:p>
                      <a:pPr marL="0" algn="l" defTabSz="685800" rtl="0" eaLnBrk="1" latinLnBrk="0" hangingPunct="1"/>
                      <a:r>
                        <a:rPr lang="en-GB" sz="2000" kern="1200">
                          <a:solidFill>
                            <a:schemeClr val="dk1"/>
                          </a:solidFill>
                          <a:latin typeface="Calibri"/>
                          <a:ea typeface="Calibri"/>
                          <a:cs typeface="Calibri"/>
                        </a:rPr>
                        <a:t>Journey quality</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685800" rtl="0" eaLnBrk="1" latinLnBrk="0" hangingPunct="1"/>
                      <a:r>
                        <a:rPr lang="en-GB" sz="2000" kern="1200">
                          <a:solidFill>
                            <a:schemeClr val="dk1"/>
                          </a:solidFill>
                          <a:latin typeface="Calibri"/>
                          <a:ea typeface="Calibri"/>
                          <a:cs typeface="Calibri"/>
                        </a:rPr>
                        <a:t>Integration between services (e.g., bus-to-bus)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57677"/>
                  </a:ext>
                </a:extLst>
              </a:tr>
              <a:tr h="716643">
                <a:tc>
                  <a:txBody>
                    <a:bodyPr/>
                    <a:lstStyle/>
                    <a:p>
                      <a:pPr marL="0" algn="l" defTabSz="685800" rtl="0" eaLnBrk="1" latinLnBrk="0" hangingPunct="1"/>
                      <a:r>
                        <a:rPr lang="en-GB" sz="2000" kern="1200">
                          <a:solidFill>
                            <a:schemeClr val="dk1"/>
                          </a:solidFill>
                          <a:latin typeface="Calibri" panose="020F0502020204030204" pitchFamily="34" charset="0"/>
                          <a:ea typeface="Calibri" panose="020F0502020204030204" pitchFamily="34" charset="0"/>
                          <a:cs typeface="Calibri" panose="020F0502020204030204" pitchFamily="34" charset="0"/>
                        </a:rPr>
                        <a:t>Journey times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DDF2"/>
                    </a:solidFill>
                  </a:tcPr>
                </a:tc>
                <a:tc>
                  <a:txBody>
                    <a:bodyPr/>
                    <a:lstStyle/>
                    <a:p>
                      <a:pPr marL="0" algn="l" defTabSz="685800" rtl="0" eaLnBrk="1" latinLnBrk="0" hangingPunct="1"/>
                      <a:r>
                        <a:rPr lang="en-GB" sz="2000" kern="1200">
                          <a:solidFill>
                            <a:schemeClr val="dk1"/>
                          </a:solidFill>
                          <a:latin typeface="Calibri" panose="020F0502020204030204" pitchFamily="34" charset="0"/>
                          <a:ea typeface="Calibri" panose="020F0502020204030204" pitchFamily="34" charset="0"/>
                          <a:cs typeface="Calibri" panose="020F0502020204030204" pitchFamily="34" charset="0"/>
                        </a:rPr>
                        <a:t>Service reliability (cancellations and punctuality)</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DDF2"/>
                    </a:solidFill>
                  </a:tcPr>
                </a:tc>
                <a:extLst>
                  <a:ext uri="{0D108BD9-81ED-4DB2-BD59-A6C34878D82A}">
                    <a16:rowId xmlns:a16="http://schemas.microsoft.com/office/drawing/2014/main" val="1835600361"/>
                  </a:ext>
                </a:extLst>
              </a:tr>
              <a:tr h="770745">
                <a:tc>
                  <a:txBody>
                    <a:bodyPr/>
                    <a:lstStyle/>
                    <a:p>
                      <a:pPr marL="0" algn="l" defTabSz="685800" rtl="0" eaLnBrk="1" latinLnBrk="0" hangingPunct="1"/>
                      <a:r>
                        <a:rPr lang="en-GB" sz="2000" kern="1200">
                          <a:solidFill>
                            <a:schemeClr val="dk1"/>
                          </a:solidFill>
                          <a:latin typeface="Calibri"/>
                          <a:ea typeface="Calibri"/>
                          <a:cs typeface="Calibri"/>
                        </a:rPr>
                        <a:t>Journey time reliability</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685800" rtl="0" eaLnBrk="1" latinLnBrk="0" hangingPunct="1"/>
                      <a:r>
                        <a:rPr lang="en-GB" sz="2000" kern="1200">
                          <a:solidFill>
                            <a:schemeClr val="dk1"/>
                          </a:solidFill>
                          <a:latin typeface="Calibri"/>
                          <a:ea typeface="Calibri"/>
                          <a:cs typeface="Calibri"/>
                        </a:rPr>
                        <a:t>Timetables (time of first and last service, frequency and days of week operated)</a:t>
                      </a:r>
                      <a:endParaRPr lang="en-GB" sz="2000" kern="120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DDF2"/>
                    </a:solidFill>
                  </a:tcPr>
                </a:tc>
                <a:extLst>
                  <a:ext uri="{0D108BD9-81ED-4DB2-BD59-A6C34878D82A}">
                    <a16:rowId xmlns:a16="http://schemas.microsoft.com/office/drawing/2014/main" val="3234225170"/>
                  </a:ext>
                </a:extLst>
              </a:tr>
              <a:tr h="561579">
                <a:tc>
                  <a:txBody>
                    <a:bodyPr/>
                    <a:lstStyle/>
                    <a:p>
                      <a:pPr marL="0" algn="l" defTabSz="685800" rtl="0" eaLnBrk="1" latinLnBrk="0" hangingPunct="1"/>
                      <a:r>
                        <a:rPr lang="en-GB" sz="2000" kern="1200">
                          <a:solidFill>
                            <a:schemeClr val="dk1"/>
                          </a:solidFill>
                          <a:latin typeface="Calibri"/>
                          <a:ea typeface="Calibri"/>
                          <a:cs typeface="Calibri"/>
                        </a:rPr>
                        <a:t>Lack of awareness of travel options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685800" rtl="0" eaLnBrk="1" latinLnBrk="0" hangingPunct="1"/>
                      <a:endParaRPr lang="en-GB" sz="2000" kern="120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9202777"/>
                  </a:ext>
                </a:extLst>
              </a:tr>
              <a:tr h="519680">
                <a:tc>
                  <a:txBody>
                    <a:bodyPr/>
                    <a:lstStyle/>
                    <a:p>
                      <a:r>
                        <a:rPr lang="en-GB" sz="2000">
                          <a:latin typeface="Calibri" panose="020F0502020204030204" pitchFamily="34" charset="0"/>
                          <a:ea typeface="Calibri" panose="020F0502020204030204" pitchFamily="34" charset="0"/>
                          <a:cs typeface="Calibri" panose="020F0502020204030204" pitchFamily="34" charset="0"/>
                        </a:rPr>
                        <a:t>Personal accessibility</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3DDF2"/>
                    </a:solidFill>
                  </a:tcPr>
                </a:tc>
                <a:tc>
                  <a:txBody>
                    <a:bodyPr/>
                    <a:lstStyle/>
                    <a:p>
                      <a:endParaRPr lang="en-GB" sz="2000">
                        <a:latin typeface="Calibri" panose="020F0502020204030204" pitchFamily="34" charset="0"/>
                        <a:ea typeface="Calibri" panose="020F0502020204030204" pitchFamily="34" charset="0"/>
                        <a:cs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6005602"/>
                  </a:ext>
                </a:extLst>
              </a:tr>
              <a:tr h="594428">
                <a:tc>
                  <a:txBody>
                    <a:bodyPr/>
                    <a:lstStyle/>
                    <a:p>
                      <a:r>
                        <a:rPr lang="en-GB" sz="2000">
                          <a:latin typeface="Calibri"/>
                          <a:ea typeface="Calibri"/>
                          <a:cs typeface="Calibri"/>
                        </a:rPr>
                        <a:t>Personal security</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a:latin typeface="Calibri" panose="020F0502020204030204" pitchFamily="34" charset="0"/>
                        <a:ea typeface="Calibri" panose="020F0502020204030204" pitchFamily="34" charset="0"/>
                        <a:cs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9445136"/>
                  </a:ext>
                </a:extLst>
              </a:tr>
              <a:tr h="594428">
                <a:tc>
                  <a:txBody>
                    <a:bodyPr/>
                    <a:lstStyle/>
                    <a:p>
                      <a:r>
                        <a:rPr lang="en-GB" sz="2000">
                          <a:latin typeface="Calibri"/>
                          <a:ea typeface="Calibri"/>
                          <a:cs typeface="Calibri"/>
                        </a:rPr>
                        <a:t>Travel safety</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000">
                        <a:latin typeface="Calibri" panose="020F0502020204030204" pitchFamily="34" charset="0"/>
                        <a:ea typeface="Calibri" panose="020F0502020204030204" pitchFamily="34" charset="0"/>
                        <a:cs typeface="Calibri" panose="020F050202020403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4028282"/>
                  </a:ext>
                </a:extLst>
              </a:tr>
            </a:tbl>
          </a:graphicData>
        </a:graphic>
      </p:graphicFrame>
      <p:graphicFrame>
        <p:nvGraphicFramePr>
          <p:cNvPr id="7" name="Table 6">
            <a:extLst>
              <a:ext uri="{FF2B5EF4-FFF2-40B4-BE49-F238E27FC236}">
                <a16:creationId xmlns:a16="http://schemas.microsoft.com/office/drawing/2014/main" id="{B4588E3F-31B3-AC72-0029-C444E766B3E0}"/>
              </a:ext>
            </a:extLst>
          </p:cNvPr>
          <p:cNvGraphicFramePr>
            <a:graphicFrameLocks noGrp="1"/>
          </p:cNvGraphicFramePr>
          <p:nvPr>
            <p:extLst>
              <p:ext uri="{D42A27DB-BD31-4B8C-83A1-F6EECF244321}">
                <p14:modId xmlns:p14="http://schemas.microsoft.com/office/powerpoint/2010/main" val="2569624655"/>
              </p:ext>
            </p:extLst>
          </p:nvPr>
        </p:nvGraphicFramePr>
        <p:xfrm>
          <a:off x="687411" y="17420524"/>
          <a:ext cx="20025188" cy="11480038"/>
        </p:xfrm>
        <a:graphic>
          <a:graphicData uri="http://schemas.openxmlformats.org/drawingml/2006/table">
            <a:tbl>
              <a:tblPr firstRow="1" bandRow="1">
                <a:tableStyleId>{5C22544A-7EE6-4342-B048-85BDC9FD1C3A}</a:tableStyleId>
              </a:tblPr>
              <a:tblGrid>
                <a:gridCol w="3235649">
                  <a:extLst>
                    <a:ext uri="{9D8B030D-6E8A-4147-A177-3AD203B41FA5}">
                      <a16:colId xmlns:a16="http://schemas.microsoft.com/office/drawing/2014/main" val="1713714349"/>
                    </a:ext>
                  </a:extLst>
                </a:gridCol>
                <a:gridCol w="6760982">
                  <a:extLst>
                    <a:ext uri="{9D8B030D-6E8A-4147-A177-3AD203B41FA5}">
                      <a16:colId xmlns:a16="http://schemas.microsoft.com/office/drawing/2014/main" val="3060930700"/>
                    </a:ext>
                  </a:extLst>
                </a:gridCol>
                <a:gridCol w="10028557">
                  <a:extLst>
                    <a:ext uri="{9D8B030D-6E8A-4147-A177-3AD203B41FA5}">
                      <a16:colId xmlns:a16="http://schemas.microsoft.com/office/drawing/2014/main" val="901490599"/>
                    </a:ext>
                  </a:extLst>
                </a:gridCol>
              </a:tblGrid>
              <a:tr h="564488">
                <a:tc>
                  <a:txBody>
                    <a:bodyPr/>
                    <a:lstStyle/>
                    <a:p>
                      <a:pPr algn="ctr"/>
                      <a:r>
                        <a:rPr lang="en-GB" sz="2000">
                          <a:latin typeface="Calibri"/>
                          <a:ea typeface="Calibri"/>
                          <a:cs typeface="Calibri"/>
                        </a:rPr>
                        <a:t>Problem Theme</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23459"/>
                    </a:solidFill>
                  </a:tcPr>
                </a:tc>
                <a:tc>
                  <a:txBody>
                    <a:bodyPr/>
                    <a:lstStyle/>
                    <a:p>
                      <a:pPr algn="ctr"/>
                      <a:r>
                        <a:rPr lang="en-GB" sz="2000">
                          <a:latin typeface="Calibri"/>
                          <a:ea typeface="Calibri"/>
                          <a:cs typeface="Calibri"/>
                        </a:rPr>
                        <a:t>                   Problem(s)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23459"/>
                    </a:solidFill>
                  </a:tcPr>
                </a:tc>
                <a:tc>
                  <a:txBody>
                    <a:bodyPr/>
                    <a:lstStyle/>
                    <a:p>
                      <a:pPr algn="ctr"/>
                      <a:r>
                        <a:rPr lang="en-GB" sz="2000">
                          <a:latin typeface="Calibri"/>
                          <a:ea typeface="Calibri"/>
                          <a:cs typeface="Calibri"/>
                        </a:rPr>
                        <a:t>                 Supply-side cause(s)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23459"/>
                    </a:solidFill>
                  </a:tcPr>
                </a:tc>
                <a:extLst>
                  <a:ext uri="{0D108BD9-81ED-4DB2-BD59-A6C34878D82A}">
                    <a16:rowId xmlns:a16="http://schemas.microsoft.com/office/drawing/2014/main" val="279952851"/>
                  </a:ext>
                </a:extLst>
              </a:tr>
              <a:tr h="1010291">
                <a:tc>
                  <a:txBody>
                    <a:bodyPr/>
                    <a:lstStyle/>
                    <a:p>
                      <a:r>
                        <a:rPr lang="en-GB" sz="2100" b="1" i="0">
                          <a:latin typeface="Calibri"/>
                          <a:ea typeface="Calibri"/>
                          <a:cs typeface="Calibri"/>
                        </a:rPr>
                        <a:t>Concern over environmental impact of travel</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BBE1FD"/>
                    </a:solidFill>
                  </a:tcPr>
                </a:tc>
                <a:tc>
                  <a:txBody>
                    <a:bodyPr/>
                    <a:lstStyle/>
                    <a:p>
                      <a:r>
                        <a:rPr lang="en-GB" sz="2100">
                          <a:latin typeface="Calibri"/>
                          <a:ea typeface="Calibri"/>
                          <a:cs typeface="Calibri"/>
                        </a:rPr>
                        <a:t>Greenhouse gas emissions from vessels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r>
                        <a:rPr lang="en-GB" sz="2100">
                          <a:latin typeface="Calibri"/>
                          <a:ea typeface="Calibri"/>
                          <a:cs typeface="Calibri"/>
                        </a:rPr>
                        <a:t>MV </a:t>
                      </a:r>
                      <a:r>
                        <a:rPr lang="en-GB" sz="2100" i="1">
                          <a:latin typeface="Calibri"/>
                          <a:ea typeface="Calibri"/>
                          <a:cs typeface="Calibri"/>
                        </a:rPr>
                        <a:t>Bigga</a:t>
                      </a:r>
                      <a:r>
                        <a:rPr lang="en-GB" sz="2100" i="0">
                          <a:latin typeface="Calibri"/>
                          <a:ea typeface="Calibri"/>
                          <a:cs typeface="Calibri"/>
                        </a:rPr>
                        <a:t> and MV </a:t>
                      </a:r>
                      <a:r>
                        <a:rPr lang="en-GB" sz="2100" i="1">
                          <a:latin typeface="Calibri"/>
                          <a:ea typeface="Calibri"/>
                          <a:cs typeface="Calibri"/>
                        </a:rPr>
                        <a:t>Geira </a:t>
                      </a:r>
                      <a:r>
                        <a:rPr lang="en-GB" sz="2100" i="0">
                          <a:latin typeface="Calibri"/>
                          <a:ea typeface="Calibri"/>
                          <a:cs typeface="Calibri"/>
                        </a:rPr>
                        <a:t>are both conventional diesel vessels</a:t>
                      </a:r>
                      <a:endParaRPr lang="en-GB" sz="2100">
                        <a:latin typeface="Calibri"/>
                        <a:ea typeface="Calibri"/>
                        <a:cs typeface="Calibri"/>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580490430"/>
                  </a:ext>
                </a:extLst>
              </a:tr>
              <a:tr h="899042">
                <a:tc>
                  <a:txBody>
                    <a:bodyPr/>
                    <a:lstStyle/>
                    <a:p>
                      <a:r>
                        <a:rPr lang="en-GB" sz="2100" b="1" i="0">
                          <a:latin typeface="Calibri"/>
                          <a:ea typeface="Calibri"/>
                          <a:cs typeface="Calibri"/>
                        </a:rPr>
                        <a:t>Cost of travel and affordability</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BBE1FD"/>
                    </a:solidFill>
                  </a:tcPr>
                </a:tc>
                <a:tc>
                  <a:txBody>
                    <a:bodyPr/>
                    <a:lstStyle/>
                    <a:p>
                      <a:r>
                        <a:rPr lang="en-GB" sz="2100">
                          <a:latin typeface="Calibri"/>
                          <a:ea typeface="Calibri"/>
                          <a:cs typeface="Calibri"/>
                        </a:rPr>
                        <a:t>The level of fares was a source of dissatisfaction in the resident survey</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r>
                        <a:rPr lang="en-GB" sz="2100">
                          <a:latin typeface="Calibri"/>
                          <a:ea typeface="Calibri"/>
                          <a:cs typeface="Calibri"/>
                        </a:rPr>
                        <a:t>High-frequency of travel means that the cost of travel can account for a high proportion of income</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744506595"/>
                  </a:ext>
                </a:extLst>
              </a:tr>
              <a:tr h="1317771">
                <a:tc>
                  <a:txBody>
                    <a:bodyPr/>
                    <a:lstStyle/>
                    <a:p>
                      <a:r>
                        <a:rPr lang="en-GB" sz="2100" b="1" i="0">
                          <a:latin typeface="Calibri"/>
                          <a:ea typeface="Calibri"/>
                          <a:cs typeface="Calibri"/>
                        </a:rPr>
                        <a:t>Integration of travel between modes – ferry to bus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BBE1FD"/>
                    </a:solidFill>
                  </a:tcPr>
                </a:tc>
                <a:tc>
                  <a:txBody>
                    <a:bodyPr/>
                    <a:lstStyle/>
                    <a:p>
                      <a:r>
                        <a:rPr lang="en-GB" sz="2100">
                          <a:latin typeface="Calibri"/>
                          <a:ea typeface="Calibri"/>
                          <a:cs typeface="Calibri"/>
                        </a:rPr>
                        <a:t>Majority of ferries do not connect with a bus at Gutcher or Belmont – this is a particular issue for journeys to Lerwick given the need to connect with the Yell Sound ferry and then travel onwards from Toft</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marL="0" indent="0" algn="l" defTabSz="685800" rtl="0" eaLnBrk="1" latinLnBrk="0" hangingPunct="1">
                        <a:buFontTx/>
                        <a:buNone/>
                      </a:pPr>
                      <a:r>
                        <a:rPr lang="en-GB" sz="2100" kern="1200">
                          <a:solidFill>
                            <a:schemeClr val="dk1"/>
                          </a:solidFill>
                          <a:latin typeface="Calibri"/>
                          <a:ea typeface="Calibri"/>
                          <a:cs typeface="Calibri"/>
                        </a:rPr>
                        <a:t>Limited and fragmented bus network</a:t>
                      </a:r>
                    </a:p>
                    <a:p>
                      <a:pPr marL="0" indent="0" algn="l" defTabSz="685800" rtl="0" eaLnBrk="1" latinLnBrk="0" hangingPunct="1">
                        <a:buFontTx/>
                        <a:buNone/>
                      </a:pPr>
                      <a:r>
                        <a:rPr lang="en-GB" sz="2100" kern="1200">
                          <a:solidFill>
                            <a:schemeClr val="dk1"/>
                          </a:solidFill>
                          <a:latin typeface="Calibri"/>
                          <a:ea typeface="Calibri"/>
                          <a:cs typeface="Calibri"/>
                        </a:rPr>
                        <a:t>High cost of bus service provision relative to demand</a:t>
                      </a:r>
                      <a:endParaRPr lang="en-GB" sz="2100">
                        <a:latin typeface="Calibri"/>
                        <a:ea typeface="Calibri"/>
                        <a:cs typeface="Calibri"/>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275055719"/>
                  </a:ext>
                </a:extLst>
              </a:tr>
              <a:tr h="702811">
                <a:tc>
                  <a:txBody>
                    <a:bodyPr/>
                    <a:lstStyle/>
                    <a:p>
                      <a:r>
                        <a:rPr lang="en-GB" sz="2100" b="1" i="0">
                          <a:latin typeface="Calibri"/>
                          <a:ea typeface="Calibri"/>
                          <a:cs typeface="Calibri"/>
                        </a:rPr>
                        <a:t>Journey times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BBE1FD"/>
                    </a:solidFill>
                  </a:tcPr>
                </a:tc>
                <a:tc>
                  <a:txBody>
                    <a:bodyPr/>
                    <a:lstStyle/>
                    <a:p>
                      <a:r>
                        <a:rPr lang="en-GB" sz="2100">
                          <a:latin typeface="Calibri"/>
                          <a:ea typeface="Calibri"/>
                          <a:cs typeface="Calibri"/>
                        </a:rPr>
                        <a:t>Extended journey times for any sailings that route via Fetlar, although these are few in number</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marL="0" indent="0" algn="l" defTabSz="685800" rtl="0" eaLnBrk="1" latinLnBrk="0" hangingPunct="1">
                        <a:buFontTx/>
                        <a:buNone/>
                      </a:pPr>
                      <a:r>
                        <a:rPr lang="en-GB" sz="2100">
                          <a:latin typeface="Calibri"/>
                          <a:ea typeface="Calibri"/>
                          <a:cs typeface="Calibri"/>
                        </a:rPr>
                        <a:t>Requirement for two vessels to serve three islands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901941820"/>
                  </a:ext>
                </a:extLst>
              </a:tr>
              <a:tr h="702811">
                <a:tc>
                  <a:txBody>
                    <a:bodyPr/>
                    <a:lstStyle/>
                    <a:p>
                      <a:r>
                        <a:rPr lang="en-GB" sz="2100" b="1" i="0">
                          <a:latin typeface="Calibri"/>
                          <a:ea typeface="Calibri"/>
                          <a:cs typeface="Calibri"/>
                        </a:rPr>
                        <a:t>Personal accessibility</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BBE1FD"/>
                    </a:solidFill>
                  </a:tcPr>
                </a:tc>
                <a:tc>
                  <a:txBody>
                    <a:bodyPr/>
                    <a:lstStyle/>
                    <a:p>
                      <a:r>
                        <a:rPr lang="en-GB" sz="2100">
                          <a:latin typeface="Calibri"/>
                          <a:ea typeface="Calibri"/>
                          <a:cs typeface="Calibri"/>
                        </a:rPr>
                        <a:t>Physical accessibility to the passenger lounge on MV </a:t>
                      </a:r>
                      <a:r>
                        <a:rPr lang="en-GB" sz="2100" i="1">
                          <a:latin typeface="Calibri"/>
                          <a:ea typeface="Calibri"/>
                          <a:cs typeface="Calibri"/>
                        </a:rPr>
                        <a:t>Bigga</a:t>
                      </a:r>
                      <a:r>
                        <a:rPr lang="en-GB" sz="2100" i="0">
                          <a:latin typeface="Calibri"/>
                          <a:ea typeface="Calibri"/>
                          <a:cs typeface="Calibri"/>
                        </a:rPr>
                        <a:t> and MV </a:t>
                      </a:r>
                      <a:r>
                        <a:rPr lang="en-GB" sz="2100" i="1">
                          <a:latin typeface="Calibri"/>
                          <a:ea typeface="Calibri"/>
                          <a:cs typeface="Calibri"/>
                        </a:rPr>
                        <a:t>Geira</a:t>
                      </a:r>
                      <a:endParaRPr lang="en-GB" sz="2100">
                        <a:latin typeface="Calibri"/>
                        <a:ea typeface="Calibri"/>
                        <a:cs typeface="Calibri"/>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r>
                        <a:rPr lang="en-GB" sz="2100">
                          <a:latin typeface="Calibri"/>
                          <a:ea typeface="Calibri"/>
                          <a:cs typeface="Calibri"/>
                        </a:rPr>
                        <a:t>Passenger lounge on both MV </a:t>
                      </a:r>
                      <a:r>
                        <a:rPr lang="en-GB" sz="2100" i="1">
                          <a:latin typeface="Calibri"/>
                          <a:ea typeface="Calibri"/>
                          <a:cs typeface="Calibri"/>
                        </a:rPr>
                        <a:t>Bigga</a:t>
                      </a:r>
                      <a:r>
                        <a:rPr lang="en-GB" sz="2100" i="0">
                          <a:latin typeface="Calibri"/>
                          <a:ea typeface="Calibri"/>
                          <a:cs typeface="Calibri"/>
                        </a:rPr>
                        <a:t> and</a:t>
                      </a:r>
                      <a:r>
                        <a:rPr lang="en-GB" sz="2100">
                          <a:latin typeface="Calibri"/>
                          <a:ea typeface="Calibri"/>
                          <a:cs typeface="Calibri"/>
                        </a:rPr>
                        <a:t> MV </a:t>
                      </a:r>
                      <a:r>
                        <a:rPr lang="en-GB" sz="2100" i="1">
                          <a:latin typeface="Calibri"/>
                          <a:ea typeface="Calibri"/>
                          <a:cs typeface="Calibri"/>
                        </a:rPr>
                        <a:t>Geira </a:t>
                      </a:r>
                      <a:r>
                        <a:rPr lang="en-GB" sz="2100" i="0">
                          <a:latin typeface="Calibri"/>
                          <a:ea typeface="Calibri"/>
                          <a:cs typeface="Calibri"/>
                        </a:rPr>
                        <a:t>below the waterline and accessed by stairs only</a:t>
                      </a:r>
                      <a:endParaRPr lang="en-GB" sz="2100">
                        <a:latin typeface="Calibri"/>
                        <a:ea typeface="Calibri"/>
                        <a:cs typeface="Calibri"/>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623479217"/>
                  </a:ext>
                </a:extLst>
              </a:tr>
              <a:tr h="1010291">
                <a:tc>
                  <a:txBody>
                    <a:bodyPr/>
                    <a:lstStyle/>
                    <a:p>
                      <a:r>
                        <a:rPr lang="en-GB" sz="2100" b="1" i="0">
                          <a:latin typeface="Calibri"/>
                          <a:ea typeface="Calibri"/>
                          <a:cs typeface="Calibri"/>
                        </a:rPr>
                        <a:t>Booking and journey planning</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BBE1FD"/>
                    </a:solidFill>
                  </a:tcPr>
                </a:tc>
                <a:tc>
                  <a:txBody>
                    <a:bodyPr/>
                    <a:lstStyle/>
                    <a:p>
                      <a:r>
                        <a:rPr lang="en-GB" sz="2100">
                          <a:latin typeface="Calibri"/>
                          <a:ea typeface="Calibri"/>
                          <a:cs typeface="Calibri"/>
                        </a:rPr>
                        <a:t>Most Unst residents have to book sailings when taking a car – may not be able to get booking on preferred sailing and general ‘hassle factor’</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r>
                        <a:rPr lang="en-GB" sz="2100">
                          <a:latin typeface="Calibri"/>
                          <a:ea typeface="Calibri"/>
                          <a:cs typeface="Calibri"/>
                        </a:rPr>
                        <a:t>High vehicle deck utilisation on peak sailings, booking required to guarantee travel</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150579966"/>
                  </a:ext>
                </a:extLst>
              </a:tr>
              <a:tr h="1625251">
                <a:tc>
                  <a:txBody>
                    <a:bodyPr/>
                    <a:lstStyle/>
                    <a:p>
                      <a:r>
                        <a:rPr lang="en-GB" sz="2100" b="1" i="0">
                          <a:latin typeface="Calibri"/>
                          <a:ea typeface="Calibri"/>
                          <a:cs typeface="Calibri"/>
                        </a:rPr>
                        <a:t>Capacity</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BBE1FD"/>
                    </a:solidFill>
                  </a:tcPr>
                </a:tc>
                <a:tc>
                  <a:txBody>
                    <a:bodyPr/>
                    <a:lstStyle/>
                    <a:p>
                      <a:r>
                        <a:rPr lang="en-GB" sz="2100">
                          <a:latin typeface="Calibri"/>
                          <a:ea typeface="Calibri"/>
                          <a:cs typeface="Calibri"/>
                        </a:rPr>
                        <a:t>Inability to secure a place on the ferry, either unable to get a booking or travel on demand when </a:t>
                      </a:r>
                      <a:r>
                        <a:rPr lang="en-GB" sz="2100" err="1">
                          <a:latin typeface="Calibri"/>
                          <a:ea typeface="Calibri"/>
                          <a:cs typeface="Calibri"/>
                        </a:rPr>
                        <a:t>unbooked</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marL="0" indent="0" algn="l" defTabSz="685800" rtl="0" eaLnBrk="1" latinLnBrk="0" hangingPunct="1">
                        <a:buFontTx/>
                        <a:buNone/>
                      </a:pPr>
                      <a:r>
                        <a:rPr lang="en-GB" sz="2100" kern="1200">
                          <a:solidFill>
                            <a:schemeClr val="dk1"/>
                          </a:solidFill>
                          <a:latin typeface="Calibri"/>
                          <a:ea typeface="Calibri"/>
                          <a:cs typeface="Calibri"/>
                        </a:rPr>
                        <a:t>Insufficient vehicle deck capacity at peak times, an issue which will be worsened by the new requirement to lash commercial vehicles on the Gutcher – Belmont route</a:t>
                      </a:r>
                      <a:endParaRPr lang="en-GB" sz="2100" i="1" kern="1200">
                        <a:solidFill>
                          <a:schemeClr val="dk1"/>
                        </a:solidFill>
                        <a:latin typeface="Calibri"/>
                        <a:ea typeface="Calibri"/>
                        <a:cs typeface="Calibri"/>
                      </a:endParaRPr>
                    </a:p>
                    <a:p>
                      <a:pPr marL="0" indent="0" algn="l" defTabSz="685800" rtl="0" eaLnBrk="1" latinLnBrk="0" hangingPunct="1">
                        <a:buFontTx/>
                        <a:buNone/>
                      </a:pPr>
                      <a:r>
                        <a:rPr lang="en-GB" sz="2100" kern="1200">
                          <a:solidFill>
                            <a:schemeClr val="dk1"/>
                          </a:solidFill>
                          <a:latin typeface="Calibri"/>
                          <a:ea typeface="Calibri"/>
                          <a:cs typeface="Calibri"/>
                        </a:rPr>
                        <a:t>Little alternative to taking the car given very limited bus network</a:t>
                      </a:r>
                    </a:p>
                    <a:p>
                      <a:pPr marL="0" indent="0" algn="l" defTabSz="685800" rtl="0" eaLnBrk="1" latinLnBrk="0" hangingPunct="1">
                        <a:buFontTx/>
                        <a:buNone/>
                      </a:pPr>
                      <a:r>
                        <a:rPr lang="en-GB" sz="2100" kern="1200">
                          <a:solidFill>
                            <a:schemeClr val="dk1"/>
                          </a:solidFill>
                          <a:latin typeface="Calibri"/>
                          <a:ea typeface="Calibri"/>
                          <a:cs typeface="Calibri"/>
                        </a:rPr>
                        <a:t>Sailings via Hamars Ness, or which travel to Hamars Ness after leaving Belmont mean that Unst and Fetlar traffic are sharing available capacity</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138223716"/>
                  </a:ext>
                </a:extLst>
              </a:tr>
              <a:tr h="1010291">
                <a:tc>
                  <a:txBody>
                    <a:bodyPr/>
                    <a:lstStyle/>
                    <a:p>
                      <a:r>
                        <a:rPr lang="en-GB" sz="2100" b="1" i="0">
                          <a:latin typeface="Calibri"/>
                          <a:ea typeface="Calibri"/>
                          <a:cs typeface="Calibri"/>
                        </a:rPr>
                        <a:t>Service reliability (cancellations and punctuality)</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BBE1FD"/>
                    </a:solidFill>
                  </a:tcPr>
                </a:tc>
                <a:tc>
                  <a:txBody>
                    <a:bodyPr/>
                    <a:lstStyle/>
                    <a:p>
                      <a:r>
                        <a:rPr lang="en-GB" sz="2100">
                          <a:latin typeface="Calibri"/>
                          <a:ea typeface="Calibri"/>
                          <a:cs typeface="Calibri"/>
                        </a:rPr>
                        <a:t>Cancellations, particularly in 2024, were highlighted as a major source of dissatisfaction in the resident survey</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r>
                        <a:rPr lang="en-GB" sz="2100">
                          <a:latin typeface="Calibri"/>
                          <a:ea typeface="Calibri"/>
                          <a:cs typeface="Calibri"/>
                        </a:rPr>
                        <a:t>Ageing vessels more prone to breakdown and, more recently, the requirement to lash commercial vehicles on the Gutcher – Belmont route</a:t>
                      </a:r>
                    </a:p>
                    <a:p>
                      <a:r>
                        <a:rPr lang="en-GB" sz="2100">
                          <a:latin typeface="Calibri"/>
                          <a:ea typeface="Calibri"/>
                          <a:cs typeface="Calibri"/>
                        </a:rPr>
                        <a:t>Crew numbers/availability</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856890115"/>
                  </a:ext>
                </a:extLst>
              </a:tr>
              <a:tr h="2335548">
                <a:tc>
                  <a:txBody>
                    <a:bodyPr/>
                    <a:lstStyle/>
                    <a:p>
                      <a:r>
                        <a:rPr lang="en-GB" sz="2100" b="1" i="0">
                          <a:latin typeface="Calibri"/>
                          <a:ea typeface="Calibri"/>
                          <a:cs typeface="Calibri"/>
                        </a:rPr>
                        <a:t>Timetables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BBE1FD"/>
                    </a:solidFill>
                  </a:tcPr>
                </a:tc>
                <a:tc>
                  <a:txBody>
                    <a:bodyPr/>
                    <a:lstStyle/>
                    <a:p>
                      <a:pPr marL="0" indent="0" algn="l" defTabSz="685800" rtl="0" eaLnBrk="1" latinLnBrk="0" hangingPunct="1">
                        <a:buFontTx/>
                        <a:buNone/>
                      </a:pPr>
                      <a:r>
                        <a:rPr lang="en-GB" sz="2100" kern="1200">
                          <a:solidFill>
                            <a:schemeClr val="dk1"/>
                          </a:solidFill>
                          <a:latin typeface="Calibri"/>
                          <a:ea typeface="Calibri"/>
                          <a:cs typeface="Calibri"/>
                        </a:rPr>
                        <a:t>One vessel service at the weekend</a:t>
                      </a:r>
                    </a:p>
                    <a:p>
                      <a:pPr marL="0" indent="0" algn="l" defTabSz="685800" rtl="0" eaLnBrk="1" latinLnBrk="0" hangingPunct="1">
                        <a:buFontTx/>
                        <a:buNone/>
                      </a:pPr>
                      <a:r>
                        <a:rPr lang="en-GB" sz="2100" kern="1200">
                          <a:solidFill>
                            <a:schemeClr val="dk1"/>
                          </a:solidFill>
                          <a:latin typeface="Calibri"/>
                          <a:ea typeface="Calibri"/>
                          <a:cs typeface="Calibri"/>
                        </a:rPr>
                        <a:t>One vessel service during refit</a:t>
                      </a:r>
                    </a:p>
                    <a:p>
                      <a:pPr marL="0" indent="0" algn="l" defTabSz="685800" rtl="0" eaLnBrk="1" latinLnBrk="0" hangingPunct="1">
                        <a:buFontTx/>
                        <a:buNone/>
                      </a:pPr>
                      <a:r>
                        <a:rPr lang="en-GB" sz="2100" kern="1200">
                          <a:solidFill>
                            <a:schemeClr val="dk1"/>
                          </a:solidFill>
                          <a:latin typeface="Calibri"/>
                          <a:ea typeface="Calibri"/>
                          <a:cs typeface="Calibri"/>
                        </a:rPr>
                        <a:t>Recent disruption to timetable</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2100" kern="1200">
                          <a:solidFill>
                            <a:schemeClr val="dk1"/>
                          </a:solidFill>
                          <a:latin typeface="Calibri"/>
                          <a:ea typeface="Calibri"/>
                          <a:cs typeface="Calibri"/>
                        </a:rPr>
                        <a:t>Connections with first and last flights from Sumburgh</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2100" kern="1200">
                          <a:solidFill>
                            <a:schemeClr val="dk1"/>
                          </a:solidFill>
                          <a:latin typeface="Calibri"/>
                          <a:ea typeface="Calibri"/>
                          <a:cs typeface="Calibri"/>
                        </a:rPr>
                        <a:t>One vessel service in the middle of the day on a Monday on Yell Sound</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marL="0" indent="0" algn="l" defTabSz="685800" rtl="0" eaLnBrk="1" latinLnBrk="0" hangingPunct="1">
                        <a:buFontTx/>
                        <a:buNone/>
                      </a:pPr>
                      <a:r>
                        <a:rPr lang="en-GB" sz="2100" kern="1200">
                          <a:solidFill>
                            <a:schemeClr val="dk1"/>
                          </a:solidFill>
                          <a:latin typeface="Calibri"/>
                          <a:ea typeface="Calibri"/>
                          <a:cs typeface="Calibri"/>
                        </a:rPr>
                        <a:t>Limited resilience in fleet to cover refit</a:t>
                      </a:r>
                    </a:p>
                    <a:p>
                      <a:pPr marL="0" indent="0" algn="l" defTabSz="685800" rtl="0" eaLnBrk="1" latinLnBrk="0" hangingPunct="1">
                        <a:buFontTx/>
                        <a:buNone/>
                      </a:pPr>
                      <a:r>
                        <a:rPr lang="en-GB" sz="2100" kern="1200">
                          <a:solidFill>
                            <a:schemeClr val="dk1"/>
                          </a:solidFill>
                          <a:latin typeface="Calibri"/>
                          <a:ea typeface="Calibri"/>
                          <a:cs typeface="Calibri"/>
                        </a:rPr>
                        <a:t>Cost and crewing implications of operating the second vessel at the weekend</a:t>
                      </a:r>
                    </a:p>
                    <a:p>
                      <a:pPr marL="0" indent="0" algn="l" defTabSz="685800" rtl="0" eaLnBrk="1" latinLnBrk="0" hangingPunct="1">
                        <a:buFontTx/>
                        <a:buNone/>
                      </a:pPr>
                      <a:r>
                        <a:rPr lang="en-GB" sz="2100" kern="1200">
                          <a:solidFill>
                            <a:schemeClr val="dk1"/>
                          </a:solidFill>
                          <a:latin typeface="Calibri"/>
                          <a:ea typeface="Calibri"/>
                          <a:cs typeface="Calibri"/>
                        </a:rPr>
                        <a:t>Lower demand on a Sunday</a:t>
                      </a:r>
                    </a:p>
                    <a:p>
                      <a:pPr marL="0" indent="0" algn="l" defTabSz="685800" rtl="0" eaLnBrk="1" latinLnBrk="0" hangingPunct="1">
                        <a:buFontTx/>
                        <a:buNone/>
                      </a:pPr>
                      <a:r>
                        <a:rPr lang="en-GB" sz="2100" kern="1200">
                          <a:solidFill>
                            <a:schemeClr val="dk1"/>
                          </a:solidFill>
                          <a:latin typeface="Calibri"/>
                          <a:ea typeface="Calibri"/>
                          <a:cs typeface="Calibri"/>
                        </a:rPr>
                        <a:t>Requirement to lash all commercial vehicles over 3.5 tonnes in weight on the Gutcher – Belmont route means the published timetable will need to change</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690704502"/>
                  </a:ext>
                </a:extLst>
              </a:tr>
            </a:tbl>
          </a:graphicData>
        </a:graphic>
      </p:graphicFrame>
      <p:grpSp>
        <p:nvGrpSpPr>
          <p:cNvPr id="47" name="Group 46">
            <a:extLst>
              <a:ext uri="{FF2B5EF4-FFF2-40B4-BE49-F238E27FC236}">
                <a16:creationId xmlns:a16="http://schemas.microsoft.com/office/drawing/2014/main" id="{0C5BE8B9-DECA-A14D-0265-8CD6E6505FB6}"/>
              </a:ext>
            </a:extLst>
          </p:cNvPr>
          <p:cNvGrpSpPr/>
          <p:nvPr/>
        </p:nvGrpSpPr>
        <p:grpSpPr>
          <a:xfrm>
            <a:off x="687410" y="5760380"/>
            <a:ext cx="20174696" cy="1960402"/>
            <a:chOff x="693504" y="7667494"/>
            <a:chExt cx="20174696" cy="1960402"/>
          </a:xfrm>
        </p:grpSpPr>
        <p:sp>
          <p:nvSpPr>
            <p:cNvPr id="39" name="Arrow: Chevron 38">
              <a:extLst>
                <a:ext uri="{FF2B5EF4-FFF2-40B4-BE49-F238E27FC236}">
                  <a16:creationId xmlns:a16="http://schemas.microsoft.com/office/drawing/2014/main" id="{E203017D-195C-01C1-0304-556DC225D6F2}"/>
                </a:ext>
              </a:extLst>
            </p:cNvPr>
            <p:cNvSpPr/>
            <p:nvPr/>
          </p:nvSpPr>
          <p:spPr>
            <a:xfrm>
              <a:off x="693504" y="7674806"/>
              <a:ext cx="4325476" cy="1931680"/>
            </a:xfrm>
            <a:prstGeom prst="chevron">
              <a:avLst>
                <a:gd name="adj" fmla="val 31630"/>
              </a:avLst>
            </a:prstGeom>
            <a:solidFill>
              <a:srgbClr val="0234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1" name="Arrow: Chevron 40">
              <a:extLst>
                <a:ext uri="{FF2B5EF4-FFF2-40B4-BE49-F238E27FC236}">
                  <a16:creationId xmlns:a16="http://schemas.microsoft.com/office/drawing/2014/main" id="{A4F27A24-9FFE-794F-24DE-17E9BC2CE274}"/>
                </a:ext>
              </a:extLst>
            </p:cNvPr>
            <p:cNvSpPr/>
            <p:nvPr/>
          </p:nvSpPr>
          <p:spPr>
            <a:xfrm>
              <a:off x="4655809" y="7674806"/>
              <a:ext cx="4325476" cy="1931680"/>
            </a:xfrm>
            <a:prstGeom prst="chevron">
              <a:avLst>
                <a:gd name="adj" fmla="val 31630"/>
              </a:avLst>
            </a:prstGeom>
            <a:solidFill>
              <a:srgbClr val="0234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TextBox 11">
              <a:extLst>
                <a:ext uri="{FF2B5EF4-FFF2-40B4-BE49-F238E27FC236}">
                  <a16:creationId xmlns:a16="http://schemas.microsoft.com/office/drawing/2014/main" id="{795B077B-A500-7F9D-9ED8-8CD42EA7938E}"/>
                </a:ext>
              </a:extLst>
            </p:cNvPr>
            <p:cNvSpPr txBox="1"/>
            <p:nvPr/>
          </p:nvSpPr>
          <p:spPr>
            <a:xfrm>
              <a:off x="1342395" y="7688904"/>
              <a:ext cx="3632327" cy="1938992"/>
            </a:xfrm>
            <a:prstGeom prst="rect">
              <a:avLst/>
            </a:prstGeom>
            <a:noFill/>
          </p:spPr>
          <p:txBody>
            <a:bodyPr wrap="square">
              <a:spAutoFit/>
            </a:bodyPr>
            <a:lstStyle/>
            <a:p>
              <a:pPr lvl="0"/>
              <a:r>
                <a:rPr lang="en-GB" sz="2400" b="1">
                  <a:solidFill>
                    <a:schemeClr val="bg1"/>
                  </a:solidFill>
                  <a:latin typeface="Calibri" panose="020F0502020204030204" pitchFamily="34" charset="0"/>
                  <a:ea typeface="Calibri" panose="020F0502020204030204" pitchFamily="34" charset="0"/>
                  <a:cs typeface="Calibri" panose="020F0502020204030204" pitchFamily="34" charset="0"/>
                </a:rPr>
                <a:t>Step 1 </a:t>
              </a:r>
            </a:p>
            <a:p>
              <a:pPr lvl="0"/>
              <a:r>
                <a:rPr lang="en-GB" sz="2400">
                  <a:solidFill>
                    <a:schemeClr val="bg1"/>
                  </a:solidFill>
                  <a:latin typeface="Calibri" panose="020F0502020204030204" pitchFamily="34" charset="0"/>
                  <a:ea typeface="Calibri" panose="020F0502020204030204" pitchFamily="34" charset="0"/>
                  <a:cs typeface="Calibri" panose="020F0502020204030204" pitchFamily="34" charset="0"/>
                </a:rPr>
                <a:t>Establish and populate a transport problems framework for the study area</a:t>
              </a:r>
            </a:p>
          </p:txBody>
        </p:sp>
        <p:sp>
          <p:nvSpPr>
            <p:cNvPr id="42" name="Arrow: Chevron 41">
              <a:extLst>
                <a:ext uri="{FF2B5EF4-FFF2-40B4-BE49-F238E27FC236}">
                  <a16:creationId xmlns:a16="http://schemas.microsoft.com/office/drawing/2014/main" id="{A6EA6F63-AF07-9A3D-4CE2-7475737D62CB}"/>
                </a:ext>
              </a:extLst>
            </p:cNvPr>
            <p:cNvSpPr/>
            <p:nvPr/>
          </p:nvSpPr>
          <p:spPr>
            <a:xfrm>
              <a:off x="8618114" y="7674806"/>
              <a:ext cx="4325476" cy="1931680"/>
            </a:xfrm>
            <a:prstGeom prst="chevron">
              <a:avLst>
                <a:gd name="adj" fmla="val 31630"/>
              </a:avLst>
            </a:prstGeom>
            <a:solidFill>
              <a:srgbClr val="0234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3" name="Arrow: Chevron 42">
              <a:extLst>
                <a:ext uri="{FF2B5EF4-FFF2-40B4-BE49-F238E27FC236}">
                  <a16:creationId xmlns:a16="http://schemas.microsoft.com/office/drawing/2014/main" id="{0F492790-C61E-B0EA-95AD-6CB536CBD081}"/>
                </a:ext>
              </a:extLst>
            </p:cNvPr>
            <p:cNvSpPr/>
            <p:nvPr/>
          </p:nvSpPr>
          <p:spPr>
            <a:xfrm>
              <a:off x="12580419" y="7674806"/>
              <a:ext cx="4325476" cy="1931680"/>
            </a:xfrm>
            <a:prstGeom prst="chevron">
              <a:avLst>
                <a:gd name="adj" fmla="val 31630"/>
              </a:avLst>
            </a:prstGeom>
            <a:solidFill>
              <a:srgbClr val="0234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4" name="Arrow: Chevron 43">
              <a:extLst>
                <a:ext uri="{FF2B5EF4-FFF2-40B4-BE49-F238E27FC236}">
                  <a16:creationId xmlns:a16="http://schemas.microsoft.com/office/drawing/2014/main" id="{43A75530-B079-C3D6-5B31-0C60889A1940}"/>
                </a:ext>
              </a:extLst>
            </p:cNvPr>
            <p:cNvSpPr/>
            <p:nvPr/>
          </p:nvSpPr>
          <p:spPr>
            <a:xfrm>
              <a:off x="16542724" y="7674806"/>
              <a:ext cx="4325476" cy="1931680"/>
            </a:xfrm>
            <a:prstGeom prst="chevron">
              <a:avLst>
                <a:gd name="adj" fmla="val 31630"/>
              </a:avLst>
            </a:prstGeom>
            <a:solidFill>
              <a:srgbClr val="0234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TextBox 12">
              <a:extLst>
                <a:ext uri="{FF2B5EF4-FFF2-40B4-BE49-F238E27FC236}">
                  <a16:creationId xmlns:a16="http://schemas.microsoft.com/office/drawing/2014/main" id="{DFB797CC-FFF4-F248-74D4-DC433BB23EF4}"/>
                </a:ext>
              </a:extLst>
            </p:cNvPr>
            <p:cNvSpPr txBox="1"/>
            <p:nvPr/>
          </p:nvSpPr>
          <p:spPr>
            <a:xfrm>
              <a:off x="5230143" y="7873570"/>
              <a:ext cx="3344525" cy="1569660"/>
            </a:xfrm>
            <a:prstGeom prst="rect">
              <a:avLst/>
            </a:prstGeom>
            <a:noFill/>
          </p:spPr>
          <p:txBody>
            <a:bodyPr wrap="square">
              <a:spAutoFit/>
            </a:bodyPr>
            <a:lstStyle/>
            <a:p>
              <a:pPr lvl="0"/>
              <a:r>
                <a:rPr lang="en-GB" sz="2400" b="1">
                  <a:solidFill>
                    <a:schemeClr val="bg1"/>
                  </a:solidFill>
                  <a:latin typeface="Calibri" panose="020F0502020204030204" pitchFamily="34" charset="0"/>
                  <a:ea typeface="Calibri" panose="020F0502020204030204" pitchFamily="34" charset="0"/>
                  <a:cs typeface="Calibri" panose="020F0502020204030204" pitchFamily="34" charset="0"/>
                </a:rPr>
                <a:t>Step 2</a:t>
              </a:r>
            </a:p>
            <a:p>
              <a:pPr lvl="0"/>
              <a:r>
                <a:rPr lang="en-GB" sz="2400">
                  <a:solidFill>
                    <a:schemeClr val="bg1"/>
                  </a:solidFill>
                  <a:latin typeface="Calibri" panose="020F0502020204030204" pitchFamily="34" charset="0"/>
                  <a:ea typeface="Calibri" panose="020F0502020204030204" pitchFamily="34" charset="0"/>
                  <a:cs typeface="Calibri" panose="020F0502020204030204" pitchFamily="34" charset="0"/>
                </a:rPr>
                <a:t>Set out the supply-side root cause(s) of each identified problem</a:t>
              </a:r>
            </a:p>
          </p:txBody>
        </p:sp>
        <p:sp>
          <p:nvSpPr>
            <p:cNvPr id="15" name="TextBox 14">
              <a:extLst>
                <a:ext uri="{FF2B5EF4-FFF2-40B4-BE49-F238E27FC236}">
                  <a16:creationId xmlns:a16="http://schemas.microsoft.com/office/drawing/2014/main" id="{16CD317C-E750-E378-3314-02BD0BDE6BC0}"/>
                </a:ext>
              </a:extLst>
            </p:cNvPr>
            <p:cNvSpPr txBox="1"/>
            <p:nvPr/>
          </p:nvSpPr>
          <p:spPr>
            <a:xfrm>
              <a:off x="13198578" y="7873570"/>
              <a:ext cx="3234168" cy="1569660"/>
            </a:xfrm>
            <a:prstGeom prst="rect">
              <a:avLst/>
            </a:prstGeom>
            <a:noFill/>
          </p:spPr>
          <p:txBody>
            <a:bodyPr wrap="square">
              <a:spAutoFit/>
            </a:bodyPr>
            <a:lstStyle/>
            <a:p>
              <a:pPr lvl="0"/>
              <a:r>
                <a:rPr lang="en-GB" sz="2400" b="1">
                  <a:solidFill>
                    <a:schemeClr val="bg1"/>
                  </a:solidFill>
                  <a:latin typeface="Calibri" panose="020F0502020204030204" pitchFamily="34" charset="0"/>
                  <a:ea typeface="Calibri" panose="020F0502020204030204" pitchFamily="34" charset="0"/>
                  <a:cs typeface="Calibri" panose="020F0502020204030204" pitchFamily="34" charset="0"/>
                </a:rPr>
                <a:t>Step 4</a:t>
              </a:r>
            </a:p>
            <a:p>
              <a:pPr lvl="0"/>
              <a:r>
                <a:rPr lang="en-GB" sz="2400">
                  <a:solidFill>
                    <a:schemeClr val="bg1"/>
                  </a:solidFill>
                  <a:latin typeface="Calibri" panose="020F0502020204030204" pitchFamily="34" charset="0"/>
                  <a:ea typeface="Calibri" panose="020F0502020204030204" pitchFamily="34" charset="0"/>
                  <a:cs typeface="Calibri" panose="020F0502020204030204" pitchFamily="34" charset="0"/>
                </a:rPr>
                <a:t>Set out the societal consequences of travel behaviour choices</a:t>
              </a:r>
            </a:p>
          </p:txBody>
        </p:sp>
        <p:sp>
          <p:nvSpPr>
            <p:cNvPr id="14" name="TextBox 13">
              <a:extLst>
                <a:ext uri="{FF2B5EF4-FFF2-40B4-BE49-F238E27FC236}">
                  <a16:creationId xmlns:a16="http://schemas.microsoft.com/office/drawing/2014/main" id="{259F3207-625B-39C7-BA12-E2FE9E2D4920}"/>
                </a:ext>
              </a:extLst>
            </p:cNvPr>
            <p:cNvSpPr txBox="1"/>
            <p:nvPr/>
          </p:nvSpPr>
          <p:spPr>
            <a:xfrm>
              <a:off x="9272421" y="7873570"/>
              <a:ext cx="3757294" cy="1569660"/>
            </a:xfrm>
            <a:prstGeom prst="rect">
              <a:avLst/>
            </a:prstGeom>
            <a:noFill/>
          </p:spPr>
          <p:txBody>
            <a:bodyPr wrap="square">
              <a:spAutoFit/>
            </a:bodyPr>
            <a:lstStyle/>
            <a:p>
              <a:pPr lvl="0"/>
              <a:r>
                <a:rPr lang="en-GB" sz="2400" b="1">
                  <a:solidFill>
                    <a:schemeClr val="bg1"/>
                  </a:solidFill>
                  <a:latin typeface="Calibri" panose="020F0502020204030204" pitchFamily="34" charset="0"/>
                  <a:ea typeface="Calibri" panose="020F0502020204030204" pitchFamily="34" charset="0"/>
                  <a:cs typeface="Calibri" panose="020F0502020204030204" pitchFamily="34" charset="0"/>
                </a:rPr>
                <a:t>Step 3</a:t>
              </a:r>
            </a:p>
            <a:p>
              <a:pPr lvl="0"/>
              <a:r>
                <a:rPr lang="en-GB" sz="2400">
                  <a:solidFill>
                    <a:schemeClr val="bg1"/>
                  </a:solidFill>
                  <a:latin typeface="Calibri" panose="020F0502020204030204" pitchFamily="34" charset="0"/>
                  <a:ea typeface="Calibri" panose="020F0502020204030204" pitchFamily="34" charset="0"/>
                  <a:cs typeface="Calibri" panose="020F0502020204030204" pitchFamily="34" charset="0"/>
                </a:rPr>
                <a:t>Set out travel behaviour consequences of these problems</a:t>
              </a:r>
            </a:p>
          </p:txBody>
        </p:sp>
        <p:sp>
          <p:nvSpPr>
            <p:cNvPr id="45" name="TextBox 44">
              <a:extLst>
                <a:ext uri="{FF2B5EF4-FFF2-40B4-BE49-F238E27FC236}">
                  <a16:creationId xmlns:a16="http://schemas.microsoft.com/office/drawing/2014/main" id="{D8538C9F-3B12-8BC1-569C-487609B6D232}"/>
                </a:ext>
              </a:extLst>
            </p:cNvPr>
            <p:cNvSpPr txBox="1"/>
            <p:nvPr/>
          </p:nvSpPr>
          <p:spPr>
            <a:xfrm>
              <a:off x="17147858" y="7667494"/>
              <a:ext cx="3570835" cy="1938992"/>
            </a:xfrm>
            <a:prstGeom prst="rect">
              <a:avLst/>
            </a:prstGeom>
            <a:noFill/>
          </p:spPr>
          <p:txBody>
            <a:bodyPr wrap="square">
              <a:spAutoFit/>
            </a:bodyPr>
            <a:lstStyle/>
            <a:p>
              <a:pPr lvl="0"/>
              <a:r>
                <a:rPr lang="en-GB" sz="2400" b="1">
                  <a:solidFill>
                    <a:schemeClr val="bg1"/>
                  </a:solidFill>
                  <a:latin typeface="Calibri" panose="020F0502020204030204" pitchFamily="34" charset="0"/>
                  <a:ea typeface="Calibri" panose="020F0502020204030204" pitchFamily="34" charset="0"/>
                  <a:cs typeface="Calibri" panose="020F0502020204030204" pitchFamily="34" charset="0"/>
                </a:rPr>
                <a:t>Step 5</a:t>
              </a:r>
            </a:p>
            <a:p>
              <a:pPr lvl="0"/>
              <a:r>
                <a:rPr lang="en-GB" sz="2400">
                  <a:solidFill>
                    <a:schemeClr val="bg1"/>
                  </a:solidFill>
                  <a:latin typeface="Calibri" panose="020F0502020204030204" pitchFamily="34" charset="0"/>
                  <a:ea typeface="Calibri" panose="020F0502020204030204" pitchFamily="34" charset="0"/>
                  <a:cs typeface="Calibri" panose="020F0502020204030204" pitchFamily="34" charset="0"/>
                </a:rPr>
                <a:t>Define a Transport Objective reflecting each transport problem(s), or groups of problems</a:t>
              </a:r>
            </a:p>
          </p:txBody>
        </p:sp>
      </p:grpSp>
      <p:grpSp>
        <p:nvGrpSpPr>
          <p:cNvPr id="49" name="Group 48">
            <a:extLst>
              <a:ext uri="{FF2B5EF4-FFF2-40B4-BE49-F238E27FC236}">
                <a16:creationId xmlns:a16="http://schemas.microsoft.com/office/drawing/2014/main" id="{0C387841-5E72-EDFA-6DA7-4BEE25B6D7B8}"/>
              </a:ext>
            </a:extLst>
          </p:cNvPr>
          <p:cNvGrpSpPr/>
          <p:nvPr/>
        </p:nvGrpSpPr>
        <p:grpSpPr>
          <a:xfrm>
            <a:off x="220075" y="28950444"/>
            <a:ext cx="20816084" cy="1140243"/>
            <a:chOff x="220075" y="28950444"/>
            <a:chExt cx="20816084" cy="1140243"/>
          </a:xfrm>
        </p:grpSpPr>
        <p:pic>
          <p:nvPicPr>
            <p:cNvPr id="50" name="Picture 2" descr="Logo: Shetland Islands Council">
              <a:extLst>
                <a:ext uri="{FF2B5EF4-FFF2-40B4-BE49-F238E27FC236}">
                  <a16:creationId xmlns:a16="http://schemas.microsoft.com/office/drawing/2014/main" id="{2BDBE97A-FD80-9A5C-BE35-529C6C08B4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075" y="28950444"/>
              <a:ext cx="2738763" cy="1101152"/>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a:extLst>
                <a:ext uri="{FF2B5EF4-FFF2-40B4-BE49-F238E27FC236}">
                  <a16:creationId xmlns:a16="http://schemas.microsoft.com/office/drawing/2014/main" id="{AC73EC69-F228-CCCC-800B-90DC5724AAC3}"/>
                </a:ext>
              </a:extLst>
            </p:cNvPr>
            <p:cNvPicPr>
              <a:picLocks noChangeAspect="1"/>
            </p:cNvPicPr>
            <p:nvPr/>
          </p:nvPicPr>
          <p:blipFill>
            <a:blip r:embed="rId4"/>
            <a:stretch>
              <a:fillRect/>
            </a:stretch>
          </p:blipFill>
          <p:spPr>
            <a:xfrm>
              <a:off x="15145958" y="29481507"/>
              <a:ext cx="1804817" cy="479284"/>
            </a:xfrm>
            <a:prstGeom prst="rect">
              <a:avLst/>
            </a:prstGeom>
          </p:spPr>
        </p:pic>
        <p:pic>
          <p:nvPicPr>
            <p:cNvPr id="52" name="Picture 51">
              <a:extLst>
                <a:ext uri="{FF2B5EF4-FFF2-40B4-BE49-F238E27FC236}">
                  <a16:creationId xmlns:a16="http://schemas.microsoft.com/office/drawing/2014/main" id="{E819C0D9-874D-F2FC-DD97-DE014E54E3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04729" y="29288392"/>
              <a:ext cx="802295" cy="802295"/>
            </a:xfrm>
            <a:prstGeom prst="rect">
              <a:avLst/>
            </a:prstGeom>
          </p:spPr>
        </p:pic>
        <p:pic>
          <p:nvPicPr>
            <p:cNvPr id="53" name="Picture 52">
              <a:extLst>
                <a:ext uri="{FF2B5EF4-FFF2-40B4-BE49-F238E27FC236}">
                  <a16:creationId xmlns:a16="http://schemas.microsoft.com/office/drawing/2014/main" id="{7E82B6EF-E1B2-46DB-5786-4E0B8889AD64}"/>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9447133" y="29501020"/>
              <a:ext cx="1589026" cy="545576"/>
            </a:xfrm>
            <a:prstGeom prst="rect">
              <a:avLst/>
            </a:prstGeom>
            <a:extLst>
              <a:ext uri="{FAA26D3D-D897-4be2-8F04-BA451C77F1D7}">
                <ma14:placeholderFlag xmlns:lc="http://schemas.openxmlformats.org/drawingml/2006/lockedCanvas" xmlns:arto="http://schemas.microsoft.com/office/word/2006/arto"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a:ext>
            </a:extLst>
          </p:spPr>
        </p:pic>
        <p:pic>
          <p:nvPicPr>
            <p:cNvPr id="54" name="Picture 53" descr="Logo, company name&#10;&#10;Description automatically generated">
              <a:extLst>
                <a:ext uri="{FF2B5EF4-FFF2-40B4-BE49-F238E27FC236}">
                  <a16:creationId xmlns:a16="http://schemas.microsoft.com/office/drawing/2014/main" id="{9B6B08EA-0B1B-0173-E595-72E5BBBFED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950775" y="29351612"/>
              <a:ext cx="1318466" cy="739075"/>
            </a:xfrm>
            <a:prstGeom prst="rect">
              <a:avLst/>
            </a:prstGeom>
          </p:spPr>
        </p:pic>
      </p:grpSp>
      <p:grpSp>
        <p:nvGrpSpPr>
          <p:cNvPr id="10" name="Group 9">
            <a:extLst>
              <a:ext uri="{FF2B5EF4-FFF2-40B4-BE49-F238E27FC236}">
                <a16:creationId xmlns:a16="http://schemas.microsoft.com/office/drawing/2014/main" id="{D4D68B72-8733-A934-D5E3-0C434CBD8247}"/>
              </a:ext>
            </a:extLst>
          </p:cNvPr>
          <p:cNvGrpSpPr/>
          <p:nvPr/>
        </p:nvGrpSpPr>
        <p:grpSpPr>
          <a:xfrm>
            <a:off x="5795268" y="17448733"/>
            <a:ext cx="1368152" cy="547770"/>
            <a:chOff x="-5870027" y="14661844"/>
            <a:chExt cx="1368152" cy="547770"/>
          </a:xfrm>
          <a:solidFill>
            <a:srgbClr val="BBE1FD"/>
          </a:solidFill>
        </p:grpSpPr>
        <p:sp>
          <p:nvSpPr>
            <p:cNvPr id="8" name="Arrow: Chevron 7">
              <a:extLst>
                <a:ext uri="{FF2B5EF4-FFF2-40B4-BE49-F238E27FC236}">
                  <a16:creationId xmlns:a16="http://schemas.microsoft.com/office/drawing/2014/main" id="{A46FE182-2268-6AC0-A478-24C0013006B2}"/>
                </a:ext>
              </a:extLst>
            </p:cNvPr>
            <p:cNvSpPr/>
            <p:nvPr/>
          </p:nvSpPr>
          <p:spPr>
            <a:xfrm>
              <a:off x="-5870027" y="14661844"/>
              <a:ext cx="1368152" cy="547770"/>
            </a:xfrm>
            <a:prstGeom prst="chevron">
              <a:avLst>
                <a:gd name="adj" fmla="val 3163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TextBox 8">
              <a:extLst>
                <a:ext uri="{FF2B5EF4-FFF2-40B4-BE49-F238E27FC236}">
                  <a16:creationId xmlns:a16="http://schemas.microsoft.com/office/drawing/2014/main" id="{BCE9C631-6CAD-ECD5-4B2E-73EFDBF2442B}"/>
                </a:ext>
              </a:extLst>
            </p:cNvPr>
            <p:cNvSpPr txBox="1"/>
            <p:nvPr/>
          </p:nvSpPr>
          <p:spPr>
            <a:xfrm>
              <a:off x="-5654003" y="14704896"/>
              <a:ext cx="1008112" cy="461665"/>
            </a:xfrm>
            <a:prstGeom prst="rect">
              <a:avLst/>
            </a:prstGeom>
            <a:solidFill>
              <a:schemeClr val="bg1"/>
            </a:solidFill>
          </p:spPr>
          <p:txBody>
            <a:bodyPr wrap="square">
              <a:spAutoFit/>
            </a:bodyPr>
            <a:lstStyle/>
            <a:p>
              <a:pPr lvl="0"/>
              <a:r>
                <a:rPr lang="en-GB" sz="2400" b="1">
                  <a:solidFill>
                    <a:srgbClr val="023459"/>
                  </a:solidFill>
                  <a:latin typeface="Calibri" panose="020F0502020204030204" pitchFamily="34" charset="0"/>
                  <a:ea typeface="Calibri" panose="020F0502020204030204" pitchFamily="34" charset="0"/>
                  <a:cs typeface="Calibri" panose="020F0502020204030204" pitchFamily="34" charset="0"/>
                </a:rPr>
                <a:t>Step 1 </a:t>
              </a:r>
            </a:p>
          </p:txBody>
        </p:sp>
      </p:grpSp>
      <p:grpSp>
        <p:nvGrpSpPr>
          <p:cNvPr id="11" name="Group 10">
            <a:extLst>
              <a:ext uri="{FF2B5EF4-FFF2-40B4-BE49-F238E27FC236}">
                <a16:creationId xmlns:a16="http://schemas.microsoft.com/office/drawing/2014/main" id="{D661232E-389D-DA66-D847-3A06FFEB6957}"/>
              </a:ext>
            </a:extLst>
          </p:cNvPr>
          <p:cNvGrpSpPr/>
          <p:nvPr/>
        </p:nvGrpSpPr>
        <p:grpSpPr>
          <a:xfrm>
            <a:off x="13536130" y="17456435"/>
            <a:ext cx="1368152" cy="547770"/>
            <a:chOff x="-5870027" y="14661844"/>
            <a:chExt cx="1368152" cy="547770"/>
          </a:xfrm>
          <a:solidFill>
            <a:srgbClr val="BBE1FD"/>
          </a:solidFill>
        </p:grpSpPr>
        <p:sp>
          <p:nvSpPr>
            <p:cNvPr id="16" name="Arrow: Chevron 15">
              <a:extLst>
                <a:ext uri="{FF2B5EF4-FFF2-40B4-BE49-F238E27FC236}">
                  <a16:creationId xmlns:a16="http://schemas.microsoft.com/office/drawing/2014/main" id="{7A8267E4-734C-B6C9-A1F2-87B9BCDC3E63}"/>
                </a:ext>
              </a:extLst>
            </p:cNvPr>
            <p:cNvSpPr/>
            <p:nvPr/>
          </p:nvSpPr>
          <p:spPr>
            <a:xfrm>
              <a:off x="-5870027" y="14661844"/>
              <a:ext cx="1368152" cy="547770"/>
            </a:xfrm>
            <a:prstGeom prst="chevron">
              <a:avLst>
                <a:gd name="adj" fmla="val 3163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TextBox 16">
              <a:extLst>
                <a:ext uri="{FF2B5EF4-FFF2-40B4-BE49-F238E27FC236}">
                  <a16:creationId xmlns:a16="http://schemas.microsoft.com/office/drawing/2014/main" id="{F3369360-8638-B2C7-D7D5-D96EADB48B35}"/>
                </a:ext>
              </a:extLst>
            </p:cNvPr>
            <p:cNvSpPr txBox="1"/>
            <p:nvPr/>
          </p:nvSpPr>
          <p:spPr>
            <a:xfrm>
              <a:off x="-5654003" y="14704896"/>
              <a:ext cx="1008112" cy="461665"/>
            </a:xfrm>
            <a:prstGeom prst="rect">
              <a:avLst/>
            </a:prstGeom>
            <a:solidFill>
              <a:schemeClr val="bg1"/>
            </a:solidFill>
          </p:spPr>
          <p:txBody>
            <a:bodyPr wrap="square">
              <a:spAutoFit/>
            </a:bodyPr>
            <a:lstStyle/>
            <a:p>
              <a:pPr lvl="0"/>
              <a:r>
                <a:rPr lang="en-GB" sz="2400" b="1">
                  <a:solidFill>
                    <a:srgbClr val="023459"/>
                  </a:solidFill>
                  <a:latin typeface="Calibri" panose="020F0502020204030204" pitchFamily="34" charset="0"/>
                  <a:ea typeface="Calibri" panose="020F0502020204030204" pitchFamily="34" charset="0"/>
                  <a:cs typeface="Calibri" panose="020F0502020204030204" pitchFamily="34" charset="0"/>
                </a:rPr>
                <a:t>Step 2 </a:t>
              </a:r>
            </a:p>
          </p:txBody>
        </p:sp>
      </p:grpSp>
    </p:spTree>
    <p:extLst>
      <p:ext uri="{BB962C8B-B14F-4D97-AF65-F5344CB8AC3E}">
        <p14:creationId xmlns:p14="http://schemas.microsoft.com/office/powerpoint/2010/main" val="4106117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53A09-D115-E59E-59CC-DE661C2D774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4A012EC-2E6F-29FC-56B5-4E56FECE676E}"/>
              </a:ext>
            </a:extLst>
          </p:cNvPr>
          <p:cNvSpPr/>
          <p:nvPr/>
        </p:nvSpPr>
        <p:spPr>
          <a:xfrm>
            <a:off x="-1" y="733936"/>
            <a:ext cx="21383625" cy="1730262"/>
          </a:xfrm>
          <a:prstGeom prst="rect">
            <a:avLst/>
          </a:prstGeom>
          <a:solidFill>
            <a:srgbClr val="023459"/>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8AA0929E-6F15-6C41-611D-B5861227EDF2}"/>
              </a:ext>
            </a:extLst>
          </p:cNvPr>
          <p:cNvSpPr txBox="1"/>
          <p:nvPr/>
        </p:nvSpPr>
        <p:spPr>
          <a:xfrm>
            <a:off x="6187" y="937347"/>
            <a:ext cx="21383625" cy="1323439"/>
          </a:xfrm>
          <a:prstGeom prst="rect">
            <a:avLst/>
          </a:prstGeom>
          <a:noFill/>
        </p:spPr>
        <p:txBody>
          <a:bodyPr wrap="square" rtlCol="0" anchor="ctr">
            <a:spAutoFit/>
          </a:bodyPr>
          <a:lstStyle/>
          <a:p>
            <a:pPr algn="ctr">
              <a:spcBef>
                <a:spcPts val="1200"/>
              </a:spcBef>
              <a:spcAft>
                <a:spcPts val="1200"/>
              </a:spcAft>
            </a:pPr>
            <a:r>
              <a:rPr lang="en-GB" sz="8000" b="1">
                <a:solidFill>
                  <a:schemeClr val="bg1"/>
                </a:solidFill>
                <a:latin typeface="Source Sans Pro" panose="020B0503030403020204" pitchFamily="34" charset="0"/>
                <a:ea typeface="Source Sans Pro" panose="020B0503030403020204" pitchFamily="34" charset="0"/>
              </a:rPr>
              <a:t>Questions and Answers</a:t>
            </a:r>
          </a:p>
        </p:txBody>
      </p:sp>
      <p:sp>
        <p:nvSpPr>
          <p:cNvPr id="14" name="Rectangle 13">
            <a:extLst>
              <a:ext uri="{FF2B5EF4-FFF2-40B4-BE49-F238E27FC236}">
                <a16:creationId xmlns:a16="http://schemas.microsoft.com/office/drawing/2014/main" id="{727559A2-C0FC-BCC6-2512-A246B9562F46}"/>
              </a:ext>
            </a:extLst>
          </p:cNvPr>
          <p:cNvSpPr/>
          <p:nvPr/>
        </p:nvSpPr>
        <p:spPr>
          <a:xfrm>
            <a:off x="1299999" y="4126319"/>
            <a:ext cx="6039784" cy="3726417"/>
          </a:xfrm>
          <a:custGeom>
            <a:avLst/>
            <a:gdLst>
              <a:gd name="connsiteX0" fmla="*/ 0 w 6039784"/>
              <a:gd name="connsiteY0" fmla="*/ 0 h 3726417"/>
              <a:gd name="connsiteX1" fmla="*/ 6039784 w 6039784"/>
              <a:gd name="connsiteY1" fmla="*/ 0 h 3726417"/>
              <a:gd name="connsiteX2" fmla="*/ 6039784 w 6039784"/>
              <a:gd name="connsiteY2" fmla="*/ 3726417 h 3726417"/>
              <a:gd name="connsiteX3" fmla="*/ 0 w 6039784"/>
              <a:gd name="connsiteY3" fmla="*/ 3726417 h 3726417"/>
              <a:gd name="connsiteX4" fmla="*/ 0 w 6039784"/>
              <a:gd name="connsiteY4" fmla="*/ 0 h 3726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9784" h="3726417" fill="none" extrusionOk="0">
                <a:moveTo>
                  <a:pt x="0" y="0"/>
                </a:moveTo>
                <a:cubicBezTo>
                  <a:pt x="2583663" y="-60923"/>
                  <a:pt x="3739289" y="-10796"/>
                  <a:pt x="6039784" y="0"/>
                </a:cubicBezTo>
                <a:cubicBezTo>
                  <a:pt x="5945945" y="1045647"/>
                  <a:pt x="6079337" y="3255596"/>
                  <a:pt x="6039784" y="3726417"/>
                </a:cubicBezTo>
                <a:cubicBezTo>
                  <a:pt x="3227432" y="3654451"/>
                  <a:pt x="2972273" y="3879195"/>
                  <a:pt x="0" y="3726417"/>
                </a:cubicBezTo>
                <a:cubicBezTo>
                  <a:pt x="-124474" y="2796602"/>
                  <a:pt x="93245" y="1241960"/>
                  <a:pt x="0" y="0"/>
                </a:cubicBezTo>
                <a:close/>
              </a:path>
              <a:path w="6039784" h="3726417" stroke="0" extrusionOk="0">
                <a:moveTo>
                  <a:pt x="0" y="0"/>
                </a:moveTo>
                <a:cubicBezTo>
                  <a:pt x="1659784" y="-30702"/>
                  <a:pt x="3378222" y="-116291"/>
                  <a:pt x="6039784" y="0"/>
                </a:cubicBezTo>
                <a:cubicBezTo>
                  <a:pt x="6118109" y="1775949"/>
                  <a:pt x="6013463" y="2367390"/>
                  <a:pt x="6039784" y="3726417"/>
                </a:cubicBezTo>
                <a:cubicBezTo>
                  <a:pt x="4570552" y="3714889"/>
                  <a:pt x="1675404" y="3680811"/>
                  <a:pt x="0" y="3726417"/>
                </a:cubicBezTo>
                <a:cubicBezTo>
                  <a:pt x="13714" y="2495544"/>
                  <a:pt x="123203" y="674815"/>
                  <a:pt x="0" y="0"/>
                </a:cubicBezTo>
                <a:close/>
              </a:path>
            </a:pathLst>
          </a:custGeom>
          <a:solidFill>
            <a:schemeClr val="bg1"/>
          </a:solidFill>
          <a:ln w="63500">
            <a:solidFill>
              <a:srgbClr val="023459"/>
            </a:solidFill>
            <a:extLst>
              <a:ext uri="{C807C97D-BFC1-408E-A445-0C87EB9F89A2}">
                <ask:lineSketchStyleProps xmlns:ask="http://schemas.microsoft.com/office/drawing/2018/sketchyshapes" sd="1716202986">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216000" tIns="180000" rIns="216000" bIns="180000" rtlCol="0" anchor="t" anchorCtr="0"/>
          <a:lstStyle/>
          <a:p>
            <a:pPr>
              <a:spcAft>
                <a:spcPts val="1200"/>
              </a:spcAft>
            </a:pPr>
            <a:r>
              <a:rPr lang="en-GB" sz="2400" b="1">
                <a:solidFill>
                  <a:srgbClr val="000000"/>
                </a:solidFill>
                <a:latin typeface="Calibri"/>
                <a:ea typeface="Calibri"/>
                <a:cs typeface="Calibri"/>
              </a:rPr>
              <a:t>Q. Who is in the programme team?</a:t>
            </a:r>
          </a:p>
          <a:p>
            <a:pPr>
              <a:spcBef>
                <a:spcPts val="300"/>
              </a:spcBef>
              <a:spcAft>
                <a:spcPts val="300"/>
              </a:spcAft>
            </a:pPr>
            <a:r>
              <a:rPr lang="en-GB" sz="2400" b="1">
                <a:solidFill>
                  <a:srgbClr val="000000"/>
                </a:solidFill>
                <a:latin typeface="Calibri"/>
                <a:ea typeface="Calibri"/>
                <a:cs typeface="Calibri"/>
              </a:rPr>
              <a:t>Shetland Islands Council</a:t>
            </a:r>
            <a:r>
              <a:rPr lang="en-GB" sz="2400">
                <a:solidFill>
                  <a:srgbClr val="000000"/>
                </a:solidFill>
                <a:latin typeface="Calibri"/>
                <a:ea typeface="Calibri"/>
                <a:cs typeface="Calibri"/>
              </a:rPr>
              <a:t> and advisers:</a:t>
            </a:r>
          </a:p>
          <a:p>
            <a:pPr marL="342900" indent="-342900">
              <a:spcBef>
                <a:spcPts val="300"/>
              </a:spcBef>
              <a:spcAft>
                <a:spcPts val="300"/>
              </a:spcAft>
              <a:buFont typeface="Arial" panose="020B0604020202020204" pitchFamily="34" charset="0"/>
              <a:buChar char="•"/>
            </a:pPr>
            <a:r>
              <a:rPr lang="en-GB" sz="2400" b="1">
                <a:solidFill>
                  <a:srgbClr val="000000"/>
                </a:solidFill>
                <a:latin typeface="Calibri"/>
                <a:ea typeface="Calibri"/>
                <a:cs typeface="Calibri"/>
              </a:rPr>
              <a:t>Stantec</a:t>
            </a:r>
            <a:r>
              <a:rPr lang="en-GB" sz="2400">
                <a:solidFill>
                  <a:srgbClr val="000000"/>
                </a:solidFill>
                <a:latin typeface="Calibri"/>
                <a:ea typeface="Calibri"/>
                <a:cs typeface="Calibri"/>
              </a:rPr>
              <a:t> – Business case development and overall advisory lead</a:t>
            </a:r>
          </a:p>
          <a:p>
            <a:pPr marL="342900" indent="-342900">
              <a:spcBef>
                <a:spcPts val="300"/>
              </a:spcBef>
              <a:spcAft>
                <a:spcPts val="300"/>
              </a:spcAft>
              <a:buFont typeface="Arial" panose="020B0604020202020204" pitchFamily="34" charset="0"/>
              <a:buChar char="•"/>
            </a:pPr>
            <a:r>
              <a:rPr lang="en-GB" sz="2400" b="1">
                <a:solidFill>
                  <a:srgbClr val="000000"/>
                </a:solidFill>
                <a:latin typeface="Calibri"/>
                <a:ea typeface="Calibri"/>
                <a:cs typeface="Calibri"/>
              </a:rPr>
              <a:t>COWI</a:t>
            </a:r>
            <a:r>
              <a:rPr lang="en-GB" sz="2400">
                <a:solidFill>
                  <a:srgbClr val="000000"/>
                </a:solidFill>
                <a:latin typeface="Calibri"/>
                <a:ea typeface="Calibri"/>
                <a:cs typeface="Calibri"/>
              </a:rPr>
              <a:t> – Fixed links lead</a:t>
            </a:r>
          </a:p>
          <a:p>
            <a:pPr marL="342900" indent="-342900">
              <a:spcBef>
                <a:spcPts val="300"/>
              </a:spcBef>
              <a:spcAft>
                <a:spcPts val="300"/>
              </a:spcAft>
              <a:buFont typeface="Arial" panose="020B0604020202020204" pitchFamily="34" charset="0"/>
              <a:buChar char="•"/>
            </a:pPr>
            <a:r>
              <a:rPr lang="en-GB" sz="2400" b="1">
                <a:solidFill>
                  <a:srgbClr val="000000"/>
                </a:solidFill>
                <a:latin typeface="Calibri"/>
                <a:ea typeface="Calibri"/>
                <a:cs typeface="Calibri"/>
              </a:rPr>
              <a:t>Mott MacDonald</a:t>
            </a:r>
            <a:r>
              <a:rPr lang="en-GB" sz="2400">
                <a:solidFill>
                  <a:srgbClr val="000000"/>
                </a:solidFill>
                <a:latin typeface="Calibri"/>
                <a:ea typeface="Calibri"/>
                <a:cs typeface="Calibri"/>
              </a:rPr>
              <a:t> – Ferries and marine infrastructure lead</a:t>
            </a:r>
          </a:p>
          <a:p>
            <a:pPr marL="342900" indent="-342900">
              <a:spcBef>
                <a:spcPts val="300"/>
              </a:spcBef>
              <a:spcAft>
                <a:spcPts val="300"/>
              </a:spcAft>
              <a:buFont typeface="Arial" panose="020B0604020202020204" pitchFamily="34" charset="0"/>
              <a:buChar char="•"/>
            </a:pPr>
            <a:r>
              <a:rPr lang="en-GB" sz="2400" b="1" err="1">
                <a:solidFill>
                  <a:srgbClr val="000000"/>
                </a:solidFill>
                <a:latin typeface="Calibri"/>
                <a:ea typeface="Calibri"/>
                <a:cs typeface="Calibri"/>
              </a:rPr>
              <a:t>ProVersa</a:t>
            </a:r>
            <a:r>
              <a:rPr lang="en-GB" sz="2400">
                <a:solidFill>
                  <a:srgbClr val="000000"/>
                </a:solidFill>
                <a:latin typeface="Calibri"/>
                <a:ea typeface="Calibri"/>
                <a:cs typeface="Calibri"/>
              </a:rPr>
              <a:t> – Supply-chain analysis</a:t>
            </a:r>
          </a:p>
        </p:txBody>
      </p:sp>
      <p:grpSp>
        <p:nvGrpSpPr>
          <p:cNvPr id="19" name="Group 18">
            <a:extLst>
              <a:ext uri="{FF2B5EF4-FFF2-40B4-BE49-F238E27FC236}">
                <a16:creationId xmlns:a16="http://schemas.microsoft.com/office/drawing/2014/main" id="{8BC45D7A-0A62-1E75-6E15-07A2FEC8605C}"/>
              </a:ext>
            </a:extLst>
          </p:cNvPr>
          <p:cNvGrpSpPr/>
          <p:nvPr/>
        </p:nvGrpSpPr>
        <p:grpSpPr>
          <a:xfrm>
            <a:off x="6125238" y="3106715"/>
            <a:ext cx="2258304" cy="2232248"/>
            <a:chOff x="6257899" y="20243050"/>
            <a:chExt cx="2258304" cy="2232248"/>
          </a:xfrm>
        </p:grpSpPr>
        <p:sp>
          <p:nvSpPr>
            <p:cNvPr id="18" name="Oval 17">
              <a:extLst>
                <a:ext uri="{FF2B5EF4-FFF2-40B4-BE49-F238E27FC236}">
                  <a16:creationId xmlns:a16="http://schemas.microsoft.com/office/drawing/2014/main" id="{EAEE2EE7-39E5-2A3D-7486-1A9A592997A3}"/>
                </a:ext>
              </a:extLst>
            </p:cNvPr>
            <p:cNvSpPr/>
            <p:nvPr/>
          </p:nvSpPr>
          <p:spPr>
            <a:xfrm>
              <a:off x="6257899" y="20243050"/>
              <a:ext cx="2258304" cy="2232248"/>
            </a:xfrm>
            <a:prstGeom prst="ellipse">
              <a:avLst/>
            </a:prstGeom>
            <a:solidFill>
              <a:srgbClr val="023459"/>
            </a:solidFill>
            <a:ln>
              <a:solidFill>
                <a:srgbClr val="0234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a:latin typeface="Calibri" panose="020F0502020204030204" pitchFamily="34" charset="0"/>
                <a:ea typeface="Calibri" panose="020F0502020204030204" pitchFamily="34" charset="0"/>
                <a:cs typeface="Calibri" panose="020F0502020204030204" pitchFamily="34" charset="0"/>
              </a:endParaRPr>
            </a:p>
          </p:txBody>
        </p:sp>
        <p:pic>
          <p:nvPicPr>
            <p:cNvPr id="17" name="Graphic 16" descr="Board Of Directors with solid fill">
              <a:extLst>
                <a:ext uri="{FF2B5EF4-FFF2-40B4-BE49-F238E27FC236}">
                  <a16:creationId xmlns:a16="http://schemas.microsoft.com/office/drawing/2014/main" id="{825B6A48-CCFB-DF2C-1507-5204D446F0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05098" y="20477221"/>
              <a:ext cx="1763906" cy="1763906"/>
            </a:xfrm>
            <a:prstGeom prst="rect">
              <a:avLst/>
            </a:prstGeom>
          </p:spPr>
        </p:pic>
      </p:grpSp>
      <p:sp>
        <p:nvSpPr>
          <p:cNvPr id="88" name="Rectangle 87">
            <a:extLst>
              <a:ext uri="{FF2B5EF4-FFF2-40B4-BE49-F238E27FC236}">
                <a16:creationId xmlns:a16="http://schemas.microsoft.com/office/drawing/2014/main" id="{7EEBB09A-0E34-141C-05E9-18A49CB1A259}"/>
              </a:ext>
            </a:extLst>
          </p:cNvPr>
          <p:cNvSpPr/>
          <p:nvPr/>
        </p:nvSpPr>
        <p:spPr>
          <a:xfrm>
            <a:off x="1449777" y="15365342"/>
            <a:ext cx="6039784" cy="7406168"/>
          </a:xfrm>
          <a:custGeom>
            <a:avLst/>
            <a:gdLst>
              <a:gd name="connsiteX0" fmla="*/ 0 w 6039784"/>
              <a:gd name="connsiteY0" fmla="*/ 0 h 7406168"/>
              <a:gd name="connsiteX1" fmla="*/ 6039784 w 6039784"/>
              <a:gd name="connsiteY1" fmla="*/ 0 h 7406168"/>
              <a:gd name="connsiteX2" fmla="*/ 6039784 w 6039784"/>
              <a:gd name="connsiteY2" fmla="*/ 7406168 h 7406168"/>
              <a:gd name="connsiteX3" fmla="*/ 0 w 6039784"/>
              <a:gd name="connsiteY3" fmla="*/ 7406168 h 7406168"/>
              <a:gd name="connsiteX4" fmla="*/ 0 w 6039784"/>
              <a:gd name="connsiteY4" fmla="*/ 0 h 740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9784" h="7406168" fill="none" extrusionOk="0">
                <a:moveTo>
                  <a:pt x="0" y="0"/>
                </a:moveTo>
                <a:cubicBezTo>
                  <a:pt x="2583663" y="-60923"/>
                  <a:pt x="3739289" y="-10796"/>
                  <a:pt x="6039784" y="0"/>
                </a:cubicBezTo>
                <a:cubicBezTo>
                  <a:pt x="5945945" y="3221535"/>
                  <a:pt x="6079337" y="4636639"/>
                  <a:pt x="6039784" y="7406168"/>
                </a:cubicBezTo>
                <a:cubicBezTo>
                  <a:pt x="3227432" y="7334202"/>
                  <a:pt x="2972273" y="7558946"/>
                  <a:pt x="0" y="7406168"/>
                </a:cubicBezTo>
                <a:cubicBezTo>
                  <a:pt x="-124474" y="5446546"/>
                  <a:pt x="93245" y="3006064"/>
                  <a:pt x="0" y="0"/>
                </a:cubicBezTo>
                <a:close/>
              </a:path>
              <a:path w="6039784" h="7406168" stroke="0" extrusionOk="0">
                <a:moveTo>
                  <a:pt x="0" y="0"/>
                </a:moveTo>
                <a:cubicBezTo>
                  <a:pt x="1659784" y="-30702"/>
                  <a:pt x="3378222" y="-116291"/>
                  <a:pt x="6039784" y="0"/>
                </a:cubicBezTo>
                <a:cubicBezTo>
                  <a:pt x="6118109" y="975731"/>
                  <a:pt x="6013463" y="6310413"/>
                  <a:pt x="6039784" y="7406168"/>
                </a:cubicBezTo>
                <a:cubicBezTo>
                  <a:pt x="4570552" y="7394640"/>
                  <a:pt x="1675404" y="7360562"/>
                  <a:pt x="0" y="7406168"/>
                </a:cubicBezTo>
                <a:cubicBezTo>
                  <a:pt x="13714" y="4779511"/>
                  <a:pt x="123203" y="2058200"/>
                  <a:pt x="0" y="0"/>
                </a:cubicBezTo>
                <a:close/>
              </a:path>
            </a:pathLst>
          </a:custGeom>
          <a:solidFill>
            <a:schemeClr val="bg1"/>
          </a:solidFill>
          <a:ln w="63500">
            <a:solidFill>
              <a:srgbClr val="023459"/>
            </a:solidFill>
            <a:extLst>
              <a:ext uri="{C807C97D-BFC1-408E-A445-0C87EB9F89A2}">
                <ask:lineSketchStyleProps xmlns:ask="http://schemas.microsoft.com/office/drawing/2018/sketchyshapes" sd="1716202986">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216000" tIns="180000" rIns="216000" bIns="180000" rtlCol="0" anchor="t" anchorCtr="0"/>
          <a:lstStyle/>
          <a:p>
            <a:pPr>
              <a:spcAft>
                <a:spcPts val="1200"/>
              </a:spcAft>
            </a:pPr>
            <a:r>
              <a:rPr lang="en-GB" sz="2400" b="1">
                <a:solidFill>
                  <a:srgbClr val="000000"/>
                </a:solidFill>
                <a:latin typeface="Calibri"/>
                <a:ea typeface="Calibri"/>
                <a:cs typeface="Calibri"/>
              </a:rPr>
              <a:t>Q. Who makes the final decision on which project(s) goes ahead?</a:t>
            </a:r>
          </a:p>
          <a:p>
            <a:pPr>
              <a:spcBef>
                <a:spcPts val="300"/>
              </a:spcBef>
              <a:spcAft>
                <a:spcPts val="300"/>
              </a:spcAft>
            </a:pPr>
            <a:r>
              <a:rPr lang="en-GB" sz="2400">
                <a:solidFill>
                  <a:srgbClr val="000000"/>
                </a:solidFill>
                <a:latin typeface="Calibri"/>
                <a:ea typeface="Calibri"/>
                <a:cs typeface="Calibri"/>
              </a:rPr>
              <a:t>Decisions will be made by Shetland Islands Council elected Members at three key decision points:</a:t>
            </a:r>
          </a:p>
          <a:p>
            <a:pPr marL="342900" indent="-342900">
              <a:spcBef>
                <a:spcPts val="300"/>
              </a:spcBef>
              <a:spcAft>
                <a:spcPts val="300"/>
              </a:spcAft>
              <a:buFont typeface="Arial" panose="020B0604020202020204" pitchFamily="34" charset="0"/>
              <a:buChar char="•"/>
            </a:pPr>
            <a:r>
              <a:rPr lang="en-GB" sz="2400" u="sng">
                <a:solidFill>
                  <a:srgbClr val="000000"/>
                </a:solidFill>
                <a:latin typeface="Calibri"/>
                <a:ea typeface="Calibri"/>
                <a:cs typeface="Calibri"/>
              </a:rPr>
              <a:t>Decision Point 1</a:t>
            </a:r>
            <a:r>
              <a:rPr lang="en-GB" sz="2400">
                <a:solidFill>
                  <a:srgbClr val="000000"/>
                </a:solidFill>
                <a:latin typeface="Calibri"/>
                <a:ea typeface="Calibri"/>
                <a:cs typeface="Calibri"/>
              </a:rPr>
              <a:t> – the options to be taken forward for detailed appraisal</a:t>
            </a:r>
          </a:p>
          <a:p>
            <a:pPr marL="342900" indent="-342900">
              <a:spcBef>
                <a:spcPts val="300"/>
              </a:spcBef>
              <a:spcAft>
                <a:spcPts val="300"/>
              </a:spcAft>
              <a:buFont typeface="Arial" panose="020B0604020202020204" pitchFamily="34" charset="0"/>
              <a:buChar char="•"/>
            </a:pPr>
            <a:r>
              <a:rPr lang="en-GB" sz="2400" u="sng">
                <a:solidFill>
                  <a:srgbClr val="000000"/>
                </a:solidFill>
                <a:latin typeface="Calibri"/>
                <a:ea typeface="Calibri"/>
                <a:cs typeface="Calibri"/>
              </a:rPr>
              <a:t>Decision Point 2</a:t>
            </a:r>
            <a:r>
              <a:rPr lang="en-GB" sz="2400">
                <a:solidFill>
                  <a:srgbClr val="000000"/>
                </a:solidFill>
                <a:latin typeface="Calibri"/>
                <a:ea typeface="Calibri"/>
                <a:cs typeface="Calibri"/>
              </a:rPr>
              <a:t> – </a:t>
            </a:r>
            <a:r>
              <a:rPr lang="en-GB" sz="2400" b="1">
                <a:solidFill>
                  <a:srgbClr val="000000"/>
                </a:solidFill>
                <a:latin typeface="Calibri"/>
                <a:ea typeface="Calibri"/>
                <a:cs typeface="Calibri"/>
              </a:rPr>
              <a:t>preferred option</a:t>
            </a:r>
            <a:r>
              <a:rPr lang="en-GB" sz="2400">
                <a:solidFill>
                  <a:srgbClr val="000000"/>
                </a:solidFill>
                <a:latin typeface="Calibri"/>
                <a:ea typeface="Calibri"/>
                <a:cs typeface="Calibri"/>
              </a:rPr>
              <a:t> for each island</a:t>
            </a:r>
          </a:p>
          <a:p>
            <a:pPr marL="342900" indent="-342900">
              <a:spcBef>
                <a:spcPts val="300"/>
              </a:spcBef>
              <a:spcAft>
                <a:spcPts val="300"/>
              </a:spcAft>
              <a:buFont typeface="Arial" panose="020B0604020202020204" pitchFamily="34" charset="0"/>
              <a:buChar char="•"/>
            </a:pPr>
            <a:r>
              <a:rPr lang="en-GB" sz="2400" u="sng">
                <a:solidFill>
                  <a:srgbClr val="000000"/>
                </a:solidFill>
                <a:latin typeface="Calibri"/>
                <a:ea typeface="Calibri"/>
                <a:cs typeface="Calibri"/>
              </a:rPr>
              <a:t>Decision Point 3</a:t>
            </a:r>
            <a:r>
              <a:rPr lang="en-GB" sz="2400">
                <a:solidFill>
                  <a:srgbClr val="000000"/>
                </a:solidFill>
                <a:latin typeface="Calibri"/>
                <a:ea typeface="Calibri"/>
                <a:cs typeface="Calibri"/>
              </a:rPr>
              <a:t> – preferred </a:t>
            </a:r>
            <a:r>
              <a:rPr lang="en-GB" sz="2400" b="1">
                <a:solidFill>
                  <a:srgbClr val="000000"/>
                </a:solidFill>
                <a:latin typeface="Calibri"/>
                <a:ea typeface="Calibri"/>
                <a:cs typeface="Calibri"/>
              </a:rPr>
              <a:t>sequence (and programme) of investments</a:t>
            </a:r>
            <a:r>
              <a:rPr lang="en-GB" sz="2400">
                <a:solidFill>
                  <a:srgbClr val="000000"/>
                </a:solidFill>
                <a:latin typeface="Calibri"/>
                <a:ea typeface="Calibri"/>
                <a:cs typeface="Calibri"/>
              </a:rPr>
              <a:t> across the network, i.e., which individual projects are prioritised for delivery</a:t>
            </a:r>
          </a:p>
          <a:p>
            <a:pPr>
              <a:spcBef>
                <a:spcPts val="300"/>
              </a:spcBef>
              <a:spcAft>
                <a:spcPts val="300"/>
              </a:spcAft>
            </a:pPr>
            <a:r>
              <a:rPr lang="en-GB" sz="2400">
                <a:solidFill>
                  <a:srgbClr val="000000"/>
                </a:solidFill>
                <a:latin typeface="Calibri"/>
                <a:ea typeface="Calibri"/>
                <a:cs typeface="Calibri"/>
              </a:rPr>
              <a:t>These decisions will be evidence-led and informed by analytical work based on guidance adopted by the Scottish and UK Governments, as well as </a:t>
            </a:r>
            <a:r>
              <a:rPr lang="en-GB" sz="2400" b="1">
                <a:solidFill>
                  <a:srgbClr val="000000"/>
                </a:solidFill>
                <a:latin typeface="Calibri"/>
                <a:ea typeface="Calibri"/>
                <a:cs typeface="Calibri"/>
              </a:rPr>
              <a:t>further consultation and community engagement</a:t>
            </a:r>
            <a:r>
              <a:rPr lang="en-GB" sz="2400">
                <a:solidFill>
                  <a:srgbClr val="000000"/>
                </a:solidFill>
                <a:latin typeface="Calibri"/>
                <a:ea typeface="Calibri"/>
                <a:cs typeface="Calibri"/>
              </a:rPr>
              <a:t>.</a:t>
            </a:r>
          </a:p>
        </p:txBody>
      </p:sp>
      <p:grpSp>
        <p:nvGrpSpPr>
          <p:cNvPr id="12" name="Group 11">
            <a:extLst>
              <a:ext uri="{FF2B5EF4-FFF2-40B4-BE49-F238E27FC236}">
                <a16:creationId xmlns:a16="http://schemas.microsoft.com/office/drawing/2014/main" id="{2A775CBC-1CD3-BB2C-0E7E-88F7348E6461}"/>
              </a:ext>
            </a:extLst>
          </p:cNvPr>
          <p:cNvGrpSpPr/>
          <p:nvPr/>
        </p:nvGrpSpPr>
        <p:grpSpPr>
          <a:xfrm>
            <a:off x="220075" y="28950444"/>
            <a:ext cx="20816084" cy="1140243"/>
            <a:chOff x="220075" y="28950444"/>
            <a:chExt cx="20816084" cy="1140243"/>
          </a:xfrm>
        </p:grpSpPr>
        <p:pic>
          <p:nvPicPr>
            <p:cNvPr id="13" name="Picture 2" descr="Logo: Shetland Islands Council">
              <a:extLst>
                <a:ext uri="{FF2B5EF4-FFF2-40B4-BE49-F238E27FC236}">
                  <a16:creationId xmlns:a16="http://schemas.microsoft.com/office/drawing/2014/main" id="{DB60993D-B780-D36F-666C-B191EB01C6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075" y="28950444"/>
              <a:ext cx="2738763" cy="110115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FFCABB86-B2E0-91EA-3538-7F67423D6EA2}"/>
                </a:ext>
              </a:extLst>
            </p:cNvPr>
            <p:cNvPicPr>
              <a:picLocks noChangeAspect="1"/>
            </p:cNvPicPr>
            <p:nvPr/>
          </p:nvPicPr>
          <p:blipFill>
            <a:blip r:embed="rId6"/>
            <a:stretch>
              <a:fillRect/>
            </a:stretch>
          </p:blipFill>
          <p:spPr>
            <a:xfrm>
              <a:off x="15145958" y="29481507"/>
              <a:ext cx="1804817" cy="479284"/>
            </a:xfrm>
            <a:prstGeom prst="rect">
              <a:avLst/>
            </a:prstGeom>
          </p:spPr>
        </p:pic>
        <p:pic>
          <p:nvPicPr>
            <p:cNvPr id="16" name="Picture 15">
              <a:extLst>
                <a:ext uri="{FF2B5EF4-FFF2-40B4-BE49-F238E27FC236}">
                  <a16:creationId xmlns:a16="http://schemas.microsoft.com/office/drawing/2014/main" id="{11991726-456A-A6FE-A5CE-6C89FEF4B1B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304729" y="29288392"/>
              <a:ext cx="802295" cy="802295"/>
            </a:xfrm>
            <a:prstGeom prst="rect">
              <a:avLst/>
            </a:prstGeom>
          </p:spPr>
        </p:pic>
        <p:pic>
          <p:nvPicPr>
            <p:cNvPr id="21" name="Picture 20">
              <a:extLst>
                <a:ext uri="{FF2B5EF4-FFF2-40B4-BE49-F238E27FC236}">
                  <a16:creationId xmlns:a16="http://schemas.microsoft.com/office/drawing/2014/main" id="{FF2CE25C-BC90-AEA9-9A2B-F5E27865906F}"/>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19447133" y="29501020"/>
              <a:ext cx="1589026" cy="545576"/>
            </a:xfrm>
            <a:prstGeom prst="rect">
              <a:avLst/>
            </a:prstGeom>
            <a:extLst>
              <a:ext uri="{FAA26D3D-D897-4be2-8F04-BA451C77F1D7}">
                <ma14:placeholder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arto="http://schemas.microsoft.com/office/word/2006/arto" xmlns:lc="http://schemas.openxmlformats.org/drawingml/2006/lockedCanvas" xmlns=""/>
              </a:ext>
            </a:extLst>
          </p:spPr>
        </p:pic>
        <p:pic>
          <p:nvPicPr>
            <p:cNvPr id="23" name="Picture 22" descr="Logo, company name&#10;&#10;Description automatically generated">
              <a:extLst>
                <a:ext uri="{FF2B5EF4-FFF2-40B4-BE49-F238E27FC236}">
                  <a16:creationId xmlns:a16="http://schemas.microsoft.com/office/drawing/2014/main" id="{28F2E734-F036-E6DC-1D22-D8E330B1FCF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950775" y="29351612"/>
              <a:ext cx="1318466" cy="739075"/>
            </a:xfrm>
            <a:prstGeom prst="rect">
              <a:avLst/>
            </a:prstGeom>
          </p:spPr>
        </p:pic>
      </p:grpSp>
      <p:sp>
        <p:nvSpPr>
          <p:cNvPr id="53" name="Rectangle 52">
            <a:extLst>
              <a:ext uri="{FF2B5EF4-FFF2-40B4-BE49-F238E27FC236}">
                <a16:creationId xmlns:a16="http://schemas.microsoft.com/office/drawing/2014/main" id="{D866662D-4470-5521-E334-522D1AB588EA}"/>
              </a:ext>
            </a:extLst>
          </p:cNvPr>
          <p:cNvSpPr/>
          <p:nvPr/>
        </p:nvSpPr>
        <p:spPr>
          <a:xfrm>
            <a:off x="7516272" y="10200480"/>
            <a:ext cx="5758656" cy="3629897"/>
          </a:xfrm>
          <a:custGeom>
            <a:avLst/>
            <a:gdLst>
              <a:gd name="connsiteX0" fmla="*/ 0 w 5758656"/>
              <a:gd name="connsiteY0" fmla="*/ 0 h 3629897"/>
              <a:gd name="connsiteX1" fmla="*/ 5758656 w 5758656"/>
              <a:gd name="connsiteY1" fmla="*/ 0 h 3629897"/>
              <a:gd name="connsiteX2" fmla="*/ 5758656 w 5758656"/>
              <a:gd name="connsiteY2" fmla="*/ 3629897 h 3629897"/>
              <a:gd name="connsiteX3" fmla="*/ 0 w 5758656"/>
              <a:gd name="connsiteY3" fmla="*/ 3629897 h 3629897"/>
              <a:gd name="connsiteX4" fmla="*/ 0 w 5758656"/>
              <a:gd name="connsiteY4" fmla="*/ 0 h 362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8656" h="3629897" fill="none" extrusionOk="0">
                <a:moveTo>
                  <a:pt x="0" y="0"/>
                </a:moveTo>
                <a:cubicBezTo>
                  <a:pt x="1291020" y="-60923"/>
                  <a:pt x="4066391" y="-10796"/>
                  <a:pt x="5758656" y="0"/>
                </a:cubicBezTo>
                <a:cubicBezTo>
                  <a:pt x="5664817" y="935315"/>
                  <a:pt x="5798209" y="2059950"/>
                  <a:pt x="5758656" y="3629897"/>
                </a:cubicBezTo>
                <a:cubicBezTo>
                  <a:pt x="3737421" y="3557931"/>
                  <a:pt x="1226094" y="3782675"/>
                  <a:pt x="0" y="3629897"/>
                </a:cubicBezTo>
                <a:cubicBezTo>
                  <a:pt x="-124474" y="1918595"/>
                  <a:pt x="93245" y="1550142"/>
                  <a:pt x="0" y="0"/>
                </a:cubicBezTo>
                <a:close/>
              </a:path>
              <a:path w="5758656" h="3629897" stroke="0" extrusionOk="0">
                <a:moveTo>
                  <a:pt x="0" y="0"/>
                </a:moveTo>
                <a:cubicBezTo>
                  <a:pt x="2849065" y="-30702"/>
                  <a:pt x="3485860" y="-116291"/>
                  <a:pt x="5758656" y="0"/>
                </a:cubicBezTo>
                <a:cubicBezTo>
                  <a:pt x="5836981" y="588622"/>
                  <a:pt x="5732335" y="2913588"/>
                  <a:pt x="5758656" y="3629897"/>
                </a:cubicBezTo>
                <a:cubicBezTo>
                  <a:pt x="3125149" y="3618369"/>
                  <a:pt x="1464245" y="3584291"/>
                  <a:pt x="0" y="3629897"/>
                </a:cubicBezTo>
                <a:cubicBezTo>
                  <a:pt x="13714" y="3182982"/>
                  <a:pt x="123203" y="684792"/>
                  <a:pt x="0" y="0"/>
                </a:cubicBezTo>
                <a:close/>
              </a:path>
            </a:pathLst>
          </a:custGeom>
          <a:solidFill>
            <a:schemeClr val="bg1"/>
          </a:solidFill>
          <a:ln w="57150">
            <a:solidFill>
              <a:srgbClr val="32A4FA"/>
            </a:solidFill>
            <a:extLst>
              <a:ext uri="{C807C97D-BFC1-408E-A445-0C87EB9F89A2}">
                <ask:lineSketchStyleProps xmlns:ask="http://schemas.microsoft.com/office/drawing/2018/sketchyshapes" sd="1716202986">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216000" tIns="180000" rIns="216000" bIns="180000" rtlCol="0" anchor="t" anchorCtr="0"/>
          <a:lstStyle/>
          <a:p>
            <a:pPr>
              <a:spcAft>
                <a:spcPts val="1200"/>
              </a:spcAft>
            </a:pPr>
            <a:r>
              <a:rPr lang="en-GB" sz="2400" b="1">
                <a:solidFill>
                  <a:srgbClr val="000000"/>
                </a:solidFill>
                <a:latin typeface="Calibri" panose="020F0502020204030204" pitchFamily="34" charset="0"/>
                <a:ea typeface="Calibri" panose="020F0502020204030204" pitchFamily="34" charset="0"/>
                <a:cs typeface="Calibri" panose="020F0502020204030204" pitchFamily="34" charset="0"/>
              </a:rPr>
              <a:t>Q. What will happen after a preferred option for each island is identified?</a:t>
            </a:r>
          </a:p>
          <a:p>
            <a:pPr>
              <a:spcBef>
                <a:spcPts val="300"/>
              </a:spcBef>
              <a:spcAft>
                <a:spcPts val="300"/>
              </a:spcAft>
            </a:pPr>
            <a:r>
              <a:rPr lang="en-GB" sz="2400">
                <a:solidFill>
                  <a:srgbClr val="000000"/>
                </a:solidFill>
                <a:latin typeface="Calibri" panose="020F0502020204030204" pitchFamily="34" charset="0"/>
                <a:ea typeface="Calibri" panose="020F0502020204030204" pitchFamily="34" charset="0"/>
                <a:cs typeface="Calibri" panose="020F0502020204030204" pitchFamily="34" charset="0"/>
              </a:rPr>
              <a:t>Work will commence (subject to funding) on </a:t>
            </a:r>
            <a:r>
              <a:rPr lang="en-GB" sz="2400" b="1">
                <a:solidFill>
                  <a:srgbClr val="000000"/>
                </a:solidFill>
                <a:latin typeface="Calibri" panose="020F0502020204030204" pitchFamily="34" charset="0"/>
                <a:ea typeface="Calibri" panose="020F0502020204030204" pitchFamily="34" charset="0"/>
                <a:cs typeface="Calibri" panose="020F0502020204030204" pitchFamily="34" charset="0"/>
              </a:rPr>
              <a:t>individual, island-specific project business cases </a:t>
            </a:r>
            <a:r>
              <a:rPr lang="en-GB" sz="2400">
                <a:solidFill>
                  <a:srgbClr val="000000"/>
                </a:solidFill>
                <a:latin typeface="Calibri" panose="020F0502020204030204" pitchFamily="34" charset="0"/>
                <a:ea typeface="Calibri" panose="020F0502020204030204" pitchFamily="34" charset="0"/>
                <a:cs typeface="Calibri" panose="020F0502020204030204" pitchFamily="34" charset="0"/>
              </a:rPr>
              <a:t>for each island’s preferred option, following the programme established by the agreed sequence of investments.</a:t>
            </a:r>
          </a:p>
        </p:txBody>
      </p:sp>
      <p:grpSp>
        <p:nvGrpSpPr>
          <p:cNvPr id="68" name="Group 67">
            <a:extLst>
              <a:ext uri="{FF2B5EF4-FFF2-40B4-BE49-F238E27FC236}">
                <a16:creationId xmlns:a16="http://schemas.microsoft.com/office/drawing/2014/main" id="{7FCD05F3-F11B-2289-3EBE-5EAF4CDE9FC2}"/>
              </a:ext>
            </a:extLst>
          </p:cNvPr>
          <p:cNvGrpSpPr/>
          <p:nvPr/>
        </p:nvGrpSpPr>
        <p:grpSpPr>
          <a:xfrm>
            <a:off x="13274928" y="4491458"/>
            <a:ext cx="7351693" cy="4751039"/>
            <a:chOff x="12516619" y="2873961"/>
            <a:chExt cx="7351693" cy="4751039"/>
          </a:xfrm>
        </p:grpSpPr>
        <p:sp>
          <p:nvSpPr>
            <p:cNvPr id="8" name="Rectangle 7">
              <a:extLst>
                <a:ext uri="{FF2B5EF4-FFF2-40B4-BE49-F238E27FC236}">
                  <a16:creationId xmlns:a16="http://schemas.microsoft.com/office/drawing/2014/main" id="{EB8EE231-0F63-2CDE-904A-F70244B3BC83}"/>
                </a:ext>
              </a:extLst>
            </p:cNvPr>
            <p:cNvSpPr/>
            <p:nvPr/>
          </p:nvSpPr>
          <p:spPr>
            <a:xfrm>
              <a:off x="12516619" y="3995103"/>
              <a:ext cx="5758656" cy="3629897"/>
            </a:xfrm>
            <a:custGeom>
              <a:avLst/>
              <a:gdLst>
                <a:gd name="connsiteX0" fmla="*/ 0 w 5758656"/>
                <a:gd name="connsiteY0" fmla="*/ 0 h 3629897"/>
                <a:gd name="connsiteX1" fmla="*/ 5758656 w 5758656"/>
                <a:gd name="connsiteY1" fmla="*/ 0 h 3629897"/>
                <a:gd name="connsiteX2" fmla="*/ 5758656 w 5758656"/>
                <a:gd name="connsiteY2" fmla="*/ 3629897 h 3629897"/>
                <a:gd name="connsiteX3" fmla="*/ 0 w 5758656"/>
                <a:gd name="connsiteY3" fmla="*/ 3629897 h 3629897"/>
                <a:gd name="connsiteX4" fmla="*/ 0 w 5758656"/>
                <a:gd name="connsiteY4" fmla="*/ 0 h 362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8656" h="3629897" fill="none" extrusionOk="0">
                  <a:moveTo>
                    <a:pt x="0" y="0"/>
                  </a:moveTo>
                  <a:cubicBezTo>
                    <a:pt x="1291020" y="-60923"/>
                    <a:pt x="4066391" y="-10796"/>
                    <a:pt x="5758656" y="0"/>
                  </a:cubicBezTo>
                  <a:cubicBezTo>
                    <a:pt x="5664817" y="935315"/>
                    <a:pt x="5798209" y="2059950"/>
                    <a:pt x="5758656" y="3629897"/>
                  </a:cubicBezTo>
                  <a:cubicBezTo>
                    <a:pt x="3737421" y="3557931"/>
                    <a:pt x="1226094" y="3782675"/>
                    <a:pt x="0" y="3629897"/>
                  </a:cubicBezTo>
                  <a:cubicBezTo>
                    <a:pt x="-124474" y="1918595"/>
                    <a:pt x="93245" y="1550142"/>
                    <a:pt x="0" y="0"/>
                  </a:cubicBezTo>
                  <a:close/>
                </a:path>
                <a:path w="5758656" h="3629897" stroke="0" extrusionOk="0">
                  <a:moveTo>
                    <a:pt x="0" y="0"/>
                  </a:moveTo>
                  <a:cubicBezTo>
                    <a:pt x="2849065" y="-30702"/>
                    <a:pt x="3485860" y="-116291"/>
                    <a:pt x="5758656" y="0"/>
                  </a:cubicBezTo>
                  <a:cubicBezTo>
                    <a:pt x="5836981" y="588622"/>
                    <a:pt x="5732335" y="2913588"/>
                    <a:pt x="5758656" y="3629897"/>
                  </a:cubicBezTo>
                  <a:cubicBezTo>
                    <a:pt x="3125149" y="3618369"/>
                    <a:pt x="1464245" y="3584291"/>
                    <a:pt x="0" y="3629897"/>
                  </a:cubicBezTo>
                  <a:cubicBezTo>
                    <a:pt x="13714" y="3182982"/>
                    <a:pt x="123203" y="684792"/>
                    <a:pt x="0" y="0"/>
                  </a:cubicBezTo>
                  <a:close/>
                </a:path>
              </a:pathLst>
            </a:custGeom>
            <a:solidFill>
              <a:schemeClr val="bg1"/>
            </a:solidFill>
            <a:ln w="63500">
              <a:solidFill>
                <a:srgbClr val="023459"/>
              </a:solidFill>
              <a:extLst>
                <a:ext uri="{C807C97D-BFC1-408E-A445-0C87EB9F89A2}">
                  <ask:lineSketchStyleProps xmlns:ask="http://schemas.microsoft.com/office/drawing/2018/sketchyshapes" sd="1716202986">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216000" tIns="180000" rIns="216000" bIns="180000" rtlCol="0" anchor="t" anchorCtr="0"/>
            <a:lstStyle/>
            <a:p>
              <a:pPr>
                <a:spcAft>
                  <a:spcPts val="1200"/>
                </a:spcAft>
              </a:pPr>
              <a:r>
                <a:rPr lang="en-GB" sz="2400" b="1">
                  <a:solidFill>
                    <a:srgbClr val="000000"/>
                  </a:solidFill>
                  <a:latin typeface="Calibri"/>
                  <a:ea typeface="Calibri"/>
                  <a:cs typeface="Calibri"/>
                </a:rPr>
                <a:t>Q. Will this study progress a fixed link, ferry or harbour improvements to the point of construction?</a:t>
              </a:r>
            </a:p>
            <a:p>
              <a:pPr>
                <a:spcBef>
                  <a:spcPts val="300"/>
                </a:spcBef>
                <a:spcAft>
                  <a:spcPts val="300"/>
                </a:spcAft>
              </a:pPr>
              <a:r>
                <a:rPr lang="en-GB" sz="2400">
                  <a:solidFill>
                    <a:srgbClr val="000000"/>
                  </a:solidFill>
                  <a:latin typeface="Calibri"/>
                  <a:ea typeface="Calibri"/>
                  <a:cs typeface="Calibri"/>
                </a:rPr>
                <a:t>No, it will identify a </a:t>
              </a:r>
              <a:r>
                <a:rPr lang="en-GB" sz="2400" b="1">
                  <a:solidFill>
                    <a:srgbClr val="000000"/>
                  </a:solidFill>
                  <a:latin typeface="Calibri"/>
                  <a:ea typeface="Calibri"/>
                  <a:cs typeface="Calibri"/>
                </a:rPr>
                <a:t>preferred option for each island</a:t>
              </a:r>
              <a:r>
                <a:rPr lang="en-GB" sz="2400">
                  <a:solidFill>
                    <a:srgbClr val="000000"/>
                  </a:solidFill>
                  <a:latin typeface="Calibri"/>
                  <a:ea typeface="Calibri"/>
                  <a:cs typeface="Calibri"/>
                </a:rPr>
                <a:t> and the future sequencing of investments (i.e., implementation) across the inter-island network.</a:t>
              </a:r>
            </a:p>
          </p:txBody>
        </p:sp>
        <p:sp>
          <p:nvSpPr>
            <p:cNvPr id="9" name="Oval 8">
              <a:extLst>
                <a:ext uri="{FF2B5EF4-FFF2-40B4-BE49-F238E27FC236}">
                  <a16:creationId xmlns:a16="http://schemas.microsoft.com/office/drawing/2014/main" id="{D5A687DE-638A-6CED-E1EF-95EA63DA890B}"/>
                </a:ext>
              </a:extLst>
            </p:cNvPr>
            <p:cNvSpPr/>
            <p:nvPr/>
          </p:nvSpPr>
          <p:spPr>
            <a:xfrm>
              <a:off x="17610008" y="2873961"/>
              <a:ext cx="2258304" cy="2232248"/>
            </a:xfrm>
            <a:prstGeom prst="ellipse">
              <a:avLst/>
            </a:prstGeom>
            <a:solidFill>
              <a:srgbClr val="023459"/>
            </a:solidFill>
            <a:ln>
              <a:solidFill>
                <a:srgbClr val="0234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0" name="Graphic 49" descr="Branching diagram with solid fill">
              <a:extLst>
                <a:ext uri="{FF2B5EF4-FFF2-40B4-BE49-F238E27FC236}">
                  <a16:creationId xmlns:a16="http://schemas.microsoft.com/office/drawing/2014/main" id="{AC67BCAC-355C-F717-16C3-A57AB15915B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800000">
              <a:off x="17933620" y="3090397"/>
              <a:ext cx="1611080" cy="1611080"/>
            </a:xfrm>
            <a:prstGeom prst="rect">
              <a:avLst/>
            </a:prstGeom>
          </p:spPr>
        </p:pic>
      </p:grpSp>
      <p:sp>
        <p:nvSpPr>
          <p:cNvPr id="72" name="Rectangle 71">
            <a:extLst>
              <a:ext uri="{FF2B5EF4-FFF2-40B4-BE49-F238E27FC236}">
                <a16:creationId xmlns:a16="http://schemas.microsoft.com/office/drawing/2014/main" id="{7B36AA86-9EE9-4D62-70DD-52AB3662E259}"/>
              </a:ext>
            </a:extLst>
          </p:cNvPr>
          <p:cNvSpPr/>
          <p:nvPr/>
        </p:nvSpPr>
        <p:spPr>
          <a:xfrm>
            <a:off x="11275950" y="13344602"/>
            <a:ext cx="7757634" cy="7893570"/>
          </a:xfrm>
          <a:custGeom>
            <a:avLst/>
            <a:gdLst>
              <a:gd name="connsiteX0" fmla="*/ 0 w 7757634"/>
              <a:gd name="connsiteY0" fmla="*/ 0 h 7893570"/>
              <a:gd name="connsiteX1" fmla="*/ 7757634 w 7757634"/>
              <a:gd name="connsiteY1" fmla="*/ 0 h 7893570"/>
              <a:gd name="connsiteX2" fmla="*/ 7757634 w 7757634"/>
              <a:gd name="connsiteY2" fmla="*/ 7893570 h 7893570"/>
              <a:gd name="connsiteX3" fmla="*/ 0 w 7757634"/>
              <a:gd name="connsiteY3" fmla="*/ 7893570 h 7893570"/>
              <a:gd name="connsiteX4" fmla="*/ 0 w 7757634"/>
              <a:gd name="connsiteY4" fmla="*/ 0 h 7893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7634" h="7893570" fill="none" extrusionOk="0">
                <a:moveTo>
                  <a:pt x="0" y="0"/>
                </a:moveTo>
                <a:cubicBezTo>
                  <a:pt x="3208906" y="-60923"/>
                  <a:pt x="6829520" y="-10796"/>
                  <a:pt x="7757634" y="0"/>
                </a:cubicBezTo>
                <a:cubicBezTo>
                  <a:pt x="7663795" y="3113371"/>
                  <a:pt x="7797187" y="6873920"/>
                  <a:pt x="7757634" y="7893570"/>
                </a:cubicBezTo>
                <a:cubicBezTo>
                  <a:pt x="6689567" y="7821604"/>
                  <a:pt x="2049378" y="8046348"/>
                  <a:pt x="0" y="7893570"/>
                </a:cubicBezTo>
                <a:cubicBezTo>
                  <a:pt x="-124474" y="5823135"/>
                  <a:pt x="93245" y="2502680"/>
                  <a:pt x="0" y="0"/>
                </a:cubicBezTo>
                <a:close/>
              </a:path>
              <a:path w="7757634" h="7893570" stroke="0" extrusionOk="0">
                <a:moveTo>
                  <a:pt x="0" y="0"/>
                </a:moveTo>
                <a:cubicBezTo>
                  <a:pt x="995924" y="-30702"/>
                  <a:pt x="6642778" y="-116291"/>
                  <a:pt x="7757634" y="0"/>
                </a:cubicBezTo>
                <a:cubicBezTo>
                  <a:pt x="7835959" y="954274"/>
                  <a:pt x="7731313" y="5951130"/>
                  <a:pt x="7757634" y="7893570"/>
                </a:cubicBezTo>
                <a:cubicBezTo>
                  <a:pt x="5235522" y="7882042"/>
                  <a:pt x="3139448" y="7847964"/>
                  <a:pt x="0" y="7893570"/>
                </a:cubicBezTo>
                <a:cubicBezTo>
                  <a:pt x="13714" y="4941802"/>
                  <a:pt x="123203" y="3252688"/>
                  <a:pt x="0" y="0"/>
                </a:cubicBezTo>
                <a:close/>
              </a:path>
            </a:pathLst>
          </a:custGeom>
          <a:solidFill>
            <a:schemeClr val="bg1"/>
          </a:solidFill>
          <a:ln w="63500">
            <a:solidFill>
              <a:srgbClr val="BBE1FD"/>
            </a:solidFill>
            <a:extLst>
              <a:ext uri="{C807C97D-BFC1-408E-A445-0C87EB9F89A2}">
                <ask:lineSketchStyleProps xmlns:ask="http://schemas.microsoft.com/office/drawing/2018/sketchyshapes" sd="1716202986">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216000" tIns="180000" rIns="216000" bIns="180000" rtlCol="0" anchor="t" anchorCtr="0"/>
          <a:lstStyle/>
          <a:p>
            <a:pPr>
              <a:spcAft>
                <a:spcPts val="1200"/>
              </a:spcAft>
            </a:pPr>
            <a:r>
              <a:rPr lang="en-GB" sz="2400" b="1">
                <a:solidFill>
                  <a:srgbClr val="000000"/>
                </a:solidFill>
                <a:latin typeface="Calibri" panose="020F0502020204030204" pitchFamily="34" charset="0"/>
                <a:ea typeface="Calibri" panose="020F0502020204030204" pitchFamily="34" charset="0"/>
                <a:cs typeface="Calibri" panose="020F0502020204030204" pitchFamily="34" charset="0"/>
              </a:rPr>
              <a:t>Q. Why is additional project business case work required for each individual island’s preferred option?</a:t>
            </a:r>
          </a:p>
          <a:p>
            <a:pPr>
              <a:spcBef>
                <a:spcPts val="300"/>
              </a:spcBef>
              <a:spcAft>
                <a:spcPts val="300"/>
              </a:spcAft>
            </a:pPr>
            <a:r>
              <a:rPr lang="en-GB" sz="2400">
                <a:solidFill>
                  <a:srgbClr val="000000"/>
                </a:solidFill>
                <a:latin typeface="Calibri" panose="020F0502020204030204" pitchFamily="34" charset="0"/>
                <a:ea typeface="Calibri" panose="020F0502020204030204" pitchFamily="34" charset="0"/>
                <a:cs typeface="Calibri" panose="020F0502020204030204" pitchFamily="34" charset="0"/>
              </a:rPr>
              <a:t>There are certain aspects about the viability, affordability and deliverability of each island’s preferred option that are </a:t>
            </a:r>
            <a:r>
              <a:rPr lang="en-GB" sz="2400" b="1">
                <a:solidFill>
                  <a:srgbClr val="000000"/>
                </a:solidFill>
                <a:latin typeface="Calibri" panose="020F0502020204030204" pitchFamily="34" charset="0"/>
                <a:ea typeface="Calibri" panose="020F0502020204030204" pitchFamily="34" charset="0"/>
                <a:cs typeface="Calibri" panose="020F0502020204030204" pitchFamily="34" charset="0"/>
              </a:rPr>
              <a:t>typically managed more efficiently as individual projects</a:t>
            </a:r>
            <a:r>
              <a:rPr lang="en-GB" sz="2400">
                <a:solidFill>
                  <a:srgbClr val="000000"/>
                </a:solidFill>
                <a:latin typeface="Calibri" panose="020F0502020204030204" pitchFamily="34" charset="0"/>
                <a:ea typeface="Calibri" panose="020F0502020204030204" pitchFamily="34" charset="0"/>
                <a:cs typeface="Calibri" panose="020F0502020204030204" pitchFamily="34" charset="0"/>
              </a:rPr>
              <a:t>. For example:</a:t>
            </a:r>
          </a:p>
          <a:p>
            <a:pPr marL="342900" indent="-342900">
              <a:spcBef>
                <a:spcPts val="300"/>
              </a:spcBef>
              <a:spcAft>
                <a:spcPts val="300"/>
              </a:spcAft>
              <a:buFont typeface="Arial" panose="020B0604020202020204" pitchFamily="34" charset="0"/>
              <a:buChar char="•"/>
            </a:pPr>
            <a:r>
              <a:rPr lang="en-GB" sz="2400">
                <a:solidFill>
                  <a:srgbClr val="000000"/>
                </a:solidFill>
                <a:latin typeface="Calibri" panose="020F0502020204030204" pitchFamily="34" charset="0"/>
                <a:ea typeface="Calibri" panose="020F0502020204030204" pitchFamily="34" charset="0"/>
                <a:cs typeface="Calibri" panose="020F0502020204030204" pitchFamily="34" charset="0"/>
              </a:rPr>
              <a:t>The development of detailed design proposals that take account of the </a:t>
            </a:r>
            <a:r>
              <a:rPr lang="en-GB" sz="2400" b="1">
                <a:solidFill>
                  <a:srgbClr val="000000"/>
                </a:solidFill>
                <a:latin typeface="Calibri" panose="020F0502020204030204" pitchFamily="34" charset="0"/>
                <a:ea typeface="Calibri" panose="020F0502020204030204" pitchFamily="34" charset="0"/>
                <a:cs typeface="Calibri" panose="020F0502020204030204" pitchFamily="34" charset="0"/>
              </a:rPr>
              <a:t>constraints, risks and conditions for each individual island </a:t>
            </a:r>
          </a:p>
          <a:p>
            <a:pPr marL="342900" indent="-342900">
              <a:spcBef>
                <a:spcPts val="300"/>
              </a:spcBef>
              <a:spcAft>
                <a:spcPts val="300"/>
              </a:spcAft>
              <a:buFont typeface="Arial" panose="020B0604020202020204" pitchFamily="34" charset="0"/>
              <a:buChar char="•"/>
            </a:pPr>
            <a:r>
              <a:rPr lang="en-GB" sz="2400">
                <a:solidFill>
                  <a:srgbClr val="000000"/>
                </a:solidFill>
                <a:latin typeface="Calibri" panose="020F0502020204030204" pitchFamily="34" charset="0"/>
                <a:ea typeface="Calibri" panose="020F0502020204030204" pitchFamily="34" charset="0"/>
                <a:cs typeface="Calibri" panose="020F0502020204030204" pitchFamily="34" charset="0"/>
              </a:rPr>
              <a:t>Ground investigations for individual islands will be costly and, therefore, this expenditure should only be committed </a:t>
            </a:r>
            <a:r>
              <a:rPr lang="en-GB" sz="2400" b="1">
                <a:solidFill>
                  <a:srgbClr val="000000"/>
                </a:solidFill>
                <a:latin typeface="Calibri" panose="020F0502020204030204" pitchFamily="34" charset="0"/>
                <a:ea typeface="Calibri" panose="020F0502020204030204" pitchFamily="34" charset="0"/>
                <a:cs typeface="Calibri" panose="020F0502020204030204" pitchFamily="34" charset="0"/>
              </a:rPr>
              <a:t>when required</a:t>
            </a:r>
            <a:r>
              <a:rPr lang="en-GB" sz="2400">
                <a:solidFill>
                  <a:srgbClr val="000000"/>
                </a:solidFill>
                <a:latin typeface="Calibri" panose="020F0502020204030204" pitchFamily="34" charset="0"/>
                <a:ea typeface="Calibri" panose="020F0502020204030204" pitchFamily="34" charset="0"/>
                <a:cs typeface="Calibri" panose="020F0502020204030204" pitchFamily="34" charset="0"/>
              </a:rPr>
              <a:t> for individual projects</a:t>
            </a:r>
          </a:p>
          <a:p>
            <a:pPr marL="342900" indent="-342900">
              <a:spcBef>
                <a:spcPts val="300"/>
              </a:spcBef>
              <a:spcAft>
                <a:spcPts val="300"/>
              </a:spcAft>
              <a:buFont typeface="Arial" panose="020B0604020202020204" pitchFamily="34" charset="0"/>
              <a:buChar char="•"/>
            </a:pPr>
            <a:r>
              <a:rPr lang="en-GB" sz="2400">
                <a:solidFill>
                  <a:srgbClr val="000000"/>
                </a:solidFill>
                <a:latin typeface="Calibri" panose="020F0502020204030204" pitchFamily="34" charset="0"/>
                <a:ea typeface="Calibri" panose="020F0502020204030204" pitchFamily="34" charset="0"/>
                <a:cs typeface="Calibri" panose="020F0502020204030204" pitchFamily="34" charset="0"/>
              </a:rPr>
              <a:t>The identification of a procurement strategy that, while delivering best value to Shetland, is </a:t>
            </a:r>
            <a:r>
              <a:rPr lang="en-GB" sz="2400" b="1">
                <a:solidFill>
                  <a:srgbClr val="000000"/>
                </a:solidFill>
                <a:latin typeface="Calibri" panose="020F0502020204030204" pitchFamily="34" charset="0"/>
                <a:ea typeface="Calibri" panose="020F0502020204030204" pitchFamily="34" charset="0"/>
                <a:cs typeface="Calibri" panose="020F0502020204030204" pitchFamily="34" charset="0"/>
              </a:rPr>
              <a:t>realistically achievable by the market</a:t>
            </a:r>
            <a:r>
              <a:rPr lang="en-GB" sz="2400">
                <a:solidFill>
                  <a:srgbClr val="000000"/>
                </a:solidFill>
                <a:latin typeface="Calibri" panose="020F0502020204030204" pitchFamily="34" charset="0"/>
                <a:ea typeface="Calibri" panose="020F0502020204030204" pitchFamily="34" charset="0"/>
                <a:cs typeface="Calibri" panose="020F0502020204030204" pitchFamily="34" charset="0"/>
              </a:rPr>
              <a:t> in terms of capacity and experience</a:t>
            </a:r>
          </a:p>
          <a:p>
            <a:pPr>
              <a:spcBef>
                <a:spcPts val="300"/>
              </a:spcBef>
              <a:spcAft>
                <a:spcPts val="300"/>
              </a:spcAft>
            </a:pPr>
            <a:r>
              <a:rPr lang="en-GB" sz="2400">
                <a:solidFill>
                  <a:srgbClr val="000000"/>
                </a:solidFill>
                <a:latin typeface="Calibri" panose="020F0502020204030204" pitchFamily="34" charset="0"/>
                <a:ea typeface="Calibri" panose="020F0502020204030204" pitchFamily="34" charset="0"/>
                <a:cs typeface="Calibri" panose="020F0502020204030204" pitchFamily="34" charset="0"/>
              </a:rPr>
              <a:t>In addition, well-structured business cases are usually the key to positive funding decisions. </a:t>
            </a:r>
          </a:p>
        </p:txBody>
      </p:sp>
      <p:grpSp>
        <p:nvGrpSpPr>
          <p:cNvPr id="75" name="Group 74">
            <a:extLst>
              <a:ext uri="{FF2B5EF4-FFF2-40B4-BE49-F238E27FC236}">
                <a16:creationId xmlns:a16="http://schemas.microsoft.com/office/drawing/2014/main" id="{985348A0-34F9-BA80-A38E-3C91BA655804}"/>
              </a:ext>
            </a:extLst>
          </p:cNvPr>
          <p:cNvGrpSpPr/>
          <p:nvPr/>
        </p:nvGrpSpPr>
        <p:grpSpPr>
          <a:xfrm>
            <a:off x="12500893" y="8760635"/>
            <a:ext cx="2258304" cy="2232248"/>
            <a:chOff x="15057284" y="7930574"/>
            <a:chExt cx="2258304" cy="2232248"/>
          </a:xfrm>
        </p:grpSpPr>
        <p:sp>
          <p:nvSpPr>
            <p:cNvPr id="73" name="Oval 72">
              <a:extLst>
                <a:ext uri="{FF2B5EF4-FFF2-40B4-BE49-F238E27FC236}">
                  <a16:creationId xmlns:a16="http://schemas.microsoft.com/office/drawing/2014/main" id="{CC7BE61C-012E-CC41-D136-E2E8218DD91C}"/>
                </a:ext>
              </a:extLst>
            </p:cNvPr>
            <p:cNvSpPr/>
            <p:nvPr/>
          </p:nvSpPr>
          <p:spPr>
            <a:xfrm>
              <a:off x="15057284" y="7930574"/>
              <a:ext cx="2258304" cy="2232248"/>
            </a:xfrm>
            <a:prstGeom prst="ellipse">
              <a:avLst/>
            </a:prstGeom>
            <a:solidFill>
              <a:srgbClr val="32A4FA"/>
            </a:solidFill>
            <a:ln>
              <a:solidFill>
                <a:srgbClr val="32A4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4" name="Graphic 73" descr="Blueprint with solid fill">
              <a:extLst>
                <a:ext uri="{FF2B5EF4-FFF2-40B4-BE49-F238E27FC236}">
                  <a16:creationId xmlns:a16="http://schemas.microsoft.com/office/drawing/2014/main" id="{694C546B-10F1-37DC-8725-B64DB194EBA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5399774" y="8260036"/>
              <a:ext cx="1573324" cy="1573324"/>
            </a:xfrm>
            <a:prstGeom prst="rect">
              <a:avLst/>
            </a:prstGeom>
          </p:spPr>
        </p:pic>
      </p:grpSp>
      <p:sp>
        <p:nvSpPr>
          <p:cNvPr id="91" name="Rectangle 90">
            <a:extLst>
              <a:ext uri="{FF2B5EF4-FFF2-40B4-BE49-F238E27FC236}">
                <a16:creationId xmlns:a16="http://schemas.microsoft.com/office/drawing/2014/main" id="{0EAECA74-EC4E-9A29-A3A9-E61068269232}"/>
              </a:ext>
            </a:extLst>
          </p:cNvPr>
          <p:cNvSpPr/>
          <p:nvPr/>
        </p:nvSpPr>
        <p:spPr>
          <a:xfrm>
            <a:off x="4415033" y="24111635"/>
            <a:ext cx="6544697" cy="4218696"/>
          </a:xfrm>
          <a:custGeom>
            <a:avLst/>
            <a:gdLst>
              <a:gd name="connsiteX0" fmla="*/ 0 w 6544697"/>
              <a:gd name="connsiteY0" fmla="*/ 0 h 4218696"/>
              <a:gd name="connsiteX1" fmla="*/ 6544697 w 6544697"/>
              <a:gd name="connsiteY1" fmla="*/ 0 h 4218696"/>
              <a:gd name="connsiteX2" fmla="*/ 6544697 w 6544697"/>
              <a:gd name="connsiteY2" fmla="*/ 4218696 h 4218696"/>
              <a:gd name="connsiteX3" fmla="*/ 0 w 6544697"/>
              <a:gd name="connsiteY3" fmla="*/ 4218696 h 4218696"/>
              <a:gd name="connsiteX4" fmla="*/ 0 w 6544697"/>
              <a:gd name="connsiteY4" fmla="*/ 0 h 4218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4697" h="4218696" fill="none" extrusionOk="0">
                <a:moveTo>
                  <a:pt x="0" y="0"/>
                </a:moveTo>
                <a:cubicBezTo>
                  <a:pt x="2693173" y="-60923"/>
                  <a:pt x="3667095" y="-10796"/>
                  <a:pt x="6544697" y="0"/>
                </a:cubicBezTo>
                <a:cubicBezTo>
                  <a:pt x="6450858" y="952886"/>
                  <a:pt x="6584250" y="2560878"/>
                  <a:pt x="6544697" y="4218696"/>
                </a:cubicBezTo>
                <a:cubicBezTo>
                  <a:pt x="5228425" y="4146730"/>
                  <a:pt x="2012799" y="4371474"/>
                  <a:pt x="0" y="4218696"/>
                </a:cubicBezTo>
                <a:cubicBezTo>
                  <a:pt x="-124474" y="2951617"/>
                  <a:pt x="93245" y="772378"/>
                  <a:pt x="0" y="0"/>
                </a:cubicBezTo>
                <a:close/>
              </a:path>
              <a:path w="6544697" h="4218696" stroke="0" extrusionOk="0">
                <a:moveTo>
                  <a:pt x="0" y="0"/>
                </a:moveTo>
                <a:cubicBezTo>
                  <a:pt x="1679743" y="-30702"/>
                  <a:pt x="5530387" y="-116291"/>
                  <a:pt x="6544697" y="0"/>
                </a:cubicBezTo>
                <a:cubicBezTo>
                  <a:pt x="6623022" y="662286"/>
                  <a:pt x="6518376" y="2621028"/>
                  <a:pt x="6544697" y="4218696"/>
                </a:cubicBezTo>
                <a:cubicBezTo>
                  <a:pt x="4684849" y="4207168"/>
                  <a:pt x="2584689" y="4173090"/>
                  <a:pt x="0" y="4218696"/>
                </a:cubicBezTo>
                <a:cubicBezTo>
                  <a:pt x="13714" y="3745584"/>
                  <a:pt x="123203" y="1363301"/>
                  <a:pt x="0" y="0"/>
                </a:cubicBezTo>
                <a:close/>
              </a:path>
            </a:pathLst>
          </a:custGeom>
          <a:solidFill>
            <a:schemeClr val="bg1"/>
          </a:solidFill>
          <a:ln w="57150">
            <a:solidFill>
              <a:srgbClr val="32A4FA"/>
            </a:solidFill>
            <a:extLst>
              <a:ext uri="{C807C97D-BFC1-408E-A445-0C87EB9F89A2}">
                <ask:lineSketchStyleProps xmlns:ask="http://schemas.microsoft.com/office/drawing/2018/sketchyshapes" sd="1716202986">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216000" tIns="180000" rIns="216000" bIns="180000" rtlCol="0" anchor="t" anchorCtr="0"/>
          <a:lstStyle/>
          <a:p>
            <a:pPr>
              <a:spcAft>
                <a:spcPts val="1200"/>
              </a:spcAft>
            </a:pPr>
            <a:r>
              <a:rPr lang="en-GB" sz="2400" b="1">
                <a:solidFill>
                  <a:srgbClr val="000000"/>
                </a:solidFill>
                <a:latin typeface="Calibri"/>
                <a:ea typeface="Calibri"/>
                <a:cs typeface="Calibri"/>
              </a:rPr>
              <a:t>Q. When will I next be engaged with on this project?</a:t>
            </a:r>
          </a:p>
          <a:p>
            <a:pPr>
              <a:spcBef>
                <a:spcPts val="300"/>
              </a:spcBef>
              <a:spcAft>
                <a:spcPts val="300"/>
              </a:spcAft>
            </a:pPr>
            <a:r>
              <a:rPr lang="en-GB" sz="2400">
                <a:solidFill>
                  <a:srgbClr val="000000"/>
                </a:solidFill>
                <a:latin typeface="Calibri"/>
                <a:ea typeface="Calibri"/>
                <a:cs typeface="Calibri"/>
              </a:rPr>
              <a:t>We anticipate that the next round of engagement will take place in late Summer 2025. We will engage on </a:t>
            </a:r>
            <a:r>
              <a:rPr lang="en-GB" sz="2400" b="1">
                <a:solidFill>
                  <a:srgbClr val="000000"/>
                </a:solidFill>
                <a:latin typeface="Calibri"/>
                <a:ea typeface="Calibri"/>
                <a:cs typeface="Calibri"/>
              </a:rPr>
              <a:t>the range of available options – ferry, harbour and fixed links – for each individual island and which of them should be taken forward</a:t>
            </a:r>
            <a:r>
              <a:rPr lang="en-GB" sz="2400">
                <a:solidFill>
                  <a:srgbClr val="000000"/>
                </a:solidFill>
                <a:latin typeface="Calibri"/>
                <a:ea typeface="Calibri"/>
                <a:cs typeface="Calibri"/>
              </a:rPr>
              <a:t> for more detailed appraisal. This will support elected Members’ considerations at Decision Point 1.</a:t>
            </a:r>
          </a:p>
        </p:txBody>
      </p:sp>
      <p:grpSp>
        <p:nvGrpSpPr>
          <p:cNvPr id="95" name="Group 94">
            <a:extLst>
              <a:ext uri="{FF2B5EF4-FFF2-40B4-BE49-F238E27FC236}">
                <a16:creationId xmlns:a16="http://schemas.microsoft.com/office/drawing/2014/main" id="{B6AC6321-C1CC-57E9-1D17-D4068C735AA9}"/>
              </a:ext>
            </a:extLst>
          </p:cNvPr>
          <p:cNvGrpSpPr/>
          <p:nvPr/>
        </p:nvGrpSpPr>
        <p:grpSpPr>
          <a:xfrm>
            <a:off x="7007191" y="22023766"/>
            <a:ext cx="2258304" cy="2232248"/>
            <a:chOff x="6525628" y="12553643"/>
            <a:chExt cx="2258304" cy="2232248"/>
          </a:xfrm>
        </p:grpSpPr>
        <p:sp>
          <p:nvSpPr>
            <p:cNvPr id="78" name="Oval 77">
              <a:extLst>
                <a:ext uri="{FF2B5EF4-FFF2-40B4-BE49-F238E27FC236}">
                  <a16:creationId xmlns:a16="http://schemas.microsoft.com/office/drawing/2014/main" id="{3CE9ABA6-2840-291F-111E-FCFD0990D720}"/>
                </a:ext>
              </a:extLst>
            </p:cNvPr>
            <p:cNvSpPr/>
            <p:nvPr/>
          </p:nvSpPr>
          <p:spPr>
            <a:xfrm>
              <a:off x="6525628" y="12553643"/>
              <a:ext cx="2258304" cy="2232248"/>
            </a:xfrm>
            <a:prstGeom prst="ellipse">
              <a:avLst/>
            </a:prstGeom>
            <a:solidFill>
              <a:srgbClr val="32A4FA"/>
            </a:solidFill>
            <a:ln>
              <a:solidFill>
                <a:srgbClr val="32A4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a:latin typeface="Calibri" panose="020F0502020204030204" pitchFamily="34" charset="0"/>
                <a:ea typeface="Calibri" panose="020F0502020204030204" pitchFamily="34" charset="0"/>
                <a:cs typeface="Calibri" panose="020F0502020204030204" pitchFamily="34" charset="0"/>
              </a:endParaRPr>
            </a:p>
          </p:txBody>
        </p:sp>
        <p:pic>
          <p:nvPicPr>
            <p:cNvPr id="90" name="Graphic 89" descr="Connections outline">
              <a:extLst>
                <a:ext uri="{FF2B5EF4-FFF2-40B4-BE49-F238E27FC236}">
                  <a16:creationId xmlns:a16="http://schemas.microsoft.com/office/drawing/2014/main" id="{0DEF713F-F3BC-F83F-E6A6-7C73A02FE44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720827" y="12711228"/>
              <a:ext cx="1867906" cy="1867906"/>
            </a:xfrm>
            <a:prstGeom prst="rect">
              <a:avLst/>
            </a:prstGeom>
            <a:effectLst/>
          </p:spPr>
        </p:pic>
      </p:grpSp>
      <p:grpSp>
        <p:nvGrpSpPr>
          <p:cNvPr id="70" name="Group 69">
            <a:extLst>
              <a:ext uri="{FF2B5EF4-FFF2-40B4-BE49-F238E27FC236}">
                <a16:creationId xmlns:a16="http://schemas.microsoft.com/office/drawing/2014/main" id="{837EB1C2-A9F5-6E9D-12E2-C50AABA2042F}"/>
              </a:ext>
            </a:extLst>
          </p:cNvPr>
          <p:cNvGrpSpPr/>
          <p:nvPr/>
        </p:nvGrpSpPr>
        <p:grpSpPr>
          <a:xfrm>
            <a:off x="17675544" y="20277845"/>
            <a:ext cx="2258304" cy="2232248"/>
            <a:chOff x="10923582" y="6982149"/>
            <a:chExt cx="2258304" cy="2232248"/>
          </a:xfrm>
        </p:grpSpPr>
        <p:sp>
          <p:nvSpPr>
            <p:cNvPr id="47" name="Oval 46">
              <a:extLst>
                <a:ext uri="{FF2B5EF4-FFF2-40B4-BE49-F238E27FC236}">
                  <a16:creationId xmlns:a16="http://schemas.microsoft.com/office/drawing/2014/main" id="{40CFB133-3A96-0C02-0961-B950FFFA4F84}"/>
                </a:ext>
              </a:extLst>
            </p:cNvPr>
            <p:cNvSpPr/>
            <p:nvPr/>
          </p:nvSpPr>
          <p:spPr>
            <a:xfrm>
              <a:off x="10923582" y="6982149"/>
              <a:ext cx="2258304" cy="2232248"/>
            </a:xfrm>
            <a:prstGeom prst="ellipse">
              <a:avLst/>
            </a:prstGeom>
            <a:solidFill>
              <a:srgbClr val="BBE1FD"/>
            </a:solidFill>
            <a:ln>
              <a:solidFill>
                <a:srgbClr val="BBE1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descr="Excavator with solid fill">
              <a:extLst>
                <a:ext uri="{FF2B5EF4-FFF2-40B4-BE49-F238E27FC236}">
                  <a16:creationId xmlns:a16="http://schemas.microsoft.com/office/drawing/2014/main" id="{D127F3AC-6D3D-745B-4089-CF458D58795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1188638" y="7234177"/>
              <a:ext cx="1728192" cy="1728192"/>
            </a:xfrm>
            <a:prstGeom prst="rect">
              <a:avLst/>
            </a:prstGeom>
          </p:spPr>
        </p:pic>
      </p:grpSp>
    </p:spTree>
    <p:extLst>
      <p:ext uri="{BB962C8B-B14F-4D97-AF65-F5344CB8AC3E}">
        <p14:creationId xmlns:p14="http://schemas.microsoft.com/office/powerpoint/2010/main" val="1717909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77337-A4DB-7F61-F7F0-F6F3851EEC2C}"/>
            </a:ext>
          </a:extLst>
        </p:cNvPr>
        <p:cNvGrpSpPr/>
        <p:nvPr/>
      </p:nvGrpSpPr>
      <p:grpSpPr>
        <a:xfrm>
          <a:off x="0" y="0"/>
          <a:ext cx="0" cy="0"/>
          <a:chOff x="0" y="0"/>
          <a:chExt cx="0" cy="0"/>
        </a:xfrm>
      </p:grpSpPr>
      <p:sp>
        <p:nvSpPr>
          <p:cNvPr id="29" name="Rectangle 28">
            <a:extLst>
              <a:ext uri="{FF2B5EF4-FFF2-40B4-BE49-F238E27FC236}">
                <a16:creationId xmlns:a16="http://schemas.microsoft.com/office/drawing/2014/main" id="{7A5653A7-AD9E-EFB1-CE66-EEEC153F5311}"/>
              </a:ext>
            </a:extLst>
          </p:cNvPr>
          <p:cNvSpPr/>
          <p:nvPr/>
        </p:nvSpPr>
        <p:spPr>
          <a:xfrm>
            <a:off x="-1" y="733936"/>
            <a:ext cx="21383625" cy="1730262"/>
          </a:xfrm>
          <a:prstGeom prst="rect">
            <a:avLst/>
          </a:prstGeom>
          <a:solidFill>
            <a:srgbClr val="023459"/>
          </a:solidFill>
          <a:ln>
            <a:solidFill>
              <a:srgbClr val="005C6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8552E5F2-086B-601C-6AA5-3A17A8364024}"/>
              </a:ext>
            </a:extLst>
          </p:cNvPr>
          <p:cNvSpPr txBox="1"/>
          <p:nvPr/>
        </p:nvSpPr>
        <p:spPr>
          <a:xfrm>
            <a:off x="0" y="1024474"/>
            <a:ext cx="21383625" cy="1323439"/>
          </a:xfrm>
          <a:prstGeom prst="rect">
            <a:avLst/>
          </a:prstGeom>
          <a:noFill/>
        </p:spPr>
        <p:txBody>
          <a:bodyPr wrap="square" rtlCol="0" anchor="ctr">
            <a:spAutoFit/>
          </a:bodyPr>
          <a:lstStyle/>
          <a:p>
            <a:pPr algn="ctr">
              <a:spcBef>
                <a:spcPts val="1200"/>
              </a:spcBef>
              <a:spcAft>
                <a:spcPts val="1200"/>
              </a:spcAft>
            </a:pPr>
            <a:r>
              <a:rPr lang="en-GB" sz="8000" b="1">
                <a:solidFill>
                  <a:schemeClr val="bg1"/>
                </a:solidFill>
                <a:latin typeface="Source Sans Pro" panose="020B0503030403020204" pitchFamily="34" charset="0"/>
                <a:ea typeface="Source Sans Pro" panose="020B0503030403020204" pitchFamily="34" charset="0"/>
              </a:rPr>
              <a:t>Next Steps</a:t>
            </a:r>
          </a:p>
        </p:txBody>
      </p:sp>
      <p:grpSp>
        <p:nvGrpSpPr>
          <p:cNvPr id="11" name="Group 10">
            <a:extLst>
              <a:ext uri="{FF2B5EF4-FFF2-40B4-BE49-F238E27FC236}">
                <a16:creationId xmlns:a16="http://schemas.microsoft.com/office/drawing/2014/main" id="{3C9AC931-FA82-D919-5870-A4CBF592512D}"/>
              </a:ext>
            </a:extLst>
          </p:cNvPr>
          <p:cNvGrpSpPr/>
          <p:nvPr/>
        </p:nvGrpSpPr>
        <p:grpSpPr>
          <a:xfrm>
            <a:off x="220075" y="28950444"/>
            <a:ext cx="20816084" cy="1140243"/>
            <a:chOff x="220075" y="28950444"/>
            <a:chExt cx="20816084" cy="1140243"/>
          </a:xfrm>
        </p:grpSpPr>
        <p:pic>
          <p:nvPicPr>
            <p:cNvPr id="12" name="Picture 2" descr="Logo: Shetland Islands Council">
              <a:extLst>
                <a:ext uri="{FF2B5EF4-FFF2-40B4-BE49-F238E27FC236}">
                  <a16:creationId xmlns:a16="http://schemas.microsoft.com/office/drawing/2014/main" id="{4E851DFA-BBD5-E5D2-DCFE-5B261EFB82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075" y="28950444"/>
              <a:ext cx="2738763" cy="11011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B27CD8B4-42F0-88CA-A1A0-9D636EEAAE11}"/>
                </a:ext>
              </a:extLst>
            </p:cNvPr>
            <p:cNvPicPr>
              <a:picLocks noChangeAspect="1"/>
            </p:cNvPicPr>
            <p:nvPr/>
          </p:nvPicPr>
          <p:blipFill>
            <a:blip r:embed="rId3"/>
            <a:stretch>
              <a:fillRect/>
            </a:stretch>
          </p:blipFill>
          <p:spPr>
            <a:xfrm>
              <a:off x="15145958" y="29481507"/>
              <a:ext cx="1804817" cy="479284"/>
            </a:xfrm>
            <a:prstGeom prst="rect">
              <a:avLst/>
            </a:prstGeom>
          </p:spPr>
        </p:pic>
        <p:pic>
          <p:nvPicPr>
            <p:cNvPr id="14" name="Picture 13">
              <a:extLst>
                <a:ext uri="{FF2B5EF4-FFF2-40B4-BE49-F238E27FC236}">
                  <a16:creationId xmlns:a16="http://schemas.microsoft.com/office/drawing/2014/main" id="{2D4C0430-43F1-8938-9CFB-815B7D2DA4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04729" y="29288392"/>
              <a:ext cx="802295" cy="802295"/>
            </a:xfrm>
            <a:prstGeom prst="rect">
              <a:avLst/>
            </a:prstGeom>
          </p:spPr>
        </p:pic>
        <p:pic>
          <p:nvPicPr>
            <p:cNvPr id="15" name="Picture 14">
              <a:extLst>
                <a:ext uri="{FF2B5EF4-FFF2-40B4-BE49-F238E27FC236}">
                  <a16:creationId xmlns:a16="http://schemas.microsoft.com/office/drawing/2014/main" id="{528A6DC1-22DC-40F7-7478-CD7E24AB9C25}"/>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9447133" y="29501020"/>
              <a:ext cx="1589026" cy="545576"/>
            </a:xfrm>
            <a:prstGeom prst="rect">
              <a:avLst/>
            </a:prstGeom>
            <a:extLst>
              <a:ext uri="{FAA26D3D-D897-4be2-8F04-BA451C77F1D7}">
                <ma14:placeholderFlag xmlns:lc="http://schemas.openxmlformats.org/drawingml/2006/lockedCanvas" xmlns:arto="http://schemas.microsoft.com/office/word/2006/arto"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a:ext>
            </a:extLst>
          </p:spPr>
        </p:pic>
        <p:pic>
          <p:nvPicPr>
            <p:cNvPr id="16" name="Picture 15" descr="Logo, company name&#10;&#10;Description automatically generated">
              <a:extLst>
                <a:ext uri="{FF2B5EF4-FFF2-40B4-BE49-F238E27FC236}">
                  <a16:creationId xmlns:a16="http://schemas.microsoft.com/office/drawing/2014/main" id="{4979D65C-33B8-1742-216B-3800148B0B6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950775" y="29351612"/>
              <a:ext cx="1318466" cy="739075"/>
            </a:xfrm>
            <a:prstGeom prst="rect">
              <a:avLst/>
            </a:prstGeom>
          </p:spPr>
        </p:pic>
      </p:grpSp>
      <p:cxnSp>
        <p:nvCxnSpPr>
          <p:cNvPr id="17" name="Straight Connector 16">
            <a:extLst>
              <a:ext uri="{FF2B5EF4-FFF2-40B4-BE49-F238E27FC236}">
                <a16:creationId xmlns:a16="http://schemas.microsoft.com/office/drawing/2014/main" id="{26955A9A-C20A-9780-22AB-A6DC0DBC0EEA}"/>
              </a:ext>
            </a:extLst>
          </p:cNvPr>
          <p:cNvCxnSpPr>
            <a:cxnSpLocks/>
          </p:cNvCxnSpPr>
          <p:nvPr/>
        </p:nvCxnSpPr>
        <p:spPr>
          <a:xfrm flipH="1">
            <a:off x="689830" y="14756758"/>
            <a:ext cx="20003960" cy="0"/>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64978068-ABF4-BC4A-EC94-7F5872F9E515}"/>
              </a:ext>
            </a:extLst>
          </p:cNvPr>
          <p:cNvGraphicFramePr>
            <a:graphicFrameLocks noGrp="1"/>
          </p:cNvGraphicFramePr>
          <p:nvPr>
            <p:extLst>
              <p:ext uri="{D42A27DB-BD31-4B8C-83A1-F6EECF244321}">
                <p14:modId xmlns:p14="http://schemas.microsoft.com/office/powerpoint/2010/main" val="2044581262"/>
              </p:ext>
            </p:extLst>
          </p:nvPr>
        </p:nvGraphicFramePr>
        <p:xfrm>
          <a:off x="1710935" y="4031491"/>
          <a:ext cx="17961754" cy="9894058"/>
        </p:xfrm>
        <a:graphic>
          <a:graphicData uri="http://schemas.openxmlformats.org/drawingml/2006/table">
            <a:tbl>
              <a:tblPr firstRow="1" bandRow="1">
                <a:tableStyleId>{0660B408-B3CF-4A94-85FC-2B1E0A45F4A2}</a:tableStyleId>
              </a:tblPr>
              <a:tblGrid>
                <a:gridCol w="17961754">
                  <a:extLst>
                    <a:ext uri="{9D8B030D-6E8A-4147-A177-3AD203B41FA5}">
                      <a16:colId xmlns:a16="http://schemas.microsoft.com/office/drawing/2014/main" val="3095472837"/>
                    </a:ext>
                  </a:extLst>
                </a:gridCol>
              </a:tblGrid>
              <a:tr h="1684911">
                <a:tc>
                  <a:txBody>
                    <a:bodyPr/>
                    <a:lstStyle/>
                    <a:p>
                      <a:pPr marL="0" marR="0" lvl="0" indent="0" algn="ctr" defTabSz="2138324" rtl="0" eaLnBrk="1" fontAlgn="auto" latinLnBrk="0" hangingPunct="1">
                        <a:lnSpc>
                          <a:spcPct val="100000"/>
                        </a:lnSpc>
                        <a:spcBef>
                          <a:spcPts val="0"/>
                        </a:spcBef>
                        <a:spcAft>
                          <a:spcPts val="0"/>
                        </a:spcAft>
                        <a:buClrTx/>
                        <a:buSzTx/>
                        <a:buFontTx/>
                        <a:buNone/>
                        <a:tabLst/>
                        <a:defRPr/>
                      </a:pPr>
                      <a:r>
                        <a:rPr lang="en-GB" sz="4000">
                          <a:latin typeface="Calibri"/>
                          <a:ea typeface="Calibri"/>
                          <a:cs typeface="Calibri"/>
                        </a:rPr>
                        <a:t>How will the outputs of this drop-in session be used?</a:t>
                      </a:r>
                    </a:p>
                  </a:txBody>
                  <a:tcPr anchor="ctr">
                    <a:solidFill>
                      <a:srgbClr val="023459"/>
                    </a:solidFill>
                  </a:tcPr>
                </a:tc>
                <a:extLst>
                  <a:ext uri="{0D108BD9-81ED-4DB2-BD59-A6C34878D82A}">
                    <a16:rowId xmlns:a16="http://schemas.microsoft.com/office/drawing/2014/main" val="799321344"/>
                  </a:ext>
                </a:extLst>
              </a:tr>
              <a:tr h="1207193">
                <a:tc>
                  <a:txBody>
                    <a:bodyPr/>
                    <a:lstStyle/>
                    <a:p>
                      <a:pPr marL="0" indent="0">
                        <a:spcBef>
                          <a:spcPts val="2400"/>
                        </a:spcBef>
                        <a:spcAft>
                          <a:spcPts val="2400"/>
                        </a:spcAft>
                        <a:buFont typeface="Arial" panose="020B0604020202020204" pitchFamily="34" charset="0"/>
                        <a:buNone/>
                      </a:pPr>
                      <a:r>
                        <a:rPr lang="en-GB" sz="4000">
                          <a:solidFill>
                            <a:schemeClr val="tx1"/>
                          </a:solidFill>
                          <a:latin typeface="Calibri"/>
                          <a:ea typeface="Calibri"/>
                          <a:cs typeface="Calibri"/>
                        </a:rPr>
                        <a:t>The </a:t>
                      </a:r>
                      <a:r>
                        <a:rPr lang="en-GB" sz="4000" b="1">
                          <a:solidFill>
                            <a:schemeClr val="tx1"/>
                          </a:solidFill>
                          <a:latin typeface="Calibri"/>
                          <a:ea typeface="Calibri"/>
                          <a:cs typeface="Calibri"/>
                        </a:rPr>
                        <a:t>‘case for change’ </a:t>
                      </a:r>
                      <a:r>
                        <a:rPr lang="en-GB" sz="4000">
                          <a:solidFill>
                            <a:schemeClr val="tx1"/>
                          </a:solidFill>
                          <a:latin typeface="Calibri"/>
                          <a:ea typeface="Calibri"/>
                          <a:cs typeface="Calibri"/>
                        </a:rPr>
                        <a:t>(or investment) is </a:t>
                      </a:r>
                      <a:r>
                        <a:rPr lang="en-GB" sz="4000" b="1">
                          <a:solidFill>
                            <a:schemeClr val="tx1"/>
                          </a:solidFill>
                          <a:latin typeface="Calibri"/>
                          <a:ea typeface="Calibri"/>
                          <a:cs typeface="Calibri"/>
                        </a:rPr>
                        <a:t>founded on the transport problems </a:t>
                      </a:r>
                      <a:r>
                        <a:rPr lang="en-GB" sz="4000">
                          <a:solidFill>
                            <a:schemeClr val="tx1"/>
                          </a:solidFill>
                          <a:latin typeface="Calibri"/>
                          <a:ea typeface="Calibri"/>
                          <a:cs typeface="Calibri"/>
                        </a:rPr>
                        <a:t>identified</a:t>
                      </a:r>
                    </a:p>
                  </a:txBody>
                  <a:tcPr anchor="ctr">
                    <a:lnB w="38100" cap="flat" cmpd="sng" algn="ctr">
                      <a:solidFill>
                        <a:schemeClr val="bg1">
                          <a:lumMod val="50000"/>
                        </a:schemeClr>
                      </a:solidFill>
                      <a:prstDash val="dot"/>
                      <a:round/>
                      <a:headEnd type="none" w="med" len="med"/>
                      <a:tailEnd type="none" w="med" len="med"/>
                    </a:lnB>
                    <a:solidFill>
                      <a:schemeClr val="bg1"/>
                    </a:solidFill>
                  </a:tcPr>
                </a:tc>
                <a:extLst>
                  <a:ext uri="{0D108BD9-81ED-4DB2-BD59-A6C34878D82A}">
                    <a16:rowId xmlns:a16="http://schemas.microsoft.com/office/drawing/2014/main" val="2557568373"/>
                  </a:ext>
                </a:extLst>
              </a:tr>
              <a:tr h="2587105">
                <a:tc>
                  <a:txBody>
                    <a:bodyPr/>
                    <a:lstStyle/>
                    <a:p>
                      <a:pPr marL="0" marR="0" lvl="0" indent="0" algn="l" defTabSz="2138324" rtl="0" eaLnBrk="1" fontAlgn="auto" latinLnBrk="0" hangingPunct="1">
                        <a:lnSpc>
                          <a:spcPct val="100000"/>
                        </a:lnSpc>
                        <a:spcBef>
                          <a:spcPts val="0"/>
                        </a:spcBef>
                        <a:spcAft>
                          <a:spcPts val="0"/>
                        </a:spcAft>
                        <a:buClrTx/>
                        <a:buSzTx/>
                        <a:buFontTx/>
                        <a:buNone/>
                        <a:tabLst/>
                        <a:defRPr/>
                      </a:pPr>
                      <a:r>
                        <a:rPr lang="en-GB" sz="4000">
                          <a:solidFill>
                            <a:schemeClr val="tx1"/>
                          </a:solidFill>
                          <a:latin typeface="Calibri"/>
                          <a:ea typeface="Calibri"/>
                          <a:cs typeface="Calibri"/>
                        </a:rPr>
                        <a:t>These are used as the basis for setting out the </a:t>
                      </a:r>
                      <a:r>
                        <a:rPr lang="en-GB" sz="4000" b="1">
                          <a:solidFill>
                            <a:schemeClr val="tx1"/>
                          </a:solidFill>
                          <a:latin typeface="Calibri"/>
                          <a:ea typeface="Calibri"/>
                          <a:cs typeface="Calibri"/>
                        </a:rPr>
                        <a:t>‘Transport Planning Objectives’</a:t>
                      </a:r>
                      <a:r>
                        <a:rPr lang="en-GB" sz="4000">
                          <a:solidFill>
                            <a:schemeClr val="tx1"/>
                          </a:solidFill>
                          <a:latin typeface="Calibri"/>
                          <a:ea typeface="Calibri"/>
                          <a:cs typeface="Calibri"/>
                        </a:rPr>
                        <a:t>, which are effectively a </a:t>
                      </a:r>
                      <a:r>
                        <a:rPr lang="en-GB" sz="4000" b="1">
                          <a:solidFill>
                            <a:schemeClr val="tx1"/>
                          </a:solidFill>
                          <a:latin typeface="Calibri"/>
                          <a:ea typeface="Calibri"/>
                          <a:cs typeface="Calibri"/>
                        </a:rPr>
                        <a:t>statement of the outcome sought from any investment </a:t>
                      </a:r>
                      <a:r>
                        <a:rPr lang="en-GB" sz="4000">
                          <a:solidFill>
                            <a:schemeClr val="tx1"/>
                          </a:solidFill>
                          <a:latin typeface="Calibri"/>
                          <a:ea typeface="Calibri"/>
                          <a:cs typeface="Calibri"/>
                        </a:rPr>
                        <a:t>and are </a:t>
                      </a:r>
                      <a:r>
                        <a:rPr lang="en-GB" sz="4000" b="1">
                          <a:solidFill>
                            <a:schemeClr val="tx1"/>
                          </a:solidFill>
                          <a:latin typeface="Calibri"/>
                          <a:ea typeface="Calibri"/>
                          <a:cs typeface="Calibri"/>
                        </a:rPr>
                        <a:t>used to appraise options</a:t>
                      </a:r>
                    </a:p>
                  </a:txBody>
                  <a:tcPr anchor="ctr">
                    <a:lnT w="38100" cap="flat" cmpd="sng" algn="ctr">
                      <a:solidFill>
                        <a:schemeClr val="bg1">
                          <a:lumMod val="50000"/>
                        </a:schemeClr>
                      </a:solidFill>
                      <a:prstDash val="dot"/>
                      <a:round/>
                      <a:headEnd type="none" w="med" len="med"/>
                      <a:tailEnd type="none" w="med" len="med"/>
                    </a:lnT>
                    <a:lnB w="38100" cap="flat" cmpd="sng" algn="ctr">
                      <a:solidFill>
                        <a:schemeClr val="bg1">
                          <a:lumMod val="50000"/>
                        </a:schemeClr>
                      </a:solidFill>
                      <a:prstDash val="dot"/>
                      <a:round/>
                      <a:headEnd type="none" w="med" len="med"/>
                      <a:tailEnd type="none" w="med" len="med"/>
                    </a:lnB>
                    <a:solidFill>
                      <a:schemeClr val="bg1"/>
                    </a:solidFill>
                  </a:tcPr>
                </a:tc>
                <a:extLst>
                  <a:ext uri="{0D108BD9-81ED-4DB2-BD59-A6C34878D82A}">
                    <a16:rowId xmlns:a16="http://schemas.microsoft.com/office/drawing/2014/main" val="3010908315"/>
                  </a:ext>
                </a:extLst>
              </a:tr>
              <a:tr h="2463385">
                <a:tc>
                  <a:txBody>
                    <a:bodyPr/>
                    <a:lstStyle/>
                    <a:p>
                      <a:pPr marL="0" marR="0" lvl="0" indent="0" algn="l" defTabSz="2138324" rtl="0" eaLnBrk="1" fontAlgn="auto" latinLnBrk="0" hangingPunct="1">
                        <a:lnSpc>
                          <a:spcPct val="100000"/>
                        </a:lnSpc>
                        <a:spcBef>
                          <a:spcPts val="0"/>
                        </a:spcBef>
                        <a:spcAft>
                          <a:spcPts val="0"/>
                        </a:spcAft>
                        <a:buClrTx/>
                        <a:buSzTx/>
                        <a:buFontTx/>
                        <a:buNone/>
                        <a:tabLst/>
                        <a:defRPr/>
                      </a:pPr>
                      <a:r>
                        <a:rPr lang="en-GB" sz="4000">
                          <a:solidFill>
                            <a:schemeClr val="tx1"/>
                          </a:solidFill>
                          <a:latin typeface="Calibri"/>
                          <a:ea typeface="Calibri"/>
                          <a:cs typeface="Calibri"/>
                        </a:rPr>
                        <a:t>The </a:t>
                      </a:r>
                      <a:r>
                        <a:rPr lang="en-GB" sz="4000" b="1">
                          <a:solidFill>
                            <a:schemeClr val="tx1"/>
                          </a:solidFill>
                          <a:latin typeface="Calibri"/>
                          <a:ea typeface="Calibri"/>
                          <a:cs typeface="Calibri"/>
                        </a:rPr>
                        <a:t>discussions today</a:t>
                      </a:r>
                      <a:r>
                        <a:rPr lang="en-GB" sz="4000">
                          <a:solidFill>
                            <a:schemeClr val="tx1"/>
                          </a:solidFill>
                          <a:latin typeface="Calibri"/>
                          <a:ea typeface="Calibri"/>
                          <a:cs typeface="Calibri"/>
                        </a:rPr>
                        <a:t>, together with the outputs from the </a:t>
                      </a:r>
                      <a:r>
                        <a:rPr lang="en-GB" sz="4000" b="1">
                          <a:solidFill>
                            <a:schemeClr val="tx1"/>
                          </a:solidFill>
                          <a:latin typeface="Calibri"/>
                          <a:ea typeface="Calibri"/>
                          <a:cs typeface="Calibri"/>
                        </a:rPr>
                        <a:t>feedback forms</a:t>
                      </a:r>
                      <a:r>
                        <a:rPr lang="en-GB" sz="4000">
                          <a:solidFill>
                            <a:schemeClr val="tx1"/>
                          </a:solidFill>
                          <a:latin typeface="Calibri"/>
                          <a:ea typeface="Calibri"/>
                          <a:cs typeface="Calibri"/>
                        </a:rPr>
                        <a:t>, will be added to the wider body of evidence that we are developing to </a:t>
                      </a:r>
                      <a:r>
                        <a:rPr lang="en-GB" sz="4000" b="1">
                          <a:solidFill>
                            <a:schemeClr val="tx1"/>
                          </a:solidFill>
                          <a:latin typeface="Calibri"/>
                          <a:ea typeface="Calibri"/>
                          <a:cs typeface="Calibri"/>
                        </a:rPr>
                        <a:t>support the ‘case for change’</a:t>
                      </a:r>
                    </a:p>
                  </a:txBody>
                  <a:tcPr anchor="ctr">
                    <a:lnT w="38100" cap="flat" cmpd="sng" algn="ctr">
                      <a:solidFill>
                        <a:schemeClr val="bg1">
                          <a:lumMod val="50000"/>
                        </a:schemeClr>
                      </a:solidFill>
                      <a:prstDash val="dot"/>
                      <a:round/>
                      <a:headEnd type="none" w="med" len="med"/>
                      <a:tailEnd type="none" w="med" len="med"/>
                    </a:lnT>
                    <a:lnB w="38100" cap="flat" cmpd="sng" algn="ctr">
                      <a:solidFill>
                        <a:schemeClr val="bg1">
                          <a:lumMod val="50000"/>
                        </a:schemeClr>
                      </a:solidFill>
                      <a:prstDash val="dot"/>
                      <a:round/>
                      <a:headEnd type="none" w="med" len="med"/>
                      <a:tailEnd type="none" w="med" len="med"/>
                    </a:lnB>
                    <a:solidFill>
                      <a:schemeClr val="bg1"/>
                    </a:solidFill>
                  </a:tcPr>
                </a:tc>
                <a:extLst>
                  <a:ext uri="{0D108BD9-81ED-4DB2-BD59-A6C34878D82A}">
                    <a16:rowId xmlns:a16="http://schemas.microsoft.com/office/drawing/2014/main" val="1340916266"/>
                  </a:ext>
                </a:extLst>
              </a:tr>
              <a:tr h="1951464">
                <a:tc>
                  <a:txBody>
                    <a:bodyPr/>
                    <a:lstStyle/>
                    <a:p>
                      <a:pPr marL="0" marR="0" lvl="0" indent="0" algn="l" defTabSz="2138324" rtl="0" eaLnBrk="1" fontAlgn="auto" latinLnBrk="0" hangingPunct="1">
                        <a:lnSpc>
                          <a:spcPct val="100000"/>
                        </a:lnSpc>
                        <a:spcBef>
                          <a:spcPts val="0"/>
                        </a:spcBef>
                        <a:spcAft>
                          <a:spcPts val="0"/>
                        </a:spcAft>
                        <a:buClrTx/>
                        <a:buSzTx/>
                        <a:buFontTx/>
                        <a:buNone/>
                        <a:tabLst/>
                        <a:defRPr/>
                      </a:pPr>
                      <a:r>
                        <a:rPr lang="en-GB" sz="4000">
                          <a:solidFill>
                            <a:schemeClr val="tx1"/>
                          </a:solidFill>
                          <a:latin typeface="Calibri"/>
                          <a:ea typeface="Calibri"/>
                          <a:cs typeface="Calibri"/>
                        </a:rPr>
                        <a:t>These will also allow us to </a:t>
                      </a:r>
                      <a:r>
                        <a:rPr lang="en-GB" sz="4000" b="1">
                          <a:solidFill>
                            <a:schemeClr val="tx1"/>
                          </a:solidFill>
                          <a:latin typeface="Calibri"/>
                          <a:ea typeface="Calibri"/>
                          <a:cs typeface="Calibri"/>
                        </a:rPr>
                        <a:t>sense check the data that we have presented</a:t>
                      </a:r>
                      <a:r>
                        <a:rPr lang="en-GB" sz="4000">
                          <a:solidFill>
                            <a:schemeClr val="tx1"/>
                          </a:solidFill>
                          <a:latin typeface="Calibri"/>
                          <a:ea typeface="Calibri"/>
                          <a:cs typeface="Calibri"/>
                        </a:rPr>
                        <a:t>, ensuring that it reflects the reality experienced by Unst residents when making journeys </a:t>
                      </a:r>
                    </a:p>
                  </a:txBody>
                  <a:tcPr anchor="ctr">
                    <a:lnT w="38100" cap="flat" cmpd="sng" algn="ctr">
                      <a:solidFill>
                        <a:schemeClr val="bg1">
                          <a:lumMod val="50000"/>
                        </a:schemeClr>
                      </a:solidFill>
                      <a:prstDash val="dot"/>
                      <a:round/>
                      <a:headEnd type="none" w="med" len="med"/>
                      <a:tailEnd type="none" w="med" len="med"/>
                    </a:lnT>
                    <a:solidFill>
                      <a:schemeClr val="bg1"/>
                    </a:solidFill>
                  </a:tcPr>
                </a:tc>
                <a:extLst>
                  <a:ext uri="{0D108BD9-81ED-4DB2-BD59-A6C34878D82A}">
                    <a16:rowId xmlns:a16="http://schemas.microsoft.com/office/drawing/2014/main" val="3579551042"/>
                  </a:ext>
                </a:extLst>
              </a:tr>
            </a:tbl>
          </a:graphicData>
        </a:graphic>
      </p:graphicFrame>
      <p:graphicFrame>
        <p:nvGraphicFramePr>
          <p:cNvPr id="5" name="Table 4">
            <a:extLst>
              <a:ext uri="{FF2B5EF4-FFF2-40B4-BE49-F238E27FC236}">
                <a16:creationId xmlns:a16="http://schemas.microsoft.com/office/drawing/2014/main" id="{5B236204-2CC0-3BC9-200F-39D9C64B826F}"/>
              </a:ext>
            </a:extLst>
          </p:cNvPr>
          <p:cNvGraphicFramePr>
            <a:graphicFrameLocks noGrp="1"/>
          </p:cNvGraphicFramePr>
          <p:nvPr>
            <p:extLst>
              <p:ext uri="{D42A27DB-BD31-4B8C-83A1-F6EECF244321}">
                <p14:modId xmlns:p14="http://schemas.microsoft.com/office/powerpoint/2010/main" val="385989336"/>
              </p:ext>
            </p:extLst>
          </p:nvPr>
        </p:nvGraphicFramePr>
        <p:xfrm>
          <a:off x="1710935" y="15515855"/>
          <a:ext cx="17961754" cy="10273961"/>
        </p:xfrm>
        <a:graphic>
          <a:graphicData uri="http://schemas.openxmlformats.org/drawingml/2006/table">
            <a:tbl>
              <a:tblPr firstRow="1" bandRow="1">
                <a:tableStyleId>{0660B408-B3CF-4A94-85FC-2B1E0A45F4A2}</a:tableStyleId>
              </a:tblPr>
              <a:tblGrid>
                <a:gridCol w="17961754">
                  <a:extLst>
                    <a:ext uri="{9D8B030D-6E8A-4147-A177-3AD203B41FA5}">
                      <a16:colId xmlns:a16="http://schemas.microsoft.com/office/drawing/2014/main" val="3095472837"/>
                    </a:ext>
                  </a:extLst>
                </a:gridCol>
              </a:tblGrid>
              <a:tr h="1684911">
                <a:tc>
                  <a:txBody>
                    <a:bodyPr/>
                    <a:lstStyle/>
                    <a:p>
                      <a:pPr marL="0" marR="0" lvl="0" indent="0" algn="ctr" defTabSz="2138324" rtl="0" eaLnBrk="1" fontAlgn="auto" latinLnBrk="0" hangingPunct="1">
                        <a:lnSpc>
                          <a:spcPct val="100000"/>
                        </a:lnSpc>
                        <a:spcBef>
                          <a:spcPts val="0"/>
                        </a:spcBef>
                        <a:spcAft>
                          <a:spcPts val="0"/>
                        </a:spcAft>
                        <a:buClrTx/>
                        <a:buSzTx/>
                        <a:buFontTx/>
                        <a:buNone/>
                        <a:tabLst/>
                        <a:defRPr/>
                      </a:pPr>
                      <a:r>
                        <a:rPr lang="en-GB" sz="4000">
                          <a:latin typeface="Calibri"/>
                          <a:ea typeface="Calibri"/>
                          <a:cs typeface="Calibri"/>
                        </a:rPr>
                        <a:t>What to do next</a:t>
                      </a:r>
                    </a:p>
                  </a:txBody>
                  <a:tcPr anchor="ctr">
                    <a:solidFill>
                      <a:srgbClr val="023459"/>
                    </a:solidFill>
                  </a:tcPr>
                </a:tc>
                <a:extLst>
                  <a:ext uri="{0D108BD9-81ED-4DB2-BD59-A6C34878D82A}">
                    <a16:rowId xmlns:a16="http://schemas.microsoft.com/office/drawing/2014/main" val="799321344"/>
                  </a:ext>
                </a:extLst>
              </a:tr>
              <a:tr h="1851160">
                <a:tc>
                  <a:txBody>
                    <a:bodyPr/>
                    <a:lstStyle/>
                    <a:p>
                      <a:pPr marL="0" indent="0">
                        <a:spcBef>
                          <a:spcPts val="2400"/>
                        </a:spcBef>
                        <a:spcAft>
                          <a:spcPts val="2400"/>
                        </a:spcAft>
                        <a:buFont typeface="Arial" panose="020B0604020202020204" pitchFamily="34" charset="0"/>
                        <a:buNone/>
                      </a:pPr>
                      <a:r>
                        <a:rPr lang="en-GB" sz="4000">
                          <a:solidFill>
                            <a:schemeClr val="tx1"/>
                          </a:solidFill>
                          <a:latin typeface="Calibri"/>
                          <a:ea typeface="Calibri"/>
                          <a:cs typeface="Calibri"/>
                        </a:rPr>
                        <a:t>Please take this opportunity to provide your thoughts to the team on the material presented and ask any questions you may have</a:t>
                      </a:r>
                    </a:p>
                  </a:txBody>
                  <a:tcPr anchor="ctr">
                    <a:lnB w="38100" cap="flat" cmpd="sng" algn="ctr">
                      <a:solidFill>
                        <a:schemeClr val="bg1">
                          <a:lumMod val="50000"/>
                        </a:schemeClr>
                      </a:solidFill>
                      <a:prstDash val="dot"/>
                      <a:round/>
                      <a:headEnd type="none" w="med" len="med"/>
                      <a:tailEnd type="none" w="med" len="med"/>
                    </a:lnB>
                    <a:solidFill>
                      <a:schemeClr val="bg1"/>
                    </a:solidFill>
                  </a:tcPr>
                </a:tc>
                <a:extLst>
                  <a:ext uri="{0D108BD9-81ED-4DB2-BD59-A6C34878D82A}">
                    <a16:rowId xmlns:a16="http://schemas.microsoft.com/office/drawing/2014/main" val="2557568373"/>
                  </a:ext>
                </a:extLst>
              </a:tr>
              <a:tr h="1903074">
                <a:tc>
                  <a:txBody>
                    <a:bodyPr/>
                    <a:lstStyle/>
                    <a:p>
                      <a:pPr marL="0" marR="0" lvl="0" indent="0" algn="l" defTabSz="2138324" rtl="0" eaLnBrk="1" fontAlgn="auto" latinLnBrk="0" hangingPunct="1">
                        <a:lnSpc>
                          <a:spcPct val="100000"/>
                        </a:lnSpc>
                        <a:spcBef>
                          <a:spcPts val="0"/>
                        </a:spcBef>
                        <a:spcAft>
                          <a:spcPts val="0"/>
                        </a:spcAft>
                        <a:buClrTx/>
                        <a:buSzTx/>
                        <a:buFontTx/>
                        <a:buNone/>
                        <a:tabLst/>
                        <a:defRPr/>
                      </a:pPr>
                      <a:r>
                        <a:rPr lang="en-GB" sz="4000">
                          <a:solidFill>
                            <a:schemeClr val="tx1"/>
                          </a:solidFill>
                          <a:latin typeface="Calibri"/>
                          <a:ea typeface="Calibri"/>
                          <a:cs typeface="Calibri"/>
                        </a:rPr>
                        <a:t>Does the information presented align with your experience of using the Unst ferry services?</a:t>
                      </a:r>
                    </a:p>
                  </a:txBody>
                  <a:tcPr anchor="ctr">
                    <a:lnT w="38100" cap="flat" cmpd="sng" algn="ctr">
                      <a:solidFill>
                        <a:schemeClr val="bg1">
                          <a:lumMod val="50000"/>
                        </a:schemeClr>
                      </a:solidFill>
                      <a:prstDash val="dot"/>
                      <a:round/>
                      <a:headEnd type="none" w="med" len="med"/>
                      <a:tailEnd type="none" w="med" len="med"/>
                    </a:lnT>
                    <a:lnB w="38100" cap="flat" cmpd="sng" algn="ctr">
                      <a:solidFill>
                        <a:schemeClr val="bg1">
                          <a:lumMod val="50000"/>
                        </a:schemeClr>
                      </a:solidFill>
                      <a:prstDash val="dot"/>
                      <a:round/>
                      <a:headEnd type="none" w="med" len="med"/>
                      <a:tailEnd type="none" w="med" len="med"/>
                    </a:lnB>
                    <a:solidFill>
                      <a:schemeClr val="bg1"/>
                    </a:solidFill>
                  </a:tcPr>
                </a:tc>
                <a:extLst>
                  <a:ext uri="{0D108BD9-81ED-4DB2-BD59-A6C34878D82A}">
                    <a16:rowId xmlns:a16="http://schemas.microsoft.com/office/drawing/2014/main" val="3010908315"/>
                  </a:ext>
                </a:extLst>
              </a:tr>
              <a:tr h="1905000">
                <a:tc>
                  <a:txBody>
                    <a:bodyPr/>
                    <a:lstStyle/>
                    <a:p>
                      <a:pPr marL="0" marR="0" lvl="0" indent="0" algn="l" rtl="0" eaLnBrk="1" fontAlgn="auto" latinLnBrk="0" hangingPunct="1">
                        <a:lnSpc>
                          <a:spcPct val="100000"/>
                        </a:lnSpc>
                        <a:spcBef>
                          <a:spcPts val="0"/>
                        </a:spcBef>
                        <a:spcAft>
                          <a:spcPts val="0"/>
                        </a:spcAft>
                        <a:buClrTx/>
                        <a:buSzTx/>
                        <a:buFontTx/>
                        <a:buNone/>
                      </a:pPr>
                      <a:r>
                        <a:rPr lang="en-GB" sz="4000">
                          <a:solidFill>
                            <a:schemeClr val="tx1"/>
                          </a:solidFill>
                          <a:latin typeface="Calibri"/>
                          <a:ea typeface="Calibri"/>
                          <a:cs typeface="Calibri"/>
                        </a:rPr>
                        <a:t>The boards that you have just read provide some topics that you may wish to discuss, and we would be happy to hear any views that you may have</a:t>
                      </a:r>
                    </a:p>
                  </a:txBody>
                  <a:tcPr anchor="ctr">
                    <a:lnT w="38100" cap="flat" cmpd="sng" algn="ctr">
                      <a:solidFill>
                        <a:schemeClr val="bg1">
                          <a:lumMod val="50000"/>
                        </a:schemeClr>
                      </a:solidFill>
                      <a:prstDash val="dot"/>
                      <a:round/>
                      <a:headEnd type="none" w="med" len="med"/>
                      <a:tailEnd type="none" w="med" len="med"/>
                    </a:lnT>
                    <a:lnB w="38100" cap="flat" cmpd="sng" algn="ctr">
                      <a:solidFill>
                        <a:schemeClr val="bg1">
                          <a:lumMod val="50000"/>
                        </a:schemeClr>
                      </a:solidFill>
                      <a:prstDash val="dot"/>
                      <a:round/>
                      <a:headEnd type="none" w="med" len="med"/>
                      <a:tailEnd type="none" w="med" len="med"/>
                    </a:lnB>
                    <a:solidFill>
                      <a:schemeClr val="bg1"/>
                    </a:solidFill>
                  </a:tcPr>
                </a:tc>
                <a:extLst>
                  <a:ext uri="{0D108BD9-81ED-4DB2-BD59-A6C34878D82A}">
                    <a16:rowId xmlns:a16="http://schemas.microsoft.com/office/drawing/2014/main" val="1340916266"/>
                  </a:ext>
                </a:extLst>
              </a:tr>
              <a:tr h="978352">
                <a:tc>
                  <a:txBody>
                    <a:bodyPr/>
                    <a:lstStyle/>
                    <a:p>
                      <a:pPr marL="0" marR="0" lvl="0" indent="0" algn="l" defTabSz="2138324" rtl="0" eaLnBrk="1" fontAlgn="auto" latinLnBrk="0" hangingPunct="1">
                        <a:lnSpc>
                          <a:spcPct val="100000"/>
                        </a:lnSpc>
                        <a:spcBef>
                          <a:spcPts val="0"/>
                        </a:spcBef>
                        <a:spcAft>
                          <a:spcPts val="0"/>
                        </a:spcAft>
                        <a:buClrTx/>
                        <a:buSzTx/>
                        <a:buFontTx/>
                        <a:buNone/>
                        <a:tabLst/>
                        <a:defRPr/>
                      </a:pPr>
                      <a:r>
                        <a:rPr lang="en-GB" sz="4000">
                          <a:solidFill>
                            <a:schemeClr val="tx1"/>
                          </a:solidFill>
                          <a:latin typeface="Calibri"/>
                          <a:ea typeface="Calibri"/>
                          <a:cs typeface="Calibri"/>
                        </a:rPr>
                        <a:t>The display boards will also be published online at: </a:t>
                      </a:r>
                      <a:r>
                        <a:rPr kumimoji="0" lang="en-GB" sz="4000" b="0" i="0" u="none" strike="noStrike" kern="1200" cap="none" spc="0" normalizeH="0" baseline="0">
                          <a:ln>
                            <a:noFill/>
                          </a:ln>
                          <a:solidFill>
                            <a:prstClr val="black"/>
                          </a:solidFill>
                          <a:effectLst/>
                          <a:uLnTx/>
                          <a:uFillTx/>
                          <a:latin typeface="Calibri"/>
                          <a:ea typeface="Calibri"/>
                          <a:cs typeface="Calibri"/>
                          <a:hlinkClick r:id="rId7"/>
                        </a:rPr>
                        <a:t>www.shetland.gov.uk/iiTCShetland</a:t>
                      </a:r>
                      <a:r>
                        <a:rPr kumimoji="0" lang="en-GB" sz="4000" b="0" i="0" u="none" strike="noStrike" kern="1200" cap="none" spc="0" normalizeH="0" baseline="0">
                          <a:ln>
                            <a:noFill/>
                          </a:ln>
                          <a:solidFill>
                            <a:prstClr val="black"/>
                          </a:solidFill>
                          <a:effectLst/>
                          <a:uLnTx/>
                          <a:uFillTx/>
                          <a:latin typeface="Calibri"/>
                          <a:ea typeface="Calibri"/>
                          <a:cs typeface="Calibri"/>
                        </a:rPr>
                        <a:t>   </a:t>
                      </a:r>
                    </a:p>
                  </a:txBody>
                  <a:tcPr anchor="ctr">
                    <a:lnT w="38100" cap="flat" cmpd="sng" algn="ctr">
                      <a:solidFill>
                        <a:schemeClr val="bg1">
                          <a:lumMod val="50000"/>
                        </a:schemeClr>
                      </a:solidFill>
                      <a:prstDash val="dot"/>
                      <a:round/>
                      <a:headEnd type="none" w="med" len="med"/>
                      <a:tailEnd type="none" w="med" len="med"/>
                    </a:lnT>
                    <a:lnB w="38100" cap="flat" cmpd="sng" algn="ctr">
                      <a:solidFill>
                        <a:schemeClr val="bg1">
                          <a:lumMod val="50000"/>
                        </a:schemeClr>
                      </a:solidFill>
                      <a:prstDash val="dot"/>
                      <a:round/>
                      <a:headEnd type="none" w="med" len="med"/>
                      <a:tailEnd type="none" w="med" len="med"/>
                    </a:lnB>
                    <a:solidFill>
                      <a:schemeClr val="bg1"/>
                    </a:solidFill>
                  </a:tcPr>
                </a:tc>
                <a:extLst>
                  <a:ext uri="{0D108BD9-81ED-4DB2-BD59-A6C34878D82A}">
                    <a16:rowId xmlns:a16="http://schemas.microsoft.com/office/drawing/2014/main" val="1879947658"/>
                  </a:ext>
                </a:extLst>
              </a:tr>
              <a:tr h="1951464">
                <a:tc>
                  <a:txBody>
                    <a:bodyPr/>
                    <a:lstStyle/>
                    <a:p>
                      <a:pPr marL="0" marR="0" lvl="0" indent="0" algn="l" defTabSz="2138324" rtl="0" eaLnBrk="1" fontAlgn="auto" latinLnBrk="0" hangingPunct="1">
                        <a:lnSpc>
                          <a:spcPct val="100000"/>
                        </a:lnSpc>
                        <a:spcBef>
                          <a:spcPts val="0"/>
                        </a:spcBef>
                        <a:spcAft>
                          <a:spcPts val="0"/>
                        </a:spcAft>
                        <a:buClrTx/>
                        <a:buSzTx/>
                        <a:buFontTx/>
                        <a:buNone/>
                        <a:tabLst/>
                        <a:defRPr/>
                      </a:pPr>
                      <a:r>
                        <a:rPr lang="en-GB" sz="4000">
                          <a:solidFill>
                            <a:schemeClr val="tx1"/>
                          </a:solidFill>
                          <a:latin typeface="Calibri"/>
                          <a:ea typeface="Calibri"/>
                          <a:cs typeface="Calibri"/>
                        </a:rPr>
                        <a:t>Please also take the time to fill out the feedback form before you leave.  </a:t>
                      </a:r>
                    </a:p>
                    <a:p>
                      <a:pPr marL="0" marR="0" lvl="0" indent="0" algn="l" defTabSz="2138324" rtl="0" eaLnBrk="1" fontAlgn="auto" latinLnBrk="0" hangingPunct="1">
                        <a:lnSpc>
                          <a:spcPct val="100000"/>
                        </a:lnSpc>
                        <a:spcBef>
                          <a:spcPts val="0"/>
                        </a:spcBef>
                        <a:spcAft>
                          <a:spcPts val="0"/>
                        </a:spcAft>
                        <a:buClrTx/>
                        <a:buSzTx/>
                        <a:buFontTx/>
                        <a:buNone/>
                        <a:tabLst/>
                        <a:defRPr/>
                      </a:pPr>
                      <a:r>
                        <a:rPr lang="en-GB" sz="4000">
                          <a:solidFill>
                            <a:schemeClr val="tx1"/>
                          </a:solidFill>
                          <a:latin typeface="Calibri"/>
                          <a:ea typeface="Calibri"/>
                          <a:cs typeface="Calibri"/>
                        </a:rPr>
                        <a:t>It can also be found here: </a:t>
                      </a:r>
                      <a:r>
                        <a:rPr kumimoji="0" lang="en-GB" sz="4000" b="0" i="0" u="none" strike="noStrike" kern="1200" cap="none" spc="0" normalizeH="0" baseline="0" noProof="0">
                          <a:ln>
                            <a:noFill/>
                          </a:ln>
                          <a:solidFill>
                            <a:prstClr val="black"/>
                          </a:solidFill>
                          <a:effectLst/>
                          <a:uLnTx/>
                          <a:uFillTx/>
                          <a:latin typeface="Calibri"/>
                          <a:ea typeface="Calibri"/>
                          <a:cs typeface="Calibri"/>
                          <a:hlinkClick r:id="rId8"/>
                        </a:rPr>
                        <a:t>https://forms.office.com/r/zNbZDm7x8q</a:t>
                      </a:r>
                      <a:r>
                        <a:rPr kumimoji="0" lang="en-GB" sz="4000" b="0" i="0" u="none" strike="noStrike" kern="1200" cap="none" spc="0" normalizeH="0" baseline="0" noProof="0">
                          <a:ln>
                            <a:noFill/>
                          </a:ln>
                          <a:solidFill>
                            <a:prstClr val="black"/>
                          </a:solidFill>
                          <a:effectLst/>
                          <a:uLnTx/>
                          <a:uFillTx/>
                          <a:latin typeface="Calibri"/>
                          <a:ea typeface="Calibri"/>
                          <a:cs typeface="Calibri"/>
                        </a:rPr>
                        <a:t> </a:t>
                      </a:r>
                      <a:endParaRPr lang="en-GB" sz="4000">
                        <a:solidFill>
                          <a:schemeClr val="tx1"/>
                        </a:solidFill>
                        <a:latin typeface="Calibri"/>
                        <a:ea typeface="Calibri"/>
                        <a:cs typeface="Calibri"/>
                      </a:endParaRPr>
                    </a:p>
                  </a:txBody>
                  <a:tcPr anchor="ctr">
                    <a:lnT w="38100" cap="flat" cmpd="sng" algn="ctr">
                      <a:solidFill>
                        <a:schemeClr val="bg1">
                          <a:lumMod val="50000"/>
                        </a:schemeClr>
                      </a:solidFill>
                      <a:prstDash val="dot"/>
                      <a:round/>
                      <a:headEnd type="none" w="med" len="med"/>
                      <a:tailEnd type="none" w="med" len="med"/>
                    </a:lnT>
                    <a:solidFill>
                      <a:schemeClr val="bg1"/>
                    </a:solidFill>
                  </a:tcPr>
                </a:tc>
                <a:extLst>
                  <a:ext uri="{0D108BD9-81ED-4DB2-BD59-A6C34878D82A}">
                    <a16:rowId xmlns:a16="http://schemas.microsoft.com/office/drawing/2014/main" val="3579551042"/>
                  </a:ext>
                </a:extLst>
              </a:tr>
            </a:tbl>
          </a:graphicData>
        </a:graphic>
      </p:graphicFrame>
      <p:pic>
        <p:nvPicPr>
          <p:cNvPr id="3" name="Picture 2" descr="A qr code on a blue background&#10;&#10;Description automatically generated">
            <a:extLst>
              <a:ext uri="{FF2B5EF4-FFF2-40B4-BE49-F238E27FC236}">
                <a16:creationId xmlns:a16="http://schemas.microsoft.com/office/drawing/2014/main" id="{6E3DF26F-A9C3-7926-F40A-E4409A2E2F5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33167" y="26572252"/>
            <a:ext cx="3117287" cy="3117287"/>
          </a:xfrm>
          <a:prstGeom prst="rect">
            <a:avLst/>
          </a:prstGeom>
        </p:spPr>
      </p:pic>
    </p:spTree>
    <p:extLst>
      <p:ext uri="{BB962C8B-B14F-4D97-AF65-F5344CB8AC3E}">
        <p14:creationId xmlns:p14="http://schemas.microsoft.com/office/powerpoint/2010/main" val="3157051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Picture 78" descr="A line of lines with arrows&#10;&#10;Description automatically generated">
            <a:extLst>
              <a:ext uri="{FF2B5EF4-FFF2-40B4-BE49-F238E27FC236}">
                <a16:creationId xmlns:a16="http://schemas.microsoft.com/office/drawing/2014/main" id="{FC342392-E9F9-0C72-9050-7AC8233660EB}"/>
              </a:ext>
            </a:extLst>
          </p:cNvPr>
          <p:cNvPicPr/>
          <p:nvPr/>
        </p:nvPicPr>
        <p:blipFill>
          <a:blip r:embed="rId3">
            <a:extLst>
              <a:ext uri="{28A0092B-C50C-407E-A947-70E740481C1C}">
                <a14:useLocalDpi xmlns:a14="http://schemas.microsoft.com/office/drawing/2010/main" val="0"/>
              </a:ext>
            </a:extLst>
          </a:blip>
          <a:srcRect l="6458" t="19752" r="10159" b="14611"/>
          <a:stretch/>
        </p:blipFill>
        <p:spPr>
          <a:xfrm>
            <a:off x="713693" y="18738006"/>
            <a:ext cx="20123556" cy="8910528"/>
          </a:xfrm>
          <a:prstGeom prst="rect">
            <a:avLst/>
          </a:prstGeom>
        </p:spPr>
      </p:pic>
      <p:pic>
        <p:nvPicPr>
          <p:cNvPr id="19" name="Picture 18" descr="A line of lines with arrows&#10;&#10;Description automatically generated">
            <a:extLst>
              <a:ext uri="{FF2B5EF4-FFF2-40B4-BE49-F238E27FC236}">
                <a16:creationId xmlns:a16="http://schemas.microsoft.com/office/drawing/2014/main" id="{828EDE79-292E-8B5B-1D8E-295E290BD306}"/>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6458" t="19752" r="10159" b="14611"/>
          <a:stretch/>
        </p:blipFill>
        <p:spPr>
          <a:xfrm>
            <a:off x="613371" y="4336406"/>
            <a:ext cx="20123556" cy="8910528"/>
          </a:xfrm>
          <a:prstGeom prst="rect">
            <a:avLst/>
          </a:prstGeom>
        </p:spPr>
      </p:pic>
      <p:sp>
        <p:nvSpPr>
          <p:cNvPr id="9" name="Rectangle 8">
            <a:extLst>
              <a:ext uri="{FF2B5EF4-FFF2-40B4-BE49-F238E27FC236}">
                <a16:creationId xmlns:a16="http://schemas.microsoft.com/office/drawing/2014/main" id="{15BB9D7A-9FEC-8764-1A3A-8884836FE8C9}"/>
              </a:ext>
            </a:extLst>
          </p:cNvPr>
          <p:cNvSpPr/>
          <p:nvPr/>
        </p:nvSpPr>
        <p:spPr>
          <a:xfrm>
            <a:off x="561251" y="14849574"/>
            <a:ext cx="20112583" cy="2162310"/>
          </a:xfrm>
          <a:prstGeom prst="rect">
            <a:avLst/>
          </a:prstGeom>
          <a:solidFill>
            <a:srgbClr val="023459"/>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950D25CD-FA21-33CF-51B1-0223FBD5199C}"/>
              </a:ext>
            </a:extLst>
          </p:cNvPr>
          <p:cNvSpPr/>
          <p:nvPr/>
        </p:nvSpPr>
        <p:spPr>
          <a:xfrm>
            <a:off x="624344" y="733936"/>
            <a:ext cx="20112583" cy="2162310"/>
          </a:xfrm>
          <a:prstGeom prst="rect">
            <a:avLst/>
          </a:prstGeom>
          <a:solidFill>
            <a:srgbClr val="023459"/>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92E24BD7-AD23-D1C8-837F-F9234A447214}"/>
              </a:ext>
            </a:extLst>
          </p:cNvPr>
          <p:cNvSpPr txBox="1"/>
          <p:nvPr/>
        </p:nvSpPr>
        <p:spPr>
          <a:xfrm>
            <a:off x="0" y="1223094"/>
            <a:ext cx="21383625" cy="1200329"/>
          </a:xfrm>
          <a:prstGeom prst="rect">
            <a:avLst/>
          </a:prstGeom>
          <a:noFill/>
        </p:spPr>
        <p:txBody>
          <a:bodyPr wrap="square" rtlCol="0" anchor="ctr">
            <a:spAutoFit/>
          </a:bodyPr>
          <a:lstStyle/>
          <a:p>
            <a:pPr algn="ctr">
              <a:spcBef>
                <a:spcPts val="1200"/>
              </a:spcBef>
              <a:spcAft>
                <a:spcPts val="1200"/>
              </a:spcAft>
            </a:pPr>
            <a:r>
              <a:rPr lang="en-GB" sz="7200" b="1">
                <a:solidFill>
                  <a:schemeClr val="bg1"/>
                </a:solidFill>
                <a:latin typeface="Source Sans Pro" panose="020B0503030403020204" pitchFamily="34" charset="0"/>
                <a:ea typeface="Source Sans Pro" panose="020B0503030403020204" pitchFamily="34" charset="0"/>
              </a:rPr>
              <a:t>Network Strategy </a:t>
            </a:r>
            <a:r>
              <a:rPr lang="en-GB" sz="7200" b="1" u="sng">
                <a:solidFill>
                  <a:schemeClr val="bg1"/>
                </a:solidFill>
                <a:latin typeface="Source Sans Pro" panose="020B0503030403020204" pitchFamily="34" charset="0"/>
                <a:ea typeface="Source Sans Pro" panose="020B0503030403020204" pitchFamily="34" charset="0"/>
              </a:rPr>
              <a:t>Strategic</a:t>
            </a:r>
            <a:r>
              <a:rPr lang="en-GB" sz="7200" b="1">
                <a:solidFill>
                  <a:schemeClr val="bg1"/>
                </a:solidFill>
                <a:latin typeface="Source Sans Pro" panose="020B0503030403020204" pitchFamily="34" charset="0"/>
                <a:ea typeface="Source Sans Pro" panose="020B0503030403020204" pitchFamily="34" charset="0"/>
              </a:rPr>
              <a:t> Business Case</a:t>
            </a:r>
          </a:p>
        </p:txBody>
      </p:sp>
      <p:sp>
        <p:nvSpPr>
          <p:cNvPr id="13" name="TextBox 12">
            <a:extLst>
              <a:ext uri="{FF2B5EF4-FFF2-40B4-BE49-F238E27FC236}">
                <a16:creationId xmlns:a16="http://schemas.microsoft.com/office/drawing/2014/main" id="{290D874D-A3FD-6436-1189-A570E1E65910}"/>
              </a:ext>
            </a:extLst>
          </p:cNvPr>
          <p:cNvSpPr txBox="1"/>
          <p:nvPr/>
        </p:nvSpPr>
        <p:spPr>
          <a:xfrm>
            <a:off x="0" y="15370674"/>
            <a:ext cx="21383625" cy="1200329"/>
          </a:xfrm>
          <a:prstGeom prst="rect">
            <a:avLst/>
          </a:prstGeom>
          <a:noFill/>
        </p:spPr>
        <p:txBody>
          <a:bodyPr wrap="square" rtlCol="0" anchor="ctr">
            <a:spAutoFit/>
          </a:bodyPr>
          <a:lstStyle/>
          <a:p>
            <a:pPr algn="ctr">
              <a:spcBef>
                <a:spcPts val="1200"/>
              </a:spcBef>
              <a:spcAft>
                <a:spcPts val="1200"/>
              </a:spcAft>
            </a:pPr>
            <a:r>
              <a:rPr lang="en-GB" sz="7200" b="1">
                <a:solidFill>
                  <a:schemeClr val="bg1"/>
                </a:solidFill>
                <a:latin typeface="Source Sans Pro" panose="020B0503030403020204" pitchFamily="34" charset="0"/>
                <a:ea typeface="Source Sans Pro" panose="020B0503030403020204" pitchFamily="34" charset="0"/>
              </a:rPr>
              <a:t>Network Strategy </a:t>
            </a:r>
            <a:r>
              <a:rPr lang="en-GB" sz="7200" b="1" u="sng">
                <a:solidFill>
                  <a:schemeClr val="bg1"/>
                </a:solidFill>
                <a:latin typeface="Source Sans Pro" panose="020B0503030403020204" pitchFamily="34" charset="0"/>
                <a:ea typeface="Source Sans Pro" panose="020B0503030403020204" pitchFamily="34" charset="0"/>
              </a:rPr>
              <a:t>Outline</a:t>
            </a:r>
            <a:r>
              <a:rPr lang="en-GB" sz="7200" b="1">
                <a:solidFill>
                  <a:schemeClr val="bg1"/>
                </a:solidFill>
                <a:latin typeface="Source Sans Pro" panose="020B0503030403020204" pitchFamily="34" charset="0"/>
                <a:ea typeface="Source Sans Pro" panose="020B0503030403020204" pitchFamily="34" charset="0"/>
              </a:rPr>
              <a:t> Business Case</a:t>
            </a:r>
          </a:p>
        </p:txBody>
      </p:sp>
      <p:grpSp>
        <p:nvGrpSpPr>
          <p:cNvPr id="2" name="Group 1">
            <a:extLst>
              <a:ext uri="{FF2B5EF4-FFF2-40B4-BE49-F238E27FC236}">
                <a16:creationId xmlns:a16="http://schemas.microsoft.com/office/drawing/2014/main" id="{CD98012D-F129-017A-00CB-1F5B03FD3773}"/>
              </a:ext>
            </a:extLst>
          </p:cNvPr>
          <p:cNvGrpSpPr/>
          <p:nvPr/>
        </p:nvGrpSpPr>
        <p:grpSpPr>
          <a:xfrm>
            <a:off x="220075" y="28950444"/>
            <a:ext cx="20816084" cy="1140243"/>
            <a:chOff x="220075" y="28950444"/>
            <a:chExt cx="20816084" cy="1140243"/>
          </a:xfrm>
        </p:grpSpPr>
        <p:pic>
          <p:nvPicPr>
            <p:cNvPr id="3" name="Picture 2" descr="Logo: Shetland Islands Council">
              <a:extLst>
                <a:ext uri="{FF2B5EF4-FFF2-40B4-BE49-F238E27FC236}">
                  <a16:creationId xmlns:a16="http://schemas.microsoft.com/office/drawing/2014/main" id="{21530665-8418-0F01-67A0-0BDB51BD0E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075" y="28950444"/>
              <a:ext cx="2738763" cy="110115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78359AD-8288-0793-C22C-0F99D03F6103}"/>
                </a:ext>
              </a:extLst>
            </p:cNvPr>
            <p:cNvPicPr>
              <a:picLocks noChangeAspect="1"/>
            </p:cNvPicPr>
            <p:nvPr/>
          </p:nvPicPr>
          <p:blipFill>
            <a:blip r:embed="rId5"/>
            <a:stretch>
              <a:fillRect/>
            </a:stretch>
          </p:blipFill>
          <p:spPr>
            <a:xfrm>
              <a:off x="15145958" y="29481507"/>
              <a:ext cx="1804817" cy="479284"/>
            </a:xfrm>
            <a:prstGeom prst="rect">
              <a:avLst/>
            </a:prstGeom>
          </p:spPr>
        </p:pic>
        <p:pic>
          <p:nvPicPr>
            <p:cNvPr id="5" name="Picture 4">
              <a:extLst>
                <a:ext uri="{FF2B5EF4-FFF2-40B4-BE49-F238E27FC236}">
                  <a16:creationId xmlns:a16="http://schemas.microsoft.com/office/drawing/2014/main" id="{E9F5FC45-2C5E-4EBD-2EEC-75040AEFEE1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304729" y="29288392"/>
              <a:ext cx="802295" cy="802295"/>
            </a:xfrm>
            <a:prstGeom prst="rect">
              <a:avLst/>
            </a:prstGeom>
          </p:spPr>
        </p:pic>
        <p:pic>
          <p:nvPicPr>
            <p:cNvPr id="6" name="Picture 5">
              <a:extLst>
                <a:ext uri="{FF2B5EF4-FFF2-40B4-BE49-F238E27FC236}">
                  <a16:creationId xmlns:a16="http://schemas.microsoft.com/office/drawing/2014/main" id="{77429FE7-7EB0-B661-F189-3FF6B2346158}"/>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19447133" y="29501020"/>
              <a:ext cx="1589026" cy="545576"/>
            </a:xfrm>
            <a:prstGeom prst="rect">
              <a:avLst/>
            </a:prstGeom>
            <a:extLst>
              <a:ext uri="{FAA26D3D-D897-4be2-8F04-BA451C77F1D7}">
                <ma14:placeholderFlag xmlns:lc="http://schemas.openxmlformats.org/drawingml/2006/lockedCanvas" xmlns:arto="http://schemas.microsoft.com/office/word/2006/arto"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a:ext>
            </a:extLst>
          </p:spPr>
        </p:pic>
        <p:pic>
          <p:nvPicPr>
            <p:cNvPr id="7" name="Picture 6" descr="Logo, company name&#10;&#10;Description automatically generated">
              <a:extLst>
                <a:ext uri="{FF2B5EF4-FFF2-40B4-BE49-F238E27FC236}">
                  <a16:creationId xmlns:a16="http://schemas.microsoft.com/office/drawing/2014/main" id="{82D3A9A6-51B3-957A-C848-756D09A7C53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950775" y="29351612"/>
              <a:ext cx="1318466" cy="739075"/>
            </a:xfrm>
            <a:prstGeom prst="rect">
              <a:avLst/>
            </a:prstGeom>
          </p:spPr>
        </p:pic>
      </p:grpSp>
      <p:sp>
        <p:nvSpPr>
          <p:cNvPr id="18" name="TextBox 17">
            <a:extLst>
              <a:ext uri="{FF2B5EF4-FFF2-40B4-BE49-F238E27FC236}">
                <a16:creationId xmlns:a16="http://schemas.microsoft.com/office/drawing/2014/main" id="{E89924D9-D16D-6FAC-0549-098B927DA2BB}"/>
              </a:ext>
            </a:extLst>
          </p:cNvPr>
          <p:cNvSpPr txBox="1"/>
          <p:nvPr/>
        </p:nvSpPr>
        <p:spPr>
          <a:xfrm>
            <a:off x="18668508" y="5185471"/>
            <a:ext cx="1744384" cy="1569660"/>
          </a:xfrm>
          <a:prstGeom prst="rect">
            <a:avLst/>
          </a:prstGeom>
          <a:noFill/>
        </p:spPr>
        <p:txBody>
          <a:bodyPr wrap="square" rtlCol="0">
            <a:spAutoFit/>
          </a:bodyPr>
          <a:lstStyle/>
          <a:p>
            <a:r>
              <a:rPr lang="en-GB" sz="9600" b="1">
                <a:ln w="12700">
                  <a:solidFill>
                    <a:srgbClr val="023459"/>
                  </a:solidFill>
                  <a:prstDash val="solid"/>
                </a:ln>
                <a:pattFill prst="dkUpDiag">
                  <a:fgClr>
                    <a:srgbClr val="023459"/>
                  </a:fgClr>
                  <a:bgClr>
                    <a:srgbClr val="BBE1FD"/>
                  </a:bgClr>
                </a:pattFill>
                <a:effectLst>
                  <a:outerShdw dist="38100" dir="2640000" algn="bl" rotWithShape="0">
                    <a:srgbClr val="023459"/>
                  </a:outerShdw>
                  <a:reflection stA="45000" endPos="1000" dist="50800" dir="5400000" sy="-100000" algn="bl" rotWithShape="0"/>
                </a:effectLst>
                <a:latin typeface="Bernard MT Condensed" panose="02050806060905020404" pitchFamily="18" charset="0"/>
              </a:rPr>
              <a:t>4</a:t>
            </a:r>
          </a:p>
        </p:txBody>
      </p:sp>
      <p:grpSp>
        <p:nvGrpSpPr>
          <p:cNvPr id="11" name="Group 10">
            <a:extLst>
              <a:ext uri="{FF2B5EF4-FFF2-40B4-BE49-F238E27FC236}">
                <a16:creationId xmlns:a16="http://schemas.microsoft.com/office/drawing/2014/main" id="{3D74B3CE-AAAC-61A8-8316-7BEF26DC95B7}"/>
              </a:ext>
            </a:extLst>
          </p:cNvPr>
          <p:cNvGrpSpPr/>
          <p:nvPr/>
        </p:nvGrpSpPr>
        <p:grpSpPr>
          <a:xfrm>
            <a:off x="1600245" y="4591559"/>
            <a:ext cx="18068791" cy="8595163"/>
            <a:chOff x="1600245" y="4591559"/>
            <a:chExt cx="18068791" cy="8595163"/>
          </a:xfrm>
        </p:grpSpPr>
        <p:sp>
          <p:nvSpPr>
            <p:cNvPr id="77" name="Freeform: Shape 76">
              <a:extLst>
                <a:ext uri="{FF2B5EF4-FFF2-40B4-BE49-F238E27FC236}">
                  <a16:creationId xmlns:a16="http://schemas.microsoft.com/office/drawing/2014/main" id="{2878B538-A415-8DE0-9D16-5AF4F84B95F3}"/>
                </a:ext>
              </a:extLst>
            </p:cNvPr>
            <p:cNvSpPr/>
            <p:nvPr/>
          </p:nvSpPr>
          <p:spPr>
            <a:xfrm>
              <a:off x="12102315" y="4591559"/>
              <a:ext cx="1457344" cy="1766770"/>
            </a:xfrm>
            <a:custGeom>
              <a:avLst/>
              <a:gdLst>
                <a:gd name="connsiteX0" fmla="*/ 43264 w 3469192"/>
                <a:gd name="connsiteY0" fmla="*/ 770036 h 2509502"/>
                <a:gd name="connsiteX1" fmla="*/ 354414 w 3469192"/>
                <a:gd name="connsiteY1" fmla="*/ 96936 h 2509502"/>
                <a:gd name="connsiteX2" fmla="*/ 1973664 w 3469192"/>
                <a:gd name="connsiteY2" fmla="*/ 46136 h 2509502"/>
                <a:gd name="connsiteX3" fmla="*/ 2951564 w 3469192"/>
                <a:gd name="connsiteY3" fmla="*/ 33436 h 2509502"/>
                <a:gd name="connsiteX4" fmla="*/ 3427814 w 3469192"/>
                <a:gd name="connsiteY4" fmla="*/ 509686 h 2509502"/>
                <a:gd name="connsiteX5" fmla="*/ 3421464 w 3469192"/>
                <a:gd name="connsiteY5" fmla="*/ 1265336 h 2509502"/>
                <a:gd name="connsiteX6" fmla="*/ 3224614 w 3469192"/>
                <a:gd name="connsiteY6" fmla="*/ 2008286 h 2509502"/>
                <a:gd name="connsiteX7" fmla="*/ 2742014 w 3469192"/>
                <a:gd name="connsiteY7" fmla="*/ 2433736 h 2509502"/>
                <a:gd name="connsiteX8" fmla="*/ 817964 w 3469192"/>
                <a:gd name="connsiteY8" fmla="*/ 2471836 h 2509502"/>
                <a:gd name="connsiteX9" fmla="*/ 87714 w 3469192"/>
                <a:gd name="connsiteY9" fmla="*/ 2033686 h 2509502"/>
                <a:gd name="connsiteX10" fmla="*/ 43264 w 3469192"/>
                <a:gd name="connsiteY10" fmla="*/ 770036 h 2509502"/>
                <a:gd name="connsiteX0" fmla="*/ 43264 w 3469192"/>
                <a:gd name="connsiteY0" fmla="*/ 770036 h 2509502"/>
                <a:gd name="connsiteX1" fmla="*/ 354414 w 3469192"/>
                <a:gd name="connsiteY1" fmla="*/ 96936 h 2509502"/>
                <a:gd name="connsiteX2" fmla="*/ 1973664 w 3469192"/>
                <a:gd name="connsiteY2" fmla="*/ 46136 h 2509502"/>
                <a:gd name="connsiteX3" fmla="*/ 2951564 w 3469192"/>
                <a:gd name="connsiteY3" fmla="*/ 33436 h 2509502"/>
                <a:gd name="connsiteX4" fmla="*/ 3427814 w 3469192"/>
                <a:gd name="connsiteY4" fmla="*/ 509686 h 2509502"/>
                <a:gd name="connsiteX5" fmla="*/ 3421464 w 3469192"/>
                <a:gd name="connsiteY5" fmla="*/ 1265336 h 2509502"/>
                <a:gd name="connsiteX6" fmla="*/ 3224614 w 3469192"/>
                <a:gd name="connsiteY6" fmla="*/ 2008286 h 2509502"/>
                <a:gd name="connsiteX7" fmla="*/ 2742014 w 3469192"/>
                <a:gd name="connsiteY7" fmla="*/ 2433736 h 2509502"/>
                <a:gd name="connsiteX8" fmla="*/ 817964 w 3469192"/>
                <a:gd name="connsiteY8" fmla="*/ 2471836 h 2509502"/>
                <a:gd name="connsiteX9" fmla="*/ 87714 w 3469192"/>
                <a:gd name="connsiteY9" fmla="*/ 2033686 h 2509502"/>
                <a:gd name="connsiteX10" fmla="*/ 43264 w 3469192"/>
                <a:gd name="connsiteY10" fmla="*/ 770036 h 2509502"/>
                <a:gd name="connsiteX0" fmla="*/ 43264 w 3465197"/>
                <a:gd name="connsiteY0" fmla="*/ 770036 h 2514659"/>
                <a:gd name="connsiteX1" fmla="*/ 354414 w 3465197"/>
                <a:gd name="connsiteY1" fmla="*/ 96936 h 2514659"/>
                <a:gd name="connsiteX2" fmla="*/ 1973664 w 3465197"/>
                <a:gd name="connsiteY2" fmla="*/ 46136 h 2514659"/>
                <a:gd name="connsiteX3" fmla="*/ 2951564 w 3465197"/>
                <a:gd name="connsiteY3" fmla="*/ 33436 h 2514659"/>
                <a:gd name="connsiteX4" fmla="*/ 3427814 w 3465197"/>
                <a:gd name="connsiteY4" fmla="*/ 509686 h 2514659"/>
                <a:gd name="connsiteX5" fmla="*/ 3421464 w 3465197"/>
                <a:gd name="connsiteY5" fmla="*/ 1265336 h 2514659"/>
                <a:gd name="connsiteX6" fmla="*/ 3316689 w 3465197"/>
                <a:gd name="connsiteY6" fmla="*/ 1903511 h 2514659"/>
                <a:gd name="connsiteX7" fmla="*/ 2742014 w 3465197"/>
                <a:gd name="connsiteY7" fmla="*/ 2433736 h 2514659"/>
                <a:gd name="connsiteX8" fmla="*/ 817964 w 3465197"/>
                <a:gd name="connsiteY8" fmla="*/ 2471836 h 2514659"/>
                <a:gd name="connsiteX9" fmla="*/ 87714 w 3465197"/>
                <a:gd name="connsiteY9" fmla="*/ 2033686 h 2514659"/>
                <a:gd name="connsiteX10" fmla="*/ 43264 w 3465197"/>
                <a:gd name="connsiteY10" fmla="*/ 770036 h 2514659"/>
                <a:gd name="connsiteX0" fmla="*/ 43264 w 3465197"/>
                <a:gd name="connsiteY0" fmla="*/ 785083 h 2529706"/>
                <a:gd name="connsiteX1" fmla="*/ 354414 w 3465197"/>
                <a:gd name="connsiteY1" fmla="*/ 111983 h 2529706"/>
                <a:gd name="connsiteX2" fmla="*/ 1665689 w 3465197"/>
                <a:gd name="connsiteY2" fmla="*/ 23083 h 2529706"/>
                <a:gd name="connsiteX3" fmla="*/ 2951564 w 3465197"/>
                <a:gd name="connsiteY3" fmla="*/ 48483 h 2529706"/>
                <a:gd name="connsiteX4" fmla="*/ 3427814 w 3465197"/>
                <a:gd name="connsiteY4" fmla="*/ 524733 h 2529706"/>
                <a:gd name="connsiteX5" fmla="*/ 3421464 w 3465197"/>
                <a:gd name="connsiteY5" fmla="*/ 1280383 h 2529706"/>
                <a:gd name="connsiteX6" fmla="*/ 3316689 w 3465197"/>
                <a:gd name="connsiteY6" fmla="*/ 1918558 h 2529706"/>
                <a:gd name="connsiteX7" fmla="*/ 2742014 w 3465197"/>
                <a:gd name="connsiteY7" fmla="*/ 2448783 h 2529706"/>
                <a:gd name="connsiteX8" fmla="*/ 817964 w 3465197"/>
                <a:gd name="connsiteY8" fmla="*/ 2486883 h 2529706"/>
                <a:gd name="connsiteX9" fmla="*/ 87714 w 3465197"/>
                <a:gd name="connsiteY9" fmla="*/ 2048733 h 2529706"/>
                <a:gd name="connsiteX10" fmla="*/ 43264 w 3465197"/>
                <a:gd name="connsiteY10" fmla="*/ 785083 h 2529706"/>
                <a:gd name="connsiteX0" fmla="*/ 43264 w 3460275"/>
                <a:gd name="connsiteY0" fmla="*/ 772497 h 2517120"/>
                <a:gd name="connsiteX1" fmla="*/ 354414 w 3460275"/>
                <a:gd name="connsiteY1" fmla="*/ 99397 h 2517120"/>
                <a:gd name="connsiteX2" fmla="*/ 1665689 w 3460275"/>
                <a:gd name="connsiteY2" fmla="*/ 10497 h 2517120"/>
                <a:gd name="connsiteX3" fmla="*/ 3018239 w 3460275"/>
                <a:gd name="connsiteY3" fmla="*/ 58122 h 2517120"/>
                <a:gd name="connsiteX4" fmla="*/ 3427814 w 3460275"/>
                <a:gd name="connsiteY4" fmla="*/ 512147 h 2517120"/>
                <a:gd name="connsiteX5" fmla="*/ 3421464 w 3460275"/>
                <a:gd name="connsiteY5" fmla="*/ 1267797 h 2517120"/>
                <a:gd name="connsiteX6" fmla="*/ 3316689 w 3460275"/>
                <a:gd name="connsiteY6" fmla="*/ 1905972 h 2517120"/>
                <a:gd name="connsiteX7" fmla="*/ 2742014 w 3460275"/>
                <a:gd name="connsiteY7" fmla="*/ 2436197 h 2517120"/>
                <a:gd name="connsiteX8" fmla="*/ 817964 w 3460275"/>
                <a:gd name="connsiteY8" fmla="*/ 2474297 h 2517120"/>
                <a:gd name="connsiteX9" fmla="*/ 87714 w 3460275"/>
                <a:gd name="connsiteY9" fmla="*/ 2036147 h 2517120"/>
                <a:gd name="connsiteX10" fmla="*/ 43264 w 3460275"/>
                <a:gd name="connsiteY10" fmla="*/ 772497 h 2517120"/>
                <a:gd name="connsiteX0" fmla="*/ 43264 w 3425371"/>
                <a:gd name="connsiteY0" fmla="*/ 774465 h 2519088"/>
                <a:gd name="connsiteX1" fmla="*/ 354414 w 3425371"/>
                <a:gd name="connsiteY1" fmla="*/ 101365 h 2519088"/>
                <a:gd name="connsiteX2" fmla="*/ 1665689 w 3425371"/>
                <a:gd name="connsiteY2" fmla="*/ 12465 h 2519088"/>
                <a:gd name="connsiteX3" fmla="*/ 3018239 w 3425371"/>
                <a:gd name="connsiteY3" fmla="*/ 60090 h 2519088"/>
                <a:gd name="connsiteX4" fmla="*/ 3364314 w 3425371"/>
                <a:gd name="connsiteY4" fmla="*/ 549040 h 2519088"/>
                <a:gd name="connsiteX5" fmla="*/ 3421464 w 3425371"/>
                <a:gd name="connsiteY5" fmla="*/ 1269765 h 2519088"/>
                <a:gd name="connsiteX6" fmla="*/ 3316689 w 3425371"/>
                <a:gd name="connsiteY6" fmla="*/ 1907940 h 2519088"/>
                <a:gd name="connsiteX7" fmla="*/ 2742014 w 3425371"/>
                <a:gd name="connsiteY7" fmla="*/ 2438165 h 2519088"/>
                <a:gd name="connsiteX8" fmla="*/ 817964 w 3425371"/>
                <a:gd name="connsiteY8" fmla="*/ 2476265 h 2519088"/>
                <a:gd name="connsiteX9" fmla="*/ 87714 w 3425371"/>
                <a:gd name="connsiteY9" fmla="*/ 2038115 h 2519088"/>
                <a:gd name="connsiteX10" fmla="*/ 43264 w 3425371"/>
                <a:gd name="connsiteY10" fmla="*/ 774465 h 2519088"/>
                <a:gd name="connsiteX0" fmla="*/ 43264 w 3422762"/>
                <a:gd name="connsiteY0" fmla="*/ 774465 h 2519088"/>
                <a:gd name="connsiteX1" fmla="*/ 354414 w 3422762"/>
                <a:gd name="connsiteY1" fmla="*/ 101365 h 2519088"/>
                <a:gd name="connsiteX2" fmla="*/ 1665689 w 3422762"/>
                <a:gd name="connsiteY2" fmla="*/ 12465 h 2519088"/>
                <a:gd name="connsiteX3" fmla="*/ 3018239 w 3422762"/>
                <a:gd name="connsiteY3" fmla="*/ 60090 h 2519088"/>
                <a:gd name="connsiteX4" fmla="*/ 3364314 w 3422762"/>
                <a:gd name="connsiteY4" fmla="*/ 549040 h 2519088"/>
                <a:gd name="connsiteX5" fmla="*/ 3421464 w 3422762"/>
                <a:gd name="connsiteY5" fmla="*/ 1269765 h 2519088"/>
                <a:gd name="connsiteX6" fmla="*/ 3316689 w 3422762"/>
                <a:gd name="connsiteY6" fmla="*/ 1907940 h 2519088"/>
                <a:gd name="connsiteX7" fmla="*/ 2742014 w 3422762"/>
                <a:gd name="connsiteY7" fmla="*/ 2438165 h 2519088"/>
                <a:gd name="connsiteX8" fmla="*/ 817964 w 3422762"/>
                <a:gd name="connsiteY8" fmla="*/ 2476265 h 2519088"/>
                <a:gd name="connsiteX9" fmla="*/ 87714 w 3422762"/>
                <a:gd name="connsiteY9" fmla="*/ 2038115 h 2519088"/>
                <a:gd name="connsiteX10" fmla="*/ 43264 w 3422762"/>
                <a:gd name="connsiteY10" fmla="*/ 774465 h 2519088"/>
                <a:gd name="connsiteX0" fmla="*/ 43264 w 3392994"/>
                <a:gd name="connsiteY0" fmla="*/ 774465 h 2519088"/>
                <a:gd name="connsiteX1" fmla="*/ 354414 w 3392994"/>
                <a:gd name="connsiteY1" fmla="*/ 101365 h 2519088"/>
                <a:gd name="connsiteX2" fmla="*/ 1665689 w 3392994"/>
                <a:gd name="connsiteY2" fmla="*/ 12465 h 2519088"/>
                <a:gd name="connsiteX3" fmla="*/ 3018239 w 3392994"/>
                <a:gd name="connsiteY3" fmla="*/ 60090 h 2519088"/>
                <a:gd name="connsiteX4" fmla="*/ 3364314 w 3392994"/>
                <a:gd name="connsiteY4" fmla="*/ 549040 h 2519088"/>
                <a:gd name="connsiteX5" fmla="*/ 3367489 w 3392994"/>
                <a:gd name="connsiteY5" fmla="*/ 1330090 h 2519088"/>
                <a:gd name="connsiteX6" fmla="*/ 3316689 w 3392994"/>
                <a:gd name="connsiteY6" fmla="*/ 1907940 h 2519088"/>
                <a:gd name="connsiteX7" fmla="*/ 2742014 w 3392994"/>
                <a:gd name="connsiteY7" fmla="*/ 2438165 h 2519088"/>
                <a:gd name="connsiteX8" fmla="*/ 817964 w 3392994"/>
                <a:gd name="connsiteY8" fmla="*/ 2476265 h 2519088"/>
                <a:gd name="connsiteX9" fmla="*/ 87714 w 3392994"/>
                <a:gd name="connsiteY9" fmla="*/ 2038115 h 2519088"/>
                <a:gd name="connsiteX10" fmla="*/ 43264 w 3392994"/>
                <a:gd name="connsiteY10" fmla="*/ 774465 h 2519088"/>
                <a:gd name="connsiteX0" fmla="*/ 43264 w 3399110"/>
                <a:gd name="connsiteY0" fmla="*/ 774465 h 2519088"/>
                <a:gd name="connsiteX1" fmla="*/ 354414 w 3399110"/>
                <a:gd name="connsiteY1" fmla="*/ 101365 h 2519088"/>
                <a:gd name="connsiteX2" fmla="*/ 1665689 w 3399110"/>
                <a:gd name="connsiteY2" fmla="*/ 12465 h 2519088"/>
                <a:gd name="connsiteX3" fmla="*/ 3018239 w 3399110"/>
                <a:gd name="connsiteY3" fmla="*/ 60090 h 2519088"/>
                <a:gd name="connsiteX4" fmla="*/ 3364314 w 3399110"/>
                <a:gd name="connsiteY4" fmla="*/ 549040 h 2519088"/>
                <a:gd name="connsiteX5" fmla="*/ 3316689 w 3399110"/>
                <a:gd name="connsiteY5" fmla="*/ 1907940 h 2519088"/>
                <a:gd name="connsiteX6" fmla="*/ 2742014 w 3399110"/>
                <a:gd name="connsiteY6" fmla="*/ 2438165 h 2519088"/>
                <a:gd name="connsiteX7" fmla="*/ 817964 w 3399110"/>
                <a:gd name="connsiteY7" fmla="*/ 2476265 h 2519088"/>
                <a:gd name="connsiteX8" fmla="*/ 87714 w 3399110"/>
                <a:gd name="connsiteY8" fmla="*/ 2038115 h 2519088"/>
                <a:gd name="connsiteX9" fmla="*/ 43264 w 3399110"/>
                <a:gd name="connsiteY9" fmla="*/ 774465 h 25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9110" h="2519088">
                  <a:moveTo>
                    <a:pt x="43264" y="774465"/>
                  </a:moveTo>
                  <a:cubicBezTo>
                    <a:pt x="87714" y="451674"/>
                    <a:pt x="84010" y="228365"/>
                    <a:pt x="354414" y="101365"/>
                  </a:cubicBezTo>
                  <a:cubicBezTo>
                    <a:pt x="624818" y="-25635"/>
                    <a:pt x="1221718" y="19344"/>
                    <a:pt x="1665689" y="12465"/>
                  </a:cubicBezTo>
                  <a:cubicBezTo>
                    <a:pt x="2109660" y="5586"/>
                    <a:pt x="2735135" y="-29339"/>
                    <a:pt x="3018239" y="60090"/>
                  </a:cubicBezTo>
                  <a:cubicBezTo>
                    <a:pt x="3301343" y="149519"/>
                    <a:pt x="3314572" y="241065"/>
                    <a:pt x="3364314" y="549040"/>
                  </a:cubicBezTo>
                  <a:cubicBezTo>
                    <a:pt x="3414056" y="857015"/>
                    <a:pt x="3420406" y="1593086"/>
                    <a:pt x="3316689" y="1907940"/>
                  </a:cubicBezTo>
                  <a:cubicBezTo>
                    <a:pt x="3212972" y="2222794"/>
                    <a:pt x="3158468" y="2343444"/>
                    <a:pt x="2742014" y="2438165"/>
                  </a:cubicBezTo>
                  <a:cubicBezTo>
                    <a:pt x="2325560" y="2532886"/>
                    <a:pt x="1260347" y="2542940"/>
                    <a:pt x="817964" y="2476265"/>
                  </a:cubicBezTo>
                  <a:cubicBezTo>
                    <a:pt x="375581" y="2409590"/>
                    <a:pt x="217889" y="2324923"/>
                    <a:pt x="87714" y="2038115"/>
                  </a:cubicBezTo>
                  <a:cubicBezTo>
                    <a:pt x="-42461" y="1751307"/>
                    <a:pt x="-1186" y="1097256"/>
                    <a:pt x="43264" y="774465"/>
                  </a:cubicBezTo>
                  <a:close/>
                </a:path>
              </a:pathLst>
            </a:custGeom>
            <a:solidFill>
              <a:srgbClr val="BBE1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F537CB7A-5A3E-4C70-03AD-EA358FAEDAF2}"/>
                </a:ext>
              </a:extLst>
            </p:cNvPr>
            <p:cNvSpPr txBox="1"/>
            <p:nvPr/>
          </p:nvSpPr>
          <p:spPr>
            <a:xfrm>
              <a:off x="1600245" y="6735275"/>
              <a:ext cx="4136296" cy="467692"/>
            </a:xfrm>
            <a:prstGeom prst="rect">
              <a:avLst/>
            </a:prstGeom>
            <a:noFill/>
          </p:spPr>
          <p:txBody>
            <a:bodyPr wrap="square" rtlCol="0">
              <a:spAutoFit/>
            </a:bodyPr>
            <a:lstStyle/>
            <a:p>
              <a:pPr algn="ctr"/>
              <a:r>
                <a:rPr lang="en-GB" sz="2400" b="1">
                  <a:solidFill>
                    <a:srgbClr val="000000"/>
                  </a:solidFill>
                  <a:latin typeface="Calibri" panose="020F0502020204030204" pitchFamily="34" charset="0"/>
                  <a:ea typeface="Calibri" panose="020F0502020204030204" pitchFamily="34" charset="0"/>
                  <a:cs typeface="Calibri" panose="020F0502020204030204" pitchFamily="34" charset="0"/>
                </a:rPr>
                <a:t>‘Case for Change’</a:t>
              </a:r>
            </a:p>
          </p:txBody>
        </p:sp>
        <p:sp>
          <p:nvSpPr>
            <p:cNvPr id="28" name="TextBox 27">
              <a:extLst>
                <a:ext uri="{FF2B5EF4-FFF2-40B4-BE49-F238E27FC236}">
                  <a16:creationId xmlns:a16="http://schemas.microsoft.com/office/drawing/2014/main" id="{00A37A62-DF7E-FCBF-D76C-C6A3B4C2DC06}"/>
                </a:ext>
              </a:extLst>
            </p:cNvPr>
            <p:cNvSpPr txBox="1"/>
            <p:nvPr/>
          </p:nvSpPr>
          <p:spPr>
            <a:xfrm>
              <a:off x="1674815" y="7652582"/>
              <a:ext cx="4136296" cy="4462760"/>
            </a:xfrm>
            <a:prstGeom prst="rect">
              <a:avLst/>
            </a:prstGeom>
            <a:noFill/>
          </p:spPr>
          <p:txBody>
            <a:bodyPr wrap="square" lIns="180000" rIns="180000" rtlCol="0">
              <a:spAutoFit/>
            </a:bodyPr>
            <a:lstStyle/>
            <a:p>
              <a:pPr algn="ctr">
                <a:spcBef>
                  <a:spcPts val="600"/>
                </a:spcBef>
                <a:spcAft>
                  <a:spcPts val="600"/>
                </a:spcAft>
              </a:pPr>
              <a:r>
                <a:rPr lang="en-GB" sz="2200">
                  <a:solidFill>
                    <a:srgbClr val="000000"/>
                  </a:solidFill>
                  <a:latin typeface="Calibri" panose="020F0502020204030204" pitchFamily="34" charset="0"/>
                  <a:ea typeface="Calibri" panose="020F0502020204030204" pitchFamily="34" charset="0"/>
                  <a:cs typeface="Calibri" panose="020F0502020204030204" pitchFamily="34" charset="0"/>
                </a:rPr>
                <a:t>The first step in the process is to set out the ‘Case for Change’ (CfC), which is currently under development.  This establishes the rationale for intervention – i.e., why is investment required</a:t>
              </a:r>
              <a:r>
                <a:rPr lang="en-GB" sz="2200" b="1">
                  <a:solidFill>
                    <a:srgbClr val="000000"/>
                  </a:solidFill>
                  <a:latin typeface="Calibri" panose="020F0502020204030204" pitchFamily="34" charset="0"/>
                  <a:ea typeface="Calibri" panose="020F0502020204030204" pitchFamily="34" charset="0"/>
                  <a:cs typeface="Calibri" panose="020F0502020204030204" pitchFamily="34" charset="0"/>
                </a:rPr>
                <a:t>?</a:t>
              </a:r>
            </a:p>
            <a:p>
              <a:pPr algn="ctr">
                <a:spcBef>
                  <a:spcPts val="600"/>
                </a:spcBef>
                <a:spcAft>
                  <a:spcPts val="600"/>
                </a:spcAft>
              </a:pPr>
              <a:r>
                <a:rPr lang="en-GB" sz="2200">
                  <a:solidFill>
                    <a:srgbClr val="000000"/>
                  </a:solidFill>
                  <a:latin typeface="Calibri" panose="020F0502020204030204" pitchFamily="34" charset="0"/>
                  <a:ea typeface="Calibri" panose="020F0502020204030204" pitchFamily="34" charset="0"/>
                  <a:cs typeface="Calibri" panose="020F0502020204030204" pitchFamily="34" charset="0"/>
                </a:rPr>
                <a:t>The CfC is being informed by extensive analytical work and engagement with communities, businesses and other stakeholders.</a:t>
              </a:r>
            </a:p>
            <a:p>
              <a:pPr algn="ctr">
                <a:spcBef>
                  <a:spcPts val="600"/>
                </a:spcBef>
                <a:spcAft>
                  <a:spcPts val="600"/>
                </a:spcAft>
              </a:pPr>
              <a:r>
                <a:rPr lang="en-GB" sz="2200">
                  <a:solidFill>
                    <a:srgbClr val="000000"/>
                  </a:solidFill>
                  <a:latin typeface="Calibri" panose="020F0502020204030204" pitchFamily="34" charset="0"/>
                  <a:ea typeface="Calibri" panose="020F0502020204030204" pitchFamily="34" charset="0"/>
                  <a:cs typeface="Calibri" panose="020F0502020204030204" pitchFamily="34" charset="0"/>
                </a:rPr>
                <a:t> </a:t>
              </a:r>
            </a:p>
          </p:txBody>
        </p:sp>
        <p:sp>
          <p:nvSpPr>
            <p:cNvPr id="30" name="TextBox 29">
              <a:extLst>
                <a:ext uri="{FF2B5EF4-FFF2-40B4-BE49-F238E27FC236}">
                  <a16:creationId xmlns:a16="http://schemas.microsoft.com/office/drawing/2014/main" id="{D2DEEFE0-9311-96DB-563D-54B9B6E1E597}"/>
                </a:ext>
              </a:extLst>
            </p:cNvPr>
            <p:cNvSpPr txBox="1"/>
            <p:nvPr/>
          </p:nvSpPr>
          <p:spPr>
            <a:xfrm>
              <a:off x="6321530" y="6626193"/>
              <a:ext cx="4136296" cy="830997"/>
            </a:xfrm>
            <a:prstGeom prst="rect">
              <a:avLst/>
            </a:prstGeom>
            <a:noFill/>
          </p:spPr>
          <p:txBody>
            <a:bodyPr wrap="square" rtlCol="0">
              <a:spAutoFit/>
            </a:bodyPr>
            <a:lstStyle/>
            <a:p>
              <a:pPr algn="ctr"/>
              <a:r>
                <a:rPr lang="en-GB" sz="2400" b="1">
                  <a:solidFill>
                    <a:srgbClr val="000000"/>
                  </a:solidFill>
                  <a:latin typeface="Calibri" panose="020F0502020204030204" pitchFamily="34" charset="0"/>
                  <a:ea typeface="Calibri" panose="020F0502020204030204" pitchFamily="34" charset="0"/>
                  <a:cs typeface="Calibri" panose="020F0502020204030204" pitchFamily="34" charset="0"/>
                </a:rPr>
                <a:t>Route level option generation and development</a:t>
              </a:r>
            </a:p>
          </p:txBody>
        </p:sp>
        <p:sp>
          <p:nvSpPr>
            <p:cNvPr id="32" name="TextBox 31">
              <a:extLst>
                <a:ext uri="{FF2B5EF4-FFF2-40B4-BE49-F238E27FC236}">
                  <a16:creationId xmlns:a16="http://schemas.microsoft.com/office/drawing/2014/main" id="{A04A8E2B-8246-CD39-3B08-9F3E6E9AAB4B}"/>
                </a:ext>
              </a:extLst>
            </p:cNvPr>
            <p:cNvSpPr txBox="1"/>
            <p:nvPr/>
          </p:nvSpPr>
          <p:spPr>
            <a:xfrm>
              <a:off x="6795236" y="7709782"/>
              <a:ext cx="3695297" cy="2123658"/>
            </a:xfrm>
            <a:prstGeom prst="rect">
              <a:avLst/>
            </a:prstGeom>
            <a:noFill/>
          </p:spPr>
          <p:txBody>
            <a:bodyPr wrap="square" lIns="180000" rIns="180000" rtlCol="0">
              <a:spAutoFit/>
            </a:bodyPr>
            <a:lstStyle/>
            <a:p>
              <a:pPr algn="ctr">
                <a:spcBef>
                  <a:spcPts val="600"/>
                </a:spcBef>
                <a:spcAft>
                  <a:spcPts val="600"/>
                </a:spcAft>
              </a:pPr>
              <a:r>
                <a:rPr lang="en-GB" sz="2200">
                  <a:solidFill>
                    <a:srgbClr val="000000"/>
                  </a:solidFill>
                  <a:latin typeface="Calibri" panose="020F0502020204030204" pitchFamily="34" charset="0"/>
                  <a:ea typeface="Calibri" panose="020F0502020204030204" pitchFamily="34" charset="0"/>
                  <a:cs typeface="Calibri" panose="020F0502020204030204" pitchFamily="34" charset="0"/>
                </a:rPr>
                <a:t>Ferry, harbour and, where appropriate, fixed link options will be developed for each island. At this stage, all potential options will be included for consideration.</a:t>
              </a:r>
            </a:p>
          </p:txBody>
        </p:sp>
        <p:sp>
          <p:nvSpPr>
            <p:cNvPr id="33" name="TextBox 32">
              <a:extLst>
                <a:ext uri="{FF2B5EF4-FFF2-40B4-BE49-F238E27FC236}">
                  <a16:creationId xmlns:a16="http://schemas.microsoft.com/office/drawing/2014/main" id="{B77AA879-0261-40C8-1C80-92D037118D59}"/>
                </a:ext>
              </a:extLst>
            </p:cNvPr>
            <p:cNvSpPr txBox="1"/>
            <p:nvPr/>
          </p:nvSpPr>
          <p:spPr>
            <a:xfrm>
              <a:off x="10884092" y="6738289"/>
              <a:ext cx="4136296" cy="461665"/>
            </a:xfrm>
            <a:prstGeom prst="rect">
              <a:avLst/>
            </a:prstGeom>
            <a:noFill/>
          </p:spPr>
          <p:txBody>
            <a:bodyPr wrap="square" rtlCol="0">
              <a:spAutoFit/>
            </a:bodyPr>
            <a:lstStyle/>
            <a:p>
              <a:pPr algn="ctr"/>
              <a:r>
                <a:rPr lang="en-GB" sz="2400" b="1">
                  <a:solidFill>
                    <a:srgbClr val="000000"/>
                  </a:solidFill>
                  <a:latin typeface="Calibri" panose="020F0502020204030204" pitchFamily="34" charset="0"/>
                  <a:ea typeface="Calibri" panose="020F0502020204030204" pitchFamily="34" charset="0"/>
                  <a:cs typeface="Calibri" panose="020F0502020204030204" pitchFamily="34" charset="0"/>
                </a:rPr>
                <a:t>Preliminary Options Appraisal</a:t>
              </a:r>
            </a:p>
          </p:txBody>
        </p:sp>
        <p:pic>
          <p:nvPicPr>
            <p:cNvPr id="35" name="Graphic 34" descr="Clipboard Mixed with solid fill">
              <a:extLst>
                <a:ext uri="{FF2B5EF4-FFF2-40B4-BE49-F238E27FC236}">
                  <a16:creationId xmlns:a16="http://schemas.microsoft.com/office/drawing/2014/main" id="{F530A1AE-FBFA-B615-DF48-EB43E4F55A6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058588" y="4653222"/>
              <a:ext cx="1579732" cy="1579732"/>
            </a:xfrm>
            <a:prstGeom prst="rect">
              <a:avLst/>
            </a:prstGeom>
          </p:spPr>
        </p:pic>
        <p:sp>
          <p:nvSpPr>
            <p:cNvPr id="37" name="TextBox 36">
              <a:extLst>
                <a:ext uri="{FF2B5EF4-FFF2-40B4-BE49-F238E27FC236}">
                  <a16:creationId xmlns:a16="http://schemas.microsoft.com/office/drawing/2014/main" id="{C9838016-4BA9-0223-B9C7-CE56A2082E8D}"/>
                </a:ext>
              </a:extLst>
            </p:cNvPr>
            <p:cNvSpPr txBox="1"/>
            <p:nvPr/>
          </p:nvSpPr>
          <p:spPr>
            <a:xfrm>
              <a:off x="11098500" y="9554959"/>
              <a:ext cx="3896149" cy="3631763"/>
            </a:xfrm>
            <a:prstGeom prst="rect">
              <a:avLst/>
            </a:prstGeom>
            <a:noFill/>
          </p:spPr>
          <p:txBody>
            <a:bodyPr wrap="square" lIns="180000" rIns="180000" rtlCol="0">
              <a:spAutoFit/>
            </a:bodyPr>
            <a:lstStyle/>
            <a:p>
              <a:pPr algn="ctr">
                <a:spcBef>
                  <a:spcPts val="600"/>
                </a:spcBef>
                <a:spcAft>
                  <a:spcPts val="600"/>
                </a:spcAft>
              </a:pPr>
              <a:r>
                <a:rPr lang="en-GB" sz="2200">
                  <a:solidFill>
                    <a:srgbClr val="000000"/>
                  </a:solidFill>
                  <a:latin typeface="Calibri" panose="020F0502020204030204" pitchFamily="34" charset="0"/>
                  <a:ea typeface="Calibri" panose="020F0502020204030204" pitchFamily="34" charset="0"/>
                  <a:cs typeface="Calibri" panose="020F0502020204030204" pitchFamily="34" charset="0"/>
                </a:rPr>
                <a:t>This appraisal will be undertaken on a route-by-route basis. A clear rationale for selection or rejection</a:t>
              </a:r>
              <a:r>
                <a:rPr lang="en-GB" sz="2200" b="1">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GB" sz="2200">
                  <a:solidFill>
                    <a:srgbClr val="000000"/>
                  </a:solidFill>
                  <a:latin typeface="Calibri" panose="020F0502020204030204" pitchFamily="34" charset="0"/>
                  <a:ea typeface="Calibri" panose="020F0502020204030204" pitchFamily="34" charset="0"/>
                  <a:cs typeface="Calibri" panose="020F0502020204030204" pitchFamily="34" charset="0"/>
                </a:rPr>
                <a:t>will be provided for all options.</a:t>
              </a:r>
            </a:p>
            <a:p>
              <a:pPr algn="ctr">
                <a:spcBef>
                  <a:spcPts val="600"/>
                </a:spcBef>
                <a:spcAft>
                  <a:spcPts val="600"/>
                </a:spcAft>
              </a:pPr>
              <a:r>
                <a:rPr lang="en-GB" sz="2200">
                  <a:solidFill>
                    <a:srgbClr val="000000"/>
                  </a:solidFill>
                  <a:latin typeface="Calibri" panose="020F0502020204030204" pitchFamily="34" charset="0"/>
                  <a:ea typeface="Calibri" panose="020F0502020204030204" pitchFamily="34" charset="0"/>
                  <a:cs typeface="Calibri" panose="020F0502020204030204" pitchFamily="34" charset="0"/>
                </a:rPr>
                <a:t>Fixed link proposals for a minimum of Bressay, Fetlar, Unst, Whalsay and Yell will be retained for consideration at OBC.</a:t>
              </a:r>
            </a:p>
          </p:txBody>
        </p:sp>
        <p:cxnSp>
          <p:nvCxnSpPr>
            <p:cNvPr id="41" name="Straight Connector 40">
              <a:extLst>
                <a:ext uri="{FF2B5EF4-FFF2-40B4-BE49-F238E27FC236}">
                  <a16:creationId xmlns:a16="http://schemas.microsoft.com/office/drawing/2014/main" id="{1293AC29-9CF1-FBB0-10E3-0136C87344C6}"/>
                </a:ext>
              </a:extLst>
            </p:cNvPr>
            <p:cNvCxnSpPr>
              <a:cxnSpLocks/>
            </p:cNvCxnSpPr>
            <p:nvPr/>
          </p:nvCxnSpPr>
          <p:spPr>
            <a:xfrm>
              <a:off x="17559409" y="7871012"/>
              <a:ext cx="4127" cy="1272988"/>
            </a:xfrm>
            <a:prstGeom prst="line">
              <a:avLst/>
            </a:prstGeom>
            <a:ln w="31750">
              <a:solidFill>
                <a:srgbClr val="000000"/>
              </a:solidFill>
              <a:prstDash val="dash"/>
              <a:tailEnd type="stealth" w="lg" len="lg"/>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22E10210-BA7C-363F-9ABE-E6DAF7291B6C}"/>
                </a:ext>
              </a:extLst>
            </p:cNvPr>
            <p:cNvSpPr txBox="1"/>
            <p:nvPr/>
          </p:nvSpPr>
          <p:spPr>
            <a:xfrm>
              <a:off x="15382885" y="10063729"/>
              <a:ext cx="4286151" cy="1446550"/>
            </a:xfrm>
            <a:prstGeom prst="rect">
              <a:avLst/>
            </a:prstGeom>
            <a:noFill/>
          </p:spPr>
          <p:txBody>
            <a:bodyPr wrap="square" lIns="180000" tIns="45720" rIns="180000" bIns="45720" rtlCol="0" anchor="t">
              <a:spAutoFit/>
            </a:bodyPr>
            <a:lstStyle/>
            <a:p>
              <a:pPr algn="ctr">
                <a:spcBef>
                  <a:spcPts val="600"/>
                </a:spcBef>
                <a:spcAft>
                  <a:spcPts val="600"/>
                </a:spcAft>
              </a:pPr>
              <a:r>
                <a:rPr lang="en-GB" sz="2200">
                  <a:solidFill>
                    <a:srgbClr val="000000"/>
                  </a:solidFill>
                  <a:latin typeface="Calibri"/>
                  <a:ea typeface="Calibri"/>
                  <a:cs typeface="Calibri"/>
                </a:rPr>
                <a:t>‘Sign-off’ by elected Members on the options to be taken forward for detailed appraisal in the Network Strategy OBC.</a:t>
              </a:r>
            </a:p>
          </p:txBody>
        </p:sp>
        <p:sp>
          <p:nvSpPr>
            <p:cNvPr id="15" name="TextBox 14">
              <a:extLst>
                <a:ext uri="{FF2B5EF4-FFF2-40B4-BE49-F238E27FC236}">
                  <a16:creationId xmlns:a16="http://schemas.microsoft.com/office/drawing/2014/main" id="{8ACAA472-0F26-0D8B-2EBD-BF2DB931C62D}"/>
                </a:ext>
              </a:extLst>
            </p:cNvPr>
            <p:cNvSpPr txBox="1"/>
            <p:nvPr/>
          </p:nvSpPr>
          <p:spPr>
            <a:xfrm>
              <a:off x="5038546" y="5221027"/>
              <a:ext cx="1744384" cy="1569660"/>
            </a:xfrm>
            <a:prstGeom prst="rect">
              <a:avLst/>
            </a:prstGeom>
            <a:noFill/>
          </p:spPr>
          <p:txBody>
            <a:bodyPr wrap="square" rtlCol="0">
              <a:spAutoFit/>
            </a:bodyPr>
            <a:lstStyle/>
            <a:p>
              <a:r>
                <a:rPr lang="en-GB" sz="9600" b="1">
                  <a:ln w="12700">
                    <a:solidFill>
                      <a:srgbClr val="023459"/>
                    </a:solidFill>
                    <a:prstDash val="solid"/>
                  </a:ln>
                  <a:pattFill prst="dkUpDiag">
                    <a:fgClr>
                      <a:srgbClr val="023459"/>
                    </a:fgClr>
                    <a:bgClr>
                      <a:srgbClr val="BBE1FD"/>
                    </a:bgClr>
                  </a:pattFill>
                  <a:effectLst>
                    <a:outerShdw dist="38100" dir="2640000" algn="bl" rotWithShape="0">
                      <a:srgbClr val="023459"/>
                    </a:outerShdw>
                    <a:reflection stA="45000" endPos="1000" dist="50800" dir="5400000" sy="-100000" algn="bl" rotWithShape="0"/>
                  </a:effectLst>
                  <a:latin typeface="Bernard MT Condensed" panose="02050806060905020404" pitchFamily="18" charset="0"/>
                </a:rPr>
                <a:t>1</a:t>
              </a:r>
            </a:p>
          </p:txBody>
        </p:sp>
        <p:sp>
          <p:nvSpPr>
            <p:cNvPr id="16" name="TextBox 15">
              <a:extLst>
                <a:ext uri="{FF2B5EF4-FFF2-40B4-BE49-F238E27FC236}">
                  <a16:creationId xmlns:a16="http://schemas.microsoft.com/office/drawing/2014/main" id="{4F07C1A5-E602-8674-BD85-5193823DABE9}"/>
                </a:ext>
              </a:extLst>
            </p:cNvPr>
            <p:cNvSpPr txBox="1"/>
            <p:nvPr/>
          </p:nvSpPr>
          <p:spPr>
            <a:xfrm>
              <a:off x="9479701" y="5185471"/>
              <a:ext cx="1744384" cy="1569660"/>
            </a:xfrm>
            <a:prstGeom prst="rect">
              <a:avLst/>
            </a:prstGeom>
            <a:noFill/>
          </p:spPr>
          <p:txBody>
            <a:bodyPr wrap="square" rtlCol="0">
              <a:spAutoFit/>
            </a:bodyPr>
            <a:lstStyle/>
            <a:p>
              <a:r>
                <a:rPr lang="en-GB" sz="9600" b="1">
                  <a:ln w="12700">
                    <a:solidFill>
                      <a:srgbClr val="023459"/>
                    </a:solidFill>
                    <a:prstDash val="solid"/>
                  </a:ln>
                  <a:pattFill prst="dkUpDiag">
                    <a:fgClr>
                      <a:srgbClr val="023459"/>
                    </a:fgClr>
                    <a:bgClr>
                      <a:srgbClr val="BBE1FD"/>
                    </a:bgClr>
                  </a:pattFill>
                  <a:effectLst>
                    <a:outerShdw dist="38100" dir="2640000" algn="bl" rotWithShape="0">
                      <a:srgbClr val="023459"/>
                    </a:outerShdw>
                    <a:reflection stA="45000" endPos="1000" dist="50800" dir="5400000" sy="-100000" algn="bl" rotWithShape="0"/>
                  </a:effectLst>
                  <a:latin typeface="Bernard MT Condensed" panose="02050806060905020404" pitchFamily="18" charset="0"/>
                </a:rPr>
                <a:t>2</a:t>
              </a:r>
            </a:p>
          </p:txBody>
        </p:sp>
        <p:sp>
          <p:nvSpPr>
            <p:cNvPr id="17" name="TextBox 16">
              <a:extLst>
                <a:ext uri="{FF2B5EF4-FFF2-40B4-BE49-F238E27FC236}">
                  <a16:creationId xmlns:a16="http://schemas.microsoft.com/office/drawing/2014/main" id="{28A64494-5F2E-2C53-72AE-DC6727E6DBED}"/>
                </a:ext>
              </a:extLst>
            </p:cNvPr>
            <p:cNvSpPr txBox="1"/>
            <p:nvPr/>
          </p:nvSpPr>
          <p:spPr>
            <a:xfrm>
              <a:off x="14148196" y="5185471"/>
              <a:ext cx="1744384" cy="1569660"/>
            </a:xfrm>
            <a:prstGeom prst="rect">
              <a:avLst/>
            </a:prstGeom>
            <a:noFill/>
          </p:spPr>
          <p:txBody>
            <a:bodyPr wrap="square" rtlCol="0">
              <a:spAutoFit/>
            </a:bodyPr>
            <a:lstStyle/>
            <a:p>
              <a:r>
                <a:rPr lang="en-GB" sz="9600" b="1">
                  <a:ln w="12700">
                    <a:solidFill>
                      <a:srgbClr val="023459"/>
                    </a:solidFill>
                    <a:prstDash val="solid"/>
                  </a:ln>
                  <a:pattFill prst="dkUpDiag">
                    <a:fgClr>
                      <a:srgbClr val="023459"/>
                    </a:fgClr>
                    <a:bgClr>
                      <a:srgbClr val="BBE1FD"/>
                    </a:bgClr>
                  </a:pattFill>
                  <a:effectLst>
                    <a:outerShdw dist="38100" dir="2640000" algn="bl" rotWithShape="0">
                      <a:srgbClr val="023459"/>
                    </a:outerShdw>
                    <a:reflection stA="45000" endPos="1000" dist="50800" dir="5400000" sy="-100000" algn="bl" rotWithShape="0"/>
                  </a:effectLst>
                  <a:latin typeface="Bernard MT Condensed" panose="02050806060905020404" pitchFamily="18" charset="0"/>
                </a:rPr>
                <a:t>3</a:t>
              </a:r>
            </a:p>
          </p:txBody>
        </p:sp>
        <p:sp>
          <p:nvSpPr>
            <p:cNvPr id="21" name="TextBox 20">
              <a:extLst>
                <a:ext uri="{FF2B5EF4-FFF2-40B4-BE49-F238E27FC236}">
                  <a16:creationId xmlns:a16="http://schemas.microsoft.com/office/drawing/2014/main" id="{1A6EA0A8-49F1-47AD-3D17-2E62118F81D3}"/>
                </a:ext>
              </a:extLst>
            </p:cNvPr>
            <p:cNvSpPr txBox="1"/>
            <p:nvPr/>
          </p:nvSpPr>
          <p:spPr>
            <a:xfrm>
              <a:off x="15570022" y="6582651"/>
              <a:ext cx="3978774" cy="830997"/>
            </a:xfrm>
            <a:prstGeom prst="rect">
              <a:avLst/>
            </a:prstGeom>
            <a:noFill/>
          </p:spPr>
          <p:txBody>
            <a:bodyPr wrap="square">
              <a:spAutoFit/>
            </a:bodyPr>
            <a:lstStyle/>
            <a:p>
              <a:pPr marL="0" algn="ctr" defTabSz="1238921" rtl="0" eaLnBrk="1" latinLnBrk="0" hangingPunct="1"/>
              <a:r>
                <a:rPr lang="en-GB" sz="2400" b="1">
                  <a:solidFill>
                    <a:srgbClr val="000000"/>
                  </a:solidFill>
                  <a:latin typeface="Calibri" panose="020F0502020204030204" pitchFamily="34" charset="0"/>
                  <a:ea typeface="Calibri" panose="020F0502020204030204" pitchFamily="34" charset="0"/>
                  <a:cs typeface="Calibri" panose="020F0502020204030204" pitchFamily="34" charset="0"/>
                </a:rPr>
                <a:t>Programme Level Network Strategy SBC Report</a:t>
              </a:r>
            </a:p>
          </p:txBody>
        </p:sp>
        <p:sp>
          <p:nvSpPr>
            <p:cNvPr id="46" name="TextBox 45">
              <a:extLst>
                <a:ext uri="{FF2B5EF4-FFF2-40B4-BE49-F238E27FC236}">
                  <a16:creationId xmlns:a16="http://schemas.microsoft.com/office/drawing/2014/main" id="{487F4B51-CAE3-CF48-6F33-5078E6AA33D0}"/>
                </a:ext>
              </a:extLst>
            </p:cNvPr>
            <p:cNvSpPr txBox="1"/>
            <p:nvPr/>
          </p:nvSpPr>
          <p:spPr>
            <a:xfrm>
              <a:off x="15570022" y="9464881"/>
              <a:ext cx="3978774" cy="523220"/>
            </a:xfrm>
            <a:prstGeom prst="rect">
              <a:avLst/>
            </a:prstGeom>
            <a:noFill/>
          </p:spPr>
          <p:txBody>
            <a:bodyPr wrap="square">
              <a:spAutoFit/>
            </a:bodyPr>
            <a:lstStyle/>
            <a:p>
              <a:pPr marL="0" algn="ctr" defTabSz="1238921" rtl="0" eaLnBrk="1" latinLnBrk="0" hangingPunct="1"/>
              <a:r>
                <a:rPr lang="en-GB" sz="2800" b="1" u="sng">
                  <a:solidFill>
                    <a:srgbClr val="000000"/>
                  </a:solidFill>
                  <a:latin typeface="Calibri" panose="020F0502020204030204" pitchFamily="34" charset="0"/>
                  <a:ea typeface="Calibri" panose="020F0502020204030204" pitchFamily="34" charset="0"/>
                  <a:cs typeface="Calibri" panose="020F0502020204030204" pitchFamily="34" charset="0"/>
                </a:rPr>
                <a:t>Council Decision Point 1</a:t>
              </a:r>
            </a:p>
          </p:txBody>
        </p:sp>
        <p:pic>
          <p:nvPicPr>
            <p:cNvPr id="47" name="Picture 46">
              <a:extLst>
                <a:ext uri="{FF2B5EF4-FFF2-40B4-BE49-F238E27FC236}">
                  <a16:creationId xmlns:a16="http://schemas.microsoft.com/office/drawing/2014/main" id="{BB101B8D-CCA5-ECF8-6E5D-3087D6678480}"/>
                </a:ext>
              </a:extLst>
            </p:cNvPr>
            <p:cNvPicPr>
              <a:picLocks noChangeAspect="1"/>
            </p:cNvPicPr>
            <p:nvPr/>
          </p:nvPicPr>
          <p:blipFill>
            <a:blip r:embed="rId11"/>
            <a:stretch>
              <a:fillRect/>
            </a:stretch>
          </p:blipFill>
          <p:spPr>
            <a:xfrm>
              <a:off x="2988573" y="4795950"/>
              <a:ext cx="1508779" cy="1381415"/>
            </a:xfrm>
            <a:prstGeom prst="rect">
              <a:avLst/>
            </a:prstGeom>
          </p:spPr>
        </p:pic>
        <p:pic>
          <p:nvPicPr>
            <p:cNvPr id="71" name="Picture 70">
              <a:extLst>
                <a:ext uri="{FF2B5EF4-FFF2-40B4-BE49-F238E27FC236}">
                  <a16:creationId xmlns:a16="http://schemas.microsoft.com/office/drawing/2014/main" id="{9D46E193-E897-A363-3E7E-C00FFA230CA2}"/>
                </a:ext>
              </a:extLst>
            </p:cNvPr>
            <p:cNvPicPr>
              <a:picLocks noChangeAspect="1"/>
            </p:cNvPicPr>
            <p:nvPr/>
          </p:nvPicPr>
          <p:blipFill>
            <a:blip r:embed="rId12"/>
            <a:stretch>
              <a:fillRect/>
            </a:stretch>
          </p:blipFill>
          <p:spPr>
            <a:xfrm>
              <a:off x="7390093" y="4770588"/>
              <a:ext cx="1744384" cy="1291094"/>
            </a:xfrm>
            <a:prstGeom prst="rect">
              <a:avLst/>
            </a:prstGeom>
          </p:spPr>
        </p:pic>
        <p:sp>
          <p:nvSpPr>
            <p:cNvPr id="111" name="TextBox 110">
              <a:extLst>
                <a:ext uri="{FF2B5EF4-FFF2-40B4-BE49-F238E27FC236}">
                  <a16:creationId xmlns:a16="http://schemas.microsoft.com/office/drawing/2014/main" id="{3724A0C7-5482-277C-A37F-4838B3ED4445}"/>
                </a:ext>
              </a:extLst>
            </p:cNvPr>
            <p:cNvSpPr txBox="1"/>
            <p:nvPr/>
          </p:nvSpPr>
          <p:spPr>
            <a:xfrm>
              <a:off x="11474657" y="7507456"/>
              <a:ext cx="3143837" cy="2123658"/>
            </a:xfrm>
            <a:prstGeom prst="rect">
              <a:avLst/>
            </a:prstGeom>
            <a:noFill/>
          </p:spPr>
          <p:txBody>
            <a:bodyPr wrap="square">
              <a:spAutoFit/>
            </a:bodyPr>
            <a:lstStyle/>
            <a:p>
              <a:pPr marL="0" marR="0" lvl="0" indent="0" algn="ctr" defTabSz="2951866" rtl="0" eaLnBrk="1" fontAlgn="auto" latinLnBrk="0" hangingPunct="1">
                <a:lnSpc>
                  <a:spcPct val="100000"/>
                </a:lnSpc>
                <a:spcBef>
                  <a:spcPts val="600"/>
                </a:spcBef>
                <a:spcAft>
                  <a:spcPts val="600"/>
                </a:spcAft>
                <a:buClrTx/>
                <a:buSzTx/>
                <a:buFontTx/>
                <a:buNone/>
                <a:tabLst/>
                <a:defRPr/>
              </a:pPr>
              <a:r>
                <a:rPr kumimoji="0" lang="en-GB" sz="2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This is primarily a qualitative process, designed to generate a shortlist of options for the detailed options appraisal in the OBC. </a:t>
              </a:r>
            </a:p>
          </p:txBody>
        </p:sp>
        <p:grpSp>
          <p:nvGrpSpPr>
            <p:cNvPr id="130" name="Group 129">
              <a:extLst>
                <a:ext uri="{FF2B5EF4-FFF2-40B4-BE49-F238E27FC236}">
                  <a16:creationId xmlns:a16="http://schemas.microsoft.com/office/drawing/2014/main" id="{FB21CBC3-CF91-7D1D-CD99-1F2DD167736F}"/>
                </a:ext>
              </a:extLst>
            </p:cNvPr>
            <p:cNvGrpSpPr/>
            <p:nvPr/>
          </p:nvGrpSpPr>
          <p:grpSpPr>
            <a:xfrm>
              <a:off x="16451469" y="4747674"/>
              <a:ext cx="2148982" cy="1410260"/>
              <a:chOff x="16031662" y="4603382"/>
              <a:chExt cx="2148982" cy="1410260"/>
            </a:xfrm>
          </p:grpSpPr>
          <p:sp>
            <p:nvSpPr>
              <p:cNvPr id="129" name="Freeform: Shape 128">
                <a:extLst>
                  <a:ext uri="{FF2B5EF4-FFF2-40B4-BE49-F238E27FC236}">
                    <a16:creationId xmlns:a16="http://schemas.microsoft.com/office/drawing/2014/main" id="{EF618282-338D-8E3B-C2DC-899C265CFD4A}"/>
                  </a:ext>
                </a:extLst>
              </p:cNvPr>
              <p:cNvSpPr/>
              <p:nvPr/>
            </p:nvSpPr>
            <p:spPr>
              <a:xfrm rot="5400000">
                <a:off x="16401023" y="4234021"/>
                <a:ext cx="1410260" cy="2148982"/>
              </a:xfrm>
              <a:custGeom>
                <a:avLst/>
                <a:gdLst>
                  <a:gd name="connsiteX0" fmla="*/ 43264 w 3469192"/>
                  <a:gd name="connsiteY0" fmla="*/ 770036 h 2509502"/>
                  <a:gd name="connsiteX1" fmla="*/ 354414 w 3469192"/>
                  <a:gd name="connsiteY1" fmla="*/ 96936 h 2509502"/>
                  <a:gd name="connsiteX2" fmla="*/ 1973664 w 3469192"/>
                  <a:gd name="connsiteY2" fmla="*/ 46136 h 2509502"/>
                  <a:gd name="connsiteX3" fmla="*/ 2951564 w 3469192"/>
                  <a:gd name="connsiteY3" fmla="*/ 33436 h 2509502"/>
                  <a:gd name="connsiteX4" fmla="*/ 3427814 w 3469192"/>
                  <a:gd name="connsiteY4" fmla="*/ 509686 h 2509502"/>
                  <a:gd name="connsiteX5" fmla="*/ 3421464 w 3469192"/>
                  <a:gd name="connsiteY5" fmla="*/ 1265336 h 2509502"/>
                  <a:gd name="connsiteX6" fmla="*/ 3224614 w 3469192"/>
                  <a:gd name="connsiteY6" fmla="*/ 2008286 h 2509502"/>
                  <a:gd name="connsiteX7" fmla="*/ 2742014 w 3469192"/>
                  <a:gd name="connsiteY7" fmla="*/ 2433736 h 2509502"/>
                  <a:gd name="connsiteX8" fmla="*/ 817964 w 3469192"/>
                  <a:gd name="connsiteY8" fmla="*/ 2471836 h 2509502"/>
                  <a:gd name="connsiteX9" fmla="*/ 87714 w 3469192"/>
                  <a:gd name="connsiteY9" fmla="*/ 2033686 h 2509502"/>
                  <a:gd name="connsiteX10" fmla="*/ 43264 w 3469192"/>
                  <a:gd name="connsiteY10" fmla="*/ 770036 h 2509502"/>
                  <a:gd name="connsiteX0" fmla="*/ 43264 w 3469192"/>
                  <a:gd name="connsiteY0" fmla="*/ 770036 h 2509502"/>
                  <a:gd name="connsiteX1" fmla="*/ 354414 w 3469192"/>
                  <a:gd name="connsiteY1" fmla="*/ 96936 h 2509502"/>
                  <a:gd name="connsiteX2" fmla="*/ 1973664 w 3469192"/>
                  <a:gd name="connsiteY2" fmla="*/ 46136 h 2509502"/>
                  <a:gd name="connsiteX3" fmla="*/ 2951564 w 3469192"/>
                  <a:gd name="connsiteY3" fmla="*/ 33436 h 2509502"/>
                  <a:gd name="connsiteX4" fmla="*/ 3427814 w 3469192"/>
                  <a:gd name="connsiteY4" fmla="*/ 509686 h 2509502"/>
                  <a:gd name="connsiteX5" fmla="*/ 3421464 w 3469192"/>
                  <a:gd name="connsiteY5" fmla="*/ 1265336 h 2509502"/>
                  <a:gd name="connsiteX6" fmla="*/ 3224614 w 3469192"/>
                  <a:gd name="connsiteY6" fmla="*/ 2008286 h 2509502"/>
                  <a:gd name="connsiteX7" fmla="*/ 2742014 w 3469192"/>
                  <a:gd name="connsiteY7" fmla="*/ 2433736 h 2509502"/>
                  <a:gd name="connsiteX8" fmla="*/ 817964 w 3469192"/>
                  <a:gd name="connsiteY8" fmla="*/ 2471836 h 2509502"/>
                  <a:gd name="connsiteX9" fmla="*/ 87714 w 3469192"/>
                  <a:gd name="connsiteY9" fmla="*/ 2033686 h 2509502"/>
                  <a:gd name="connsiteX10" fmla="*/ 43264 w 3469192"/>
                  <a:gd name="connsiteY10" fmla="*/ 770036 h 2509502"/>
                  <a:gd name="connsiteX0" fmla="*/ 43264 w 3465197"/>
                  <a:gd name="connsiteY0" fmla="*/ 770036 h 2514659"/>
                  <a:gd name="connsiteX1" fmla="*/ 354414 w 3465197"/>
                  <a:gd name="connsiteY1" fmla="*/ 96936 h 2514659"/>
                  <a:gd name="connsiteX2" fmla="*/ 1973664 w 3465197"/>
                  <a:gd name="connsiteY2" fmla="*/ 46136 h 2514659"/>
                  <a:gd name="connsiteX3" fmla="*/ 2951564 w 3465197"/>
                  <a:gd name="connsiteY3" fmla="*/ 33436 h 2514659"/>
                  <a:gd name="connsiteX4" fmla="*/ 3427814 w 3465197"/>
                  <a:gd name="connsiteY4" fmla="*/ 509686 h 2514659"/>
                  <a:gd name="connsiteX5" fmla="*/ 3421464 w 3465197"/>
                  <a:gd name="connsiteY5" fmla="*/ 1265336 h 2514659"/>
                  <a:gd name="connsiteX6" fmla="*/ 3316689 w 3465197"/>
                  <a:gd name="connsiteY6" fmla="*/ 1903511 h 2514659"/>
                  <a:gd name="connsiteX7" fmla="*/ 2742014 w 3465197"/>
                  <a:gd name="connsiteY7" fmla="*/ 2433736 h 2514659"/>
                  <a:gd name="connsiteX8" fmla="*/ 817964 w 3465197"/>
                  <a:gd name="connsiteY8" fmla="*/ 2471836 h 2514659"/>
                  <a:gd name="connsiteX9" fmla="*/ 87714 w 3465197"/>
                  <a:gd name="connsiteY9" fmla="*/ 2033686 h 2514659"/>
                  <a:gd name="connsiteX10" fmla="*/ 43264 w 3465197"/>
                  <a:gd name="connsiteY10" fmla="*/ 770036 h 2514659"/>
                  <a:gd name="connsiteX0" fmla="*/ 43264 w 3465197"/>
                  <a:gd name="connsiteY0" fmla="*/ 785083 h 2529706"/>
                  <a:gd name="connsiteX1" fmla="*/ 354414 w 3465197"/>
                  <a:gd name="connsiteY1" fmla="*/ 111983 h 2529706"/>
                  <a:gd name="connsiteX2" fmla="*/ 1665689 w 3465197"/>
                  <a:gd name="connsiteY2" fmla="*/ 23083 h 2529706"/>
                  <a:gd name="connsiteX3" fmla="*/ 2951564 w 3465197"/>
                  <a:gd name="connsiteY3" fmla="*/ 48483 h 2529706"/>
                  <a:gd name="connsiteX4" fmla="*/ 3427814 w 3465197"/>
                  <a:gd name="connsiteY4" fmla="*/ 524733 h 2529706"/>
                  <a:gd name="connsiteX5" fmla="*/ 3421464 w 3465197"/>
                  <a:gd name="connsiteY5" fmla="*/ 1280383 h 2529706"/>
                  <a:gd name="connsiteX6" fmla="*/ 3316689 w 3465197"/>
                  <a:gd name="connsiteY6" fmla="*/ 1918558 h 2529706"/>
                  <a:gd name="connsiteX7" fmla="*/ 2742014 w 3465197"/>
                  <a:gd name="connsiteY7" fmla="*/ 2448783 h 2529706"/>
                  <a:gd name="connsiteX8" fmla="*/ 817964 w 3465197"/>
                  <a:gd name="connsiteY8" fmla="*/ 2486883 h 2529706"/>
                  <a:gd name="connsiteX9" fmla="*/ 87714 w 3465197"/>
                  <a:gd name="connsiteY9" fmla="*/ 2048733 h 2529706"/>
                  <a:gd name="connsiteX10" fmla="*/ 43264 w 3465197"/>
                  <a:gd name="connsiteY10" fmla="*/ 785083 h 2529706"/>
                  <a:gd name="connsiteX0" fmla="*/ 43264 w 3460275"/>
                  <a:gd name="connsiteY0" fmla="*/ 772497 h 2517120"/>
                  <a:gd name="connsiteX1" fmla="*/ 354414 w 3460275"/>
                  <a:gd name="connsiteY1" fmla="*/ 99397 h 2517120"/>
                  <a:gd name="connsiteX2" fmla="*/ 1665689 w 3460275"/>
                  <a:gd name="connsiteY2" fmla="*/ 10497 h 2517120"/>
                  <a:gd name="connsiteX3" fmla="*/ 3018239 w 3460275"/>
                  <a:gd name="connsiteY3" fmla="*/ 58122 h 2517120"/>
                  <a:gd name="connsiteX4" fmla="*/ 3427814 w 3460275"/>
                  <a:gd name="connsiteY4" fmla="*/ 512147 h 2517120"/>
                  <a:gd name="connsiteX5" fmla="*/ 3421464 w 3460275"/>
                  <a:gd name="connsiteY5" fmla="*/ 1267797 h 2517120"/>
                  <a:gd name="connsiteX6" fmla="*/ 3316689 w 3460275"/>
                  <a:gd name="connsiteY6" fmla="*/ 1905972 h 2517120"/>
                  <a:gd name="connsiteX7" fmla="*/ 2742014 w 3460275"/>
                  <a:gd name="connsiteY7" fmla="*/ 2436197 h 2517120"/>
                  <a:gd name="connsiteX8" fmla="*/ 817964 w 3460275"/>
                  <a:gd name="connsiteY8" fmla="*/ 2474297 h 2517120"/>
                  <a:gd name="connsiteX9" fmla="*/ 87714 w 3460275"/>
                  <a:gd name="connsiteY9" fmla="*/ 2036147 h 2517120"/>
                  <a:gd name="connsiteX10" fmla="*/ 43264 w 3460275"/>
                  <a:gd name="connsiteY10" fmla="*/ 772497 h 2517120"/>
                  <a:gd name="connsiteX0" fmla="*/ 43264 w 3425371"/>
                  <a:gd name="connsiteY0" fmla="*/ 774465 h 2519088"/>
                  <a:gd name="connsiteX1" fmla="*/ 354414 w 3425371"/>
                  <a:gd name="connsiteY1" fmla="*/ 101365 h 2519088"/>
                  <a:gd name="connsiteX2" fmla="*/ 1665689 w 3425371"/>
                  <a:gd name="connsiteY2" fmla="*/ 12465 h 2519088"/>
                  <a:gd name="connsiteX3" fmla="*/ 3018239 w 3425371"/>
                  <a:gd name="connsiteY3" fmla="*/ 60090 h 2519088"/>
                  <a:gd name="connsiteX4" fmla="*/ 3364314 w 3425371"/>
                  <a:gd name="connsiteY4" fmla="*/ 549040 h 2519088"/>
                  <a:gd name="connsiteX5" fmla="*/ 3421464 w 3425371"/>
                  <a:gd name="connsiteY5" fmla="*/ 1269765 h 2519088"/>
                  <a:gd name="connsiteX6" fmla="*/ 3316689 w 3425371"/>
                  <a:gd name="connsiteY6" fmla="*/ 1907940 h 2519088"/>
                  <a:gd name="connsiteX7" fmla="*/ 2742014 w 3425371"/>
                  <a:gd name="connsiteY7" fmla="*/ 2438165 h 2519088"/>
                  <a:gd name="connsiteX8" fmla="*/ 817964 w 3425371"/>
                  <a:gd name="connsiteY8" fmla="*/ 2476265 h 2519088"/>
                  <a:gd name="connsiteX9" fmla="*/ 87714 w 3425371"/>
                  <a:gd name="connsiteY9" fmla="*/ 2038115 h 2519088"/>
                  <a:gd name="connsiteX10" fmla="*/ 43264 w 3425371"/>
                  <a:gd name="connsiteY10" fmla="*/ 774465 h 2519088"/>
                  <a:gd name="connsiteX0" fmla="*/ 43264 w 3422762"/>
                  <a:gd name="connsiteY0" fmla="*/ 774465 h 2519088"/>
                  <a:gd name="connsiteX1" fmla="*/ 354414 w 3422762"/>
                  <a:gd name="connsiteY1" fmla="*/ 101365 h 2519088"/>
                  <a:gd name="connsiteX2" fmla="*/ 1665689 w 3422762"/>
                  <a:gd name="connsiteY2" fmla="*/ 12465 h 2519088"/>
                  <a:gd name="connsiteX3" fmla="*/ 3018239 w 3422762"/>
                  <a:gd name="connsiteY3" fmla="*/ 60090 h 2519088"/>
                  <a:gd name="connsiteX4" fmla="*/ 3364314 w 3422762"/>
                  <a:gd name="connsiteY4" fmla="*/ 549040 h 2519088"/>
                  <a:gd name="connsiteX5" fmla="*/ 3421464 w 3422762"/>
                  <a:gd name="connsiteY5" fmla="*/ 1269765 h 2519088"/>
                  <a:gd name="connsiteX6" fmla="*/ 3316689 w 3422762"/>
                  <a:gd name="connsiteY6" fmla="*/ 1907940 h 2519088"/>
                  <a:gd name="connsiteX7" fmla="*/ 2742014 w 3422762"/>
                  <a:gd name="connsiteY7" fmla="*/ 2438165 h 2519088"/>
                  <a:gd name="connsiteX8" fmla="*/ 817964 w 3422762"/>
                  <a:gd name="connsiteY8" fmla="*/ 2476265 h 2519088"/>
                  <a:gd name="connsiteX9" fmla="*/ 87714 w 3422762"/>
                  <a:gd name="connsiteY9" fmla="*/ 2038115 h 2519088"/>
                  <a:gd name="connsiteX10" fmla="*/ 43264 w 3422762"/>
                  <a:gd name="connsiteY10" fmla="*/ 774465 h 2519088"/>
                  <a:gd name="connsiteX0" fmla="*/ 43264 w 3392994"/>
                  <a:gd name="connsiteY0" fmla="*/ 774465 h 2519088"/>
                  <a:gd name="connsiteX1" fmla="*/ 354414 w 3392994"/>
                  <a:gd name="connsiteY1" fmla="*/ 101365 h 2519088"/>
                  <a:gd name="connsiteX2" fmla="*/ 1665689 w 3392994"/>
                  <a:gd name="connsiteY2" fmla="*/ 12465 h 2519088"/>
                  <a:gd name="connsiteX3" fmla="*/ 3018239 w 3392994"/>
                  <a:gd name="connsiteY3" fmla="*/ 60090 h 2519088"/>
                  <a:gd name="connsiteX4" fmla="*/ 3364314 w 3392994"/>
                  <a:gd name="connsiteY4" fmla="*/ 549040 h 2519088"/>
                  <a:gd name="connsiteX5" fmla="*/ 3367489 w 3392994"/>
                  <a:gd name="connsiteY5" fmla="*/ 1330090 h 2519088"/>
                  <a:gd name="connsiteX6" fmla="*/ 3316689 w 3392994"/>
                  <a:gd name="connsiteY6" fmla="*/ 1907940 h 2519088"/>
                  <a:gd name="connsiteX7" fmla="*/ 2742014 w 3392994"/>
                  <a:gd name="connsiteY7" fmla="*/ 2438165 h 2519088"/>
                  <a:gd name="connsiteX8" fmla="*/ 817964 w 3392994"/>
                  <a:gd name="connsiteY8" fmla="*/ 2476265 h 2519088"/>
                  <a:gd name="connsiteX9" fmla="*/ 87714 w 3392994"/>
                  <a:gd name="connsiteY9" fmla="*/ 2038115 h 2519088"/>
                  <a:gd name="connsiteX10" fmla="*/ 43264 w 3392994"/>
                  <a:gd name="connsiteY10" fmla="*/ 774465 h 2519088"/>
                  <a:gd name="connsiteX0" fmla="*/ 43264 w 3399110"/>
                  <a:gd name="connsiteY0" fmla="*/ 774465 h 2519088"/>
                  <a:gd name="connsiteX1" fmla="*/ 354414 w 3399110"/>
                  <a:gd name="connsiteY1" fmla="*/ 101365 h 2519088"/>
                  <a:gd name="connsiteX2" fmla="*/ 1665689 w 3399110"/>
                  <a:gd name="connsiteY2" fmla="*/ 12465 h 2519088"/>
                  <a:gd name="connsiteX3" fmla="*/ 3018239 w 3399110"/>
                  <a:gd name="connsiteY3" fmla="*/ 60090 h 2519088"/>
                  <a:gd name="connsiteX4" fmla="*/ 3364314 w 3399110"/>
                  <a:gd name="connsiteY4" fmla="*/ 549040 h 2519088"/>
                  <a:gd name="connsiteX5" fmla="*/ 3316689 w 3399110"/>
                  <a:gd name="connsiteY5" fmla="*/ 1907940 h 2519088"/>
                  <a:gd name="connsiteX6" fmla="*/ 2742014 w 3399110"/>
                  <a:gd name="connsiteY6" fmla="*/ 2438165 h 2519088"/>
                  <a:gd name="connsiteX7" fmla="*/ 817964 w 3399110"/>
                  <a:gd name="connsiteY7" fmla="*/ 2476265 h 2519088"/>
                  <a:gd name="connsiteX8" fmla="*/ 87714 w 3399110"/>
                  <a:gd name="connsiteY8" fmla="*/ 2038115 h 2519088"/>
                  <a:gd name="connsiteX9" fmla="*/ 43264 w 3399110"/>
                  <a:gd name="connsiteY9" fmla="*/ 774465 h 25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9110" h="2519088">
                    <a:moveTo>
                      <a:pt x="43264" y="774465"/>
                    </a:moveTo>
                    <a:cubicBezTo>
                      <a:pt x="87714" y="451674"/>
                      <a:pt x="84010" y="228365"/>
                      <a:pt x="354414" y="101365"/>
                    </a:cubicBezTo>
                    <a:cubicBezTo>
                      <a:pt x="624818" y="-25635"/>
                      <a:pt x="1221718" y="19344"/>
                      <a:pt x="1665689" y="12465"/>
                    </a:cubicBezTo>
                    <a:cubicBezTo>
                      <a:pt x="2109660" y="5586"/>
                      <a:pt x="2735135" y="-29339"/>
                      <a:pt x="3018239" y="60090"/>
                    </a:cubicBezTo>
                    <a:cubicBezTo>
                      <a:pt x="3301343" y="149519"/>
                      <a:pt x="3314572" y="241065"/>
                      <a:pt x="3364314" y="549040"/>
                    </a:cubicBezTo>
                    <a:cubicBezTo>
                      <a:pt x="3414056" y="857015"/>
                      <a:pt x="3420406" y="1593086"/>
                      <a:pt x="3316689" y="1907940"/>
                    </a:cubicBezTo>
                    <a:cubicBezTo>
                      <a:pt x="3212972" y="2222794"/>
                      <a:pt x="3158468" y="2343444"/>
                      <a:pt x="2742014" y="2438165"/>
                    </a:cubicBezTo>
                    <a:cubicBezTo>
                      <a:pt x="2325560" y="2532886"/>
                      <a:pt x="1260347" y="2542940"/>
                      <a:pt x="817964" y="2476265"/>
                    </a:cubicBezTo>
                    <a:cubicBezTo>
                      <a:pt x="375581" y="2409590"/>
                      <a:pt x="217889" y="2324923"/>
                      <a:pt x="87714" y="2038115"/>
                    </a:cubicBezTo>
                    <a:cubicBezTo>
                      <a:pt x="-42461" y="1751307"/>
                      <a:pt x="-1186" y="1097256"/>
                      <a:pt x="43264" y="774465"/>
                    </a:cubicBezTo>
                    <a:close/>
                  </a:path>
                </a:pathLst>
              </a:custGeom>
              <a:solidFill>
                <a:srgbClr val="BBE1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8" name="Group 127">
                <a:extLst>
                  <a:ext uri="{FF2B5EF4-FFF2-40B4-BE49-F238E27FC236}">
                    <a16:creationId xmlns:a16="http://schemas.microsoft.com/office/drawing/2014/main" id="{C17BD4EA-CA0F-E231-36A4-79CEDCE6136E}"/>
                  </a:ext>
                </a:extLst>
              </p:cNvPr>
              <p:cNvGrpSpPr/>
              <p:nvPr/>
            </p:nvGrpSpPr>
            <p:grpSpPr>
              <a:xfrm>
                <a:off x="16192351" y="4852492"/>
                <a:ext cx="1844277" cy="876869"/>
                <a:chOff x="9451530" y="16900297"/>
                <a:chExt cx="4001261" cy="1857089"/>
              </a:xfrm>
              <a:solidFill>
                <a:srgbClr val="023459"/>
              </a:solidFill>
            </p:grpSpPr>
            <p:sp>
              <p:nvSpPr>
                <p:cNvPr id="117" name="Freeform: Shape 116">
                  <a:extLst>
                    <a:ext uri="{FF2B5EF4-FFF2-40B4-BE49-F238E27FC236}">
                      <a16:creationId xmlns:a16="http://schemas.microsoft.com/office/drawing/2014/main" id="{BABAD013-691F-7211-1846-6B1280700AFF}"/>
                    </a:ext>
                  </a:extLst>
                </p:cNvPr>
                <p:cNvSpPr/>
                <p:nvPr/>
              </p:nvSpPr>
              <p:spPr>
                <a:xfrm>
                  <a:off x="9451530" y="17630103"/>
                  <a:ext cx="1127188" cy="1127283"/>
                </a:xfrm>
                <a:custGeom>
                  <a:avLst/>
                  <a:gdLst>
                    <a:gd name="connsiteX0" fmla="*/ 177927 w 1127188"/>
                    <a:gd name="connsiteY0" fmla="*/ 95 h 1127283"/>
                    <a:gd name="connsiteX1" fmla="*/ 949262 w 1127188"/>
                    <a:gd name="connsiteY1" fmla="*/ 95 h 1127283"/>
                    <a:gd name="connsiteX2" fmla="*/ 1075087 w 1127188"/>
                    <a:gd name="connsiteY2" fmla="*/ 52197 h 1127283"/>
                    <a:gd name="connsiteX3" fmla="*/ 1127189 w 1127188"/>
                    <a:gd name="connsiteY3" fmla="*/ 178022 h 1127283"/>
                    <a:gd name="connsiteX4" fmla="*/ 1127189 w 1127188"/>
                    <a:gd name="connsiteY4" fmla="*/ 949357 h 1127283"/>
                    <a:gd name="connsiteX5" fmla="*/ 1075087 w 1127188"/>
                    <a:gd name="connsiteY5" fmla="*/ 1075182 h 1127283"/>
                    <a:gd name="connsiteX6" fmla="*/ 1075087 w 1127188"/>
                    <a:gd name="connsiteY6" fmla="*/ 1075182 h 1127283"/>
                    <a:gd name="connsiteX7" fmla="*/ 949262 w 1127188"/>
                    <a:gd name="connsiteY7" fmla="*/ 1127284 h 1127283"/>
                    <a:gd name="connsiteX8" fmla="*/ 177927 w 1127188"/>
                    <a:gd name="connsiteY8" fmla="*/ 1127284 h 1127283"/>
                    <a:gd name="connsiteX9" fmla="*/ 52959 w 1127188"/>
                    <a:gd name="connsiteY9" fmla="*/ 1075182 h 1127283"/>
                    <a:gd name="connsiteX10" fmla="*/ 52102 w 1127188"/>
                    <a:gd name="connsiteY10" fmla="*/ 1074325 h 1127283"/>
                    <a:gd name="connsiteX11" fmla="*/ 0 w 1127188"/>
                    <a:gd name="connsiteY11" fmla="*/ 949357 h 1127283"/>
                    <a:gd name="connsiteX12" fmla="*/ 0 w 1127188"/>
                    <a:gd name="connsiteY12" fmla="*/ 178022 h 1127283"/>
                    <a:gd name="connsiteX13" fmla="*/ 52102 w 1127188"/>
                    <a:gd name="connsiteY13" fmla="*/ 52197 h 1127283"/>
                    <a:gd name="connsiteX14" fmla="*/ 56579 w 1127188"/>
                    <a:gd name="connsiteY14" fmla="*/ 48577 h 1127283"/>
                    <a:gd name="connsiteX15" fmla="*/ 177927 w 1127188"/>
                    <a:gd name="connsiteY15" fmla="*/ 0 h 1127283"/>
                    <a:gd name="connsiteX16" fmla="*/ 177927 w 1127188"/>
                    <a:gd name="connsiteY16" fmla="*/ 0 h 1127283"/>
                    <a:gd name="connsiteX17" fmla="*/ 949262 w 1127188"/>
                    <a:gd name="connsiteY17" fmla="*/ 127825 h 1127283"/>
                    <a:gd name="connsiteX18" fmla="*/ 177927 w 1127188"/>
                    <a:gd name="connsiteY18" fmla="*/ 127825 h 1127283"/>
                    <a:gd name="connsiteX19" fmla="*/ 144685 w 1127188"/>
                    <a:gd name="connsiteY19" fmla="*/ 140398 h 1127283"/>
                    <a:gd name="connsiteX20" fmla="*/ 142018 w 1127188"/>
                    <a:gd name="connsiteY20" fmla="*/ 142208 h 1127283"/>
                    <a:gd name="connsiteX21" fmla="*/ 126778 w 1127188"/>
                    <a:gd name="connsiteY21" fmla="*/ 178213 h 1127283"/>
                    <a:gd name="connsiteX22" fmla="*/ 126778 w 1127188"/>
                    <a:gd name="connsiteY22" fmla="*/ 949547 h 1127283"/>
                    <a:gd name="connsiteX23" fmla="*/ 142018 w 1127188"/>
                    <a:gd name="connsiteY23" fmla="*/ 985552 h 1127283"/>
                    <a:gd name="connsiteX24" fmla="*/ 142018 w 1127188"/>
                    <a:gd name="connsiteY24" fmla="*/ 985552 h 1127283"/>
                    <a:gd name="connsiteX25" fmla="*/ 178022 w 1127188"/>
                    <a:gd name="connsiteY25" fmla="*/ 1000887 h 1127283"/>
                    <a:gd name="connsiteX26" fmla="*/ 949357 w 1127188"/>
                    <a:gd name="connsiteY26" fmla="*/ 1000887 h 1127283"/>
                    <a:gd name="connsiteX27" fmla="*/ 985361 w 1127188"/>
                    <a:gd name="connsiteY27" fmla="*/ 985552 h 1127283"/>
                    <a:gd name="connsiteX28" fmla="*/ 985361 w 1127188"/>
                    <a:gd name="connsiteY28" fmla="*/ 985552 h 1127283"/>
                    <a:gd name="connsiteX29" fmla="*/ 1000601 w 1127188"/>
                    <a:gd name="connsiteY29" fmla="*/ 949547 h 1127283"/>
                    <a:gd name="connsiteX30" fmla="*/ 1000601 w 1127188"/>
                    <a:gd name="connsiteY30" fmla="*/ 178213 h 1127283"/>
                    <a:gd name="connsiteX31" fmla="*/ 985361 w 1127188"/>
                    <a:gd name="connsiteY31" fmla="*/ 142208 h 1127283"/>
                    <a:gd name="connsiteX32" fmla="*/ 949357 w 1127188"/>
                    <a:gd name="connsiteY32" fmla="*/ 127825 h 1127283"/>
                    <a:gd name="connsiteX33" fmla="*/ 949357 w 1127188"/>
                    <a:gd name="connsiteY33" fmla="*/ 127825 h 112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27188" h="1127283">
                      <a:moveTo>
                        <a:pt x="177927" y="95"/>
                      </a:moveTo>
                      <a:lnTo>
                        <a:pt x="949262" y="95"/>
                      </a:lnTo>
                      <a:cubicBezTo>
                        <a:pt x="997839" y="95"/>
                        <a:pt x="1042797" y="20764"/>
                        <a:pt x="1075087" y="52197"/>
                      </a:cubicBezTo>
                      <a:cubicBezTo>
                        <a:pt x="1106519" y="84582"/>
                        <a:pt x="1127189" y="129540"/>
                        <a:pt x="1127189" y="178022"/>
                      </a:cubicBezTo>
                      <a:lnTo>
                        <a:pt x="1127189" y="949357"/>
                      </a:lnTo>
                      <a:cubicBezTo>
                        <a:pt x="1127189" y="997934"/>
                        <a:pt x="1106519" y="1042892"/>
                        <a:pt x="1075087" y="1075182"/>
                      </a:cubicBezTo>
                      <a:lnTo>
                        <a:pt x="1075087" y="1075182"/>
                      </a:lnTo>
                      <a:cubicBezTo>
                        <a:pt x="1042702" y="1107567"/>
                        <a:pt x="997744" y="1127284"/>
                        <a:pt x="949262" y="1127284"/>
                      </a:cubicBezTo>
                      <a:lnTo>
                        <a:pt x="177927" y="1127284"/>
                      </a:lnTo>
                      <a:cubicBezTo>
                        <a:pt x="129350" y="1127284"/>
                        <a:pt x="85344" y="1107567"/>
                        <a:pt x="52959" y="1075182"/>
                      </a:cubicBezTo>
                      <a:lnTo>
                        <a:pt x="52102" y="1074325"/>
                      </a:lnTo>
                      <a:cubicBezTo>
                        <a:pt x="20669" y="1041940"/>
                        <a:pt x="0" y="997934"/>
                        <a:pt x="0" y="949357"/>
                      </a:cubicBezTo>
                      <a:lnTo>
                        <a:pt x="0" y="178022"/>
                      </a:lnTo>
                      <a:cubicBezTo>
                        <a:pt x="0" y="129445"/>
                        <a:pt x="20669" y="84487"/>
                        <a:pt x="52102" y="52197"/>
                      </a:cubicBezTo>
                      <a:lnTo>
                        <a:pt x="56579" y="48577"/>
                      </a:lnTo>
                      <a:cubicBezTo>
                        <a:pt x="88964" y="18859"/>
                        <a:pt x="131159" y="0"/>
                        <a:pt x="177927" y="0"/>
                      </a:cubicBezTo>
                      <a:lnTo>
                        <a:pt x="177927" y="0"/>
                      </a:lnTo>
                      <a:close/>
                      <a:moveTo>
                        <a:pt x="949262" y="127825"/>
                      </a:moveTo>
                      <a:lnTo>
                        <a:pt x="177927" y="127825"/>
                      </a:lnTo>
                      <a:cubicBezTo>
                        <a:pt x="165354" y="127825"/>
                        <a:pt x="152781" y="132302"/>
                        <a:pt x="144685" y="140398"/>
                      </a:cubicBezTo>
                      <a:lnTo>
                        <a:pt x="142018" y="142208"/>
                      </a:lnTo>
                      <a:cubicBezTo>
                        <a:pt x="133064" y="151162"/>
                        <a:pt x="126778" y="164687"/>
                        <a:pt x="126778" y="178213"/>
                      </a:cubicBezTo>
                      <a:lnTo>
                        <a:pt x="126778" y="949547"/>
                      </a:lnTo>
                      <a:cubicBezTo>
                        <a:pt x="126778" y="963930"/>
                        <a:pt x="133064" y="976503"/>
                        <a:pt x="142018" y="985552"/>
                      </a:cubicBezTo>
                      <a:lnTo>
                        <a:pt x="142018" y="985552"/>
                      </a:lnTo>
                      <a:cubicBezTo>
                        <a:pt x="150971" y="994505"/>
                        <a:pt x="163640" y="1000887"/>
                        <a:pt x="178022" y="1000887"/>
                      </a:cubicBezTo>
                      <a:lnTo>
                        <a:pt x="949357" y="1000887"/>
                      </a:lnTo>
                      <a:cubicBezTo>
                        <a:pt x="963740" y="1000887"/>
                        <a:pt x="976313" y="994600"/>
                        <a:pt x="985361" y="985552"/>
                      </a:cubicBezTo>
                      <a:lnTo>
                        <a:pt x="985361" y="985552"/>
                      </a:lnTo>
                      <a:cubicBezTo>
                        <a:pt x="994315" y="976598"/>
                        <a:pt x="1000601" y="963930"/>
                        <a:pt x="1000601" y="949547"/>
                      </a:cubicBezTo>
                      <a:lnTo>
                        <a:pt x="1000601" y="178213"/>
                      </a:lnTo>
                      <a:cubicBezTo>
                        <a:pt x="1000601" y="164782"/>
                        <a:pt x="994315" y="151257"/>
                        <a:pt x="985361" y="142208"/>
                      </a:cubicBezTo>
                      <a:cubicBezTo>
                        <a:pt x="976408" y="133255"/>
                        <a:pt x="963835" y="127825"/>
                        <a:pt x="949357" y="127825"/>
                      </a:cubicBezTo>
                      <a:lnTo>
                        <a:pt x="949357" y="127825"/>
                      </a:lnTo>
                      <a:close/>
                    </a:path>
                  </a:pathLst>
                </a:custGeom>
                <a:grpFill/>
                <a:ln w="9525" cap="flat">
                  <a:noFill/>
                  <a:prstDash val="solid"/>
                  <a:miter/>
                </a:ln>
              </p:spPr>
              <p:txBody>
                <a:bodyPr rtlCol="0" anchor="ctr"/>
                <a:lstStyle/>
                <a:p>
                  <a:endParaRPr lang="en-GB"/>
                </a:p>
              </p:txBody>
            </p:sp>
            <p:sp>
              <p:nvSpPr>
                <p:cNvPr id="118" name="Freeform: Shape 117">
                  <a:extLst>
                    <a:ext uri="{FF2B5EF4-FFF2-40B4-BE49-F238E27FC236}">
                      <a16:creationId xmlns:a16="http://schemas.microsoft.com/office/drawing/2014/main" id="{6FA17FE7-D4CC-64B2-4461-A76BACFF58C1}"/>
                    </a:ext>
                  </a:extLst>
                </p:cNvPr>
                <p:cNvSpPr/>
                <p:nvPr/>
              </p:nvSpPr>
              <p:spPr>
                <a:xfrm>
                  <a:off x="10889043" y="17630103"/>
                  <a:ext cx="1126331" cy="1127283"/>
                </a:xfrm>
                <a:custGeom>
                  <a:avLst/>
                  <a:gdLst>
                    <a:gd name="connsiteX0" fmla="*/ 177927 w 1126331"/>
                    <a:gd name="connsiteY0" fmla="*/ 95 h 1127283"/>
                    <a:gd name="connsiteX1" fmla="*/ 949262 w 1126331"/>
                    <a:gd name="connsiteY1" fmla="*/ 95 h 1127283"/>
                    <a:gd name="connsiteX2" fmla="*/ 1074230 w 1126331"/>
                    <a:gd name="connsiteY2" fmla="*/ 52197 h 1127283"/>
                    <a:gd name="connsiteX3" fmla="*/ 1126331 w 1126331"/>
                    <a:gd name="connsiteY3" fmla="*/ 178022 h 1127283"/>
                    <a:gd name="connsiteX4" fmla="*/ 1126331 w 1126331"/>
                    <a:gd name="connsiteY4" fmla="*/ 949357 h 1127283"/>
                    <a:gd name="connsiteX5" fmla="*/ 1074230 w 1126331"/>
                    <a:gd name="connsiteY5" fmla="*/ 1075182 h 1127283"/>
                    <a:gd name="connsiteX6" fmla="*/ 1074230 w 1126331"/>
                    <a:gd name="connsiteY6" fmla="*/ 1075182 h 1127283"/>
                    <a:gd name="connsiteX7" fmla="*/ 949262 w 1126331"/>
                    <a:gd name="connsiteY7" fmla="*/ 1127284 h 1127283"/>
                    <a:gd name="connsiteX8" fmla="*/ 177927 w 1126331"/>
                    <a:gd name="connsiteY8" fmla="*/ 1127284 h 1127283"/>
                    <a:gd name="connsiteX9" fmla="*/ 52102 w 1126331"/>
                    <a:gd name="connsiteY9" fmla="*/ 1075182 h 1127283"/>
                    <a:gd name="connsiteX10" fmla="*/ 52102 w 1126331"/>
                    <a:gd name="connsiteY10" fmla="*/ 1074325 h 1127283"/>
                    <a:gd name="connsiteX11" fmla="*/ 0 w 1126331"/>
                    <a:gd name="connsiteY11" fmla="*/ 949357 h 1127283"/>
                    <a:gd name="connsiteX12" fmla="*/ 0 w 1126331"/>
                    <a:gd name="connsiteY12" fmla="*/ 178022 h 1127283"/>
                    <a:gd name="connsiteX13" fmla="*/ 52102 w 1126331"/>
                    <a:gd name="connsiteY13" fmla="*/ 52197 h 1127283"/>
                    <a:gd name="connsiteX14" fmla="*/ 56579 w 1126331"/>
                    <a:gd name="connsiteY14" fmla="*/ 48577 h 1127283"/>
                    <a:gd name="connsiteX15" fmla="*/ 177927 w 1126331"/>
                    <a:gd name="connsiteY15" fmla="*/ 0 h 1127283"/>
                    <a:gd name="connsiteX16" fmla="*/ 177927 w 1126331"/>
                    <a:gd name="connsiteY16" fmla="*/ 0 h 1127283"/>
                    <a:gd name="connsiteX17" fmla="*/ 949262 w 1126331"/>
                    <a:gd name="connsiteY17" fmla="*/ 127825 h 1127283"/>
                    <a:gd name="connsiteX18" fmla="*/ 177927 w 1126331"/>
                    <a:gd name="connsiteY18" fmla="*/ 127825 h 1127283"/>
                    <a:gd name="connsiteX19" fmla="*/ 143732 w 1126331"/>
                    <a:gd name="connsiteY19" fmla="*/ 140398 h 1127283"/>
                    <a:gd name="connsiteX20" fmla="*/ 141923 w 1126331"/>
                    <a:gd name="connsiteY20" fmla="*/ 142208 h 1127283"/>
                    <a:gd name="connsiteX21" fmla="*/ 126683 w 1126331"/>
                    <a:gd name="connsiteY21" fmla="*/ 178213 h 1127283"/>
                    <a:gd name="connsiteX22" fmla="*/ 126683 w 1126331"/>
                    <a:gd name="connsiteY22" fmla="*/ 949547 h 1127283"/>
                    <a:gd name="connsiteX23" fmla="*/ 141923 w 1126331"/>
                    <a:gd name="connsiteY23" fmla="*/ 985552 h 1127283"/>
                    <a:gd name="connsiteX24" fmla="*/ 141923 w 1126331"/>
                    <a:gd name="connsiteY24" fmla="*/ 985552 h 1127283"/>
                    <a:gd name="connsiteX25" fmla="*/ 177832 w 1126331"/>
                    <a:gd name="connsiteY25" fmla="*/ 1000887 h 1127283"/>
                    <a:gd name="connsiteX26" fmla="*/ 949166 w 1126331"/>
                    <a:gd name="connsiteY26" fmla="*/ 1000887 h 1127283"/>
                    <a:gd name="connsiteX27" fmla="*/ 985171 w 1126331"/>
                    <a:gd name="connsiteY27" fmla="*/ 985552 h 1127283"/>
                    <a:gd name="connsiteX28" fmla="*/ 985171 w 1126331"/>
                    <a:gd name="connsiteY28" fmla="*/ 985552 h 1127283"/>
                    <a:gd name="connsiteX29" fmla="*/ 999554 w 1126331"/>
                    <a:gd name="connsiteY29" fmla="*/ 949547 h 1127283"/>
                    <a:gd name="connsiteX30" fmla="*/ 999554 w 1126331"/>
                    <a:gd name="connsiteY30" fmla="*/ 178213 h 1127283"/>
                    <a:gd name="connsiteX31" fmla="*/ 985171 w 1126331"/>
                    <a:gd name="connsiteY31" fmla="*/ 142208 h 1127283"/>
                    <a:gd name="connsiteX32" fmla="*/ 949166 w 1126331"/>
                    <a:gd name="connsiteY32" fmla="*/ 127825 h 1127283"/>
                    <a:gd name="connsiteX33" fmla="*/ 949166 w 1126331"/>
                    <a:gd name="connsiteY33" fmla="*/ 127825 h 112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26331" h="1127283">
                      <a:moveTo>
                        <a:pt x="177927" y="95"/>
                      </a:moveTo>
                      <a:lnTo>
                        <a:pt x="949262" y="95"/>
                      </a:lnTo>
                      <a:cubicBezTo>
                        <a:pt x="997839" y="95"/>
                        <a:pt x="1042797" y="20764"/>
                        <a:pt x="1074230" y="52197"/>
                      </a:cubicBezTo>
                      <a:cubicBezTo>
                        <a:pt x="1106614" y="84582"/>
                        <a:pt x="1126331" y="129540"/>
                        <a:pt x="1126331" y="178022"/>
                      </a:cubicBezTo>
                      <a:lnTo>
                        <a:pt x="1126331" y="949357"/>
                      </a:lnTo>
                      <a:cubicBezTo>
                        <a:pt x="1126331" y="997934"/>
                        <a:pt x="1106519" y="1042892"/>
                        <a:pt x="1074230" y="1075182"/>
                      </a:cubicBezTo>
                      <a:lnTo>
                        <a:pt x="1074230" y="1075182"/>
                      </a:lnTo>
                      <a:cubicBezTo>
                        <a:pt x="1042797" y="1107567"/>
                        <a:pt x="997839" y="1127284"/>
                        <a:pt x="949262" y="1127284"/>
                      </a:cubicBezTo>
                      <a:lnTo>
                        <a:pt x="177927" y="1127284"/>
                      </a:lnTo>
                      <a:cubicBezTo>
                        <a:pt x="129350" y="1127284"/>
                        <a:pt x="84392" y="1107567"/>
                        <a:pt x="52102" y="1075182"/>
                      </a:cubicBezTo>
                      <a:lnTo>
                        <a:pt x="52102" y="1074325"/>
                      </a:lnTo>
                      <a:cubicBezTo>
                        <a:pt x="19717" y="1041940"/>
                        <a:pt x="0" y="997934"/>
                        <a:pt x="0" y="949357"/>
                      </a:cubicBezTo>
                      <a:lnTo>
                        <a:pt x="0" y="178022"/>
                      </a:lnTo>
                      <a:cubicBezTo>
                        <a:pt x="0" y="129445"/>
                        <a:pt x="19812" y="84487"/>
                        <a:pt x="52102" y="52197"/>
                      </a:cubicBezTo>
                      <a:cubicBezTo>
                        <a:pt x="53912" y="51340"/>
                        <a:pt x="54769" y="49530"/>
                        <a:pt x="56579" y="48577"/>
                      </a:cubicBezTo>
                      <a:cubicBezTo>
                        <a:pt x="88011" y="18859"/>
                        <a:pt x="131159" y="0"/>
                        <a:pt x="177927" y="0"/>
                      </a:cubicBezTo>
                      <a:lnTo>
                        <a:pt x="177927" y="0"/>
                      </a:lnTo>
                      <a:close/>
                      <a:moveTo>
                        <a:pt x="949262" y="127825"/>
                      </a:moveTo>
                      <a:lnTo>
                        <a:pt x="177927" y="127825"/>
                      </a:lnTo>
                      <a:cubicBezTo>
                        <a:pt x="164402" y="127825"/>
                        <a:pt x="152781" y="132302"/>
                        <a:pt x="143732" y="140398"/>
                      </a:cubicBezTo>
                      <a:lnTo>
                        <a:pt x="141923" y="142208"/>
                      </a:lnTo>
                      <a:cubicBezTo>
                        <a:pt x="132969" y="151162"/>
                        <a:pt x="126683" y="164687"/>
                        <a:pt x="126683" y="178213"/>
                      </a:cubicBezTo>
                      <a:lnTo>
                        <a:pt x="126683" y="949547"/>
                      </a:lnTo>
                      <a:cubicBezTo>
                        <a:pt x="126683" y="963930"/>
                        <a:pt x="132112" y="976503"/>
                        <a:pt x="141923" y="985552"/>
                      </a:cubicBezTo>
                      <a:lnTo>
                        <a:pt x="141923" y="985552"/>
                      </a:lnTo>
                      <a:cubicBezTo>
                        <a:pt x="150876" y="994505"/>
                        <a:pt x="163449" y="1000887"/>
                        <a:pt x="177832" y="1000887"/>
                      </a:cubicBezTo>
                      <a:lnTo>
                        <a:pt x="949166" y="1000887"/>
                      </a:lnTo>
                      <a:cubicBezTo>
                        <a:pt x="962597" y="1000887"/>
                        <a:pt x="975265" y="994600"/>
                        <a:pt x="985171" y="985552"/>
                      </a:cubicBezTo>
                      <a:lnTo>
                        <a:pt x="985171" y="985552"/>
                      </a:lnTo>
                      <a:cubicBezTo>
                        <a:pt x="994124" y="976598"/>
                        <a:pt x="999554" y="963930"/>
                        <a:pt x="999554" y="949547"/>
                      </a:cubicBezTo>
                      <a:lnTo>
                        <a:pt x="999554" y="178213"/>
                      </a:lnTo>
                      <a:cubicBezTo>
                        <a:pt x="999554" y="164782"/>
                        <a:pt x="994124" y="151257"/>
                        <a:pt x="985171" y="142208"/>
                      </a:cubicBezTo>
                      <a:cubicBezTo>
                        <a:pt x="975265" y="133255"/>
                        <a:pt x="962692" y="127825"/>
                        <a:pt x="949166" y="127825"/>
                      </a:cubicBezTo>
                      <a:lnTo>
                        <a:pt x="949166" y="127825"/>
                      </a:lnTo>
                      <a:close/>
                    </a:path>
                  </a:pathLst>
                </a:custGeom>
                <a:grpFill/>
                <a:ln w="9525" cap="flat">
                  <a:noFill/>
                  <a:prstDash val="solid"/>
                  <a:miter/>
                </a:ln>
              </p:spPr>
              <p:txBody>
                <a:bodyPr rtlCol="0" anchor="ctr"/>
                <a:lstStyle/>
                <a:p>
                  <a:endParaRPr lang="en-GB"/>
                </a:p>
              </p:txBody>
            </p:sp>
            <p:sp>
              <p:nvSpPr>
                <p:cNvPr id="119" name="Freeform: Shape 118">
                  <a:extLst>
                    <a:ext uri="{FF2B5EF4-FFF2-40B4-BE49-F238E27FC236}">
                      <a16:creationId xmlns:a16="http://schemas.microsoft.com/office/drawing/2014/main" id="{9AAA5F75-3D54-4ABA-1546-493B6764C5E9}"/>
                    </a:ext>
                  </a:extLst>
                </p:cNvPr>
                <p:cNvSpPr/>
                <p:nvPr/>
              </p:nvSpPr>
              <p:spPr>
                <a:xfrm>
                  <a:off x="12326460" y="17630103"/>
                  <a:ext cx="1126331" cy="1127283"/>
                </a:xfrm>
                <a:custGeom>
                  <a:avLst/>
                  <a:gdLst>
                    <a:gd name="connsiteX0" fmla="*/ 177070 w 1126331"/>
                    <a:gd name="connsiteY0" fmla="*/ 95 h 1127283"/>
                    <a:gd name="connsiteX1" fmla="*/ 948404 w 1126331"/>
                    <a:gd name="connsiteY1" fmla="*/ 95 h 1127283"/>
                    <a:gd name="connsiteX2" fmla="*/ 1074230 w 1126331"/>
                    <a:gd name="connsiteY2" fmla="*/ 52197 h 1127283"/>
                    <a:gd name="connsiteX3" fmla="*/ 1126331 w 1126331"/>
                    <a:gd name="connsiteY3" fmla="*/ 178022 h 1127283"/>
                    <a:gd name="connsiteX4" fmla="*/ 1126331 w 1126331"/>
                    <a:gd name="connsiteY4" fmla="*/ 949357 h 1127283"/>
                    <a:gd name="connsiteX5" fmla="*/ 1074230 w 1126331"/>
                    <a:gd name="connsiteY5" fmla="*/ 1075182 h 1127283"/>
                    <a:gd name="connsiteX6" fmla="*/ 1074230 w 1126331"/>
                    <a:gd name="connsiteY6" fmla="*/ 1075182 h 1127283"/>
                    <a:gd name="connsiteX7" fmla="*/ 948404 w 1126331"/>
                    <a:gd name="connsiteY7" fmla="*/ 1127284 h 1127283"/>
                    <a:gd name="connsiteX8" fmla="*/ 177070 w 1126331"/>
                    <a:gd name="connsiteY8" fmla="*/ 1127284 h 1127283"/>
                    <a:gd name="connsiteX9" fmla="*/ 52102 w 1126331"/>
                    <a:gd name="connsiteY9" fmla="*/ 1075182 h 1127283"/>
                    <a:gd name="connsiteX10" fmla="*/ 52102 w 1126331"/>
                    <a:gd name="connsiteY10" fmla="*/ 1074325 h 1127283"/>
                    <a:gd name="connsiteX11" fmla="*/ 0 w 1126331"/>
                    <a:gd name="connsiteY11" fmla="*/ 949357 h 1127283"/>
                    <a:gd name="connsiteX12" fmla="*/ 0 w 1126331"/>
                    <a:gd name="connsiteY12" fmla="*/ 178022 h 1127283"/>
                    <a:gd name="connsiteX13" fmla="*/ 52102 w 1126331"/>
                    <a:gd name="connsiteY13" fmla="*/ 52197 h 1127283"/>
                    <a:gd name="connsiteX14" fmla="*/ 56579 w 1126331"/>
                    <a:gd name="connsiteY14" fmla="*/ 48577 h 1127283"/>
                    <a:gd name="connsiteX15" fmla="*/ 177070 w 1126331"/>
                    <a:gd name="connsiteY15" fmla="*/ 0 h 1127283"/>
                    <a:gd name="connsiteX16" fmla="*/ 177070 w 1126331"/>
                    <a:gd name="connsiteY16" fmla="*/ 0 h 1127283"/>
                    <a:gd name="connsiteX17" fmla="*/ 948404 w 1126331"/>
                    <a:gd name="connsiteY17" fmla="*/ 127825 h 1127283"/>
                    <a:gd name="connsiteX18" fmla="*/ 177070 w 1126331"/>
                    <a:gd name="connsiteY18" fmla="*/ 127825 h 1127283"/>
                    <a:gd name="connsiteX19" fmla="*/ 143828 w 1126331"/>
                    <a:gd name="connsiteY19" fmla="*/ 140398 h 1127283"/>
                    <a:gd name="connsiteX20" fmla="*/ 141161 w 1126331"/>
                    <a:gd name="connsiteY20" fmla="*/ 142208 h 1127283"/>
                    <a:gd name="connsiteX21" fmla="*/ 126778 w 1126331"/>
                    <a:gd name="connsiteY21" fmla="*/ 178213 h 1127283"/>
                    <a:gd name="connsiteX22" fmla="*/ 126778 w 1126331"/>
                    <a:gd name="connsiteY22" fmla="*/ 949547 h 1127283"/>
                    <a:gd name="connsiteX23" fmla="*/ 141161 w 1126331"/>
                    <a:gd name="connsiteY23" fmla="*/ 985552 h 1127283"/>
                    <a:gd name="connsiteX24" fmla="*/ 141161 w 1126331"/>
                    <a:gd name="connsiteY24" fmla="*/ 985552 h 1127283"/>
                    <a:gd name="connsiteX25" fmla="*/ 177165 w 1126331"/>
                    <a:gd name="connsiteY25" fmla="*/ 1000887 h 1127283"/>
                    <a:gd name="connsiteX26" fmla="*/ 948500 w 1126331"/>
                    <a:gd name="connsiteY26" fmla="*/ 1000887 h 1127283"/>
                    <a:gd name="connsiteX27" fmla="*/ 984409 w 1126331"/>
                    <a:gd name="connsiteY27" fmla="*/ 985552 h 1127283"/>
                    <a:gd name="connsiteX28" fmla="*/ 985266 w 1126331"/>
                    <a:gd name="connsiteY28" fmla="*/ 985552 h 1127283"/>
                    <a:gd name="connsiteX29" fmla="*/ 999649 w 1126331"/>
                    <a:gd name="connsiteY29" fmla="*/ 949547 h 1127283"/>
                    <a:gd name="connsiteX30" fmla="*/ 999649 w 1126331"/>
                    <a:gd name="connsiteY30" fmla="*/ 178213 h 1127283"/>
                    <a:gd name="connsiteX31" fmla="*/ 984409 w 1126331"/>
                    <a:gd name="connsiteY31" fmla="*/ 142208 h 1127283"/>
                    <a:gd name="connsiteX32" fmla="*/ 948500 w 1126331"/>
                    <a:gd name="connsiteY32" fmla="*/ 127825 h 1127283"/>
                    <a:gd name="connsiteX33" fmla="*/ 948500 w 1126331"/>
                    <a:gd name="connsiteY33" fmla="*/ 127825 h 112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26331" h="1127283">
                      <a:moveTo>
                        <a:pt x="177070" y="95"/>
                      </a:moveTo>
                      <a:lnTo>
                        <a:pt x="948404" y="95"/>
                      </a:lnTo>
                      <a:cubicBezTo>
                        <a:pt x="997839" y="95"/>
                        <a:pt x="1041845" y="20764"/>
                        <a:pt x="1074230" y="52197"/>
                      </a:cubicBezTo>
                      <a:cubicBezTo>
                        <a:pt x="1106614" y="84582"/>
                        <a:pt x="1126331" y="129540"/>
                        <a:pt x="1126331" y="178022"/>
                      </a:cubicBezTo>
                      <a:lnTo>
                        <a:pt x="1126331" y="949357"/>
                      </a:lnTo>
                      <a:cubicBezTo>
                        <a:pt x="1126331" y="997934"/>
                        <a:pt x="1106519" y="1042892"/>
                        <a:pt x="1074230" y="1075182"/>
                      </a:cubicBezTo>
                      <a:lnTo>
                        <a:pt x="1074230" y="1075182"/>
                      </a:lnTo>
                      <a:cubicBezTo>
                        <a:pt x="1041845" y="1107567"/>
                        <a:pt x="997839" y="1127284"/>
                        <a:pt x="948404" y="1127284"/>
                      </a:cubicBezTo>
                      <a:lnTo>
                        <a:pt x="177070" y="1127284"/>
                      </a:lnTo>
                      <a:cubicBezTo>
                        <a:pt x="128492" y="1127284"/>
                        <a:pt x="84487" y="1107567"/>
                        <a:pt x="52102" y="1075182"/>
                      </a:cubicBezTo>
                      <a:lnTo>
                        <a:pt x="52102" y="1074325"/>
                      </a:lnTo>
                      <a:cubicBezTo>
                        <a:pt x="19717" y="1041940"/>
                        <a:pt x="0" y="997934"/>
                        <a:pt x="0" y="949357"/>
                      </a:cubicBezTo>
                      <a:lnTo>
                        <a:pt x="0" y="178022"/>
                      </a:lnTo>
                      <a:cubicBezTo>
                        <a:pt x="0" y="129445"/>
                        <a:pt x="19812" y="84487"/>
                        <a:pt x="52102" y="52197"/>
                      </a:cubicBezTo>
                      <a:cubicBezTo>
                        <a:pt x="52959" y="51340"/>
                        <a:pt x="54769" y="49530"/>
                        <a:pt x="56579" y="48577"/>
                      </a:cubicBezTo>
                      <a:cubicBezTo>
                        <a:pt x="88011" y="18859"/>
                        <a:pt x="130302" y="0"/>
                        <a:pt x="177070" y="0"/>
                      </a:cubicBezTo>
                      <a:lnTo>
                        <a:pt x="177070" y="0"/>
                      </a:lnTo>
                      <a:close/>
                      <a:moveTo>
                        <a:pt x="948404" y="127825"/>
                      </a:moveTo>
                      <a:lnTo>
                        <a:pt x="177070" y="127825"/>
                      </a:lnTo>
                      <a:cubicBezTo>
                        <a:pt x="164497" y="127825"/>
                        <a:pt x="152781" y="132302"/>
                        <a:pt x="143828" y="140398"/>
                      </a:cubicBezTo>
                      <a:lnTo>
                        <a:pt x="141161" y="142208"/>
                      </a:lnTo>
                      <a:cubicBezTo>
                        <a:pt x="132207" y="151162"/>
                        <a:pt x="126778" y="164687"/>
                        <a:pt x="126778" y="178213"/>
                      </a:cubicBezTo>
                      <a:lnTo>
                        <a:pt x="126778" y="949547"/>
                      </a:lnTo>
                      <a:cubicBezTo>
                        <a:pt x="126778" y="963930"/>
                        <a:pt x="132207" y="976503"/>
                        <a:pt x="141161" y="985552"/>
                      </a:cubicBezTo>
                      <a:lnTo>
                        <a:pt x="141161" y="985552"/>
                      </a:lnTo>
                      <a:cubicBezTo>
                        <a:pt x="151067" y="994505"/>
                        <a:pt x="163639" y="1000887"/>
                        <a:pt x="177165" y="1000887"/>
                      </a:cubicBezTo>
                      <a:lnTo>
                        <a:pt x="948500" y="1000887"/>
                      </a:lnTo>
                      <a:cubicBezTo>
                        <a:pt x="962882" y="1000887"/>
                        <a:pt x="975455" y="994600"/>
                        <a:pt x="984409" y="985552"/>
                      </a:cubicBezTo>
                      <a:lnTo>
                        <a:pt x="985266" y="985552"/>
                      </a:lnTo>
                      <a:cubicBezTo>
                        <a:pt x="994220" y="976598"/>
                        <a:pt x="999649" y="963930"/>
                        <a:pt x="999649" y="949547"/>
                      </a:cubicBezTo>
                      <a:lnTo>
                        <a:pt x="999649" y="178213"/>
                      </a:lnTo>
                      <a:cubicBezTo>
                        <a:pt x="999649" y="164782"/>
                        <a:pt x="994220" y="151257"/>
                        <a:pt x="984409" y="142208"/>
                      </a:cubicBezTo>
                      <a:cubicBezTo>
                        <a:pt x="975455" y="133255"/>
                        <a:pt x="962787" y="127825"/>
                        <a:pt x="948500" y="127825"/>
                      </a:cubicBezTo>
                      <a:lnTo>
                        <a:pt x="948500" y="127825"/>
                      </a:lnTo>
                      <a:close/>
                    </a:path>
                  </a:pathLst>
                </a:custGeom>
                <a:grpFill/>
                <a:ln w="9525" cap="flat">
                  <a:noFill/>
                  <a:prstDash val="solid"/>
                  <a:miter/>
                </a:ln>
              </p:spPr>
              <p:txBody>
                <a:bodyPr rtlCol="0" anchor="ctr"/>
                <a:lstStyle/>
                <a:p>
                  <a:endParaRPr lang="en-GB"/>
                </a:p>
              </p:txBody>
            </p:sp>
            <p:sp>
              <p:nvSpPr>
                <p:cNvPr id="120" name="Freeform: Shape 119">
                  <a:extLst>
                    <a:ext uri="{FF2B5EF4-FFF2-40B4-BE49-F238E27FC236}">
                      <a16:creationId xmlns:a16="http://schemas.microsoft.com/office/drawing/2014/main" id="{4D1EEE50-7627-3A1C-551B-8ABC3792B7FE}"/>
                    </a:ext>
                  </a:extLst>
                </p:cNvPr>
                <p:cNvSpPr/>
                <p:nvPr/>
              </p:nvSpPr>
              <p:spPr>
                <a:xfrm>
                  <a:off x="9951306" y="17116038"/>
                  <a:ext cx="3001613" cy="641889"/>
                </a:xfrm>
                <a:custGeom>
                  <a:avLst/>
                  <a:gdLst>
                    <a:gd name="connsiteX0" fmla="*/ 127635 w 3001613"/>
                    <a:gd name="connsiteY0" fmla="*/ 578072 h 641889"/>
                    <a:gd name="connsiteX1" fmla="*/ 63818 w 3001613"/>
                    <a:gd name="connsiteY1" fmla="*/ 641890 h 641889"/>
                    <a:gd name="connsiteX2" fmla="*/ 0 w 3001613"/>
                    <a:gd name="connsiteY2" fmla="*/ 578072 h 641889"/>
                    <a:gd name="connsiteX3" fmla="*/ 0 w 3001613"/>
                    <a:gd name="connsiteY3" fmla="*/ 247269 h 641889"/>
                    <a:gd name="connsiteX4" fmla="*/ 72771 w 3001613"/>
                    <a:gd name="connsiteY4" fmla="*/ 72866 h 641889"/>
                    <a:gd name="connsiteX5" fmla="*/ 248031 w 3001613"/>
                    <a:gd name="connsiteY5" fmla="*/ 0 h 641889"/>
                    <a:gd name="connsiteX6" fmla="*/ 2753582 w 3001613"/>
                    <a:gd name="connsiteY6" fmla="*/ 0 h 641889"/>
                    <a:gd name="connsiteX7" fmla="*/ 2928842 w 3001613"/>
                    <a:gd name="connsiteY7" fmla="*/ 72866 h 641889"/>
                    <a:gd name="connsiteX8" fmla="*/ 2928842 w 3001613"/>
                    <a:gd name="connsiteY8" fmla="*/ 72866 h 641889"/>
                    <a:gd name="connsiteX9" fmla="*/ 3001613 w 3001613"/>
                    <a:gd name="connsiteY9" fmla="*/ 247269 h 641889"/>
                    <a:gd name="connsiteX10" fmla="*/ 3001613 w 3001613"/>
                    <a:gd name="connsiteY10" fmla="*/ 578072 h 641889"/>
                    <a:gd name="connsiteX11" fmla="*/ 2937796 w 3001613"/>
                    <a:gd name="connsiteY11" fmla="*/ 641890 h 641889"/>
                    <a:gd name="connsiteX12" fmla="*/ 2874836 w 3001613"/>
                    <a:gd name="connsiteY12" fmla="*/ 578072 h 641889"/>
                    <a:gd name="connsiteX13" fmla="*/ 2874836 w 3001613"/>
                    <a:gd name="connsiteY13" fmla="*/ 247269 h 641889"/>
                    <a:gd name="connsiteX14" fmla="*/ 2838926 w 3001613"/>
                    <a:gd name="connsiteY14" fmla="*/ 161830 h 641889"/>
                    <a:gd name="connsiteX15" fmla="*/ 2753582 w 3001613"/>
                    <a:gd name="connsiteY15" fmla="*/ 126778 h 641889"/>
                    <a:gd name="connsiteX16" fmla="*/ 248126 w 3001613"/>
                    <a:gd name="connsiteY16" fmla="*/ 126778 h 641889"/>
                    <a:gd name="connsiteX17" fmla="*/ 162687 w 3001613"/>
                    <a:gd name="connsiteY17" fmla="*/ 161830 h 641889"/>
                    <a:gd name="connsiteX18" fmla="*/ 127635 w 3001613"/>
                    <a:gd name="connsiteY18" fmla="*/ 247269 h 641889"/>
                    <a:gd name="connsiteX19" fmla="*/ 127635 w 3001613"/>
                    <a:gd name="connsiteY19" fmla="*/ 578072 h 64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01613" h="641889">
                      <a:moveTo>
                        <a:pt x="127635" y="578072"/>
                      </a:moveTo>
                      <a:cubicBezTo>
                        <a:pt x="127635" y="613124"/>
                        <a:pt x="98870" y="641890"/>
                        <a:pt x="63818" y="641890"/>
                      </a:cubicBezTo>
                      <a:cubicBezTo>
                        <a:pt x="28766" y="641890"/>
                        <a:pt x="0" y="613124"/>
                        <a:pt x="0" y="578072"/>
                      </a:cubicBezTo>
                      <a:lnTo>
                        <a:pt x="0" y="247269"/>
                      </a:lnTo>
                      <a:cubicBezTo>
                        <a:pt x="0" y="179832"/>
                        <a:pt x="27813" y="117824"/>
                        <a:pt x="72771" y="72866"/>
                      </a:cubicBezTo>
                      <a:cubicBezTo>
                        <a:pt x="117729" y="27908"/>
                        <a:pt x="179737" y="0"/>
                        <a:pt x="248031" y="0"/>
                      </a:cubicBezTo>
                      <a:lnTo>
                        <a:pt x="2753582" y="0"/>
                      </a:lnTo>
                      <a:cubicBezTo>
                        <a:pt x="2821877" y="0"/>
                        <a:pt x="2883884" y="27908"/>
                        <a:pt x="2928842" y="72866"/>
                      </a:cubicBezTo>
                      <a:lnTo>
                        <a:pt x="2928842" y="72866"/>
                      </a:lnTo>
                      <a:cubicBezTo>
                        <a:pt x="2973800" y="117824"/>
                        <a:pt x="3001613" y="179832"/>
                        <a:pt x="3001613" y="247269"/>
                      </a:cubicBezTo>
                      <a:lnTo>
                        <a:pt x="3001613" y="578072"/>
                      </a:lnTo>
                      <a:cubicBezTo>
                        <a:pt x="3001613" y="613124"/>
                        <a:pt x="2972848" y="641890"/>
                        <a:pt x="2937796" y="641890"/>
                      </a:cubicBezTo>
                      <a:cubicBezTo>
                        <a:pt x="2902744" y="641890"/>
                        <a:pt x="2874836" y="613124"/>
                        <a:pt x="2874836" y="578072"/>
                      </a:cubicBezTo>
                      <a:lnTo>
                        <a:pt x="2874836" y="247269"/>
                      </a:lnTo>
                      <a:cubicBezTo>
                        <a:pt x="2874836" y="214027"/>
                        <a:pt x="2861406" y="184309"/>
                        <a:pt x="2838926" y="161830"/>
                      </a:cubicBezTo>
                      <a:cubicBezTo>
                        <a:pt x="2817400" y="140303"/>
                        <a:pt x="2786825" y="126778"/>
                        <a:pt x="2753582" y="126778"/>
                      </a:cubicBezTo>
                      <a:lnTo>
                        <a:pt x="248126" y="126778"/>
                      </a:lnTo>
                      <a:cubicBezTo>
                        <a:pt x="214884" y="126778"/>
                        <a:pt x="184309" y="140303"/>
                        <a:pt x="162687" y="161830"/>
                      </a:cubicBezTo>
                      <a:cubicBezTo>
                        <a:pt x="141161" y="184309"/>
                        <a:pt x="127635" y="214027"/>
                        <a:pt x="127635" y="247269"/>
                      </a:cubicBezTo>
                      <a:lnTo>
                        <a:pt x="127635" y="578072"/>
                      </a:lnTo>
                      <a:close/>
                    </a:path>
                  </a:pathLst>
                </a:custGeom>
                <a:grpFill/>
                <a:ln w="9525" cap="flat">
                  <a:noFill/>
                  <a:prstDash val="solid"/>
                  <a:miter/>
                </a:ln>
              </p:spPr>
              <p:txBody>
                <a:bodyPr rtlCol="0" anchor="ctr"/>
                <a:lstStyle/>
                <a:p>
                  <a:endParaRPr lang="en-GB"/>
                </a:p>
              </p:txBody>
            </p:sp>
            <p:sp>
              <p:nvSpPr>
                <p:cNvPr id="121" name="Freeform: Shape 120">
                  <a:extLst>
                    <a:ext uri="{FF2B5EF4-FFF2-40B4-BE49-F238E27FC236}">
                      <a16:creationId xmlns:a16="http://schemas.microsoft.com/office/drawing/2014/main" id="{3AFF7286-69E4-A5CE-BADE-6A4C6D7347CF}"/>
                    </a:ext>
                  </a:extLst>
                </p:cNvPr>
                <p:cNvSpPr/>
                <p:nvPr/>
              </p:nvSpPr>
              <p:spPr>
                <a:xfrm>
                  <a:off x="11388819" y="16900297"/>
                  <a:ext cx="126777" cy="857630"/>
                </a:xfrm>
                <a:custGeom>
                  <a:avLst/>
                  <a:gdLst>
                    <a:gd name="connsiteX0" fmla="*/ 0 w 126777"/>
                    <a:gd name="connsiteY0" fmla="*/ 63817 h 857630"/>
                    <a:gd name="connsiteX1" fmla="*/ 63818 w 126777"/>
                    <a:gd name="connsiteY1" fmla="*/ 0 h 857630"/>
                    <a:gd name="connsiteX2" fmla="*/ 126778 w 126777"/>
                    <a:gd name="connsiteY2" fmla="*/ 63817 h 857630"/>
                    <a:gd name="connsiteX3" fmla="*/ 126778 w 126777"/>
                    <a:gd name="connsiteY3" fmla="*/ 793814 h 857630"/>
                    <a:gd name="connsiteX4" fmla="*/ 63818 w 126777"/>
                    <a:gd name="connsiteY4" fmla="*/ 857631 h 857630"/>
                    <a:gd name="connsiteX5" fmla="*/ 0 w 126777"/>
                    <a:gd name="connsiteY5" fmla="*/ 793814 h 857630"/>
                    <a:gd name="connsiteX6" fmla="*/ 0 w 126777"/>
                    <a:gd name="connsiteY6" fmla="*/ 63817 h 857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777" h="857630">
                      <a:moveTo>
                        <a:pt x="0" y="63817"/>
                      </a:moveTo>
                      <a:cubicBezTo>
                        <a:pt x="0" y="28766"/>
                        <a:pt x="28766" y="0"/>
                        <a:pt x="63818" y="0"/>
                      </a:cubicBezTo>
                      <a:cubicBezTo>
                        <a:pt x="98870" y="0"/>
                        <a:pt x="126778" y="28766"/>
                        <a:pt x="126778" y="63817"/>
                      </a:cubicBezTo>
                      <a:lnTo>
                        <a:pt x="126778" y="793814"/>
                      </a:lnTo>
                      <a:cubicBezTo>
                        <a:pt x="126778" y="828866"/>
                        <a:pt x="98965" y="857631"/>
                        <a:pt x="63818" y="857631"/>
                      </a:cubicBezTo>
                      <a:cubicBezTo>
                        <a:pt x="28670" y="857631"/>
                        <a:pt x="0" y="828866"/>
                        <a:pt x="0" y="793814"/>
                      </a:cubicBezTo>
                      <a:lnTo>
                        <a:pt x="0" y="63817"/>
                      </a:lnTo>
                      <a:close/>
                    </a:path>
                  </a:pathLst>
                </a:custGeom>
                <a:grpFill/>
                <a:ln w="9525" cap="flat">
                  <a:noFill/>
                  <a:prstDash val="solid"/>
                  <a:miter/>
                </a:ln>
              </p:spPr>
              <p:txBody>
                <a:bodyPr rtlCol="0" anchor="ctr"/>
                <a:lstStyle/>
                <a:p>
                  <a:endParaRPr lang="en-GB"/>
                </a:p>
              </p:txBody>
            </p:sp>
            <p:sp>
              <p:nvSpPr>
                <p:cNvPr id="122" name="Freeform: Shape 121">
                  <a:extLst>
                    <a:ext uri="{FF2B5EF4-FFF2-40B4-BE49-F238E27FC236}">
                      <a16:creationId xmlns:a16="http://schemas.microsoft.com/office/drawing/2014/main" id="{877E588F-8772-E81E-196A-D0F25210E142}"/>
                    </a:ext>
                  </a:extLst>
                </p:cNvPr>
                <p:cNvSpPr/>
                <p:nvPr/>
              </p:nvSpPr>
              <p:spPr>
                <a:xfrm>
                  <a:off x="9683001" y="18121607"/>
                  <a:ext cx="310867" cy="347729"/>
                </a:xfrm>
                <a:custGeom>
                  <a:avLst/>
                  <a:gdLst>
                    <a:gd name="connsiteX0" fmla="*/ 14750 w 310867"/>
                    <a:gd name="connsiteY0" fmla="*/ 103713 h 347729"/>
                    <a:gd name="connsiteX1" fmla="*/ 22846 w 310867"/>
                    <a:gd name="connsiteY1" fmla="*/ 14750 h 347729"/>
                    <a:gd name="connsiteX2" fmla="*/ 111809 w 310867"/>
                    <a:gd name="connsiteY2" fmla="*/ 22846 h 347729"/>
                    <a:gd name="connsiteX3" fmla="*/ 296118 w 310867"/>
                    <a:gd name="connsiteY3" fmla="*/ 244017 h 347729"/>
                    <a:gd name="connsiteX4" fmla="*/ 288022 w 310867"/>
                    <a:gd name="connsiteY4" fmla="*/ 332980 h 347729"/>
                    <a:gd name="connsiteX5" fmla="*/ 199058 w 310867"/>
                    <a:gd name="connsiteY5" fmla="*/ 324884 h 347729"/>
                    <a:gd name="connsiteX6" fmla="*/ 14750 w 310867"/>
                    <a:gd name="connsiteY6" fmla="*/ 103713 h 34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867" h="347729">
                      <a:moveTo>
                        <a:pt x="14750" y="103713"/>
                      </a:moveTo>
                      <a:cubicBezTo>
                        <a:pt x="-7729" y="76758"/>
                        <a:pt x="-4110" y="36276"/>
                        <a:pt x="22846" y="14750"/>
                      </a:cubicBezTo>
                      <a:cubicBezTo>
                        <a:pt x="49802" y="-7729"/>
                        <a:pt x="89330" y="-4110"/>
                        <a:pt x="111809" y="22846"/>
                      </a:cubicBezTo>
                      <a:lnTo>
                        <a:pt x="296118" y="244017"/>
                      </a:lnTo>
                      <a:cubicBezTo>
                        <a:pt x="318597" y="270972"/>
                        <a:pt x="314978" y="310501"/>
                        <a:pt x="288022" y="332980"/>
                      </a:cubicBezTo>
                      <a:cubicBezTo>
                        <a:pt x="261066" y="355459"/>
                        <a:pt x="221537" y="351839"/>
                        <a:pt x="199058" y="324884"/>
                      </a:cubicBezTo>
                      <a:lnTo>
                        <a:pt x="14750" y="103713"/>
                      </a:lnTo>
                      <a:close/>
                    </a:path>
                  </a:pathLst>
                </a:custGeom>
                <a:grpFill/>
                <a:ln w="9525" cap="flat">
                  <a:noFill/>
                  <a:prstDash val="solid"/>
                  <a:miter/>
                </a:ln>
              </p:spPr>
              <p:txBody>
                <a:bodyPr rtlCol="0" anchor="ctr"/>
                <a:lstStyle/>
                <a:p>
                  <a:endParaRPr lang="en-GB"/>
                </a:p>
              </p:txBody>
            </p:sp>
            <p:sp>
              <p:nvSpPr>
                <p:cNvPr id="123" name="Freeform: Shape 122">
                  <a:extLst>
                    <a:ext uri="{FF2B5EF4-FFF2-40B4-BE49-F238E27FC236}">
                      <a16:creationId xmlns:a16="http://schemas.microsoft.com/office/drawing/2014/main" id="{F8058D7A-0C29-5AD6-6234-56E646A1A4FF}"/>
                    </a:ext>
                  </a:extLst>
                </p:cNvPr>
                <p:cNvSpPr/>
                <p:nvPr/>
              </p:nvSpPr>
              <p:spPr>
                <a:xfrm>
                  <a:off x="9867405" y="17918439"/>
                  <a:ext cx="479841" cy="550897"/>
                </a:xfrm>
                <a:custGeom>
                  <a:avLst/>
                  <a:gdLst>
                    <a:gd name="connsiteX0" fmla="*/ 367937 w 479841"/>
                    <a:gd name="connsiteY0" fmla="*/ 22846 h 550897"/>
                    <a:gd name="connsiteX1" fmla="*/ 456995 w 479841"/>
                    <a:gd name="connsiteY1" fmla="*/ 14750 h 550897"/>
                    <a:gd name="connsiteX2" fmla="*/ 465092 w 479841"/>
                    <a:gd name="connsiteY2" fmla="*/ 103713 h 550897"/>
                    <a:gd name="connsiteX3" fmla="*/ 111809 w 479841"/>
                    <a:gd name="connsiteY3" fmla="*/ 528052 h 550897"/>
                    <a:gd name="connsiteX4" fmla="*/ 22846 w 479841"/>
                    <a:gd name="connsiteY4" fmla="*/ 536148 h 550897"/>
                    <a:gd name="connsiteX5" fmla="*/ 14750 w 479841"/>
                    <a:gd name="connsiteY5" fmla="*/ 447185 h 550897"/>
                    <a:gd name="connsiteX6" fmla="*/ 368032 w 479841"/>
                    <a:gd name="connsiteY6" fmla="*/ 22846 h 55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841" h="550897">
                      <a:moveTo>
                        <a:pt x="367937" y="22846"/>
                      </a:moveTo>
                      <a:cubicBezTo>
                        <a:pt x="390416" y="-4110"/>
                        <a:pt x="429944" y="-7729"/>
                        <a:pt x="456995" y="14750"/>
                      </a:cubicBezTo>
                      <a:cubicBezTo>
                        <a:pt x="483951" y="37229"/>
                        <a:pt x="487571" y="76757"/>
                        <a:pt x="465092" y="103713"/>
                      </a:cubicBezTo>
                      <a:lnTo>
                        <a:pt x="111809" y="528052"/>
                      </a:lnTo>
                      <a:cubicBezTo>
                        <a:pt x="89330" y="555008"/>
                        <a:pt x="49802" y="558627"/>
                        <a:pt x="22846" y="536148"/>
                      </a:cubicBezTo>
                      <a:cubicBezTo>
                        <a:pt x="-4110" y="513669"/>
                        <a:pt x="-7729" y="474140"/>
                        <a:pt x="14750" y="447185"/>
                      </a:cubicBezTo>
                      <a:lnTo>
                        <a:pt x="368032" y="22846"/>
                      </a:lnTo>
                      <a:close/>
                    </a:path>
                  </a:pathLst>
                </a:custGeom>
                <a:grpFill/>
                <a:ln w="9525" cap="flat">
                  <a:noFill/>
                  <a:prstDash val="solid"/>
                  <a:miter/>
                </a:ln>
              </p:spPr>
              <p:txBody>
                <a:bodyPr rtlCol="0" anchor="ctr"/>
                <a:lstStyle/>
                <a:p>
                  <a:endParaRPr lang="en-GB"/>
                </a:p>
              </p:txBody>
            </p:sp>
            <p:sp>
              <p:nvSpPr>
                <p:cNvPr id="124" name="Freeform: Shape 123">
                  <a:extLst>
                    <a:ext uri="{FF2B5EF4-FFF2-40B4-BE49-F238E27FC236}">
                      <a16:creationId xmlns:a16="http://schemas.microsoft.com/office/drawing/2014/main" id="{F876A633-D7B4-813A-C1CE-3D08258C6707}"/>
                    </a:ext>
                  </a:extLst>
                </p:cNvPr>
                <p:cNvSpPr/>
                <p:nvPr/>
              </p:nvSpPr>
              <p:spPr>
                <a:xfrm>
                  <a:off x="12558027" y="18121607"/>
                  <a:ext cx="310257" cy="347729"/>
                </a:xfrm>
                <a:custGeom>
                  <a:avLst/>
                  <a:gdLst>
                    <a:gd name="connsiteX0" fmla="*/ 14750 w 310257"/>
                    <a:gd name="connsiteY0" fmla="*/ 103713 h 347729"/>
                    <a:gd name="connsiteX1" fmla="*/ 22846 w 310257"/>
                    <a:gd name="connsiteY1" fmla="*/ 14750 h 347729"/>
                    <a:gd name="connsiteX2" fmla="*/ 111905 w 310257"/>
                    <a:gd name="connsiteY2" fmla="*/ 22846 h 347729"/>
                    <a:gd name="connsiteX3" fmla="*/ 296213 w 310257"/>
                    <a:gd name="connsiteY3" fmla="*/ 244017 h 347729"/>
                    <a:gd name="connsiteX4" fmla="*/ 287260 w 310257"/>
                    <a:gd name="connsiteY4" fmla="*/ 332980 h 347729"/>
                    <a:gd name="connsiteX5" fmla="*/ 199154 w 310257"/>
                    <a:gd name="connsiteY5" fmla="*/ 324884 h 347729"/>
                    <a:gd name="connsiteX6" fmla="*/ 14845 w 310257"/>
                    <a:gd name="connsiteY6" fmla="*/ 103713 h 34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57" h="347729">
                      <a:moveTo>
                        <a:pt x="14750" y="103713"/>
                      </a:moveTo>
                      <a:cubicBezTo>
                        <a:pt x="-7729" y="76758"/>
                        <a:pt x="-4110" y="36276"/>
                        <a:pt x="22846" y="14750"/>
                      </a:cubicBezTo>
                      <a:cubicBezTo>
                        <a:pt x="48944" y="-7729"/>
                        <a:pt x="89330" y="-4110"/>
                        <a:pt x="111905" y="22846"/>
                      </a:cubicBezTo>
                      <a:lnTo>
                        <a:pt x="296213" y="244017"/>
                      </a:lnTo>
                      <a:cubicBezTo>
                        <a:pt x="317835" y="270972"/>
                        <a:pt x="314216" y="310501"/>
                        <a:pt x="287260" y="332980"/>
                      </a:cubicBezTo>
                      <a:cubicBezTo>
                        <a:pt x="261161" y="355459"/>
                        <a:pt x="220775" y="351839"/>
                        <a:pt x="199154" y="324884"/>
                      </a:cubicBezTo>
                      <a:lnTo>
                        <a:pt x="14845" y="103713"/>
                      </a:lnTo>
                      <a:close/>
                    </a:path>
                  </a:pathLst>
                </a:custGeom>
                <a:grpFill/>
                <a:ln w="9525" cap="flat">
                  <a:noFill/>
                  <a:prstDash val="solid"/>
                  <a:miter/>
                </a:ln>
              </p:spPr>
              <p:txBody>
                <a:bodyPr rtlCol="0" anchor="ctr"/>
                <a:lstStyle/>
                <a:p>
                  <a:endParaRPr lang="en-GB"/>
                </a:p>
              </p:txBody>
            </p:sp>
            <p:sp>
              <p:nvSpPr>
                <p:cNvPr id="125" name="Freeform: Shape 124">
                  <a:extLst>
                    <a:ext uri="{FF2B5EF4-FFF2-40B4-BE49-F238E27FC236}">
                      <a16:creationId xmlns:a16="http://schemas.microsoft.com/office/drawing/2014/main" id="{4D102BC9-45A9-D4A1-0E60-21CCE3B8CD21}"/>
                    </a:ext>
                  </a:extLst>
                </p:cNvPr>
                <p:cNvSpPr/>
                <p:nvPr/>
              </p:nvSpPr>
              <p:spPr>
                <a:xfrm>
                  <a:off x="12742336" y="17918439"/>
                  <a:ext cx="478984" cy="550897"/>
                </a:xfrm>
                <a:custGeom>
                  <a:avLst/>
                  <a:gdLst>
                    <a:gd name="connsiteX0" fmla="*/ 367175 w 478984"/>
                    <a:gd name="connsiteY0" fmla="*/ 22846 h 550897"/>
                    <a:gd name="connsiteX1" fmla="*/ 456138 w 478984"/>
                    <a:gd name="connsiteY1" fmla="*/ 14750 h 550897"/>
                    <a:gd name="connsiteX2" fmla="*/ 464234 w 478984"/>
                    <a:gd name="connsiteY2" fmla="*/ 103713 h 550897"/>
                    <a:gd name="connsiteX3" fmla="*/ 111809 w 478984"/>
                    <a:gd name="connsiteY3" fmla="*/ 528052 h 550897"/>
                    <a:gd name="connsiteX4" fmla="*/ 22846 w 478984"/>
                    <a:gd name="connsiteY4" fmla="*/ 536148 h 550897"/>
                    <a:gd name="connsiteX5" fmla="*/ 14750 w 478984"/>
                    <a:gd name="connsiteY5" fmla="*/ 447185 h 550897"/>
                    <a:gd name="connsiteX6" fmla="*/ 367175 w 478984"/>
                    <a:gd name="connsiteY6" fmla="*/ 22846 h 55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8984" h="550897">
                      <a:moveTo>
                        <a:pt x="367175" y="22846"/>
                      </a:moveTo>
                      <a:cubicBezTo>
                        <a:pt x="389654" y="-4110"/>
                        <a:pt x="429182" y="-7729"/>
                        <a:pt x="456138" y="14750"/>
                      </a:cubicBezTo>
                      <a:cubicBezTo>
                        <a:pt x="483094" y="37229"/>
                        <a:pt x="486713" y="76757"/>
                        <a:pt x="464234" y="103713"/>
                      </a:cubicBezTo>
                      <a:lnTo>
                        <a:pt x="111809" y="528052"/>
                      </a:lnTo>
                      <a:cubicBezTo>
                        <a:pt x="89330" y="555008"/>
                        <a:pt x="48849" y="558627"/>
                        <a:pt x="22846" y="536148"/>
                      </a:cubicBezTo>
                      <a:cubicBezTo>
                        <a:pt x="-4110" y="513669"/>
                        <a:pt x="-7729" y="474140"/>
                        <a:pt x="14750" y="447185"/>
                      </a:cubicBezTo>
                      <a:lnTo>
                        <a:pt x="367175" y="22846"/>
                      </a:lnTo>
                      <a:close/>
                    </a:path>
                  </a:pathLst>
                </a:custGeom>
                <a:grpFill/>
                <a:ln w="9525" cap="flat">
                  <a:noFill/>
                  <a:prstDash val="solid"/>
                  <a:miter/>
                </a:ln>
              </p:spPr>
              <p:txBody>
                <a:bodyPr rtlCol="0" anchor="ctr"/>
                <a:lstStyle/>
                <a:p>
                  <a:endParaRPr lang="en-GB"/>
                </a:p>
              </p:txBody>
            </p:sp>
            <p:sp>
              <p:nvSpPr>
                <p:cNvPr id="126" name="Freeform: Shape 125">
                  <a:extLst>
                    <a:ext uri="{FF2B5EF4-FFF2-40B4-BE49-F238E27FC236}">
                      <a16:creationId xmlns:a16="http://schemas.microsoft.com/office/drawing/2014/main" id="{F22A2B64-23B5-AA34-9710-297D38C58C30}"/>
                    </a:ext>
                  </a:extLst>
                </p:cNvPr>
                <p:cNvSpPr/>
                <p:nvPr/>
              </p:nvSpPr>
              <p:spPr>
                <a:xfrm>
                  <a:off x="11191628" y="17933188"/>
                  <a:ext cx="521708" cy="521398"/>
                </a:xfrm>
                <a:custGeom>
                  <a:avLst/>
                  <a:gdLst>
                    <a:gd name="connsiteX0" fmla="*/ 108133 w 521708"/>
                    <a:gd name="connsiteY0" fmla="*/ 502539 h 521398"/>
                    <a:gd name="connsiteX1" fmla="*/ 18217 w 521708"/>
                    <a:gd name="connsiteY1" fmla="*/ 502539 h 521398"/>
                    <a:gd name="connsiteX2" fmla="*/ 18217 w 521708"/>
                    <a:gd name="connsiteY2" fmla="*/ 413480 h 521398"/>
                    <a:gd name="connsiteX3" fmla="*/ 412933 w 521708"/>
                    <a:gd name="connsiteY3" fmla="*/ 18859 h 521398"/>
                    <a:gd name="connsiteX4" fmla="*/ 502849 w 521708"/>
                    <a:gd name="connsiteY4" fmla="*/ 18859 h 521398"/>
                    <a:gd name="connsiteX5" fmla="*/ 502849 w 521708"/>
                    <a:gd name="connsiteY5" fmla="*/ 107823 h 521398"/>
                    <a:gd name="connsiteX6" fmla="*/ 108228 w 521708"/>
                    <a:gd name="connsiteY6" fmla="*/ 502539 h 52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708" h="521398">
                      <a:moveTo>
                        <a:pt x="108133" y="502539"/>
                      </a:moveTo>
                      <a:cubicBezTo>
                        <a:pt x="83844" y="527685"/>
                        <a:pt x="43363" y="527685"/>
                        <a:pt x="18217" y="502539"/>
                      </a:cubicBezTo>
                      <a:cubicBezTo>
                        <a:pt x="-6072" y="478250"/>
                        <a:pt x="-6072" y="437769"/>
                        <a:pt x="18217" y="413480"/>
                      </a:cubicBezTo>
                      <a:lnTo>
                        <a:pt x="412933" y="18859"/>
                      </a:lnTo>
                      <a:cubicBezTo>
                        <a:pt x="438079" y="-6286"/>
                        <a:pt x="478560" y="-6286"/>
                        <a:pt x="502849" y="18859"/>
                      </a:cubicBezTo>
                      <a:cubicBezTo>
                        <a:pt x="527995" y="43148"/>
                        <a:pt x="527995" y="83629"/>
                        <a:pt x="502849" y="107823"/>
                      </a:cubicBezTo>
                      <a:lnTo>
                        <a:pt x="108228" y="502539"/>
                      </a:lnTo>
                      <a:close/>
                    </a:path>
                  </a:pathLst>
                </a:custGeom>
                <a:grpFill/>
                <a:ln w="9525" cap="flat">
                  <a:noFill/>
                  <a:prstDash val="solid"/>
                  <a:miter/>
                </a:ln>
              </p:spPr>
              <p:txBody>
                <a:bodyPr rtlCol="0" anchor="ctr"/>
                <a:lstStyle/>
                <a:p>
                  <a:endParaRPr lang="en-GB"/>
                </a:p>
              </p:txBody>
            </p:sp>
            <p:sp>
              <p:nvSpPr>
                <p:cNvPr id="127" name="Freeform: Shape 126">
                  <a:extLst>
                    <a:ext uri="{FF2B5EF4-FFF2-40B4-BE49-F238E27FC236}">
                      <a16:creationId xmlns:a16="http://schemas.microsoft.com/office/drawing/2014/main" id="{B6F12EA9-BD80-A97D-D007-C462181774F4}"/>
                    </a:ext>
                  </a:extLst>
                </p:cNvPr>
                <p:cNvSpPr/>
                <p:nvPr/>
              </p:nvSpPr>
              <p:spPr>
                <a:xfrm>
                  <a:off x="11191628" y="17933283"/>
                  <a:ext cx="521612" cy="521398"/>
                </a:xfrm>
                <a:custGeom>
                  <a:avLst/>
                  <a:gdLst>
                    <a:gd name="connsiteX0" fmla="*/ 18217 w 521612"/>
                    <a:gd name="connsiteY0" fmla="*/ 107823 h 521398"/>
                    <a:gd name="connsiteX1" fmla="*/ 18217 w 521612"/>
                    <a:gd name="connsiteY1" fmla="*/ 18860 h 521398"/>
                    <a:gd name="connsiteX2" fmla="*/ 108133 w 521612"/>
                    <a:gd name="connsiteY2" fmla="*/ 18860 h 521398"/>
                    <a:gd name="connsiteX3" fmla="*/ 502753 w 521612"/>
                    <a:gd name="connsiteY3" fmla="*/ 413480 h 521398"/>
                    <a:gd name="connsiteX4" fmla="*/ 502753 w 521612"/>
                    <a:gd name="connsiteY4" fmla="*/ 502539 h 521398"/>
                    <a:gd name="connsiteX5" fmla="*/ 412837 w 521612"/>
                    <a:gd name="connsiteY5" fmla="*/ 502539 h 521398"/>
                    <a:gd name="connsiteX6" fmla="*/ 18121 w 521612"/>
                    <a:gd name="connsiteY6" fmla="*/ 107823 h 52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612" h="521398">
                      <a:moveTo>
                        <a:pt x="18217" y="107823"/>
                      </a:moveTo>
                      <a:cubicBezTo>
                        <a:pt x="-6072" y="83534"/>
                        <a:pt x="-6072" y="43053"/>
                        <a:pt x="18217" y="18860"/>
                      </a:cubicBezTo>
                      <a:cubicBezTo>
                        <a:pt x="43363" y="-6287"/>
                        <a:pt x="83844" y="-6287"/>
                        <a:pt x="108133" y="18860"/>
                      </a:cubicBezTo>
                      <a:lnTo>
                        <a:pt x="502753" y="413480"/>
                      </a:lnTo>
                      <a:cubicBezTo>
                        <a:pt x="527899" y="437769"/>
                        <a:pt x="527899" y="478250"/>
                        <a:pt x="502753" y="502539"/>
                      </a:cubicBezTo>
                      <a:cubicBezTo>
                        <a:pt x="478465" y="527685"/>
                        <a:pt x="438079" y="527685"/>
                        <a:pt x="412837" y="502539"/>
                      </a:cubicBezTo>
                      <a:lnTo>
                        <a:pt x="18121" y="107823"/>
                      </a:lnTo>
                      <a:close/>
                    </a:path>
                  </a:pathLst>
                </a:custGeom>
                <a:grpFill/>
                <a:ln w="9525" cap="flat">
                  <a:noFill/>
                  <a:prstDash val="solid"/>
                  <a:miter/>
                </a:ln>
              </p:spPr>
              <p:txBody>
                <a:bodyPr rtlCol="0" anchor="ctr"/>
                <a:lstStyle/>
                <a:p>
                  <a:endParaRPr lang="en-GB"/>
                </a:p>
              </p:txBody>
            </p:sp>
          </p:grpSp>
        </p:grpSp>
      </p:grpSp>
      <p:grpSp>
        <p:nvGrpSpPr>
          <p:cNvPr id="12" name="Group 11">
            <a:extLst>
              <a:ext uri="{FF2B5EF4-FFF2-40B4-BE49-F238E27FC236}">
                <a16:creationId xmlns:a16="http://schemas.microsoft.com/office/drawing/2014/main" id="{F77698ED-6CFB-B28C-F28D-7647581710B1}"/>
              </a:ext>
            </a:extLst>
          </p:cNvPr>
          <p:cNvGrpSpPr/>
          <p:nvPr/>
        </p:nvGrpSpPr>
        <p:grpSpPr>
          <a:xfrm>
            <a:off x="1774442" y="19129949"/>
            <a:ext cx="18738772" cy="7541621"/>
            <a:chOff x="1774442" y="19129949"/>
            <a:chExt cx="18738772" cy="7541621"/>
          </a:xfrm>
        </p:grpSpPr>
        <p:sp>
          <p:nvSpPr>
            <p:cNvPr id="83" name="TextBox 82">
              <a:extLst>
                <a:ext uri="{FF2B5EF4-FFF2-40B4-BE49-F238E27FC236}">
                  <a16:creationId xmlns:a16="http://schemas.microsoft.com/office/drawing/2014/main" id="{18698B8F-D001-E7FD-32BD-7B7C59295105}"/>
                </a:ext>
              </a:extLst>
            </p:cNvPr>
            <p:cNvSpPr txBox="1"/>
            <p:nvPr/>
          </p:nvSpPr>
          <p:spPr>
            <a:xfrm>
              <a:off x="6429589" y="21144931"/>
              <a:ext cx="4136296" cy="523220"/>
            </a:xfrm>
            <a:prstGeom prst="rect">
              <a:avLst/>
            </a:prstGeom>
            <a:noFill/>
          </p:spPr>
          <p:txBody>
            <a:bodyPr wrap="square" rtlCol="0">
              <a:spAutoFit/>
            </a:bodyPr>
            <a:lstStyle/>
            <a:p>
              <a:pPr algn="ctr"/>
              <a:r>
                <a:rPr lang="en-GB" sz="2800" b="1" u="sng">
                  <a:solidFill>
                    <a:srgbClr val="000000"/>
                  </a:solidFill>
                  <a:latin typeface="Calibri" panose="020F0502020204030204" pitchFamily="34" charset="0"/>
                  <a:ea typeface="Calibri" panose="020F0502020204030204" pitchFamily="34" charset="0"/>
                  <a:cs typeface="Calibri" panose="020F0502020204030204" pitchFamily="34" charset="0"/>
                </a:rPr>
                <a:t>Council Decision Point 2</a:t>
              </a:r>
            </a:p>
          </p:txBody>
        </p:sp>
        <p:sp>
          <p:nvSpPr>
            <p:cNvPr id="93" name="TextBox 92">
              <a:extLst>
                <a:ext uri="{FF2B5EF4-FFF2-40B4-BE49-F238E27FC236}">
                  <a16:creationId xmlns:a16="http://schemas.microsoft.com/office/drawing/2014/main" id="{51637CCE-D7D4-3CF0-36D6-FA6C2D6E1FC5}"/>
                </a:ext>
              </a:extLst>
            </p:cNvPr>
            <p:cNvSpPr txBox="1"/>
            <p:nvPr/>
          </p:nvSpPr>
          <p:spPr>
            <a:xfrm>
              <a:off x="5138868" y="19622627"/>
              <a:ext cx="1744384" cy="1569660"/>
            </a:xfrm>
            <a:prstGeom prst="rect">
              <a:avLst/>
            </a:prstGeom>
            <a:noFill/>
          </p:spPr>
          <p:txBody>
            <a:bodyPr wrap="square" rtlCol="0">
              <a:spAutoFit/>
            </a:bodyPr>
            <a:lstStyle/>
            <a:p>
              <a:r>
                <a:rPr lang="en-GB" sz="9600" b="1">
                  <a:ln w="12700">
                    <a:solidFill>
                      <a:srgbClr val="023459"/>
                    </a:solidFill>
                    <a:prstDash val="solid"/>
                  </a:ln>
                  <a:pattFill prst="dkUpDiag">
                    <a:fgClr>
                      <a:srgbClr val="023459"/>
                    </a:fgClr>
                    <a:bgClr>
                      <a:srgbClr val="BBE1FD"/>
                    </a:bgClr>
                  </a:pattFill>
                  <a:effectLst>
                    <a:outerShdw dist="38100" dir="2640000" algn="bl" rotWithShape="0">
                      <a:srgbClr val="023459"/>
                    </a:outerShdw>
                    <a:reflection stA="45000" endPos="1000" dist="50800" dir="5400000" sy="-100000" algn="bl" rotWithShape="0"/>
                  </a:effectLst>
                  <a:latin typeface="Bernard MT Condensed" panose="02050806060905020404" pitchFamily="18" charset="0"/>
                </a:rPr>
                <a:t>5</a:t>
              </a:r>
            </a:p>
          </p:txBody>
        </p:sp>
        <p:sp>
          <p:nvSpPr>
            <p:cNvPr id="94" name="TextBox 93">
              <a:extLst>
                <a:ext uri="{FF2B5EF4-FFF2-40B4-BE49-F238E27FC236}">
                  <a16:creationId xmlns:a16="http://schemas.microsoft.com/office/drawing/2014/main" id="{4634B085-D06D-E2F9-F4FF-2972E84F8AD1}"/>
                </a:ext>
              </a:extLst>
            </p:cNvPr>
            <p:cNvSpPr txBox="1"/>
            <p:nvPr/>
          </p:nvSpPr>
          <p:spPr>
            <a:xfrm>
              <a:off x="9580023" y="19587071"/>
              <a:ext cx="1744384" cy="1569660"/>
            </a:xfrm>
            <a:prstGeom prst="rect">
              <a:avLst/>
            </a:prstGeom>
            <a:noFill/>
          </p:spPr>
          <p:txBody>
            <a:bodyPr wrap="square" rtlCol="0">
              <a:spAutoFit/>
            </a:bodyPr>
            <a:lstStyle/>
            <a:p>
              <a:r>
                <a:rPr lang="en-GB" sz="9600" b="1">
                  <a:ln w="12700">
                    <a:solidFill>
                      <a:srgbClr val="023459"/>
                    </a:solidFill>
                    <a:prstDash val="solid"/>
                  </a:ln>
                  <a:pattFill prst="dkUpDiag">
                    <a:fgClr>
                      <a:srgbClr val="023459"/>
                    </a:fgClr>
                    <a:bgClr>
                      <a:srgbClr val="BBE1FD"/>
                    </a:bgClr>
                  </a:pattFill>
                  <a:effectLst>
                    <a:outerShdw dist="38100" dir="2640000" algn="bl" rotWithShape="0">
                      <a:srgbClr val="023459"/>
                    </a:outerShdw>
                    <a:reflection stA="45000" endPos="1000" dist="50800" dir="5400000" sy="-100000" algn="bl" rotWithShape="0"/>
                  </a:effectLst>
                  <a:latin typeface="Bernard MT Condensed" panose="02050806060905020404" pitchFamily="18" charset="0"/>
                </a:rPr>
                <a:t>6</a:t>
              </a:r>
            </a:p>
          </p:txBody>
        </p:sp>
        <p:sp>
          <p:nvSpPr>
            <p:cNvPr id="95" name="TextBox 94">
              <a:extLst>
                <a:ext uri="{FF2B5EF4-FFF2-40B4-BE49-F238E27FC236}">
                  <a16:creationId xmlns:a16="http://schemas.microsoft.com/office/drawing/2014/main" id="{A02DC186-D630-36C8-6470-3D8BCAF45795}"/>
                </a:ext>
              </a:extLst>
            </p:cNvPr>
            <p:cNvSpPr txBox="1"/>
            <p:nvPr/>
          </p:nvSpPr>
          <p:spPr>
            <a:xfrm>
              <a:off x="14248518" y="19587071"/>
              <a:ext cx="1744384" cy="1569660"/>
            </a:xfrm>
            <a:prstGeom prst="rect">
              <a:avLst/>
            </a:prstGeom>
            <a:noFill/>
          </p:spPr>
          <p:txBody>
            <a:bodyPr wrap="square" rtlCol="0">
              <a:spAutoFit/>
            </a:bodyPr>
            <a:lstStyle/>
            <a:p>
              <a:r>
                <a:rPr lang="en-GB" sz="9600" b="1">
                  <a:ln w="12700">
                    <a:solidFill>
                      <a:srgbClr val="023459"/>
                    </a:solidFill>
                    <a:prstDash val="solid"/>
                  </a:ln>
                  <a:pattFill prst="dkUpDiag">
                    <a:fgClr>
                      <a:srgbClr val="023459"/>
                    </a:fgClr>
                    <a:bgClr>
                      <a:srgbClr val="BBE1FD"/>
                    </a:bgClr>
                  </a:pattFill>
                  <a:effectLst>
                    <a:outerShdw dist="38100" dir="2640000" algn="bl" rotWithShape="0">
                      <a:srgbClr val="023459"/>
                    </a:outerShdw>
                    <a:reflection stA="45000" endPos="1000" dist="50800" dir="5400000" sy="-100000" algn="bl" rotWithShape="0"/>
                  </a:effectLst>
                  <a:latin typeface="Bernard MT Condensed" panose="02050806060905020404" pitchFamily="18" charset="0"/>
                </a:rPr>
                <a:t>7</a:t>
              </a:r>
            </a:p>
          </p:txBody>
        </p:sp>
        <p:sp>
          <p:nvSpPr>
            <p:cNvPr id="96" name="TextBox 95">
              <a:extLst>
                <a:ext uri="{FF2B5EF4-FFF2-40B4-BE49-F238E27FC236}">
                  <a16:creationId xmlns:a16="http://schemas.microsoft.com/office/drawing/2014/main" id="{EACCE617-ADC8-FEA5-2D87-673572829D32}"/>
                </a:ext>
              </a:extLst>
            </p:cNvPr>
            <p:cNvSpPr txBox="1"/>
            <p:nvPr/>
          </p:nvSpPr>
          <p:spPr>
            <a:xfrm>
              <a:off x="18768830" y="19587071"/>
              <a:ext cx="1744384" cy="1569660"/>
            </a:xfrm>
            <a:prstGeom prst="rect">
              <a:avLst/>
            </a:prstGeom>
            <a:noFill/>
          </p:spPr>
          <p:txBody>
            <a:bodyPr wrap="square" rtlCol="0">
              <a:spAutoFit/>
            </a:bodyPr>
            <a:lstStyle/>
            <a:p>
              <a:r>
                <a:rPr lang="en-GB" sz="9600" b="1">
                  <a:ln w="12700">
                    <a:solidFill>
                      <a:srgbClr val="023459"/>
                    </a:solidFill>
                    <a:prstDash val="solid"/>
                  </a:ln>
                  <a:pattFill prst="dkUpDiag">
                    <a:fgClr>
                      <a:srgbClr val="023459"/>
                    </a:fgClr>
                    <a:bgClr>
                      <a:srgbClr val="BBE1FD"/>
                    </a:bgClr>
                  </a:pattFill>
                  <a:effectLst>
                    <a:outerShdw dist="38100" dir="2640000" algn="bl" rotWithShape="0">
                      <a:srgbClr val="023459"/>
                    </a:outerShdw>
                    <a:reflection stA="45000" endPos="1000" dist="50800" dir="5400000" sy="-100000" algn="bl" rotWithShape="0"/>
                  </a:effectLst>
                  <a:latin typeface="Bernard MT Condensed" panose="02050806060905020404" pitchFamily="18" charset="0"/>
                </a:rPr>
                <a:t>8</a:t>
              </a:r>
            </a:p>
          </p:txBody>
        </p:sp>
        <p:sp>
          <p:nvSpPr>
            <p:cNvPr id="53" name="TextBox 52">
              <a:extLst>
                <a:ext uri="{FF2B5EF4-FFF2-40B4-BE49-F238E27FC236}">
                  <a16:creationId xmlns:a16="http://schemas.microsoft.com/office/drawing/2014/main" id="{859C2B77-B2BC-1B0C-D325-6F0375852A8E}"/>
                </a:ext>
              </a:extLst>
            </p:cNvPr>
            <p:cNvSpPr txBox="1"/>
            <p:nvPr/>
          </p:nvSpPr>
          <p:spPr>
            <a:xfrm>
              <a:off x="1874764" y="21136875"/>
              <a:ext cx="4136296" cy="467692"/>
            </a:xfrm>
            <a:prstGeom prst="rect">
              <a:avLst/>
            </a:prstGeom>
            <a:noFill/>
          </p:spPr>
          <p:txBody>
            <a:bodyPr wrap="square" rtlCol="0">
              <a:spAutoFit/>
            </a:bodyPr>
            <a:lstStyle/>
            <a:p>
              <a:pPr algn="ctr"/>
              <a:r>
                <a:rPr lang="en-GB" sz="2400" b="1">
                  <a:solidFill>
                    <a:srgbClr val="000000"/>
                  </a:solidFill>
                  <a:latin typeface="Calibri" panose="020F0502020204030204" pitchFamily="34" charset="0"/>
                  <a:ea typeface="Calibri" panose="020F0502020204030204" pitchFamily="34" charset="0"/>
                  <a:cs typeface="Calibri" panose="020F0502020204030204" pitchFamily="34" charset="0"/>
                </a:rPr>
                <a:t>Detailed Options Appraisal</a:t>
              </a:r>
            </a:p>
          </p:txBody>
        </p:sp>
        <p:sp>
          <p:nvSpPr>
            <p:cNvPr id="54" name="TextBox 53">
              <a:extLst>
                <a:ext uri="{FF2B5EF4-FFF2-40B4-BE49-F238E27FC236}">
                  <a16:creationId xmlns:a16="http://schemas.microsoft.com/office/drawing/2014/main" id="{335E53CF-220B-DF87-1866-9CCC012572B4}"/>
                </a:ext>
              </a:extLst>
            </p:cNvPr>
            <p:cNvSpPr txBox="1"/>
            <p:nvPr/>
          </p:nvSpPr>
          <p:spPr>
            <a:xfrm>
              <a:off x="1774442" y="22024144"/>
              <a:ext cx="4136296" cy="4647426"/>
            </a:xfrm>
            <a:prstGeom prst="rect">
              <a:avLst/>
            </a:prstGeom>
            <a:noFill/>
          </p:spPr>
          <p:txBody>
            <a:bodyPr wrap="square" lIns="180000" rIns="180000" rtlCol="0">
              <a:spAutoFit/>
            </a:bodyPr>
            <a:lstStyle/>
            <a:p>
              <a:pPr algn="ctr">
                <a:spcBef>
                  <a:spcPts val="600"/>
                </a:spcBef>
                <a:spcAft>
                  <a:spcPts val="600"/>
                </a:spcAft>
              </a:pPr>
              <a:r>
                <a:rPr lang="en-GB" sz="2200">
                  <a:solidFill>
                    <a:srgbClr val="000000"/>
                  </a:solidFill>
                  <a:latin typeface="Calibri" panose="020F0502020204030204" pitchFamily="34" charset="0"/>
                  <a:ea typeface="Calibri" panose="020F0502020204030204" pitchFamily="34" charset="0"/>
                  <a:cs typeface="Calibri" panose="020F0502020204030204" pitchFamily="34" charset="0"/>
                </a:rPr>
                <a:t>This part of the business case contains the key quantitative analysis and appraisal, undertaken in accordance with appraisal and business case guidance.</a:t>
              </a:r>
            </a:p>
            <a:p>
              <a:pPr algn="ctr">
                <a:spcBef>
                  <a:spcPts val="600"/>
                </a:spcBef>
                <a:spcAft>
                  <a:spcPts val="600"/>
                </a:spcAft>
              </a:pPr>
              <a:r>
                <a:rPr lang="en-GB" sz="2200">
                  <a:solidFill>
                    <a:srgbClr val="000000"/>
                  </a:solidFill>
                  <a:latin typeface="Calibri" panose="020F0502020204030204" pitchFamily="34" charset="0"/>
                  <a:ea typeface="Calibri" panose="020F0502020204030204" pitchFamily="34" charset="0"/>
                  <a:cs typeface="Calibri" panose="020F0502020204030204" pitchFamily="34" charset="0"/>
                </a:rPr>
                <a:t>This will include but not be limited to the development of Benefit-Cost Ratios (BCRs),  whole life greenhouse gas emissions comparisons, affordability and public acceptability.</a:t>
              </a:r>
              <a:endParaRPr lang="en-GB" sz="2200" b="1">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55" name="TextBox 54">
              <a:extLst>
                <a:ext uri="{FF2B5EF4-FFF2-40B4-BE49-F238E27FC236}">
                  <a16:creationId xmlns:a16="http://schemas.microsoft.com/office/drawing/2014/main" id="{A6254D1D-BCF3-ECA0-50F4-DA2D423C8AEB}"/>
                </a:ext>
              </a:extLst>
            </p:cNvPr>
            <p:cNvSpPr txBox="1"/>
            <p:nvPr/>
          </p:nvSpPr>
          <p:spPr>
            <a:xfrm>
              <a:off x="11053184" y="21079440"/>
              <a:ext cx="4136296" cy="830997"/>
            </a:xfrm>
            <a:prstGeom prst="rect">
              <a:avLst/>
            </a:prstGeom>
            <a:noFill/>
          </p:spPr>
          <p:txBody>
            <a:bodyPr wrap="square" rtlCol="0">
              <a:spAutoFit/>
            </a:bodyPr>
            <a:lstStyle/>
            <a:p>
              <a:pPr algn="ctr"/>
              <a:r>
                <a:rPr lang="en-GB" sz="2400" b="1">
                  <a:solidFill>
                    <a:srgbClr val="000000"/>
                  </a:solidFill>
                  <a:latin typeface="Calibri" panose="020F0502020204030204" pitchFamily="34" charset="0"/>
                  <a:ea typeface="Calibri" panose="020F0502020204030204" pitchFamily="34" charset="0"/>
                  <a:cs typeface="Calibri" panose="020F0502020204030204" pitchFamily="34" charset="0"/>
                </a:rPr>
                <a:t>Network options and sequencing</a:t>
              </a:r>
            </a:p>
          </p:txBody>
        </p:sp>
        <p:sp>
          <p:nvSpPr>
            <p:cNvPr id="57" name="TextBox 56">
              <a:extLst>
                <a:ext uri="{FF2B5EF4-FFF2-40B4-BE49-F238E27FC236}">
                  <a16:creationId xmlns:a16="http://schemas.microsoft.com/office/drawing/2014/main" id="{BB799DA1-7612-22ED-83BD-ABAF3AED39EC}"/>
                </a:ext>
              </a:extLst>
            </p:cNvPr>
            <p:cNvSpPr txBox="1"/>
            <p:nvPr/>
          </p:nvSpPr>
          <p:spPr>
            <a:xfrm>
              <a:off x="11462526" y="22024144"/>
              <a:ext cx="3702605" cy="4647426"/>
            </a:xfrm>
            <a:prstGeom prst="rect">
              <a:avLst/>
            </a:prstGeom>
            <a:noFill/>
          </p:spPr>
          <p:txBody>
            <a:bodyPr wrap="square" lIns="180000" rIns="180000" rtlCol="0">
              <a:spAutoFit/>
            </a:bodyPr>
            <a:lstStyle/>
            <a:p>
              <a:pPr algn="ctr">
                <a:spcBef>
                  <a:spcPts val="600"/>
                </a:spcBef>
                <a:spcAft>
                  <a:spcPts val="600"/>
                </a:spcAft>
              </a:pPr>
              <a:r>
                <a:rPr lang="en-GB" sz="2200">
                  <a:solidFill>
                    <a:srgbClr val="000000"/>
                  </a:solidFill>
                  <a:latin typeface="Calibri" panose="020F0502020204030204" pitchFamily="34" charset="0"/>
                  <a:ea typeface="Calibri" panose="020F0502020204030204" pitchFamily="34" charset="0"/>
                  <a:cs typeface="Calibri" panose="020F0502020204030204" pitchFamily="34" charset="0"/>
                </a:rPr>
                <a:t>Having identified preferred options at the route level, we will develop a range of ‘network option’ scenarios, which consider the </a:t>
              </a:r>
              <a:r>
                <a:rPr lang="en-GB" sz="2200" b="1">
                  <a:solidFill>
                    <a:srgbClr val="000000"/>
                  </a:solidFill>
                  <a:latin typeface="Calibri" panose="020F0502020204030204" pitchFamily="34" charset="0"/>
                  <a:ea typeface="Calibri" panose="020F0502020204030204" pitchFamily="34" charset="0"/>
                  <a:cs typeface="Calibri" panose="020F0502020204030204" pitchFamily="34" charset="0"/>
                </a:rPr>
                <a:t>timed sequence of investments </a:t>
              </a:r>
              <a:r>
                <a:rPr lang="en-GB" sz="2200">
                  <a:solidFill>
                    <a:srgbClr val="000000"/>
                  </a:solidFill>
                  <a:latin typeface="Calibri" panose="020F0502020204030204" pitchFamily="34" charset="0"/>
                  <a:ea typeface="Calibri" panose="020F0502020204030204" pitchFamily="34" charset="0"/>
                  <a:cs typeface="Calibri" panose="020F0502020204030204" pitchFamily="34" charset="0"/>
                </a:rPr>
                <a:t>and the implied costs, benefits and risks.</a:t>
              </a:r>
            </a:p>
            <a:p>
              <a:pPr algn="ctr">
                <a:spcBef>
                  <a:spcPts val="600"/>
                </a:spcBef>
                <a:spcAft>
                  <a:spcPts val="600"/>
                </a:spcAft>
              </a:pPr>
              <a:r>
                <a:rPr lang="en-GB" sz="2200">
                  <a:solidFill>
                    <a:srgbClr val="000000"/>
                  </a:solidFill>
                  <a:latin typeface="Calibri" panose="020F0502020204030204" pitchFamily="34" charset="0"/>
                  <a:ea typeface="Calibri" panose="020F0502020204030204" pitchFamily="34" charset="0"/>
                  <a:cs typeface="Calibri" panose="020F0502020204030204" pitchFamily="34" charset="0"/>
                </a:rPr>
                <a:t>This will identify the </a:t>
              </a:r>
              <a:r>
                <a:rPr lang="en-GB" sz="2200" b="1">
                  <a:solidFill>
                    <a:srgbClr val="000000"/>
                  </a:solidFill>
                  <a:latin typeface="Calibri" panose="020F0502020204030204" pitchFamily="34" charset="0"/>
                  <a:ea typeface="Calibri" panose="020F0502020204030204" pitchFamily="34" charset="0"/>
                  <a:cs typeface="Calibri" panose="020F0502020204030204" pitchFamily="34" charset="0"/>
                </a:rPr>
                <a:t>priorities for project-level Outline and Full Business Cases</a:t>
              </a:r>
              <a:r>
                <a:rPr lang="en-GB" sz="220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GB" sz="2200" b="1">
                  <a:solidFill>
                    <a:srgbClr val="000000"/>
                  </a:solidFill>
                  <a:latin typeface="Calibri" panose="020F0502020204030204" pitchFamily="34" charset="0"/>
                  <a:ea typeface="Calibri" panose="020F0502020204030204" pitchFamily="34" charset="0"/>
                  <a:cs typeface="Calibri" panose="020F0502020204030204" pitchFamily="34" charset="0"/>
                </a:rPr>
                <a:t>and immediate next steps for the Council</a:t>
              </a:r>
            </a:p>
          </p:txBody>
        </p:sp>
        <p:sp>
          <p:nvSpPr>
            <p:cNvPr id="62" name="TextBox 61">
              <a:extLst>
                <a:ext uri="{FF2B5EF4-FFF2-40B4-BE49-F238E27FC236}">
                  <a16:creationId xmlns:a16="http://schemas.microsoft.com/office/drawing/2014/main" id="{409A7363-E2B4-581F-DEE8-6879FECF5756}"/>
                </a:ext>
              </a:extLst>
            </p:cNvPr>
            <p:cNvSpPr txBox="1"/>
            <p:nvPr/>
          </p:nvSpPr>
          <p:spPr>
            <a:xfrm>
              <a:off x="6436010" y="21978366"/>
              <a:ext cx="4159988" cy="1446550"/>
            </a:xfrm>
            <a:prstGeom prst="rect">
              <a:avLst/>
            </a:prstGeom>
            <a:noFill/>
          </p:spPr>
          <p:txBody>
            <a:bodyPr wrap="square" lIns="180000" rIns="180000" rtlCol="0">
              <a:spAutoFit/>
            </a:bodyPr>
            <a:lstStyle/>
            <a:p>
              <a:pPr algn="ctr">
                <a:spcBef>
                  <a:spcPts val="600"/>
                </a:spcBef>
                <a:spcAft>
                  <a:spcPts val="600"/>
                </a:spcAft>
              </a:pPr>
              <a:r>
                <a:rPr lang="en-GB" sz="2200">
                  <a:solidFill>
                    <a:srgbClr val="000000"/>
                  </a:solidFill>
                  <a:latin typeface="Calibri" panose="020F0502020204030204" pitchFamily="34" charset="0"/>
                  <a:ea typeface="Calibri" panose="020F0502020204030204" pitchFamily="34" charset="0"/>
                  <a:cs typeface="Calibri" panose="020F0502020204030204" pitchFamily="34" charset="0"/>
                </a:rPr>
                <a:t>Elected Members agree the </a:t>
              </a:r>
              <a:r>
                <a:rPr lang="en-GB" sz="2200" b="1">
                  <a:solidFill>
                    <a:srgbClr val="000000"/>
                  </a:solidFill>
                  <a:latin typeface="Calibri" panose="020F0502020204030204" pitchFamily="34" charset="0"/>
                  <a:ea typeface="Calibri" panose="020F0502020204030204" pitchFamily="34" charset="0"/>
                  <a:cs typeface="Calibri" panose="020F0502020204030204" pitchFamily="34" charset="0"/>
                </a:rPr>
                <a:t>preferred option for each island</a:t>
              </a:r>
              <a:r>
                <a:rPr lang="en-GB" sz="2200">
                  <a:solidFill>
                    <a:srgbClr val="000000"/>
                  </a:solidFill>
                  <a:latin typeface="Calibri" panose="020F0502020204030204" pitchFamily="34" charset="0"/>
                  <a:ea typeface="Calibri" panose="020F0502020204030204" pitchFamily="34" charset="0"/>
                  <a:cs typeface="Calibri" panose="020F0502020204030204" pitchFamily="34" charset="0"/>
                </a:rPr>
                <a:t> to be progressed into the </a:t>
              </a:r>
              <a:r>
                <a:rPr lang="en-GB" sz="2200" b="1">
                  <a:solidFill>
                    <a:srgbClr val="000000"/>
                  </a:solidFill>
                  <a:latin typeface="Calibri" panose="020F0502020204030204" pitchFamily="34" charset="0"/>
                  <a:ea typeface="Calibri" panose="020F0502020204030204" pitchFamily="34" charset="0"/>
                  <a:cs typeface="Calibri" panose="020F0502020204030204" pitchFamily="34" charset="0"/>
                </a:rPr>
                <a:t>Network Strategy</a:t>
              </a:r>
              <a:r>
                <a:rPr lang="en-GB" sz="220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GB" sz="2200" b="1">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65" name="TextBox 64">
              <a:extLst>
                <a:ext uri="{FF2B5EF4-FFF2-40B4-BE49-F238E27FC236}">
                  <a16:creationId xmlns:a16="http://schemas.microsoft.com/office/drawing/2014/main" id="{8F5530CE-1F5F-52B1-544D-C5B0C82D48C9}"/>
                </a:ext>
              </a:extLst>
            </p:cNvPr>
            <p:cNvSpPr txBox="1"/>
            <p:nvPr/>
          </p:nvSpPr>
          <p:spPr>
            <a:xfrm>
              <a:off x="15892580" y="22001344"/>
              <a:ext cx="3918882" cy="2277547"/>
            </a:xfrm>
            <a:prstGeom prst="rect">
              <a:avLst/>
            </a:prstGeom>
            <a:noFill/>
          </p:spPr>
          <p:txBody>
            <a:bodyPr wrap="square" lIns="180000" tIns="45720" rIns="180000" bIns="45720" rtlCol="0" anchor="t">
              <a:spAutoFit/>
            </a:bodyPr>
            <a:lstStyle/>
            <a:p>
              <a:pPr algn="ctr">
                <a:spcBef>
                  <a:spcPts val="600"/>
                </a:spcBef>
                <a:spcAft>
                  <a:spcPts val="600"/>
                </a:spcAft>
              </a:pPr>
              <a:r>
                <a:rPr lang="en-GB" sz="2200">
                  <a:solidFill>
                    <a:srgbClr val="000000"/>
                  </a:solidFill>
                  <a:latin typeface="Calibri"/>
                  <a:ea typeface="Calibri"/>
                  <a:cs typeface="Calibri"/>
                </a:rPr>
                <a:t>Preferred network option </a:t>
              </a:r>
              <a:r>
                <a:rPr lang="en-GB" sz="2200">
                  <a:solidFill>
                    <a:srgbClr val="000000"/>
                  </a:solidFill>
                  <a:ea typeface="+mn-lt"/>
                  <a:cs typeface="+mn-lt"/>
                </a:rPr>
                <a:t>–</a:t>
              </a:r>
              <a:r>
                <a:rPr lang="en-GB" sz="2200">
                  <a:solidFill>
                    <a:srgbClr val="000000"/>
                  </a:solidFill>
                  <a:latin typeface="Calibri"/>
                  <a:ea typeface="Calibri"/>
                  <a:cs typeface="Calibri"/>
                </a:rPr>
                <a:t>elected Members’ sign off on the preferred sequence of investments across the network</a:t>
              </a:r>
              <a:endParaRPr lang="en-GB" sz="5800"/>
            </a:p>
            <a:p>
              <a:pPr algn="ctr">
                <a:spcBef>
                  <a:spcPts val="600"/>
                </a:spcBef>
                <a:spcAft>
                  <a:spcPts val="600"/>
                </a:spcAft>
              </a:pPr>
              <a:endParaRPr lang="en-GB" sz="22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01" name="TextBox 100">
              <a:extLst>
                <a:ext uri="{FF2B5EF4-FFF2-40B4-BE49-F238E27FC236}">
                  <a16:creationId xmlns:a16="http://schemas.microsoft.com/office/drawing/2014/main" id="{45621AAE-691F-4263-E2D4-BF24599A2A4C}"/>
                </a:ext>
              </a:extLst>
            </p:cNvPr>
            <p:cNvSpPr txBox="1"/>
            <p:nvPr/>
          </p:nvSpPr>
          <p:spPr>
            <a:xfrm>
              <a:off x="15543992" y="21132762"/>
              <a:ext cx="4136296" cy="523220"/>
            </a:xfrm>
            <a:prstGeom prst="rect">
              <a:avLst/>
            </a:prstGeom>
            <a:noFill/>
          </p:spPr>
          <p:txBody>
            <a:bodyPr wrap="square" rtlCol="0">
              <a:spAutoFit/>
            </a:bodyPr>
            <a:lstStyle/>
            <a:p>
              <a:pPr algn="ctr"/>
              <a:r>
                <a:rPr lang="en-GB" sz="2800" b="1" u="sng">
                  <a:solidFill>
                    <a:srgbClr val="000000"/>
                  </a:solidFill>
                  <a:latin typeface="Calibri" panose="020F0502020204030204" pitchFamily="34" charset="0"/>
                  <a:ea typeface="Calibri" panose="020F0502020204030204" pitchFamily="34" charset="0"/>
                  <a:cs typeface="Calibri" panose="020F0502020204030204" pitchFamily="34" charset="0"/>
                </a:rPr>
                <a:t>Council Decision Point 3</a:t>
              </a:r>
            </a:p>
          </p:txBody>
        </p:sp>
        <p:sp>
          <p:nvSpPr>
            <p:cNvPr id="102" name="TextBox 101">
              <a:extLst>
                <a:ext uri="{FF2B5EF4-FFF2-40B4-BE49-F238E27FC236}">
                  <a16:creationId xmlns:a16="http://schemas.microsoft.com/office/drawing/2014/main" id="{5EFE384D-5FAE-E728-FB6F-D5D965B56A60}"/>
                </a:ext>
              </a:extLst>
            </p:cNvPr>
            <p:cNvSpPr txBox="1"/>
            <p:nvPr/>
          </p:nvSpPr>
          <p:spPr>
            <a:xfrm>
              <a:off x="15814245" y="25356461"/>
              <a:ext cx="3950575" cy="830997"/>
            </a:xfrm>
            <a:prstGeom prst="rect">
              <a:avLst/>
            </a:prstGeom>
            <a:noFill/>
          </p:spPr>
          <p:txBody>
            <a:bodyPr wrap="square" rtlCol="0">
              <a:spAutoFit/>
            </a:bodyPr>
            <a:lstStyle/>
            <a:p>
              <a:pPr algn="ctr"/>
              <a:r>
                <a:rPr lang="en-GB" sz="2400" b="1">
                  <a:solidFill>
                    <a:srgbClr val="000000"/>
                  </a:solidFill>
                  <a:latin typeface="Calibri" panose="020F0502020204030204" pitchFamily="34" charset="0"/>
                  <a:ea typeface="Calibri" panose="020F0502020204030204" pitchFamily="34" charset="0"/>
                  <a:cs typeface="Calibri" panose="020F0502020204030204" pitchFamily="34" charset="0"/>
                </a:rPr>
                <a:t>Network Strategy Programme Level OBC</a:t>
              </a:r>
            </a:p>
          </p:txBody>
        </p:sp>
        <p:grpSp>
          <p:nvGrpSpPr>
            <p:cNvPr id="107" name="Group 106">
              <a:extLst>
                <a:ext uri="{FF2B5EF4-FFF2-40B4-BE49-F238E27FC236}">
                  <a16:creationId xmlns:a16="http://schemas.microsoft.com/office/drawing/2014/main" id="{DB8EC3C7-EFC7-AA7B-1C33-6A46F404C5E7}"/>
                </a:ext>
              </a:extLst>
            </p:cNvPr>
            <p:cNvGrpSpPr/>
            <p:nvPr/>
          </p:nvGrpSpPr>
          <p:grpSpPr>
            <a:xfrm>
              <a:off x="12131972" y="19129949"/>
              <a:ext cx="1889206" cy="1543123"/>
              <a:chOff x="12560396" y="17188712"/>
              <a:chExt cx="1889206" cy="1543123"/>
            </a:xfrm>
          </p:grpSpPr>
          <p:sp>
            <p:nvSpPr>
              <p:cNvPr id="105" name="Freeform: Shape 104">
                <a:extLst>
                  <a:ext uri="{FF2B5EF4-FFF2-40B4-BE49-F238E27FC236}">
                    <a16:creationId xmlns:a16="http://schemas.microsoft.com/office/drawing/2014/main" id="{14ADB0C4-0641-FE83-E5BE-97E3422BBB17}"/>
                  </a:ext>
                </a:extLst>
              </p:cNvPr>
              <p:cNvSpPr/>
              <p:nvPr/>
            </p:nvSpPr>
            <p:spPr>
              <a:xfrm>
                <a:off x="12560396" y="17256313"/>
                <a:ext cx="1889206" cy="1475522"/>
              </a:xfrm>
              <a:custGeom>
                <a:avLst/>
                <a:gdLst>
                  <a:gd name="connsiteX0" fmla="*/ 43264 w 3469192"/>
                  <a:gd name="connsiteY0" fmla="*/ 770036 h 2509502"/>
                  <a:gd name="connsiteX1" fmla="*/ 354414 w 3469192"/>
                  <a:gd name="connsiteY1" fmla="*/ 96936 h 2509502"/>
                  <a:gd name="connsiteX2" fmla="*/ 1973664 w 3469192"/>
                  <a:gd name="connsiteY2" fmla="*/ 46136 h 2509502"/>
                  <a:gd name="connsiteX3" fmla="*/ 2951564 w 3469192"/>
                  <a:gd name="connsiteY3" fmla="*/ 33436 h 2509502"/>
                  <a:gd name="connsiteX4" fmla="*/ 3427814 w 3469192"/>
                  <a:gd name="connsiteY4" fmla="*/ 509686 h 2509502"/>
                  <a:gd name="connsiteX5" fmla="*/ 3421464 w 3469192"/>
                  <a:gd name="connsiteY5" fmla="*/ 1265336 h 2509502"/>
                  <a:gd name="connsiteX6" fmla="*/ 3224614 w 3469192"/>
                  <a:gd name="connsiteY6" fmla="*/ 2008286 h 2509502"/>
                  <a:gd name="connsiteX7" fmla="*/ 2742014 w 3469192"/>
                  <a:gd name="connsiteY7" fmla="*/ 2433736 h 2509502"/>
                  <a:gd name="connsiteX8" fmla="*/ 817964 w 3469192"/>
                  <a:gd name="connsiteY8" fmla="*/ 2471836 h 2509502"/>
                  <a:gd name="connsiteX9" fmla="*/ 87714 w 3469192"/>
                  <a:gd name="connsiteY9" fmla="*/ 2033686 h 2509502"/>
                  <a:gd name="connsiteX10" fmla="*/ 43264 w 3469192"/>
                  <a:gd name="connsiteY10" fmla="*/ 770036 h 2509502"/>
                  <a:gd name="connsiteX0" fmla="*/ 43264 w 3469192"/>
                  <a:gd name="connsiteY0" fmla="*/ 770036 h 2509502"/>
                  <a:gd name="connsiteX1" fmla="*/ 354414 w 3469192"/>
                  <a:gd name="connsiteY1" fmla="*/ 96936 h 2509502"/>
                  <a:gd name="connsiteX2" fmla="*/ 1973664 w 3469192"/>
                  <a:gd name="connsiteY2" fmla="*/ 46136 h 2509502"/>
                  <a:gd name="connsiteX3" fmla="*/ 2951564 w 3469192"/>
                  <a:gd name="connsiteY3" fmla="*/ 33436 h 2509502"/>
                  <a:gd name="connsiteX4" fmla="*/ 3427814 w 3469192"/>
                  <a:gd name="connsiteY4" fmla="*/ 509686 h 2509502"/>
                  <a:gd name="connsiteX5" fmla="*/ 3421464 w 3469192"/>
                  <a:gd name="connsiteY5" fmla="*/ 1265336 h 2509502"/>
                  <a:gd name="connsiteX6" fmla="*/ 3224614 w 3469192"/>
                  <a:gd name="connsiteY6" fmla="*/ 2008286 h 2509502"/>
                  <a:gd name="connsiteX7" fmla="*/ 2742014 w 3469192"/>
                  <a:gd name="connsiteY7" fmla="*/ 2433736 h 2509502"/>
                  <a:gd name="connsiteX8" fmla="*/ 817964 w 3469192"/>
                  <a:gd name="connsiteY8" fmla="*/ 2471836 h 2509502"/>
                  <a:gd name="connsiteX9" fmla="*/ 87714 w 3469192"/>
                  <a:gd name="connsiteY9" fmla="*/ 2033686 h 2509502"/>
                  <a:gd name="connsiteX10" fmla="*/ 43264 w 3469192"/>
                  <a:gd name="connsiteY10" fmla="*/ 770036 h 2509502"/>
                  <a:gd name="connsiteX0" fmla="*/ 43264 w 3465197"/>
                  <a:gd name="connsiteY0" fmla="*/ 770036 h 2514659"/>
                  <a:gd name="connsiteX1" fmla="*/ 354414 w 3465197"/>
                  <a:gd name="connsiteY1" fmla="*/ 96936 h 2514659"/>
                  <a:gd name="connsiteX2" fmla="*/ 1973664 w 3465197"/>
                  <a:gd name="connsiteY2" fmla="*/ 46136 h 2514659"/>
                  <a:gd name="connsiteX3" fmla="*/ 2951564 w 3465197"/>
                  <a:gd name="connsiteY3" fmla="*/ 33436 h 2514659"/>
                  <a:gd name="connsiteX4" fmla="*/ 3427814 w 3465197"/>
                  <a:gd name="connsiteY4" fmla="*/ 509686 h 2514659"/>
                  <a:gd name="connsiteX5" fmla="*/ 3421464 w 3465197"/>
                  <a:gd name="connsiteY5" fmla="*/ 1265336 h 2514659"/>
                  <a:gd name="connsiteX6" fmla="*/ 3316689 w 3465197"/>
                  <a:gd name="connsiteY6" fmla="*/ 1903511 h 2514659"/>
                  <a:gd name="connsiteX7" fmla="*/ 2742014 w 3465197"/>
                  <a:gd name="connsiteY7" fmla="*/ 2433736 h 2514659"/>
                  <a:gd name="connsiteX8" fmla="*/ 817964 w 3465197"/>
                  <a:gd name="connsiteY8" fmla="*/ 2471836 h 2514659"/>
                  <a:gd name="connsiteX9" fmla="*/ 87714 w 3465197"/>
                  <a:gd name="connsiteY9" fmla="*/ 2033686 h 2514659"/>
                  <a:gd name="connsiteX10" fmla="*/ 43264 w 3465197"/>
                  <a:gd name="connsiteY10" fmla="*/ 770036 h 2514659"/>
                  <a:gd name="connsiteX0" fmla="*/ 43264 w 3465197"/>
                  <a:gd name="connsiteY0" fmla="*/ 785083 h 2529706"/>
                  <a:gd name="connsiteX1" fmla="*/ 354414 w 3465197"/>
                  <a:gd name="connsiteY1" fmla="*/ 111983 h 2529706"/>
                  <a:gd name="connsiteX2" fmla="*/ 1665689 w 3465197"/>
                  <a:gd name="connsiteY2" fmla="*/ 23083 h 2529706"/>
                  <a:gd name="connsiteX3" fmla="*/ 2951564 w 3465197"/>
                  <a:gd name="connsiteY3" fmla="*/ 48483 h 2529706"/>
                  <a:gd name="connsiteX4" fmla="*/ 3427814 w 3465197"/>
                  <a:gd name="connsiteY4" fmla="*/ 524733 h 2529706"/>
                  <a:gd name="connsiteX5" fmla="*/ 3421464 w 3465197"/>
                  <a:gd name="connsiteY5" fmla="*/ 1280383 h 2529706"/>
                  <a:gd name="connsiteX6" fmla="*/ 3316689 w 3465197"/>
                  <a:gd name="connsiteY6" fmla="*/ 1918558 h 2529706"/>
                  <a:gd name="connsiteX7" fmla="*/ 2742014 w 3465197"/>
                  <a:gd name="connsiteY7" fmla="*/ 2448783 h 2529706"/>
                  <a:gd name="connsiteX8" fmla="*/ 817964 w 3465197"/>
                  <a:gd name="connsiteY8" fmla="*/ 2486883 h 2529706"/>
                  <a:gd name="connsiteX9" fmla="*/ 87714 w 3465197"/>
                  <a:gd name="connsiteY9" fmla="*/ 2048733 h 2529706"/>
                  <a:gd name="connsiteX10" fmla="*/ 43264 w 3465197"/>
                  <a:gd name="connsiteY10" fmla="*/ 785083 h 2529706"/>
                  <a:gd name="connsiteX0" fmla="*/ 43264 w 3460275"/>
                  <a:gd name="connsiteY0" fmla="*/ 772497 h 2517120"/>
                  <a:gd name="connsiteX1" fmla="*/ 354414 w 3460275"/>
                  <a:gd name="connsiteY1" fmla="*/ 99397 h 2517120"/>
                  <a:gd name="connsiteX2" fmla="*/ 1665689 w 3460275"/>
                  <a:gd name="connsiteY2" fmla="*/ 10497 h 2517120"/>
                  <a:gd name="connsiteX3" fmla="*/ 3018239 w 3460275"/>
                  <a:gd name="connsiteY3" fmla="*/ 58122 h 2517120"/>
                  <a:gd name="connsiteX4" fmla="*/ 3427814 w 3460275"/>
                  <a:gd name="connsiteY4" fmla="*/ 512147 h 2517120"/>
                  <a:gd name="connsiteX5" fmla="*/ 3421464 w 3460275"/>
                  <a:gd name="connsiteY5" fmla="*/ 1267797 h 2517120"/>
                  <a:gd name="connsiteX6" fmla="*/ 3316689 w 3460275"/>
                  <a:gd name="connsiteY6" fmla="*/ 1905972 h 2517120"/>
                  <a:gd name="connsiteX7" fmla="*/ 2742014 w 3460275"/>
                  <a:gd name="connsiteY7" fmla="*/ 2436197 h 2517120"/>
                  <a:gd name="connsiteX8" fmla="*/ 817964 w 3460275"/>
                  <a:gd name="connsiteY8" fmla="*/ 2474297 h 2517120"/>
                  <a:gd name="connsiteX9" fmla="*/ 87714 w 3460275"/>
                  <a:gd name="connsiteY9" fmla="*/ 2036147 h 2517120"/>
                  <a:gd name="connsiteX10" fmla="*/ 43264 w 3460275"/>
                  <a:gd name="connsiteY10" fmla="*/ 772497 h 2517120"/>
                  <a:gd name="connsiteX0" fmla="*/ 43264 w 3425371"/>
                  <a:gd name="connsiteY0" fmla="*/ 774465 h 2519088"/>
                  <a:gd name="connsiteX1" fmla="*/ 354414 w 3425371"/>
                  <a:gd name="connsiteY1" fmla="*/ 101365 h 2519088"/>
                  <a:gd name="connsiteX2" fmla="*/ 1665689 w 3425371"/>
                  <a:gd name="connsiteY2" fmla="*/ 12465 h 2519088"/>
                  <a:gd name="connsiteX3" fmla="*/ 3018239 w 3425371"/>
                  <a:gd name="connsiteY3" fmla="*/ 60090 h 2519088"/>
                  <a:gd name="connsiteX4" fmla="*/ 3364314 w 3425371"/>
                  <a:gd name="connsiteY4" fmla="*/ 549040 h 2519088"/>
                  <a:gd name="connsiteX5" fmla="*/ 3421464 w 3425371"/>
                  <a:gd name="connsiteY5" fmla="*/ 1269765 h 2519088"/>
                  <a:gd name="connsiteX6" fmla="*/ 3316689 w 3425371"/>
                  <a:gd name="connsiteY6" fmla="*/ 1907940 h 2519088"/>
                  <a:gd name="connsiteX7" fmla="*/ 2742014 w 3425371"/>
                  <a:gd name="connsiteY7" fmla="*/ 2438165 h 2519088"/>
                  <a:gd name="connsiteX8" fmla="*/ 817964 w 3425371"/>
                  <a:gd name="connsiteY8" fmla="*/ 2476265 h 2519088"/>
                  <a:gd name="connsiteX9" fmla="*/ 87714 w 3425371"/>
                  <a:gd name="connsiteY9" fmla="*/ 2038115 h 2519088"/>
                  <a:gd name="connsiteX10" fmla="*/ 43264 w 3425371"/>
                  <a:gd name="connsiteY10" fmla="*/ 774465 h 2519088"/>
                  <a:gd name="connsiteX0" fmla="*/ 43264 w 3422762"/>
                  <a:gd name="connsiteY0" fmla="*/ 774465 h 2519088"/>
                  <a:gd name="connsiteX1" fmla="*/ 354414 w 3422762"/>
                  <a:gd name="connsiteY1" fmla="*/ 101365 h 2519088"/>
                  <a:gd name="connsiteX2" fmla="*/ 1665689 w 3422762"/>
                  <a:gd name="connsiteY2" fmla="*/ 12465 h 2519088"/>
                  <a:gd name="connsiteX3" fmla="*/ 3018239 w 3422762"/>
                  <a:gd name="connsiteY3" fmla="*/ 60090 h 2519088"/>
                  <a:gd name="connsiteX4" fmla="*/ 3364314 w 3422762"/>
                  <a:gd name="connsiteY4" fmla="*/ 549040 h 2519088"/>
                  <a:gd name="connsiteX5" fmla="*/ 3421464 w 3422762"/>
                  <a:gd name="connsiteY5" fmla="*/ 1269765 h 2519088"/>
                  <a:gd name="connsiteX6" fmla="*/ 3316689 w 3422762"/>
                  <a:gd name="connsiteY6" fmla="*/ 1907940 h 2519088"/>
                  <a:gd name="connsiteX7" fmla="*/ 2742014 w 3422762"/>
                  <a:gd name="connsiteY7" fmla="*/ 2438165 h 2519088"/>
                  <a:gd name="connsiteX8" fmla="*/ 817964 w 3422762"/>
                  <a:gd name="connsiteY8" fmla="*/ 2476265 h 2519088"/>
                  <a:gd name="connsiteX9" fmla="*/ 87714 w 3422762"/>
                  <a:gd name="connsiteY9" fmla="*/ 2038115 h 2519088"/>
                  <a:gd name="connsiteX10" fmla="*/ 43264 w 3422762"/>
                  <a:gd name="connsiteY10" fmla="*/ 774465 h 2519088"/>
                  <a:gd name="connsiteX0" fmla="*/ 43264 w 3392994"/>
                  <a:gd name="connsiteY0" fmla="*/ 774465 h 2519088"/>
                  <a:gd name="connsiteX1" fmla="*/ 354414 w 3392994"/>
                  <a:gd name="connsiteY1" fmla="*/ 101365 h 2519088"/>
                  <a:gd name="connsiteX2" fmla="*/ 1665689 w 3392994"/>
                  <a:gd name="connsiteY2" fmla="*/ 12465 h 2519088"/>
                  <a:gd name="connsiteX3" fmla="*/ 3018239 w 3392994"/>
                  <a:gd name="connsiteY3" fmla="*/ 60090 h 2519088"/>
                  <a:gd name="connsiteX4" fmla="*/ 3364314 w 3392994"/>
                  <a:gd name="connsiteY4" fmla="*/ 549040 h 2519088"/>
                  <a:gd name="connsiteX5" fmla="*/ 3367489 w 3392994"/>
                  <a:gd name="connsiteY5" fmla="*/ 1330090 h 2519088"/>
                  <a:gd name="connsiteX6" fmla="*/ 3316689 w 3392994"/>
                  <a:gd name="connsiteY6" fmla="*/ 1907940 h 2519088"/>
                  <a:gd name="connsiteX7" fmla="*/ 2742014 w 3392994"/>
                  <a:gd name="connsiteY7" fmla="*/ 2438165 h 2519088"/>
                  <a:gd name="connsiteX8" fmla="*/ 817964 w 3392994"/>
                  <a:gd name="connsiteY8" fmla="*/ 2476265 h 2519088"/>
                  <a:gd name="connsiteX9" fmla="*/ 87714 w 3392994"/>
                  <a:gd name="connsiteY9" fmla="*/ 2038115 h 2519088"/>
                  <a:gd name="connsiteX10" fmla="*/ 43264 w 3392994"/>
                  <a:gd name="connsiteY10" fmla="*/ 774465 h 2519088"/>
                  <a:gd name="connsiteX0" fmla="*/ 43264 w 3399110"/>
                  <a:gd name="connsiteY0" fmla="*/ 774465 h 2519088"/>
                  <a:gd name="connsiteX1" fmla="*/ 354414 w 3399110"/>
                  <a:gd name="connsiteY1" fmla="*/ 101365 h 2519088"/>
                  <a:gd name="connsiteX2" fmla="*/ 1665689 w 3399110"/>
                  <a:gd name="connsiteY2" fmla="*/ 12465 h 2519088"/>
                  <a:gd name="connsiteX3" fmla="*/ 3018239 w 3399110"/>
                  <a:gd name="connsiteY3" fmla="*/ 60090 h 2519088"/>
                  <a:gd name="connsiteX4" fmla="*/ 3364314 w 3399110"/>
                  <a:gd name="connsiteY4" fmla="*/ 549040 h 2519088"/>
                  <a:gd name="connsiteX5" fmla="*/ 3316689 w 3399110"/>
                  <a:gd name="connsiteY5" fmla="*/ 1907940 h 2519088"/>
                  <a:gd name="connsiteX6" fmla="*/ 2742014 w 3399110"/>
                  <a:gd name="connsiteY6" fmla="*/ 2438165 h 2519088"/>
                  <a:gd name="connsiteX7" fmla="*/ 817964 w 3399110"/>
                  <a:gd name="connsiteY7" fmla="*/ 2476265 h 2519088"/>
                  <a:gd name="connsiteX8" fmla="*/ 87714 w 3399110"/>
                  <a:gd name="connsiteY8" fmla="*/ 2038115 h 2519088"/>
                  <a:gd name="connsiteX9" fmla="*/ 43264 w 3399110"/>
                  <a:gd name="connsiteY9" fmla="*/ 774465 h 25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9110" h="2519088">
                    <a:moveTo>
                      <a:pt x="43264" y="774465"/>
                    </a:moveTo>
                    <a:cubicBezTo>
                      <a:pt x="87714" y="451674"/>
                      <a:pt x="84010" y="228365"/>
                      <a:pt x="354414" y="101365"/>
                    </a:cubicBezTo>
                    <a:cubicBezTo>
                      <a:pt x="624818" y="-25635"/>
                      <a:pt x="1221718" y="19344"/>
                      <a:pt x="1665689" y="12465"/>
                    </a:cubicBezTo>
                    <a:cubicBezTo>
                      <a:pt x="2109660" y="5586"/>
                      <a:pt x="2735135" y="-29339"/>
                      <a:pt x="3018239" y="60090"/>
                    </a:cubicBezTo>
                    <a:cubicBezTo>
                      <a:pt x="3301343" y="149519"/>
                      <a:pt x="3314572" y="241065"/>
                      <a:pt x="3364314" y="549040"/>
                    </a:cubicBezTo>
                    <a:cubicBezTo>
                      <a:pt x="3414056" y="857015"/>
                      <a:pt x="3420406" y="1593086"/>
                      <a:pt x="3316689" y="1907940"/>
                    </a:cubicBezTo>
                    <a:cubicBezTo>
                      <a:pt x="3212972" y="2222794"/>
                      <a:pt x="3158468" y="2343444"/>
                      <a:pt x="2742014" y="2438165"/>
                    </a:cubicBezTo>
                    <a:cubicBezTo>
                      <a:pt x="2325560" y="2532886"/>
                      <a:pt x="1260347" y="2542940"/>
                      <a:pt x="817964" y="2476265"/>
                    </a:cubicBezTo>
                    <a:cubicBezTo>
                      <a:pt x="375581" y="2409590"/>
                      <a:pt x="217889" y="2324923"/>
                      <a:pt x="87714" y="2038115"/>
                    </a:cubicBezTo>
                    <a:cubicBezTo>
                      <a:pt x="-42461" y="1751307"/>
                      <a:pt x="-1186" y="1097256"/>
                      <a:pt x="43264" y="774465"/>
                    </a:cubicBezTo>
                    <a:close/>
                  </a:path>
                </a:pathLst>
              </a:custGeom>
              <a:solidFill>
                <a:srgbClr val="BBE1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3" name="Graphic 62" descr="Gantt Chart with solid fill">
                <a:extLst>
                  <a:ext uri="{FF2B5EF4-FFF2-40B4-BE49-F238E27FC236}">
                    <a16:creationId xmlns:a16="http://schemas.microsoft.com/office/drawing/2014/main" id="{FAAE3E15-F025-2379-C5B2-124D4985BFB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2754884" y="17188712"/>
                <a:ext cx="1541047" cy="1541047"/>
              </a:xfrm>
              <a:prstGeom prst="rect">
                <a:avLst/>
              </a:prstGeom>
            </p:spPr>
          </p:pic>
        </p:grpSp>
        <p:grpSp>
          <p:nvGrpSpPr>
            <p:cNvPr id="131" name="Group 130">
              <a:extLst>
                <a:ext uri="{FF2B5EF4-FFF2-40B4-BE49-F238E27FC236}">
                  <a16:creationId xmlns:a16="http://schemas.microsoft.com/office/drawing/2014/main" id="{ED57E213-445D-C8EA-90A0-2562CDFFB5E9}"/>
                </a:ext>
              </a:extLst>
            </p:cNvPr>
            <p:cNvGrpSpPr/>
            <p:nvPr/>
          </p:nvGrpSpPr>
          <p:grpSpPr>
            <a:xfrm>
              <a:off x="7181554" y="19169806"/>
              <a:ext cx="2148982" cy="1410260"/>
              <a:chOff x="16031662" y="4603382"/>
              <a:chExt cx="2148982" cy="1410260"/>
            </a:xfrm>
          </p:grpSpPr>
          <p:sp>
            <p:nvSpPr>
              <p:cNvPr id="132" name="Freeform: Shape 131">
                <a:extLst>
                  <a:ext uri="{FF2B5EF4-FFF2-40B4-BE49-F238E27FC236}">
                    <a16:creationId xmlns:a16="http://schemas.microsoft.com/office/drawing/2014/main" id="{244D216E-F86C-BD93-8AAB-61A7B664BD14}"/>
                  </a:ext>
                </a:extLst>
              </p:cNvPr>
              <p:cNvSpPr/>
              <p:nvPr/>
            </p:nvSpPr>
            <p:spPr>
              <a:xfrm rot="5400000">
                <a:off x="16401023" y="4234021"/>
                <a:ext cx="1410260" cy="2148982"/>
              </a:xfrm>
              <a:custGeom>
                <a:avLst/>
                <a:gdLst>
                  <a:gd name="connsiteX0" fmla="*/ 43264 w 3469192"/>
                  <a:gd name="connsiteY0" fmla="*/ 770036 h 2509502"/>
                  <a:gd name="connsiteX1" fmla="*/ 354414 w 3469192"/>
                  <a:gd name="connsiteY1" fmla="*/ 96936 h 2509502"/>
                  <a:gd name="connsiteX2" fmla="*/ 1973664 w 3469192"/>
                  <a:gd name="connsiteY2" fmla="*/ 46136 h 2509502"/>
                  <a:gd name="connsiteX3" fmla="*/ 2951564 w 3469192"/>
                  <a:gd name="connsiteY3" fmla="*/ 33436 h 2509502"/>
                  <a:gd name="connsiteX4" fmla="*/ 3427814 w 3469192"/>
                  <a:gd name="connsiteY4" fmla="*/ 509686 h 2509502"/>
                  <a:gd name="connsiteX5" fmla="*/ 3421464 w 3469192"/>
                  <a:gd name="connsiteY5" fmla="*/ 1265336 h 2509502"/>
                  <a:gd name="connsiteX6" fmla="*/ 3224614 w 3469192"/>
                  <a:gd name="connsiteY6" fmla="*/ 2008286 h 2509502"/>
                  <a:gd name="connsiteX7" fmla="*/ 2742014 w 3469192"/>
                  <a:gd name="connsiteY7" fmla="*/ 2433736 h 2509502"/>
                  <a:gd name="connsiteX8" fmla="*/ 817964 w 3469192"/>
                  <a:gd name="connsiteY8" fmla="*/ 2471836 h 2509502"/>
                  <a:gd name="connsiteX9" fmla="*/ 87714 w 3469192"/>
                  <a:gd name="connsiteY9" fmla="*/ 2033686 h 2509502"/>
                  <a:gd name="connsiteX10" fmla="*/ 43264 w 3469192"/>
                  <a:gd name="connsiteY10" fmla="*/ 770036 h 2509502"/>
                  <a:gd name="connsiteX0" fmla="*/ 43264 w 3469192"/>
                  <a:gd name="connsiteY0" fmla="*/ 770036 h 2509502"/>
                  <a:gd name="connsiteX1" fmla="*/ 354414 w 3469192"/>
                  <a:gd name="connsiteY1" fmla="*/ 96936 h 2509502"/>
                  <a:gd name="connsiteX2" fmla="*/ 1973664 w 3469192"/>
                  <a:gd name="connsiteY2" fmla="*/ 46136 h 2509502"/>
                  <a:gd name="connsiteX3" fmla="*/ 2951564 w 3469192"/>
                  <a:gd name="connsiteY3" fmla="*/ 33436 h 2509502"/>
                  <a:gd name="connsiteX4" fmla="*/ 3427814 w 3469192"/>
                  <a:gd name="connsiteY4" fmla="*/ 509686 h 2509502"/>
                  <a:gd name="connsiteX5" fmla="*/ 3421464 w 3469192"/>
                  <a:gd name="connsiteY5" fmla="*/ 1265336 h 2509502"/>
                  <a:gd name="connsiteX6" fmla="*/ 3224614 w 3469192"/>
                  <a:gd name="connsiteY6" fmla="*/ 2008286 h 2509502"/>
                  <a:gd name="connsiteX7" fmla="*/ 2742014 w 3469192"/>
                  <a:gd name="connsiteY7" fmla="*/ 2433736 h 2509502"/>
                  <a:gd name="connsiteX8" fmla="*/ 817964 w 3469192"/>
                  <a:gd name="connsiteY8" fmla="*/ 2471836 h 2509502"/>
                  <a:gd name="connsiteX9" fmla="*/ 87714 w 3469192"/>
                  <a:gd name="connsiteY9" fmla="*/ 2033686 h 2509502"/>
                  <a:gd name="connsiteX10" fmla="*/ 43264 w 3469192"/>
                  <a:gd name="connsiteY10" fmla="*/ 770036 h 2509502"/>
                  <a:gd name="connsiteX0" fmla="*/ 43264 w 3465197"/>
                  <a:gd name="connsiteY0" fmla="*/ 770036 h 2514659"/>
                  <a:gd name="connsiteX1" fmla="*/ 354414 w 3465197"/>
                  <a:gd name="connsiteY1" fmla="*/ 96936 h 2514659"/>
                  <a:gd name="connsiteX2" fmla="*/ 1973664 w 3465197"/>
                  <a:gd name="connsiteY2" fmla="*/ 46136 h 2514659"/>
                  <a:gd name="connsiteX3" fmla="*/ 2951564 w 3465197"/>
                  <a:gd name="connsiteY3" fmla="*/ 33436 h 2514659"/>
                  <a:gd name="connsiteX4" fmla="*/ 3427814 w 3465197"/>
                  <a:gd name="connsiteY4" fmla="*/ 509686 h 2514659"/>
                  <a:gd name="connsiteX5" fmla="*/ 3421464 w 3465197"/>
                  <a:gd name="connsiteY5" fmla="*/ 1265336 h 2514659"/>
                  <a:gd name="connsiteX6" fmla="*/ 3316689 w 3465197"/>
                  <a:gd name="connsiteY6" fmla="*/ 1903511 h 2514659"/>
                  <a:gd name="connsiteX7" fmla="*/ 2742014 w 3465197"/>
                  <a:gd name="connsiteY7" fmla="*/ 2433736 h 2514659"/>
                  <a:gd name="connsiteX8" fmla="*/ 817964 w 3465197"/>
                  <a:gd name="connsiteY8" fmla="*/ 2471836 h 2514659"/>
                  <a:gd name="connsiteX9" fmla="*/ 87714 w 3465197"/>
                  <a:gd name="connsiteY9" fmla="*/ 2033686 h 2514659"/>
                  <a:gd name="connsiteX10" fmla="*/ 43264 w 3465197"/>
                  <a:gd name="connsiteY10" fmla="*/ 770036 h 2514659"/>
                  <a:gd name="connsiteX0" fmla="*/ 43264 w 3465197"/>
                  <a:gd name="connsiteY0" fmla="*/ 785083 h 2529706"/>
                  <a:gd name="connsiteX1" fmla="*/ 354414 w 3465197"/>
                  <a:gd name="connsiteY1" fmla="*/ 111983 h 2529706"/>
                  <a:gd name="connsiteX2" fmla="*/ 1665689 w 3465197"/>
                  <a:gd name="connsiteY2" fmla="*/ 23083 h 2529706"/>
                  <a:gd name="connsiteX3" fmla="*/ 2951564 w 3465197"/>
                  <a:gd name="connsiteY3" fmla="*/ 48483 h 2529706"/>
                  <a:gd name="connsiteX4" fmla="*/ 3427814 w 3465197"/>
                  <a:gd name="connsiteY4" fmla="*/ 524733 h 2529706"/>
                  <a:gd name="connsiteX5" fmla="*/ 3421464 w 3465197"/>
                  <a:gd name="connsiteY5" fmla="*/ 1280383 h 2529706"/>
                  <a:gd name="connsiteX6" fmla="*/ 3316689 w 3465197"/>
                  <a:gd name="connsiteY6" fmla="*/ 1918558 h 2529706"/>
                  <a:gd name="connsiteX7" fmla="*/ 2742014 w 3465197"/>
                  <a:gd name="connsiteY7" fmla="*/ 2448783 h 2529706"/>
                  <a:gd name="connsiteX8" fmla="*/ 817964 w 3465197"/>
                  <a:gd name="connsiteY8" fmla="*/ 2486883 h 2529706"/>
                  <a:gd name="connsiteX9" fmla="*/ 87714 w 3465197"/>
                  <a:gd name="connsiteY9" fmla="*/ 2048733 h 2529706"/>
                  <a:gd name="connsiteX10" fmla="*/ 43264 w 3465197"/>
                  <a:gd name="connsiteY10" fmla="*/ 785083 h 2529706"/>
                  <a:gd name="connsiteX0" fmla="*/ 43264 w 3460275"/>
                  <a:gd name="connsiteY0" fmla="*/ 772497 h 2517120"/>
                  <a:gd name="connsiteX1" fmla="*/ 354414 w 3460275"/>
                  <a:gd name="connsiteY1" fmla="*/ 99397 h 2517120"/>
                  <a:gd name="connsiteX2" fmla="*/ 1665689 w 3460275"/>
                  <a:gd name="connsiteY2" fmla="*/ 10497 h 2517120"/>
                  <a:gd name="connsiteX3" fmla="*/ 3018239 w 3460275"/>
                  <a:gd name="connsiteY3" fmla="*/ 58122 h 2517120"/>
                  <a:gd name="connsiteX4" fmla="*/ 3427814 w 3460275"/>
                  <a:gd name="connsiteY4" fmla="*/ 512147 h 2517120"/>
                  <a:gd name="connsiteX5" fmla="*/ 3421464 w 3460275"/>
                  <a:gd name="connsiteY5" fmla="*/ 1267797 h 2517120"/>
                  <a:gd name="connsiteX6" fmla="*/ 3316689 w 3460275"/>
                  <a:gd name="connsiteY6" fmla="*/ 1905972 h 2517120"/>
                  <a:gd name="connsiteX7" fmla="*/ 2742014 w 3460275"/>
                  <a:gd name="connsiteY7" fmla="*/ 2436197 h 2517120"/>
                  <a:gd name="connsiteX8" fmla="*/ 817964 w 3460275"/>
                  <a:gd name="connsiteY8" fmla="*/ 2474297 h 2517120"/>
                  <a:gd name="connsiteX9" fmla="*/ 87714 w 3460275"/>
                  <a:gd name="connsiteY9" fmla="*/ 2036147 h 2517120"/>
                  <a:gd name="connsiteX10" fmla="*/ 43264 w 3460275"/>
                  <a:gd name="connsiteY10" fmla="*/ 772497 h 2517120"/>
                  <a:gd name="connsiteX0" fmla="*/ 43264 w 3425371"/>
                  <a:gd name="connsiteY0" fmla="*/ 774465 h 2519088"/>
                  <a:gd name="connsiteX1" fmla="*/ 354414 w 3425371"/>
                  <a:gd name="connsiteY1" fmla="*/ 101365 h 2519088"/>
                  <a:gd name="connsiteX2" fmla="*/ 1665689 w 3425371"/>
                  <a:gd name="connsiteY2" fmla="*/ 12465 h 2519088"/>
                  <a:gd name="connsiteX3" fmla="*/ 3018239 w 3425371"/>
                  <a:gd name="connsiteY3" fmla="*/ 60090 h 2519088"/>
                  <a:gd name="connsiteX4" fmla="*/ 3364314 w 3425371"/>
                  <a:gd name="connsiteY4" fmla="*/ 549040 h 2519088"/>
                  <a:gd name="connsiteX5" fmla="*/ 3421464 w 3425371"/>
                  <a:gd name="connsiteY5" fmla="*/ 1269765 h 2519088"/>
                  <a:gd name="connsiteX6" fmla="*/ 3316689 w 3425371"/>
                  <a:gd name="connsiteY6" fmla="*/ 1907940 h 2519088"/>
                  <a:gd name="connsiteX7" fmla="*/ 2742014 w 3425371"/>
                  <a:gd name="connsiteY7" fmla="*/ 2438165 h 2519088"/>
                  <a:gd name="connsiteX8" fmla="*/ 817964 w 3425371"/>
                  <a:gd name="connsiteY8" fmla="*/ 2476265 h 2519088"/>
                  <a:gd name="connsiteX9" fmla="*/ 87714 w 3425371"/>
                  <a:gd name="connsiteY9" fmla="*/ 2038115 h 2519088"/>
                  <a:gd name="connsiteX10" fmla="*/ 43264 w 3425371"/>
                  <a:gd name="connsiteY10" fmla="*/ 774465 h 2519088"/>
                  <a:gd name="connsiteX0" fmla="*/ 43264 w 3422762"/>
                  <a:gd name="connsiteY0" fmla="*/ 774465 h 2519088"/>
                  <a:gd name="connsiteX1" fmla="*/ 354414 w 3422762"/>
                  <a:gd name="connsiteY1" fmla="*/ 101365 h 2519088"/>
                  <a:gd name="connsiteX2" fmla="*/ 1665689 w 3422762"/>
                  <a:gd name="connsiteY2" fmla="*/ 12465 h 2519088"/>
                  <a:gd name="connsiteX3" fmla="*/ 3018239 w 3422762"/>
                  <a:gd name="connsiteY3" fmla="*/ 60090 h 2519088"/>
                  <a:gd name="connsiteX4" fmla="*/ 3364314 w 3422762"/>
                  <a:gd name="connsiteY4" fmla="*/ 549040 h 2519088"/>
                  <a:gd name="connsiteX5" fmla="*/ 3421464 w 3422762"/>
                  <a:gd name="connsiteY5" fmla="*/ 1269765 h 2519088"/>
                  <a:gd name="connsiteX6" fmla="*/ 3316689 w 3422762"/>
                  <a:gd name="connsiteY6" fmla="*/ 1907940 h 2519088"/>
                  <a:gd name="connsiteX7" fmla="*/ 2742014 w 3422762"/>
                  <a:gd name="connsiteY7" fmla="*/ 2438165 h 2519088"/>
                  <a:gd name="connsiteX8" fmla="*/ 817964 w 3422762"/>
                  <a:gd name="connsiteY8" fmla="*/ 2476265 h 2519088"/>
                  <a:gd name="connsiteX9" fmla="*/ 87714 w 3422762"/>
                  <a:gd name="connsiteY9" fmla="*/ 2038115 h 2519088"/>
                  <a:gd name="connsiteX10" fmla="*/ 43264 w 3422762"/>
                  <a:gd name="connsiteY10" fmla="*/ 774465 h 2519088"/>
                  <a:gd name="connsiteX0" fmla="*/ 43264 w 3392994"/>
                  <a:gd name="connsiteY0" fmla="*/ 774465 h 2519088"/>
                  <a:gd name="connsiteX1" fmla="*/ 354414 w 3392994"/>
                  <a:gd name="connsiteY1" fmla="*/ 101365 h 2519088"/>
                  <a:gd name="connsiteX2" fmla="*/ 1665689 w 3392994"/>
                  <a:gd name="connsiteY2" fmla="*/ 12465 h 2519088"/>
                  <a:gd name="connsiteX3" fmla="*/ 3018239 w 3392994"/>
                  <a:gd name="connsiteY3" fmla="*/ 60090 h 2519088"/>
                  <a:gd name="connsiteX4" fmla="*/ 3364314 w 3392994"/>
                  <a:gd name="connsiteY4" fmla="*/ 549040 h 2519088"/>
                  <a:gd name="connsiteX5" fmla="*/ 3367489 w 3392994"/>
                  <a:gd name="connsiteY5" fmla="*/ 1330090 h 2519088"/>
                  <a:gd name="connsiteX6" fmla="*/ 3316689 w 3392994"/>
                  <a:gd name="connsiteY6" fmla="*/ 1907940 h 2519088"/>
                  <a:gd name="connsiteX7" fmla="*/ 2742014 w 3392994"/>
                  <a:gd name="connsiteY7" fmla="*/ 2438165 h 2519088"/>
                  <a:gd name="connsiteX8" fmla="*/ 817964 w 3392994"/>
                  <a:gd name="connsiteY8" fmla="*/ 2476265 h 2519088"/>
                  <a:gd name="connsiteX9" fmla="*/ 87714 w 3392994"/>
                  <a:gd name="connsiteY9" fmla="*/ 2038115 h 2519088"/>
                  <a:gd name="connsiteX10" fmla="*/ 43264 w 3392994"/>
                  <a:gd name="connsiteY10" fmla="*/ 774465 h 2519088"/>
                  <a:gd name="connsiteX0" fmla="*/ 43264 w 3399110"/>
                  <a:gd name="connsiteY0" fmla="*/ 774465 h 2519088"/>
                  <a:gd name="connsiteX1" fmla="*/ 354414 w 3399110"/>
                  <a:gd name="connsiteY1" fmla="*/ 101365 h 2519088"/>
                  <a:gd name="connsiteX2" fmla="*/ 1665689 w 3399110"/>
                  <a:gd name="connsiteY2" fmla="*/ 12465 h 2519088"/>
                  <a:gd name="connsiteX3" fmla="*/ 3018239 w 3399110"/>
                  <a:gd name="connsiteY3" fmla="*/ 60090 h 2519088"/>
                  <a:gd name="connsiteX4" fmla="*/ 3364314 w 3399110"/>
                  <a:gd name="connsiteY4" fmla="*/ 549040 h 2519088"/>
                  <a:gd name="connsiteX5" fmla="*/ 3316689 w 3399110"/>
                  <a:gd name="connsiteY5" fmla="*/ 1907940 h 2519088"/>
                  <a:gd name="connsiteX6" fmla="*/ 2742014 w 3399110"/>
                  <a:gd name="connsiteY6" fmla="*/ 2438165 h 2519088"/>
                  <a:gd name="connsiteX7" fmla="*/ 817964 w 3399110"/>
                  <a:gd name="connsiteY7" fmla="*/ 2476265 h 2519088"/>
                  <a:gd name="connsiteX8" fmla="*/ 87714 w 3399110"/>
                  <a:gd name="connsiteY8" fmla="*/ 2038115 h 2519088"/>
                  <a:gd name="connsiteX9" fmla="*/ 43264 w 3399110"/>
                  <a:gd name="connsiteY9" fmla="*/ 774465 h 25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9110" h="2519088">
                    <a:moveTo>
                      <a:pt x="43264" y="774465"/>
                    </a:moveTo>
                    <a:cubicBezTo>
                      <a:pt x="87714" y="451674"/>
                      <a:pt x="84010" y="228365"/>
                      <a:pt x="354414" y="101365"/>
                    </a:cubicBezTo>
                    <a:cubicBezTo>
                      <a:pt x="624818" y="-25635"/>
                      <a:pt x="1221718" y="19344"/>
                      <a:pt x="1665689" y="12465"/>
                    </a:cubicBezTo>
                    <a:cubicBezTo>
                      <a:pt x="2109660" y="5586"/>
                      <a:pt x="2735135" y="-29339"/>
                      <a:pt x="3018239" y="60090"/>
                    </a:cubicBezTo>
                    <a:cubicBezTo>
                      <a:pt x="3301343" y="149519"/>
                      <a:pt x="3314572" y="241065"/>
                      <a:pt x="3364314" y="549040"/>
                    </a:cubicBezTo>
                    <a:cubicBezTo>
                      <a:pt x="3414056" y="857015"/>
                      <a:pt x="3420406" y="1593086"/>
                      <a:pt x="3316689" y="1907940"/>
                    </a:cubicBezTo>
                    <a:cubicBezTo>
                      <a:pt x="3212972" y="2222794"/>
                      <a:pt x="3158468" y="2343444"/>
                      <a:pt x="2742014" y="2438165"/>
                    </a:cubicBezTo>
                    <a:cubicBezTo>
                      <a:pt x="2325560" y="2532886"/>
                      <a:pt x="1260347" y="2542940"/>
                      <a:pt x="817964" y="2476265"/>
                    </a:cubicBezTo>
                    <a:cubicBezTo>
                      <a:pt x="375581" y="2409590"/>
                      <a:pt x="217889" y="2324923"/>
                      <a:pt x="87714" y="2038115"/>
                    </a:cubicBezTo>
                    <a:cubicBezTo>
                      <a:pt x="-42461" y="1751307"/>
                      <a:pt x="-1186" y="1097256"/>
                      <a:pt x="43264" y="774465"/>
                    </a:cubicBezTo>
                    <a:close/>
                  </a:path>
                </a:pathLst>
              </a:custGeom>
              <a:solidFill>
                <a:srgbClr val="BBE1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3" name="Group 132">
                <a:extLst>
                  <a:ext uri="{FF2B5EF4-FFF2-40B4-BE49-F238E27FC236}">
                    <a16:creationId xmlns:a16="http://schemas.microsoft.com/office/drawing/2014/main" id="{DE8EFD02-E841-1BF4-3759-3C7CC414998D}"/>
                  </a:ext>
                </a:extLst>
              </p:cNvPr>
              <p:cNvGrpSpPr/>
              <p:nvPr/>
            </p:nvGrpSpPr>
            <p:grpSpPr>
              <a:xfrm>
                <a:off x="16192351" y="4852492"/>
                <a:ext cx="1844277" cy="876869"/>
                <a:chOff x="9451530" y="16900297"/>
                <a:chExt cx="4001261" cy="1857089"/>
              </a:xfrm>
              <a:solidFill>
                <a:srgbClr val="023459"/>
              </a:solidFill>
            </p:grpSpPr>
            <p:sp>
              <p:nvSpPr>
                <p:cNvPr id="134" name="Freeform: Shape 133">
                  <a:extLst>
                    <a:ext uri="{FF2B5EF4-FFF2-40B4-BE49-F238E27FC236}">
                      <a16:creationId xmlns:a16="http://schemas.microsoft.com/office/drawing/2014/main" id="{3BB4BCB6-B282-8204-30F1-CA009AA4A62F}"/>
                    </a:ext>
                  </a:extLst>
                </p:cNvPr>
                <p:cNvSpPr/>
                <p:nvPr/>
              </p:nvSpPr>
              <p:spPr>
                <a:xfrm>
                  <a:off x="9451530" y="17630103"/>
                  <a:ext cx="1127188" cy="1127283"/>
                </a:xfrm>
                <a:custGeom>
                  <a:avLst/>
                  <a:gdLst>
                    <a:gd name="connsiteX0" fmla="*/ 177927 w 1127188"/>
                    <a:gd name="connsiteY0" fmla="*/ 95 h 1127283"/>
                    <a:gd name="connsiteX1" fmla="*/ 949262 w 1127188"/>
                    <a:gd name="connsiteY1" fmla="*/ 95 h 1127283"/>
                    <a:gd name="connsiteX2" fmla="*/ 1075087 w 1127188"/>
                    <a:gd name="connsiteY2" fmla="*/ 52197 h 1127283"/>
                    <a:gd name="connsiteX3" fmla="*/ 1127189 w 1127188"/>
                    <a:gd name="connsiteY3" fmla="*/ 178022 h 1127283"/>
                    <a:gd name="connsiteX4" fmla="*/ 1127189 w 1127188"/>
                    <a:gd name="connsiteY4" fmla="*/ 949357 h 1127283"/>
                    <a:gd name="connsiteX5" fmla="*/ 1075087 w 1127188"/>
                    <a:gd name="connsiteY5" fmla="*/ 1075182 h 1127283"/>
                    <a:gd name="connsiteX6" fmla="*/ 1075087 w 1127188"/>
                    <a:gd name="connsiteY6" fmla="*/ 1075182 h 1127283"/>
                    <a:gd name="connsiteX7" fmla="*/ 949262 w 1127188"/>
                    <a:gd name="connsiteY7" fmla="*/ 1127284 h 1127283"/>
                    <a:gd name="connsiteX8" fmla="*/ 177927 w 1127188"/>
                    <a:gd name="connsiteY8" fmla="*/ 1127284 h 1127283"/>
                    <a:gd name="connsiteX9" fmla="*/ 52959 w 1127188"/>
                    <a:gd name="connsiteY9" fmla="*/ 1075182 h 1127283"/>
                    <a:gd name="connsiteX10" fmla="*/ 52102 w 1127188"/>
                    <a:gd name="connsiteY10" fmla="*/ 1074325 h 1127283"/>
                    <a:gd name="connsiteX11" fmla="*/ 0 w 1127188"/>
                    <a:gd name="connsiteY11" fmla="*/ 949357 h 1127283"/>
                    <a:gd name="connsiteX12" fmla="*/ 0 w 1127188"/>
                    <a:gd name="connsiteY12" fmla="*/ 178022 h 1127283"/>
                    <a:gd name="connsiteX13" fmla="*/ 52102 w 1127188"/>
                    <a:gd name="connsiteY13" fmla="*/ 52197 h 1127283"/>
                    <a:gd name="connsiteX14" fmla="*/ 56579 w 1127188"/>
                    <a:gd name="connsiteY14" fmla="*/ 48577 h 1127283"/>
                    <a:gd name="connsiteX15" fmla="*/ 177927 w 1127188"/>
                    <a:gd name="connsiteY15" fmla="*/ 0 h 1127283"/>
                    <a:gd name="connsiteX16" fmla="*/ 177927 w 1127188"/>
                    <a:gd name="connsiteY16" fmla="*/ 0 h 1127283"/>
                    <a:gd name="connsiteX17" fmla="*/ 949262 w 1127188"/>
                    <a:gd name="connsiteY17" fmla="*/ 127825 h 1127283"/>
                    <a:gd name="connsiteX18" fmla="*/ 177927 w 1127188"/>
                    <a:gd name="connsiteY18" fmla="*/ 127825 h 1127283"/>
                    <a:gd name="connsiteX19" fmla="*/ 144685 w 1127188"/>
                    <a:gd name="connsiteY19" fmla="*/ 140398 h 1127283"/>
                    <a:gd name="connsiteX20" fmla="*/ 142018 w 1127188"/>
                    <a:gd name="connsiteY20" fmla="*/ 142208 h 1127283"/>
                    <a:gd name="connsiteX21" fmla="*/ 126778 w 1127188"/>
                    <a:gd name="connsiteY21" fmla="*/ 178213 h 1127283"/>
                    <a:gd name="connsiteX22" fmla="*/ 126778 w 1127188"/>
                    <a:gd name="connsiteY22" fmla="*/ 949547 h 1127283"/>
                    <a:gd name="connsiteX23" fmla="*/ 142018 w 1127188"/>
                    <a:gd name="connsiteY23" fmla="*/ 985552 h 1127283"/>
                    <a:gd name="connsiteX24" fmla="*/ 142018 w 1127188"/>
                    <a:gd name="connsiteY24" fmla="*/ 985552 h 1127283"/>
                    <a:gd name="connsiteX25" fmla="*/ 178022 w 1127188"/>
                    <a:gd name="connsiteY25" fmla="*/ 1000887 h 1127283"/>
                    <a:gd name="connsiteX26" fmla="*/ 949357 w 1127188"/>
                    <a:gd name="connsiteY26" fmla="*/ 1000887 h 1127283"/>
                    <a:gd name="connsiteX27" fmla="*/ 985361 w 1127188"/>
                    <a:gd name="connsiteY27" fmla="*/ 985552 h 1127283"/>
                    <a:gd name="connsiteX28" fmla="*/ 985361 w 1127188"/>
                    <a:gd name="connsiteY28" fmla="*/ 985552 h 1127283"/>
                    <a:gd name="connsiteX29" fmla="*/ 1000601 w 1127188"/>
                    <a:gd name="connsiteY29" fmla="*/ 949547 h 1127283"/>
                    <a:gd name="connsiteX30" fmla="*/ 1000601 w 1127188"/>
                    <a:gd name="connsiteY30" fmla="*/ 178213 h 1127283"/>
                    <a:gd name="connsiteX31" fmla="*/ 985361 w 1127188"/>
                    <a:gd name="connsiteY31" fmla="*/ 142208 h 1127283"/>
                    <a:gd name="connsiteX32" fmla="*/ 949357 w 1127188"/>
                    <a:gd name="connsiteY32" fmla="*/ 127825 h 1127283"/>
                    <a:gd name="connsiteX33" fmla="*/ 949357 w 1127188"/>
                    <a:gd name="connsiteY33" fmla="*/ 127825 h 112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27188" h="1127283">
                      <a:moveTo>
                        <a:pt x="177927" y="95"/>
                      </a:moveTo>
                      <a:lnTo>
                        <a:pt x="949262" y="95"/>
                      </a:lnTo>
                      <a:cubicBezTo>
                        <a:pt x="997839" y="95"/>
                        <a:pt x="1042797" y="20764"/>
                        <a:pt x="1075087" y="52197"/>
                      </a:cubicBezTo>
                      <a:cubicBezTo>
                        <a:pt x="1106519" y="84582"/>
                        <a:pt x="1127189" y="129540"/>
                        <a:pt x="1127189" y="178022"/>
                      </a:cubicBezTo>
                      <a:lnTo>
                        <a:pt x="1127189" y="949357"/>
                      </a:lnTo>
                      <a:cubicBezTo>
                        <a:pt x="1127189" y="997934"/>
                        <a:pt x="1106519" y="1042892"/>
                        <a:pt x="1075087" y="1075182"/>
                      </a:cubicBezTo>
                      <a:lnTo>
                        <a:pt x="1075087" y="1075182"/>
                      </a:lnTo>
                      <a:cubicBezTo>
                        <a:pt x="1042702" y="1107567"/>
                        <a:pt x="997744" y="1127284"/>
                        <a:pt x="949262" y="1127284"/>
                      </a:cubicBezTo>
                      <a:lnTo>
                        <a:pt x="177927" y="1127284"/>
                      </a:lnTo>
                      <a:cubicBezTo>
                        <a:pt x="129350" y="1127284"/>
                        <a:pt x="85344" y="1107567"/>
                        <a:pt x="52959" y="1075182"/>
                      </a:cubicBezTo>
                      <a:lnTo>
                        <a:pt x="52102" y="1074325"/>
                      </a:lnTo>
                      <a:cubicBezTo>
                        <a:pt x="20669" y="1041940"/>
                        <a:pt x="0" y="997934"/>
                        <a:pt x="0" y="949357"/>
                      </a:cubicBezTo>
                      <a:lnTo>
                        <a:pt x="0" y="178022"/>
                      </a:lnTo>
                      <a:cubicBezTo>
                        <a:pt x="0" y="129445"/>
                        <a:pt x="20669" y="84487"/>
                        <a:pt x="52102" y="52197"/>
                      </a:cubicBezTo>
                      <a:lnTo>
                        <a:pt x="56579" y="48577"/>
                      </a:lnTo>
                      <a:cubicBezTo>
                        <a:pt x="88964" y="18859"/>
                        <a:pt x="131159" y="0"/>
                        <a:pt x="177927" y="0"/>
                      </a:cubicBezTo>
                      <a:lnTo>
                        <a:pt x="177927" y="0"/>
                      </a:lnTo>
                      <a:close/>
                      <a:moveTo>
                        <a:pt x="949262" y="127825"/>
                      </a:moveTo>
                      <a:lnTo>
                        <a:pt x="177927" y="127825"/>
                      </a:lnTo>
                      <a:cubicBezTo>
                        <a:pt x="165354" y="127825"/>
                        <a:pt x="152781" y="132302"/>
                        <a:pt x="144685" y="140398"/>
                      </a:cubicBezTo>
                      <a:lnTo>
                        <a:pt x="142018" y="142208"/>
                      </a:lnTo>
                      <a:cubicBezTo>
                        <a:pt x="133064" y="151162"/>
                        <a:pt x="126778" y="164687"/>
                        <a:pt x="126778" y="178213"/>
                      </a:cubicBezTo>
                      <a:lnTo>
                        <a:pt x="126778" y="949547"/>
                      </a:lnTo>
                      <a:cubicBezTo>
                        <a:pt x="126778" y="963930"/>
                        <a:pt x="133064" y="976503"/>
                        <a:pt x="142018" y="985552"/>
                      </a:cubicBezTo>
                      <a:lnTo>
                        <a:pt x="142018" y="985552"/>
                      </a:lnTo>
                      <a:cubicBezTo>
                        <a:pt x="150971" y="994505"/>
                        <a:pt x="163640" y="1000887"/>
                        <a:pt x="178022" y="1000887"/>
                      </a:cubicBezTo>
                      <a:lnTo>
                        <a:pt x="949357" y="1000887"/>
                      </a:lnTo>
                      <a:cubicBezTo>
                        <a:pt x="963740" y="1000887"/>
                        <a:pt x="976313" y="994600"/>
                        <a:pt x="985361" y="985552"/>
                      </a:cubicBezTo>
                      <a:lnTo>
                        <a:pt x="985361" y="985552"/>
                      </a:lnTo>
                      <a:cubicBezTo>
                        <a:pt x="994315" y="976598"/>
                        <a:pt x="1000601" y="963930"/>
                        <a:pt x="1000601" y="949547"/>
                      </a:cubicBezTo>
                      <a:lnTo>
                        <a:pt x="1000601" y="178213"/>
                      </a:lnTo>
                      <a:cubicBezTo>
                        <a:pt x="1000601" y="164782"/>
                        <a:pt x="994315" y="151257"/>
                        <a:pt x="985361" y="142208"/>
                      </a:cubicBezTo>
                      <a:cubicBezTo>
                        <a:pt x="976408" y="133255"/>
                        <a:pt x="963835" y="127825"/>
                        <a:pt x="949357" y="127825"/>
                      </a:cubicBezTo>
                      <a:lnTo>
                        <a:pt x="949357" y="127825"/>
                      </a:lnTo>
                      <a:close/>
                    </a:path>
                  </a:pathLst>
                </a:custGeom>
                <a:grpFill/>
                <a:ln w="9525" cap="flat">
                  <a:noFill/>
                  <a:prstDash val="solid"/>
                  <a:miter/>
                </a:ln>
              </p:spPr>
              <p:txBody>
                <a:bodyPr rtlCol="0" anchor="ctr"/>
                <a:lstStyle/>
                <a:p>
                  <a:endParaRPr lang="en-GB"/>
                </a:p>
              </p:txBody>
            </p:sp>
            <p:sp>
              <p:nvSpPr>
                <p:cNvPr id="135" name="Freeform: Shape 134">
                  <a:extLst>
                    <a:ext uri="{FF2B5EF4-FFF2-40B4-BE49-F238E27FC236}">
                      <a16:creationId xmlns:a16="http://schemas.microsoft.com/office/drawing/2014/main" id="{56C10458-6A39-2842-95F5-B92E794AEE26}"/>
                    </a:ext>
                  </a:extLst>
                </p:cNvPr>
                <p:cNvSpPr/>
                <p:nvPr/>
              </p:nvSpPr>
              <p:spPr>
                <a:xfrm>
                  <a:off x="10889043" y="17630103"/>
                  <a:ext cx="1126331" cy="1127283"/>
                </a:xfrm>
                <a:custGeom>
                  <a:avLst/>
                  <a:gdLst>
                    <a:gd name="connsiteX0" fmla="*/ 177927 w 1126331"/>
                    <a:gd name="connsiteY0" fmla="*/ 95 h 1127283"/>
                    <a:gd name="connsiteX1" fmla="*/ 949262 w 1126331"/>
                    <a:gd name="connsiteY1" fmla="*/ 95 h 1127283"/>
                    <a:gd name="connsiteX2" fmla="*/ 1074230 w 1126331"/>
                    <a:gd name="connsiteY2" fmla="*/ 52197 h 1127283"/>
                    <a:gd name="connsiteX3" fmla="*/ 1126331 w 1126331"/>
                    <a:gd name="connsiteY3" fmla="*/ 178022 h 1127283"/>
                    <a:gd name="connsiteX4" fmla="*/ 1126331 w 1126331"/>
                    <a:gd name="connsiteY4" fmla="*/ 949357 h 1127283"/>
                    <a:gd name="connsiteX5" fmla="*/ 1074230 w 1126331"/>
                    <a:gd name="connsiteY5" fmla="*/ 1075182 h 1127283"/>
                    <a:gd name="connsiteX6" fmla="*/ 1074230 w 1126331"/>
                    <a:gd name="connsiteY6" fmla="*/ 1075182 h 1127283"/>
                    <a:gd name="connsiteX7" fmla="*/ 949262 w 1126331"/>
                    <a:gd name="connsiteY7" fmla="*/ 1127284 h 1127283"/>
                    <a:gd name="connsiteX8" fmla="*/ 177927 w 1126331"/>
                    <a:gd name="connsiteY8" fmla="*/ 1127284 h 1127283"/>
                    <a:gd name="connsiteX9" fmla="*/ 52102 w 1126331"/>
                    <a:gd name="connsiteY9" fmla="*/ 1075182 h 1127283"/>
                    <a:gd name="connsiteX10" fmla="*/ 52102 w 1126331"/>
                    <a:gd name="connsiteY10" fmla="*/ 1074325 h 1127283"/>
                    <a:gd name="connsiteX11" fmla="*/ 0 w 1126331"/>
                    <a:gd name="connsiteY11" fmla="*/ 949357 h 1127283"/>
                    <a:gd name="connsiteX12" fmla="*/ 0 w 1126331"/>
                    <a:gd name="connsiteY12" fmla="*/ 178022 h 1127283"/>
                    <a:gd name="connsiteX13" fmla="*/ 52102 w 1126331"/>
                    <a:gd name="connsiteY13" fmla="*/ 52197 h 1127283"/>
                    <a:gd name="connsiteX14" fmla="*/ 56579 w 1126331"/>
                    <a:gd name="connsiteY14" fmla="*/ 48577 h 1127283"/>
                    <a:gd name="connsiteX15" fmla="*/ 177927 w 1126331"/>
                    <a:gd name="connsiteY15" fmla="*/ 0 h 1127283"/>
                    <a:gd name="connsiteX16" fmla="*/ 177927 w 1126331"/>
                    <a:gd name="connsiteY16" fmla="*/ 0 h 1127283"/>
                    <a:gd name="connsiteX17" fmla="*/ 949262 w 1126331"/>
                    <a:gd name="connsiteY17" fmla="*/ 127825 h 1127283"/>
                    <a:gd name="connsiteX18" fmla="*/ 177927 w 1126331"/>
                    <a:gd name="connsiteY18" fmla="*/ 127825 h 1127283"/>
                    <a:gd name="connsiteX19" fmla="*/ 143732 w 1126331"/>
                    <a:gd name="connsiteY19" fmla="*/ 140398 h 1127283"/>
                    <a:gd name="connsiteX20" fmla="*/ 141923 w 1126331"/>
                    <a:gd name="connsiteY20" fmla="*/ 142208 h 1127283"/>
                    <a:gd name="connsiteX21" fmla="*/ 126683 w 1126331"/>
                    <a:gd name="connsiteY21" fmla="*/ 178213 h 1127283"/>
                    <a:gd name="connsiteX22" fmla="*/ 126683 w 1126331"/>
                    <a:gd name="connsiteY22" fmla="*/ 949547 h 1127283"/>
                    <a:gd name="connsiteX23" fmla="*/ 141923 w 1126331"/>
                    <a:gd name="connsiteY23" fmla="*/ 985552 h 1127283"/>
                    <a:gd name="connsiteX24" fmla="*/ 141923 w 1126331"/>
                    <a:gd name="connsiteY24" fmla="*/ 985552 h 1127283"/>
                    <a:gd name="connsiteX25" fmla="*/ 177832 w 1126331"/>
                    <a:gd name="connsiteY25" fmla="*/ 1000887 h 1127283"/>
                    <a:gd name="connsiteX26" fmla="*/ 949166 w 1126331"/>
                    <a:gd name="connsiteY26" fmla="*/ 1000887 h 1127283"/>
                    <a:gd name="connsiteX27" fmla="*/ 985171 w 1126331"/>
                    <a:gd name="connsiteY27" fmla="*/ 985552 h 1127283"/>
                    <a:gd name="connsiteX28" fmla="*/ 985171 w 1126331"/>
                    <a:gd name="connsiteY28" fmla="*/ 985552 h 1127283"/>
                    <a:gd name="connsiteX29" fmla="*/ 999554 w 1126331"/>
                    <a:gd name="connsiteY29" fmla="*/ 949547 h 1127283"/>
                    <a:gd name="connsiteX30" fmla="*/ 999554 w 1126331"/>
                    <a:gd name="connsiteY30" fmla="*/ 178213 h 1127283"/>
                    <a:gd name="connsiteX31" fmla="*/ 985171 w 1126331"/>
                    <a:gd name="connsiteY31" fmla="*/ 142208 h 1127283"/>
                    <a:gd name="connsiteX32" fmla="*/ 949166 w 1126331"/>
                    <a:gd name="connsiteY32" fmla="*/ 127825 h 1127283"/>
                    <a:gd name="connsiteX33" fmla="*/ 949166 w 1126331"/>
                    <a:gd name="connsiteY33" fmla="*/ 127825 h 112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26331" h="1127283">
                      <a:moveTo>
                        <a:pt x="177927" y="95"/>
                      </a:moveTo>
                      <a:lnTo>
                        <a:pt x="949262" y="95"/>
                      </a:lnTo>
                      <a:cubicBezTo>
                        <a:pt x="997839" y="95"/>
                        <a:pt x="1042797" y="20764"/>
                        <a:pt x="1074230" y="52197"/>
                      </a:cubicBezTo>
                      <a:cubicBezTo>
                        <a:pt x="1106614" y="84582"/>
                        <a:pt x="1126331" y="129540"/>
                        <a:pt x="1126331" y="178022"/>
                      </a:cubicBezTo>
                      <a:lnTo>
                        <a:pt x="1126331" y="949357"/>
                      </a:lnTo>
                      <a:cubicBezTo>
                        <a:pt x="1126331" y="997934"/>
                        <a:pt x="1106519" y="1042892"/>
                        <a:pt x="1074230" y="1075182"/>
                      </a:cubicBezTo>
                      <a:lnTo>
                        <a:pt x="1074230" y="1075182"/>
                      </a:lnTo>
                      <a:cubicBezTo>
                        <a:pt x="1042797" y="1107567"/>
                        <a:pt x="997839" y="1127284"/>
                        <a:pt x="949262" y="1127284"/>
                      </a:cubicBezTo>
                      <a:lnTo>
                        <a:pt x="177927" y="1127284"/>
                      </a:lnTo>
                      <a:cubicBezTo>
                        <a:pt x="129350" y="1127284"/>
                        <a:pt x="84392" y="1107567"/>
                        <a:pt x="52102" y="1075182"/>
                      </a:cubicBezTo>
                      <a:lnTo>
                        <a:pt x="52102" y="1074325"/>
                      </a:lnTo>
                      <a:cubicBezTo>
                        <a:pt x="19717" y="1041940"/>
                        <a:pt x="0" y="997934"/>
                        <a:pt x="0" y="949357"/>
                      </a:cubicBezTo>
                      <a:lnTo>
                        <a:pt x="0" y="178022"/>
                      </a:lnTo>
                      <a:cubicBezTo>
                        <a:pt x="0" y="129445"/>
                        <a:pt x="19812" y="84487"/>
                        <a:pt x="52102" y="52197"/>
                      </a:cubicBezTo>
                      <a:cubicBezTo>
                        <a:pt x="53912" y="51340"/>
                        <a:pt x="54769" y="49530"/>
                        <a:pt x="56579" y="48577"/>
                      </a:cubicBezTo>
                      <a:cubicBezTo>
                        <a:pt x="88011" y="18859"/>
                        <a:pt x="131159" y="0"/>
                        <a:pt x="177927" y="0"/>
                      </a:cubicBezTo>
                      <a:lnTo>
                        <a:pt x="177927" y="0"/>
                      </a:lnTo>
                      <a:close/>
                      <a:moveTo>
                        <a:pt x="949262" y="127825"/>
                      </a:moveTo>
                      <a:lnTo>
                        <a:pt x="177927" y="127825"/>
                      </a:lnTo>
                      <a:cubicBezTo>
                        <a:pt x="164402" y="127825"/>
                        <a:pt x="152781" y="132302"/>
                        <a:pt x="143732" y="140398"/>
                      </a:cubicBezTo>
                      <a:lnTo>
                        <a:pt x="141923" y="142208"/>
                      </a:lnTo>
                      <a:cubicBezTo>
                        <a:pt x="132969" y="151162"/>
                        <a:pt x="126683" y="164687"/>
                        <a:pt x="126683" y="178213"/>
                      </a:cubicBezTo>
                      <a:lnTo>
                        <a:pt x="126683" y="949547"/>
                      </a:lnTo>
                      <a:cubicBezTo>
                        <a:pt x="126683" y="963930"/>
                        <a:pt x="132112" y="976503"/>
                        <a:pt x="141923" y="985552"/>
                      </a:cubicBezTo>
                      <a:lnTo>
                        <a:pt x="141923" y="985552"/>
                      </a:lnTo>
                      <a:cubicBezTo>
                        <a:pt x="150876" y="994505"/>
                        <a:pt x="163449" y="1000887"/>
                        <a:pt x="177832" y="1000887"/>
                      </a:cubicBezTo>
                      <a:lnTo>
                        <a:pt x="949166" y="1000887"/>
                      </a:lnTo>
                      <a:cubicBezTo>
                        <a:pt x="962597" y="1000887"/>
                        <a:pt x="975265" y="994600"/>
                        <a:pt x="985171" y="985552"/>
                      </a:cubicBezTo>
                      <a:lnTo>
                        <a:pt x="985171" y="985552"/>
                      </a:lnTo>
                      <a:cubicBezTo>
                        <a:pt x="994124" y="976598"/>
                        <a:pt x="999554" y="963930"/>
                        <a:pt x="999554" y="949547"/>
                      </a:cubicBezTo>
                      <a:lnTo>
                        <a:pt x="999554" y="178213"/>
                      </a:lnTo>
                      <a:cubicBezTo>
                        <a:pt x="999554" y="164782"/>
                        <a:pt x="994124" y="151257"/>
                        <a:pt x="985171" y="142208"/>
                      </a:cubicBezTo>
                      <a:cubicBezTo>
                        <a:pt x="975265" y="133255"/>
                        <a:pt x="962692" y="127825"/>
                        <a:pt x="949166" y="127825"/>
                      </a:cubicBezTo>
                      <a:lnTo>
                        <a:pt x="949166" y="127825"/>
                      </a:lnTo>
                      <a:close/>
                    </a:path>
                  </a:pathLst>
                </a:custGeom>
                <a:grpFill/>
                <a:ln w="9525" cap="flat">
                  <a:noFill/>
                  <a:prstDash val="solid"/>
                  <a:miter/>
                </a:ln>
              </p:spPr>
              <p:txBody>
                <a:bodyPr rtlCol="0" anchor="ctr"/>
                <a:lstStyle/>
                <a:p>
                  <a:endParaRPr lang="en-GB"/>
                </a:p>
              </p:txBody>
            </p:sp>
            <p:sp>
              <p:nvSpPr>
                <p:cNvPr id="136" name="Freeform: Shape 135">
                  <a:extLst>
                    <a:ext uri="{FF2B5EF4-FFF2-40B4-BE49-F238E27FC236}">
                      <a16:creationId xmlns:a16="http://schemas.microsoft.com/office/drawing/2014/main" id="{E8AD0238-C1F9-4C5C-320B-158C17C9D8FB}"/>
                    </a:ext>
                  </a:extLst>
                </p:cNvPr>
                <p:cNvSpPr/>
                <p:nvPr/>
              </p:nvSpPr>
              <p:spPr>
                <a:xfrm>
                  <a:off x="12326460" y="17630103"/>
                  <a:ext cx="1126331" cy="1127283"/>
                </a:xfrm>
                <a:custGeom>
                  <a:avLst/>
                  <a:gdLst>
                    <a:gd name="connsiteX0" fmla="*/ 177070 w 1126331"/>
                    <a:gd name="connsiteY0" fmla="*/ 95 h 1127283"/>
                    <a:gd name="connsiteX1" fmla="*/ 948404 w 1126331"/>
                    <a:gd name="connsiteY1" fmla="*/ 95 h 1127283"/>
                    <a:gd name="connsiteX2" fmla="*/ 1074230 w 1126331"/>
                    <a:gd name="connsiteY2" fmla="*/ 52197 h 1127283"/>
                    <a:gd name="connsiteX3" fmla="*/ 1126331 w 1126331"/>
                    <a:gd name="connsiteY3" fmla="*/ 178022 h 1127283"/>
                    <a:gd name="connsiteX4" fmla="*/ 1126331 w 1126331"/>
                    <a:gd name="connsiteY4" fmla="*/ 949357 h 1127283"/>
                    <a:gd name="connsiteX5" fmla="*/ 1074230 w 1126331"/>
                    <a:gd name="connsiteY5" fmla="*/ 1075182 h 1127283"/>
                    <a:gd name="connsiteX6" fmla="*/ 1074230 w 1126331"/>
                    <a:gd name="connsiteY6" fmla="*/ 1075182 h 1127283"/>
                    <a:gd name="connsiteX7" fmla="*/ 948404 w 1126331"/>
                    <a:gd name="connsiteY7" fmla="*/ 1127284 h 1127283"/>
                    <a:gd name="connsiteX8" fmla="*/ 177070 w 1126331"/>
                    <a:gd name="connsiteY8" fmla="*/ 1127284 h 1127283"/>
                    <a:gd name="connsiteX9" fmla="*/ 52102 w 1126331"/>
                    <a:gd name="connsiteY9" fmla="*/ 1075182 h 1127283"/>
                    <a:gd name="connsiteX10" fmla="*/ 52102 w 1126331"/>
                    <a:gd name="connsiteY10" fmla="*/ 1074325 h 1127283"/>
                    <a:gd name="connsiteX11" fmla="*/ 0 w 1126331"/>
                    <a:gd name="connsiteY11" fmla="*/ 949357 h 1127283"/>
                    <a:gd name="connsiteX12" fmla="*/ 0 w 1126331"/>
                    <a:gd name="connsiteY12" fmla="*/ 178022 h 1127283"/>
                    <a:gd name="connsiteX13" fmla="*/ 52102 w 1126331"/>
                    <a:gd name="connsiteY13" fmla="*/ 52197 h 1127283"/>
                    <a:gd name="connsiteX14" fmla="*/ 56579 w 1126331"/>
                    <a:gd name="connsiteY14" fmla="*/ 48577 h 1127283"/>
                    <a:gd name="connsiteX15" fmla="*/ 177070 w 1126331"/>
                    <a:gd name="connsiteY15" fmla="*/ 0 h 1127283"/>
                    <a:gd name="connsiteX16" fmla="*/ 177070 w 1126331"/>
                    <a:gd name="connsiteY16" fmla="*/ 0 h 1127283"/>
                    <a:gd name="connsiteX17" fmla="*/ 948404 w 1126331"/>
                    <a:gd name="connsiteY17" fmla="*/ 127825 h 1127283"/>
                    <a:gd name="connsiteX18" fmla="*/ 177070 w 1126331"/>
                    <a:gd name="connsiteY18" fmla="*/ 127825 h 1127283"/>
                    <a:gd name="connsiteX19" fmla="*/ 143828 w 1126331"/>
                    <a:gd name="connsiteY19" fmla="*/ 140398 h 1127283"/>
                    <a:gd name="connsiteX20" fmla="*/ 141161 w 1126331"/>
                    <a:gd name="connsiteY20" fmla="*/ 142208 h 1127283"/>
                    <a:gd name="connsiteX21" fmla="*/ 126778 w 1126331"/>
                    <a:gd name="connsiteY21" fmla="*/ 178213 h 1127283"/>
                    <a:gd name="connsiteX22" fmla="*/ 126778 w 1126331"/>
                    <a:gd name="connsiteY22" fmla="*/ 949547 h 1127283"/>
                    <a:gd name="connsiteX23" fmla="*/ 141161 w 1126331"/>
                    <a:gd name="connsiteY23" fmla="*/ 985552 h 1127283"/>
                    <a:gd name="connsiteX24" fmla="*/ 141161 w 1126331"/>
                    <a:gd name="connsiteY24" fmla="*/ 985552 h 1127283"/>
                    <a:gd name="connsiteX25" fmla="*/ 177165 w 1126331"/>
                    <a:gd name="connsiteY25" fmla="*/ 1000887 h 1127283"/>
                    <a:gd name="connsiteX26" fmla="*/ 948500 w 1126331"/>
                    <a:gd name="connsiteY26" fmla="*/ 1000887 h 1127283"/>
                    <a:gd name="connsiteX27" fmla="*/ 984409 w 1126331"/>
                    <a:gd name="connsiteY27" fmla="*/ 985552 h 1127283"/>
                    <a:gd name="connsiteX28" fmla="*/ 985266 w 1126331"/>
                    <a:gd name="connsiteY28" fmla="*/ 985552 h 1127283"/>
                    <a:gd name="connsiteX29" fmla="*/ 999649 w 1126331"/>
                    <a:gd name="connsiteY29" fmla="*/ 949547 h 1127283"/>
                    <a:gd name="connsiteX30" fmla="*/ 999649 w 1126331"/>
                    <a:gd name="connsiteY30" fmla="*/ 178213 h 1127283"/>
                    <a:gd name="connsiteX31" fmla="*/ 984409 w 1126331"/>
                    <a:gd name="connsiteY31" fmla="*/ 142208 h 1127283"/>
                    <a:gd name="connsiteX32" fmla="*/ 948500 w 1126331"/>
                    <a:gd name="connsiteY32" fmla="*/ 127825 h 1127283"/>
                    <a:gd name="connsiteX33" fmla="*/ 948500 w 1126331"/>
                    <a:gd name="connsiteY33" fmla="*/ 127825 h 112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26331" h="1127283">
                      <a:moveTo>
                        <a:pt x="177070" y="95"/>
                      </a:moveTo>
                      <a:lnTo>
                        <a:pt x="948404" y="95"/>
                      </a:lnTo>
                      <a:cubicBezTo>
                        <a:pt x="997839" y="95"/>
                        <a:pt x="1041845" y="20764"/>
                        <a:pt x="1074230" y="52197"/>
                      </a:cubicBezTo>
                      <a:cubicBezTo>
                        <a:pt x="1106614" y="84582"/>
                        <a:pt x="1126331" y="129540"/>
                        <a:pt x="1126331" y="178022"/>
                      </a:cubicBezTo>
                      <a:lnTo>
                        <a:pt x="1126331" y="949357"/>
                      </a:lnTo>
                      <a:cubicBezTo>
                        <a:pt x="1126331" y="997934"/>
                        <a:pt x="1106519" y="1042892"/>
                        <a:pt x="1074230" y="1075182"/>
                      </a:cubicBezTo>
                      <a:lnTo>
                        <a:pt x="1074230" y="1075182"/>
                      </a:lnTo>
                      <a:cubicBezTo>
                        <a:pt x="1041845" y="1107567"/>
                        <a:pt x="997839" y="1127284"/>
                        <a:pt x="948404" y="1127284"/>
                      </a:cubicBezTo>
                      <a:lnTo>
                        <a:pt x="177070" y="1127284"/>
                      </a:lnTo>
                      <a:cubicBezTo>
                        <a:pt x="128492" y="1127284"/>
                        <a:pt x="84487" y="1107567"/>
                        <a:pt x="52102" y="1075182"/>
                      </a:cubicBezTo>
                      <a:lnTo>
                        <a:pt x="52102" y="1074325"/>
                      </a:lnTo>
                      <a:cubicBezTo>
                        <a:pt x="19717" y="1041940"/>
                        <a:pt x="0" y="997934"/>
                        <a:pt x="0" y="949357"/>
                      </a:cubicBezTo>
                      <a:lnTo>
                        <a:pt x="0" y="178022"/>
                      </a:lnTo>
                      <a:cubicBezTo>
                        <a:pt x="0" y="129445"/>
                        <a:pt x="19812" y="84487"/>
                        <a:pt x="52102" y="52197"/>
                      </a:cubicBezTo>
                      <a:cubicBezTo>
                        <a:pt x="52959" y="51340"/>
                        <a:pt x="54769" y="49530"/>
                        <a:pt x="56579" y="48577"/>
                      </a:cubicBezTo>
                      <a:cubicBezTo>
                        <a:pt x="88011" y="18859"/>
                        <a:pt x="130302" y="0"/>
                        <a:pt x="177070" y="0"/>
                      </a:cubicBezTo>
                      <a:lnTo>
                        <a:pt x="177070" y="0"/>
                      </a:lnTo>
                      <a:close/>
                      <a:moveTo>
                        <a:pt x="948404" y="127825"/>
                      </a:moveTo>
                      <a:lnTo>
                        <a:pt x="177070" y="127825"/>
                      </a:lnTo>
                      <a:cubicBezTo>
                        <a:pt x="164497" y="127825"/>
                        <a:pt x="152781" y="132302"/>
                        <a:pt x="143828" y="140398"/>
                      </a:cubicBezTo>
                      <a:lnTo>
                        <a:pt x="141161" y="142208"/>
                      </a:lnTo>
                      <a:cubicBezTo>
                        <a:pt x="132207" y="151162"/>
                        <a:pt x="126778" y="164687"/>
                        <a:pt x="126778" y="178213"/>
                      </a:cubicBezTo>
                      <a:lnTo>
                        <a:pt x="126778" y="949547"/>
                      </a:lnTo>
                      <a:cubicBezTo>
                        <a:pt x="126778" y="963930"/>
                        <a:pt x="132207" y="976503"/>
                        <a:pt x="141161" y="985552"/>
                      </a:cubicBezTo>
                      <a:lnTo>
                        <a:pt x="141161" y="985552"/>
                      </a:lnTo>
                      <a:cubicBezTo>
                        <a:pt x="151067" y="994505"/>
                        <a:pt x="163639" y="1000887"/>
                        <a:pt x="177165" y="1000887"/>
                      </a:cubicBezTo>
                      <a:lnTo>
                        <a:pt x="948500" y="1000887"/>
                      </a:lnTo>
                      <a:cubicBezTo>
                        <a:pt x="962882" y="1000887"/>
                        <a:pt x="975455" y="994600"/>
                        <a:pt x="984409" y="985552"/>
                      </a:cubicBezTo>
                      <a:lnTo>
                        <a:pt x="985266" y="985552"/>
                      </a:lnTo>
                      <a:cubicBezTo>
                        <a:pt x="994220" y="976598"/>
                        <a:pt x="999649" y="963930"/>
                        <a:pt x="999649" y="949547"/>
                      </a:cubicBezTo>
                      <a:lnTo>
                        <a:pt x="999649" y="178213"/>
                      </a:lnTo>
                      <a:cubicBezTo>
                        <a:pt x="999649" y="164782"/>
                        <a:pt x="994220" y="151257"/>
                        <a:pt x="984409" y="142208"/>
                      </a:cubicBezTo>
                      <a:cubicBezTo>
                        <a:pt x="975455" y="133255"/>
                        <a:pt x="962787" y="127825"/>
                        <a:pt x="948500" y="127825"/>
                      </a:cubicBezTo>
                      <a:lnTo>
                        <a:pt x="948500" y="127825"/>
                      </a:lnTo>
                      <a:close/>
                    </a:path>
                  </a:pathLst>
                </a:custGeom>
                <a:grpFill/>
                <a:ln w="9525" cap="flat">
                  <a:noFill/>
                  <a:prstDash val="solid"/>
                  <a:miter/>
                </a:ln>
              </p:spPr>
              <p:txBody>
                <a:bodyPr rtlCol="0" anchor="ctr"/>
                <a:lstStyle/>
                <a:p>
                  <a:endParaRPr lang="en-GB"/>
                </a:p>
              </p:txBody>
            </p:sp>
            <p:sp>
              <p:nvSpPr>
                <p:cNvPr id="137" name="Freeform: Shape 136">
                  <a:extLst>
                    <a:ext uri="{FF2B5EF4-FFF2-40B4-BE49-F238E27FC236}">
                      <a16:creationId xmlns:a16="http://schemas.microsoft.com/office/drawing/2014/main" id="{D8C099E9-E80D-4CC0-298F-1A8E53C83946}"/>
                    </a:ext>
                  </a:extLst>
                </p:cNvPr>
                <p:cNvSpPr/>
                <p:nvPr/>
              </p:nvSpPr>
              <p:spPr>
                <a:xfrm>
                  <a:off x="9951306" y="17116038"/>
                  <a:ext cx="3001613" cy="641889"/>
                </a:xfrm>
                <a:custGeom>
                  <a:avLst/>
                  <a:gdLst>
                    <a:gd name="connsiteX0" fmla="*/ 127635 w 3001613"/>
                    <a:gd name="connsiteY0" fmla="*/ 578072 h 641889"/>
                    <a:gd name="connsiteX1" fmla="*/ 63818 w 3001613"/>
                    <a:gd name="connsiteY1" fmla="*/ 641890 h 641889"/>
                    <a:gd name="connsiteX2" fmla="*/ 0 w 3001613"/>
                    <a:gd name="connsiteY2" fmla="*/ 578072 h 641889"/>
                    <a:gd name="connsiteX3" fmla="*/ 0 w 3001613"/>
                    <a:gd name="connsiteY3" fmla="*/ 247269 h 641889"/>
                    <a:gd name="connsiteX4" fmla="*/ 72771 w 3001613"/>
                    <a:gd name="connsiteY4" fmla="*/ 72866 h 641889"/>
                    <a:gd name="connsiteX5" fmla="*/ 248031 w 3001613"/>
                    <a:gd name="connsiteY5" fmla="*/ 0 h 641889"/>
                    <a:gd name="connsiteX6" fmla="*/ 2753582 w 3001613"/>
                    <a:gd name="connsiteY6" fmla="*/ 0 h 641889"/>
                    <a:gd name="connsiteX7" fmla="*/ 2928842 w 3001613"/>
                    <a:gd name="connsiteY7" fmla="*/ 72866 h 641889"/>
                    <a:gd name="connsiteX8" fmla="*/ 2928842 w 3001613"/>
                    <a:gd name="connsiteY8" fmla="*/ 72866 h 641889"/>
                    <a:gd name="connsiteX9" fmla="*/ 3001613 w 3001613"/>
                    <a:gd name="connsiteY9" fmla="*/ 247269 h 641889"/>
                    <a:gd name="connsiteX10" fmla="*/ 3001613 w 3001613"/>
                    <a:gd name="connsiteY10" fmla="*/ 578072 h 641889"/>
                    <a:gd name="connsiteX11" fmla="*/ 2937796 w 3001613"/>
                    <a:gd name="connsiteY11" fmla="*/ 641890 h 641889"/>
                    <a:gd name="connsiteX12" fmla="*/ 2874836 w 3001613"/>
                    <a:gd name="connsiteY12" fmla="*/ 578072 h 641889"/>
                    <a:gd name="connsiteX13" fmla="*/ 2874836 w 3001613"/>
                    <a:gd name="connsiteY13" fmla="*/ 247269 h 641889"/>
                    <a:gd name="connsiteX14" fmla="*/ 2838926 w 3001613"/>
                    <a:gd name="connsiteY14" fmla="*/ 161830 h 641889"/>
                    <a:gd name="connsiteX15" fmla="*/ 2753582 w 3001613"/>
                    <a:gd name="connsiteY15" fmla="*/ 126778 h 641889"/>
                    <a:gd name="connsiteX16" fmla="*/ 248126 w 3001613"/>
                    <a:gd name="connsiteY16" fmla="*/ 126778 h 641889"/>
                    <a:gd name="connsiteX17" fmla="*/ 162687 w 3001613"/>
                    <a:gd name="connsiteY17" fmla="*/ 161830 h 641889"/>
                    <a:gd name="connsiteX18" fmla="*/ 127635 w 3001613"/>
                    <a:gd name="connsiteY18" fmla="*/ 247269 h 641889"/>
                    <a:gd name="connsiteX19" fmla="*/ 127635 w 3001613"/>
                    <a:gd name="connsiteY19" fmla="*/ 578072 h 64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01613" h="641889">
                      <a:moveTo>
                        <a:pt x="127635" y="578072"/>
                      </a:moveTo>
                      <a:cubicBezTo>
                        <a:pt x="127635" y="613124"/>
                        <a:pt x="98870" y="641890"/>
                        <a:pt x="63818" y="641890"/>
                      </a:cubicBezTo>
                      <a:cubicBezTo>
                        <a:pt x="28766" y="641890"/>
                        <a:pt x="0" y="613124"/>
                        <a:pt x="0" y="578072"/>
                      </a:cubicBezTo>
                      <a:lnTo>
                        <a:pt x="0" y="247269"/>
                      </a:lnTo>
                      <a:cubicBezTo>
                        <a:pt x="0" y="179832"/>
                        <a:pt x="27813" y="117824"/>
                        <a:pt x="72771" y="72866"/>
                      </a:cubicBezTo>
                      <a:cubicBezTo>
                        <a:pt x="117729" y="27908"/>
                        <a:pt x="179737" y="0"/>
                        <a:pt x="248031" y="0"/>
                      </a:cubicBezTo>
                      <a:lnTo>
                        <a:pt x="2753582" y="0"/>
                      </a:lnTo>
                      <a:cubicBezTo>
                        <a:pt x="2821877" y="0"/>
                        <a:pt x="2883884" y="27908"/>
                        <a:pt x="2928842" y="72866"/>
                      </a:cubicBezTo>
                      <a:lnTo>
                        <a:pt x="2928842" y="72866"/>
                      </a:lnTo>
                      <a:cubicBezTo>
                        <a:pt x="2973800" y="117824"/>
                        <a:pt x="3001613" y="179832"/>
                        <a:pt x="3001613" y="247269"/>
                      </a:cubicBezTo>
                      <a:lnTo>
                        <a:pt x="3001613" y="578072"/>
                      </a:lnTo>
                      <a:cubicBezTo>
                        <a:pt x="3001613" y="613124"/>
                        <a:pt x="2972848" y="641890"/>
                        <a:pt x="2937796" y="641890"/>
                      </a:cubicBezTo>
                      <a:cubicBezTo>
                        <a:pt x="2902744" y="641890"/>
                        <a:pt x="2874836" y="613124"/>
                        <a:pt x="2874836" y="578072"/>
                      </a:cubicBezTo>
                      <a:lnTo>
                        <a:pt x="2874836" y="247269"/>
                      </a:lnTo>
                      <a:cubicBezTo>
                        <a:pt x="2874836" y="214027"/>
                        <a:pt x="2861406" y="184309"/>
                        <a:pt x="2838926" y="161830"/>
                      </a:cubicBezTo>
                      <a:cubicBezTo>
                        <a:pt x="2817400" y="140303"/>
                        <a:pt x="2786825" y="126778"/>
                        <a:pt x="2753582" y="126778"/>
                      </a:cubicBezTo>
                      <a:lnTo>
                        <a:pt x="248126" y="126778"/>
                      </a:lnTo>
                      <a:cubicBezTo>
                        <a:pt x="214884" y="126778"/>
                        <a:pt x="184309" y="140303"/>
                        <a:pt x="162687" y="161830"/>
                      </a:cubicBezTo>
                      <a:cubicBezTo>
                        <a:pt x="141161" y="184309"/>
                        <a:pt x="127635" y="214027"/>
                        <a:pt x="127635" y="247269"/>
                      </a:cubicBezTo>
                      <a:lnTo>
                        <a:pt x="127635" y="578072"/>
                      </a:lnTo>
                      <a:close/>
                    </a:path>
                  </a:pathLst>
                </a:custGeom>
                <a:grpFill/>
                <a:ln w="9525" cap="flat">
                  <a:noFill/>
                  <a:prstDash val="solid"/>
                  <a:miter/>
                </a:ln>
              </p:spPr>
              <p:txBody>
                <a:bodyPr rtlCol="0" anchor="ctr"/>
                <a:lstStyle/>
                <a:p>
                  <a:endParaRPr lang="en-GB"/>
                </a:p>
              </p:txBody>
            </p:sp>
            <p:sp>
              <p:nvSpPr>
                <p:cNvPr id="138" name="Freeform: Shape 137">
                  <a:extLst>
                    <a:ext uri="{FF2B5EF4-FFF2-40B4-BE49-F238E27FC236}">
                      <a16:creationId xmlns:a16="http://schemas.microsoft.com/office/drawing/2014/main" id="{F84E0218-E29F-A8D9-592C-E030C5299830}"/>
                    </a:ext>
                  </a:extLst>
                </p:cNvPr>
                <p:cNvSpPr/>
                <p:nvPr/>
              </p:nvSpPr>
              <p:spPr>
                <a:xfrm>
                  <a:off x="11388819" y="16900297"/>
                  <a:ext cx="126777" cy="857630"/>
                </a:xfrm>
                <a:custGeom>
                  <a:avLst/>
                  <a:gdLst>
                    <a:gd name="connsiteX0" fmla="*/ 0 w 126777"/>
                    <a:gd name="connsiteY0" fmla="*/ 63817 h 857630"/>
                    <a:gd name="connsiteX1" fmla="*/ 63818 w 126777"/>
                    <a:gd name="connsiteY1" fmla="*/ 0 h 857630"/>
                    <a:gd name="connsiteX2" fmla="*/ 126778 w 126777"/>
                    <a:gd name="connsiteY2" fmla="*/ 63817 h 857630"/>
                    <a:gd name="connsiteX3" fmla="*/ 126778 w 126777"/>
                    <a:gd name="connsiteY3" fmla="*/ 793814 h 857630"/>
                    <a:gd name="connsiteX4" fmla="*/ 63818 w 126777"/>
                    <a:gd name="connsiteY4" fmla="*/ 857631 h 857630"/>
                    <a:gd name="connsiteX5" fmla="*/ 0 w 126777"/>
                    <a:gd name="connsiteY5" fmla="*/ 793814 h 857630"/>
                    <a:gd name="connsiteX6" fmla="*/ 0 w 126777"/>
                    <a:gd name="connsiteY6" fmla="*/ 63817 h 857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777" h="857630">
                      <a:moveTo>
                        <a:pt x="0" y="63817"/>
                      </a:moveTo>
                      <a:cubicBezTo>
                        <a:pt x="0" y="28766"/>
                        <a:pt x="28766" y="0"/>
                        <a:pt x="63818" y="0"/>
                      </a:cubicBezTo>
                      <a:cubicBezTo>
                        <a:pt x="98870" y="0"/>
                        <a:pt x="126778" y="28766"/>
                        <a:pt x="126778" y="63817"/>
                      </a:cubicBezTo>
                      <a:lnTo>
                        <a:pt x="126778" y="793814"/>
                      </a:lnTo>
                      <a:cubicBezTo>
                        <a:pt x="126778" y="828866"/>
                        <a:pt x="98965" y="857631"/>
                        <a:pt x="63818" y="857631"/>
                      </a:cubicBezTo>
                      <a:cubicBezTo>
                        <a:pt x="28670" y="857631"/>
                        <a:pt x="0" y="828866"/>
                        <a:pt x="0" y="793814"/>
                      </a:cubicBezTo>
                      <a:lnTo>
                        <a:pt x="0" y="63817"/>
                      </a:lnTo>
                      <a:close/>
                    </a:path>
                  </a:pathLst>
                </a:custGeom>
                <a:grpFill/>
                <a:ln w="9525" cap="flat">
                  <a:noFill/>
                  <a:prstDash val="solid"/>
                  <a:miter/>
                </a:ln>
              </p:spPr>
              <p:txBody>
                <a:bodyPr rtlCol="0" anchor="ctr"/>
                <a:lstStyle/>
                <a:p>
                  <a:endParaRPr lang="en-GB"/>
                </a:p>
              </p:txBody>
            </p:sp>
            <p:sp>
              <p:nvSpPr>
                <p:cNvPr id="139" name="Freeform: Shape 138">
                  <a:extLst>
                    <a:ext uri="{FF2B5EF4-FFF2-40B4-BE49-F238E27FC236}">
                      <a16:creationId xmlns:a16="http://schemas.microsoft.com/office/drawing/2014/main" id="{77CFFAD6-5247-E42D-047D-8BF0B896FE64}"/>
                    </a:ext>
                  </a:extLst>
                </p:cNvPr>
                <p:cNvSpPr/>
                <p:nvPr/>
              </p:nvSpPr>
              <p:spPr>
                <a:xfrm>
                  <a:off x="9683001" y="18121607"/>
                  <a:ext cx="310867" cy="347729"/>
                </a:xfrm>
                <a:custGeom>
                  <a:avLst/>
                  <a:gdLst>
                    <a:gd name="connsiteX0" fmla="*/ 14750 w 310867"/>
                    <a:gd name="connsiteY0" fmla="*/ 103713 h 347729"/>
                    <a:gd name="connsiteX1" fmla="*/ 22846 w 310867"/>
                    <a:gd name="connsiteY1" fmla="*/ 14750 h 347729"/>
                    <a:gd name="connsiteX2" fmla="*/ 111809 w 310867"/>
                    <a:gd name="connsiteY2" fmla="*/ 22846 h 347729"/>
                    <a:gd name="connsiteX3" fmla="*/ 296118 w 310867"/>
                    <a:gd name="connsiteY3" fmla="*/ 244017 h 347729"/>
                    <a:gd name="connsiteX4" fmla="*/ 288022 w 310867"/>
                    <a:gd name="connsiteY4" fmla="*/ 332980 h 347729"/>
                    <a:gd name="connsiteX5" fmla="*/ 199058 w 310867"/>
                    <a:gd name="connsiteY5" fmla="*/ 324884 h 347729"/>
                    <a:gd name="connsiteX6" fmla="*/ 14750 w 310867"/>
                    <a:gd name="connsiteY6" fmla="*/ 103713 h 34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867" h="347729">
                      <a:moveTo>
                        <a:pt x="14750" y="103713"/>
                      </a:moveTo>
                      <a:cubicBezTo>
                        <a:pt x="-7729" y="76758"/>
                        <a:pt x="-4110" y="36276"/>
                        <a:pt x="22846" y="14750"/>
                      </a:cubicBezTo>
                      <a:cubicBezTo>
                        <a:pt x="49802" y="-7729"/>
                        <a:pt x="89330" y="-4110"/>
                        <a:pt x="111809" y="22846"/>
                      </a:cubicBezTo>
                      <a:lnTo>
                        <a:pt x="296118" y="244017"/>
                      </a:lnTo>
                      <a:cubicBezTo>
                        <a:pt x="318597" y="270972"/>
                        <a:pt x="314978" y="310501"/>
                        <a:pt x="288022" y="332980"/>
                      </a:cubicBezTo>
                      <a:cubicBezTo>
                        <a:pt x="261066" y="355459"/>
                        <a:pt x="221537" y="351839"/>
                        <a:pt x="199058" y="324884"/>
                      </a:cubicBezTo>
                      <a:lnTo>
                        <a:pt x="14750" y="103713"/>
                      </a:lnTo>
                      <a:close/>
                    </a:path>
                  </a:pathLst>
                </a:custGeom>
                <a:grpFill/>
                <a:ln w="9525" cap="flat">
                  <a:noFill/>
                  <a:prstDash val="solid"/>
                  <a:miter/>
                </a:ln>
              </p:spPr>
              <p:txBody>
                <a:bodyPr rtlCol="0" anchor="ctr"/>
                <a:lstStyle/>
                <a:p>
                  <a:endParaRPr lang="en-GB"/>
                </a:p>
              </p:txBody>
            </p:sp>
            <p:sp>
              <p:nvSpPr>
                <p:cNvPr id="140" name="Freeform: Shape 139">
                  <a:extLst>
                    <a:ext uri="{FF2B5EF4-FFF2-40B4-BE49-F238E27FC236}">
                      <a16:creationId xmlns:a16="http://schemas.microsoft.com/office/drawing/2014/main" id="{05568D85-A0C7-45E1-1EF4-847163A0E018}"/>
                    </a:ext>
                  </a:extLst>
                </p:cNvPr>
                <p:cNvSpPr/>
                <p:nvPr/>
              </p:nvSpPr>
              <p:spPr>
                <a:xfrm>
                  <a:off x="9867405" y="17918439"/>
                  <a:ext cx="479841" cy="550897"/>
                </a:xfrm>
                <a:custGeom>
                  <a:avLst/>
                  <a:gdLst>
                    <a:gd name="connsiteX0" fmla="*/ 367937 w 479841"/>
                    <a:gd name="connsiteY0" fmla="*/ 22846 h 550897"/>
                    <a:gd name="connsiteX1" fmla="*/ 456995 w 479841"/>
                    <a:gd name="connsiteY1" fmla="*/ 14750 h 550897"/>
                    <a:gd name="connsiteX2" fmla="*/ 465092 w 479841"/>
                    <a:gd name="connsiteY2" fmla="*/ 103713 h 550897"/>
                    <a:gd name="connsiteX3" fmla="*/ 111809 w 479841"/>
                    <a:gd name="connsiteY3" fmla="*/ 528052 h 550897"/>
                    <a:gd name="connsiteX4" fmla="*/ 22846 w 479841"/>
                    <a:gd name="connsiteY4" fmla="*/ 536148 h 550897"/>
                    <a:gd name="connsiteX5" fmla="*/ 14750 w 479841"/>
                    <a:gd name="connsiteY5" fmla="*/ 447185 h 550897"/>
                    <a:gd name="connsiteX6" fmla="*/ 368032 w 479841"/>
                    <a:gd name="connsiteY6" fmla="*/ 22846 h 55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841" h="550897">
                      <a:moveTo>
                        <a:pt x="367937" y="22846"/>
                      </a:moveTo>
                      <a:cubicBezTo>
                        <a:pt x="390416" y="-4110"/>
                        <a:pt x="429944" y="-7729"/>
                        <a:pt x="456995" y="14750"/>
                      </a:cubicBezTo>
                      <a:cubicBezTo>
                        <a:pt x="483951" y="37229"/>
                        <a:pt x="487571" y="76757"/>
                        <a:pt x="465092" y="103713"/>
                      </a:cubicBezTo>
                      <a:lnTo>
                        <a:pt x="111809" y="528052"/>
                      </a:lnTo>
                      <a:cubicBezTo>
                        <a:pt x="89330" y="555008"/>
                        <a:pt x="49802" y="558627"/>
                        <a:pt x="22846" y="536148"/>
                      </a:cubicBezTo>
                      <a:cubicBezTo>
                        <a:pt x="-4110" y="513669"/>
                        <a:pt x="-7729" y="474140"/>
                        <a:pt x="14750" y="447185"/>
                      </a:cubicBezTo>
                      <a:lnTo>
                        <a:pt x="368032" y="22846"/>
                      </a:lnTo>
                      <a:close/>
                    </a:path>
                  </a:pathLst>
                </a:custGeom>
                <a:grpFill/>
                <a:ln w="9525" cap="flat">
                  <a:noFill/>
                  <a:prstDash val="solid"/>
                  <a:miter/>
                </a:ln>
              </p:spPr>
              <p:txBody>
                <a:bodyPr rtlCol="0" anchor="ctr"/>
                <a:lstStyle/>
                <a:p>
                  <a:endParaRPr lang="en-GB"/>
                </a:p>
              </p:txBody>
            </p:sp>
            <p:sp>
              <p:nvSpPr>
                <p:cNvPr id="143" name="Freeform: Shape 142">
                  <a:extLst>
                    <a:ext uri="{FF2B5EF4-FFF2-40B4-BE49-F238E27FC236}">
                      <a16:creationId xmlns:a16="http://schemas.microsoft.com/office/drawing/2014/main" id="{CC359C86-E599-0664-D0F0-0BC853380C0F}"/>
                    </a:ext>
                  </a:extLst>
                </p:cNvPr>
                <p:cNvSpPr/>
                <p:nvPr/>
              </p:nvSpPr>
              <p:spPr>
                <a:xfrm>
                  <a:off x="11191628" y="17933188"/>
                  <a:ext cx="521708" cy="521398"/>
                </a:xfrm>
                <a:custGeom>
                  <a:avLst/>
                  <a:gdLst>
                    <a:gd name="connsiteX0" fmla="*/ 108133 w 521708"/>
                    <a:gd name="connsiteY0" fmla="*/ 502539 h 521398"/>
                    <a:gd name="connsiteX1" fmla="*/ 18217 w 521708"/>
                    <a:gd name="connsiteY1" fmla="*/ 502539 h 521398"/>
                    <a:gd name="connsiteX2" fmla="*/ 18217 w 521708"/>
                    <a:gd name="connsiteY2" fmla="*/ 413480 h 521398"/>
                    <a:gd name="connsiteX3" fmla="*/ 412933 w 521708"/>
                    <a:gd name="connsiteY3" fmla="*/ 18859 h 521398"/>
                    <a:gd name="connsiteX4" fmla="*/ 502849 w 521708"/>
                    <a:gd name="connsiteY4" fmla="*/ 18859 h 521398"/>
                    <a:gd name="connsiteX5" fmla="*/ 502849 w 521708"/>
                    <a:gd name="connsiteY5" fmla="*/ 107823 h 521398"/>
                    <a:gd name="connsiteX6" fmla="*/ 108228 w 521708"/>
                    <a:gd name="connsiteY6" fmla="*/ 502539 h 52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708" h="521398">
                      <a:moveTo>
                        <a:pt x="108133" y="502539"/>
                      </a:moveTo>
                      <a:cubicBezTo>
                        <a:pt x="83844" y="527685"/>
                        <a:pt x="43363" y="527685"/>
                        <a:pt x="18217" y="502539"/>
                      </a:cubicBezTo>
                      <a:cubicBezTo>
                        <a:pt x="-6072" y="478250"/>
                        <a:pt x="-6072" y="437769"/>
                        <a:pt x="18217" y="413480"/>
                      </a:cubicBezTo>
                      <a:lnTo>
                        <a:pt x="412933" y="18859"/>
                      </a:lnTo>
                      <a:cubicBezTo>
                        <a:pt x="438079" y="-6286"/>
                        <a:pt x="478560" y="-6286"/>
                        <a:pt x="502849" y="18859"/>
                      </a:cubicBezTo>
                      <a:cubicBezTo>
                        <a:pt x="527995" y="43148"/>
                        <a:pt x="527995" y="83629"/>
                        <a:pt x="502849" y="107823"/>
                      </a:cubicBezTo>
                      <a:lnTo>
                        <a:pt x="108228" y="502539"/>
                      </a:lnTo>
                      <a:close/>
                    </a:path>
                  </a:pathLst>
                </a:custGeom>
                <a:grpFill/>
                <a:ln w="9525" cap="flat">
                  <a:noFill/>
                  <a:prstDash val="solid"/>
                  <a:miter/>
                </a:ln>
              </p:spPr>
              <p:txBody>
                <a:bodyPr rtlCol="0" anchor="ctr"/>
                <a:lstStyle/>
                <a:p>
                  <a:endParaRPr lang="en-GB"/>
                </a:p>
              </p:txBody>
            </p:sp>
            <p:sp>
              <p:nvSpPr>
                <p:cNvPr id="144" name="Freeform: Shape 143">
                  <a:extLst>
                    <a:ext uri="{FF2B5EF4-FFF2-40B4-BE49-F238E27FC236}">
                      <a16:creationId xmlns:a16="http://schemas.microsoft.com/office/drawing/2014/main" id="{6C0489F2-49E4-06EE-DBF7-67B91798CEF8}"/>
                    </a:ext>
                  </a:extLst>
                </p:cNvPr>
                <p:cNvSpPr/>
                <p:nvPr/>
              </p:nvSpPr>
              <p:spPr>
                <a:xfrm>
                  <a:off x="11191628" y="17933283"/>
                  <a:ext cx="521612" cy="521398"/>
                </a:xfrm>
                <a:custGeom>
                  <a:avLst/>
                  <a:gdLst>
                    <a:gd name="connsiteX0" fmla="*/ 18217 w 521612"/>
                    <a:gd name="connsiteY0" fmla="*/ 107823 h 521398"/>
                    <a:gd name="connsiteX1" fmla="*/ 18217 w 521612"/>
                    <a:gd name="connsiteY1" fmla="*/ 18860 h 521398"/>
                    <a:gd name="connsiteX2" fmla="*/ 108133 w 521612"/>
                    <a:gd name="connsiteY2" fmla="*/ 18860 h 521398"/>
                    <a:gd name="connsiteX3" fmla="*/ 502753 w 521612"/>
                    <a:gd name="connsiteY3" fmla="*/ 413480 h 521398"/>
                    <a:gd name="connsiteX4" fmla="*/ 502753 w 521612"/>
                    <a:gd name="connsiteY4" fmla="*/ 502539 h 521398"/>
                    <a:gd name="connsiteX5" fmla="*/ 412837 w 521612"/>
                    <a:gd name="connsiteY5" fmla="*/ 502539 h 521398"/>
                    <a:gd name="connsiteX6" fmla="*/ 18121 w 521612"/>
                    <a:gd name="connsiteY6" fmla="*/ 107823 h 52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612" h="521398">
                      <a:moveTo>
                        <a:pt x="18217" y="107823"/>
                      </a:moveTo>
                      <a:cubicBezTo>
                        <a:pt x="-6072" y="83534"/>
                        <a:pt x="-6072" y="43053"/>
                        <a:pt x="18217" y="18860"/>
                      </a:cubicBezTo>
                      <a:cubicBezTo>
                        <a:pt x="43363" y="-6287"/>
                        <a:pt x="83844" y="-6287"/>
                        <a:pt x="108133" y="18860"/>
                      </a:cubicBezTo>
                      <a:lnTo>
                        <a:pt x="502753" y="413480"/>
                      </a:lnTo>
                      <a:cubicBezTo>
                        <a:pt x="527899" y="437769"/>
                        <a:pt x="527899" y="478250"/>
                        <a:pt x="502753" y="502539"/>
                      </a:cubicBezTo>
                      <a:cubicBezTo>
                        <a:pt x="478465" y="527685"/>
                        <a:pt x="438079" y="527685"/>
                        <a:pt x="412837" y="502539"/>
                      </a:cubicBezTo>
                      <a:lnTo>
                        <a:pt x="18121" y="107823"/>
                      </a:lnTo>
                      <a:close/>
                    </a:path>
                  </a:pathLst>
                </a:custGeom>
                <a:grpFill/>
                <a:ln w="9525" cap="flat">
                  <a:noFill/>
                  <a:prstDash val="solid"/>
                  <a:miter/>
                </a:ln>
              </p:spPr>
              <p:txBody>
                <a:bodyPr rtlCol="0" anchor="ctr"/>
                <a:lstStyle/>
                <a:p>
                  <a:endParaRPr lang="en-GB"/>
                </a:p>
              </p:txBody>
            </p:sp>
          </p:grpSp>
        </p:grpSp>
        <p:sp>
          <p:nvSpPr>
            <p:cNvPr id="145" name="Freeform: Shape 144">
              <a:extLst>
                <a:ext uri="{FF2B5EF4-FFF2-40B4-BE49-F238E27FC236}">
                  <a16:creationId xmlns:a16="http://schemas.microsoft.com/office/drawing/2014/main" id="{63088203-54FB-A4C3-F156-1D4BE930143E}"/>
                </a:ext>
              </a:extLst>
            </p:cNvPr>
            <p:cNvSpPr/>
            <p:nvPr/>
          </p:nvSpPr>
          <p:spPr>
            <a:xfrm>
              <a:off x="8813852" y="19906630"/>
              <a:ext cx="240423" cy="246191"/>
            </a:xfrm>
            <a:custGeom>
              <a:avLst/>
              <a:gdLst>
                <a:gd name="connsiteX0" fmla="*/ 18217 w 521612"/>
                <a:gd name="connsiteY0" fmla="*/ 107823 h 521398"/>
                <a:gd name="connsiteX1" fmla="*/ 18217 w 521612"/>
                <a:gd name="connsiteY1" fmla="*/ 18860 h 521398"/>
                <a:gd name="connsiteX2" fmla="*/ 108133 w 521612"/>
                <a:gd name="connsiteY2" fmla="*/ 18860 h 521398"/>
                <a:gd name="connsiteX3" fmla="*/ 502753 w 521612"/>
                <a:gd name="connsiteY3" fmla="*/ 413480 h 521398"/>
                <a:gd name="connsiteX4" fmla="*/ 502753 w 521612"/>
                <a:gd name="connsiteY4" fmla="*/ 502539 h 521398"/>
                <a:gd name="connsiteX5" fmla="*/ 412837 w 521612"/>
                <a:gd name="connsiteY5" fmla="*/ 502539 h 521398"/>
                <a:gd name="connsiteX6" fmla="*/ 18121 w 521612"/>
                <a:gd name="connsiteY6" fmla="*/ 107823 h 52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612" h="521398">
                  <a:moveTo>
                    <a:pt x="18217" y="107823"/>
                  </a:moveTo>
                  <a:cubicBezTo>
                    <a:pt x="-6072" y="83534"/>
                    <a:pt x="-6072" y="43053"/>
                    <a:pt x="18217" y="18860"/>
                  </a:cubicBezTo>
                  <a:cubicBezTo>
                    <a:pt x="43363" y="-6287"/>
                    <a:pt x="83844" y="-6287"/>
                    <a:pt x="108133" y="18860"/>
                  </a:cubicBezTo>
                  <a:lnTo>
                    <a:pt x="502753" y="413480"/>
                  </a:lnTo>
                  <a:cubicBezTo>
                    <a:pt x="527899" y="437769"/>
                    <a:pt x="527899" y="478250"/>
                    <a:pt x="502753" y="502539"/>
                  </a:cubicBezTo>
                  <a:cubicBezTo>
                    <a:pt x="478465" y="527685"/>
                    <a:pt x="438079" y="527685"/>
                    <a:pt x="412837" y="502539"/>
                  </a:cubicBezTo>
                  <a:lnTo>
                    <a:pt x="18121" y="107823"/>
                  </a:lnTo>
                  <a:close/>
                </a:path>
              </a:pathLst>
            </a:custGeom>
            <a:solidFill>
              <a:srgbClr val="023459"/>
            </a:solidFill>
            <a:ln w="9525" cap="flat">
              <a:noFill/>
              <a:prstDash val="solid"/>
              <a:miter/>
            </a:ln>
          </p:spPr>
          <p:txBody>
            <a:bodyPr rtlCol="0" anchor="ctr"/>
            <a:lstStyle/>
            <a:p>
              <a:endParaRPr lang="en-GB"/>
            </a:p>
          </p:txBody>
        </p:sp>
        <p:sp>
          <p:nvSpPr>
            <p:cNvPr id="146" name="Freeform: Shape 145">
              <a:extLst>
                <a:ext uri="{FF2B5EF4-FFF2-40B4-BE49-F238E27FC236}">
                  <a16:creationId xmlns:a16="http://schemas.microsoft.com/office/drawing/2014/main" id="{A1219266-AFFF-BFAE-6061-A18C17B941E8}"/>
                </a:ext>
              </a:extLst>
            </p:cNvPr>
            <p:cNvSpPr/>
            <p:nvPr/>
          </p:nvSpPr>
          <p:spPr>
            <a:xfrm>
              <a:off x="8813807" y="19906630"/>
              <a:ext cx="240468" cy="246191"/>
            </a:xfrm>
            <a:custGeom>
              <a:avLst/>
              <a:gdLst>
                <a:gd name="connsiteX0" fmla="*/ 108133 w 521708"/>
                <a:gd name="connsiteY0" fmla="*/ 502539 h 521398"/>
                <a:gd name="connsiteX1" fmla="*/ 18217 w 521708"/>
                <a:gd name="connsiteY1" fmla="*/ 502539 h 521398"/>
                <a:gd name="connsiteX2" fmla="*/ 18217 w 521708"/>
                <a:gd name="connsiteY2" fmla="*/ 413480 h 521398"/>
                <a:gd name="connsiteX3" fmla="*/ 412933 w 521708"/>
                <a:gd name="connsiteY3" fmla="*/ 18859 h 521398"/>
                <a:gd name="connsiteX4" fmla="*/ 502849 w 521708"/>
                <a:gd name="connsiteY4" fmla="*/ 18859 h 521398"/>
                <a:gd name="connsiteX5" fmla="*/ 502849 w 521708"/>
                <a:gd name="connsiteY5" fmla="*/ 107823 h 521398"/>
                <a:gd name="connsiteX6" fmla="*/ 108228 w 521708"/>
                <a:gd name="connsiteY6" fmla="*/ 502539 h 52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708" h="521398">
                  <a:moveTo>
                    <a:pt x="108133" y="502539"/>
                  </a:moveTo>
                  <a:cubicBezTo>
                    <a:pt x="83844" y="527685"/>
                    <a:pt x="43363" y="527685"/>
                    <a:pt x="18217" y="502539"/>
                  </a:cubicBezTo>
                  <a:cubicBezTo>
                    <a:pt x="-6072" y="478250"/>
                    <a:pt x="-6072" y="437769"/>
                    <a:pt x="18217" y="413480"/>
                  </a:cubicBezTo>
                  <a:lnTo>
                    <a:pt x="412933" y="18859"/>
                  </a:lnTo>
                  <a:cubicBezTo>
                    <a:pt x="438079" y="-6286"/>
                    <a:pt x="478560" y="-6286"/>
                    <a:pt x="502849" y="18859"/>
                  </a:cubicBezTo>
                  <a:cubicBezTo>
                    <a:pt x="527995" y="43148"/>
                    <a:pt x="527995" y="83629"/>
                    <a:pt x="502849" y="107823"/>
                  </a:cubicBezTo>
                  <a:lnTo>
                    <a:pt x="108228" y="502539"/>
                  </a:lnTo>
                  <a:close/>
                </a:path>
              </a:pathLst>
            </a:custGeom>
            <a:solidFill>
              <a:srgbClr val="023459"/>
            </a:solidFill>
            <a:ln w="9525" cap="flat">
              <a:noFill/>
              <a:prstDash val="solid"/>
              <a:miter/>
            </a:ln>
          </p:spPr>
          <p:txBody>
            <a:bodyPr rtlCol="0" anchor="ctr"/>
            <a:lstStyle/>
            <a:p>
              <a:endParaRPr lang="en-GB"/>
            </a:p>
          </p:txBody>
        </p:sp>
        <p:grpSp>
          <p:nvGrpSpPr>
            <p:cNvPr id="161" name="Group 160">
              <a:extLst>
                <a:ext uri="{FF2B5EF4-FFF2-40B4-BE49-F238E27FC236}">
                  <a16:creationId xmlns:a16="http://schemas.microsoft.com/office/drawing/2014/main" id="{F7871EE8-94AE-3E4C-A524-442034421084}"/>
                </a:ext>
              </a:extLst>
            </p:cNvPr>
            <p:cNvGrpSpPr/>
            <p:nvPr/>
          </p:nvGrpSpPr>
          <p:grpSpPr>
            <a:xfrm>
              <a:off x="2743540" y="19155873"/>
              <a:ext cx="1626615" cy="1410260"/>
              <a:chOff x="2728493" y="18941214"/>
              <a:chExt cx="1626615" cy="1410260"/>
            </a:xfrm>
          </p:grpSpPr>
          <p:sp>
            <p:nvSpPr>
              <p:cNvPr id="150" name="Freeform: Shape 149">
                <a:extLst>
                  <a:ext uri="{FF2B5EF4-FFF2-40B4-BE49-F238E27FC236}">
                    <a16:creationId xmlns:a16="http://schemas.microsoft.com/office/drawing/2014/main" id="{9699A8CF-7BCF-6752-34F5-AF13FDC284D6}"/>
                  </a:ext>
                </a:extLst>
              </p:cNvPr>
              <p:cNvSpPr/>
              <p:nvPr/>
            </p:nvSpPr>
            <p:spPr>
              <a:xfrm rot="5400000">
                <a:off x="2836671" y="18833036"/>
                <a:ext cx="1410260" cy="1626615"/>
              </a:xfrm>
              <a:custGeom>
                <a:avLst/>
                <a:gdLst>
                  <a:gd name="connsiteX0" fmla="*/ 43264 w 3469192"/>
                  <a:gd name="connsiteY0" fmla="*/ 770036 h 2509502"/>
                  <a:gd name="connsiteX1" fmla="*/ 354414 w 3469192"/>
                  <a:gd name="connsiteY1" fmla="*/ 96936 h 2509502"/>
                  <a:gd name="connsiteX2" fmla="*/ 1973664 w 3469192"/>
                  <a:gd name="connsiteY2" fmla="*/ 46136 h 2509502"/>
                  <a:gd name="connsiteX3" fmla="*/ 2951564 w 3469192"/>
                  <a:gd name="connsiteY3" fmla="*/ 33436 h 2509502"/>
                  <a:gd name="connsiteX4" fmla="*/ 3427814 w 3469192"/>
                  <a:gd name="connsiteY4" fmla="*/ 509686 h 2509502"/>
                  <a:gd name="connsiteX5" fmla="*/ 3421464 w 3469192"/>
                  <a:gd name="connsiteY5" fmla="*/ 1265336 h 2509502"/>
                  <a:gd name="connsiteX6" fmla="*/ 3224614 w 3469192"/>
                  <a:gd name="connsiteY6" fmla="*/ 2008286 h 2509502"/>
                  <a:gd name="connsiteX7" fmla="*/ 2742014 w 3469192"/>
                  <a:gd name="connsiteY7" fmla="*/ 2433736 h 2509502"/>
                  <a:gd name="connsiteX8" fmla="*/ 817964 w 3469192"/>
                  <a:gd name="connsiteY8" fmla="*/ 2471836 h 2509502"/>
                  <a:gd name="connsiteX9" fmla="*/ 87714 w 3469192"/>
                  <a:gd name="connsiteY9" fmla="*/ 2033686 h 2509502"/>
                  <a:gd name="connsiteX10" fmla="*/ 43264 w 3469192"/>
                  <a:gd name="connsiteY10" fmla="*/ 770036 h 2509502"/>
                  <a:gd name="connsiteX0" fmla="*/ 43264 w 3469192"/>
                  <a:gd name="connsiteY0" fmla="*/ 770036 h 2509502"/>
                  <a:gd name="connsiteX1" fmla="*/ 354414 w 3469192"/>
                  <a:gd name="connsiteY1" fmla="*/ 96936 h 2509502"/>
                  <a:gd name="connsiteX2" fmla="*/ 1973664 w 3469192"/>
                  <a:gd name="connsiteY2" fmla="*/ 46136 h 2509502"/>
                  <a:gd name="connsiteX3" fmla="*/ 2951564 w 3469192"/>
                  <a:gd name="connsiteY3" fmla="*/ 33436 h 2509502"/>
                  <a:gd name="connsiteX4" fmla="*/ 3427814 w 3469192"/>
                  <a:gd name="connsiteY4" fmla="*/ 509686 h 2509502"/>
                  <a:gd name="connsiteX5" fmla="*/ 3421464 w 3469192"/>
                  <a:gd name="connsiteY5" fmla="*/ 1265336 h 2509502"/>
                  <a:gd name="connsiteX6" fmla="*/ 3224614 w 3469192"/>
                  <a:gd name="connsiteY6" fmla="*/ 2008286 h 2509502"/>
                  <a:gd name="connsiteX7" fmla="*/ 2742014 w 3469192"/>
                  <a:gd name="connsiteY7" fmla="*/ 2433736 h 2509502"/>
                  <a:gd name="connsiteX8" fmla="*/ 817964 w 3469192"/>
                  <a:gd name="connsiteY8" fmla="*/ 2471836 h 2509502"/>
                  <a:gd name="connsiteX9" fmla="*/ 87714 w 3469192"/>
                  <a:gd name="connsiteY9" fmla="*/ 2033686 h 2509502"/>
                  <a:gd name="connsiteX10" fmla="*/ 43264 w 3469192"/>
                  <a:gd name="connsiteY10" fmla="*/ 770036 h 2509502"/>
                  <a:gd name="connsiteX0" fmla="*/ 43264 w 3465197"/>
                  <a:gd name="connsiteY0" fmla="*/ 770036 h 2514659"/>
                  <a:gd name="connsiteX1" fmla="*/ 354414 w 3465197"/>
                  <a:gd name="connsiteY1" fmla="*/ 96936 h 2514659"/>
                  <a:gd name="connsiteX2" fmla="*/ 1973664 w 3465197"/>
                  <a:gd name="connsiteY2" fmla="*/ 46136 h 2514659"/>
                  <a:gd name="connsiteX3" fmla="*/ 2951564 w 3465197"/>
                  <a:gd name="connsiteY3" fmla="*/ 33436 h 2514659"/>
                  <a:gd name="connsiteX4" fmla="*/ 3427814 w 3465197"/>
                  <a:gd name="connsiteY4" fmla="*/ 509686 h 2514659"/>
                  <a:gd name="connsiteX5" fmla="*/ 3421464 w 3465197"/>
                  <a:gd name="connsiteY5" fmla="*/ 1265336 h 2514659"/>
                  <a:gd name="connsiteX6" fmla="*/ 3316689 w 3465197"/>
                  <a:gd name="connsiteY6" fmla="*/ 1903511 h 2514659"/>
                  <a:gd name="connsiteX7" fmla="*/ 2742014 w 3465197"/>
                  <a:gd name="connsiteY7" fmla="*/ 2433736 h 2514659"/>
                  <a:gd name="connsiteX8" fmla="*/ 817964 w 3465197"/>
                  <a:gd name="connsiteY8" fmla="*/ 2471836 h 2514659"/>
                  <a:gd name="connsiteX9" fmla="*/ 87714 w 3465197"/>
                  <a:gd name="connsiteY9" fmla="*/ 2033686 h 2514659"/>
                  <a:gd name="connsiteX10" fmla="*/ 43264 w 3465197"/>
                  <a:gd name="connsiteY10" fmla="*/ 770036 h 2514659"/>
                  <a:gd name="connsiteX0" fmla="*/ 43264 w 3465197"/>
                  <a:gd name="connsiteY0" fmla="*/ 785083 h 2529706"/>
                  <a:gd name="connsiteX1" fmla="*/ 354414 w 3465197"/>
                  <a:gd name="connsiteY1" fmla="*/ 111983 h 2529706"/>
                  <a:gd name="connsiteX2" fmla="*/ 1665689 w 3465197"/>
                  <a:gd name="connsiteY2" fmla="*/ 23083 h 2529706"/>
                  <a:gd name="connsiteX3" fmla="*/ 2951564 w 3465197"/>
                  <a:gd name="connsiteY3" fmla="*/ 48483 h 2529706"/>
                  <a:gd name="connsiteX4" fmla="*/ 3427814 w 3465197"/>
                  <a:gd name="connsiteY4" fmla="*/ 524733 h 2529706"/>
                  <a:gd name="connsiteX5" fmla="*/ 3421464 w 3465197"/>
                  <a:gd name="connsiteY5" fmla="*/ 1280383 h 2529706"/>
                  <a:gd name="connsiteX6" fmla="*/ 3316689 w 3465197"/>
                  <a:gd name="connsiteY6" fmla="*/ 1918558 h 2529706"/>
                  <a:gd name="connsiteX7" fmla="*/ 2742014 w 3465197"/>
                  <a:gd name="connsiteY7" fmla="*/ 2448783 h 2529706"/>
                  <a:gd name="connsiteX8" fmla="*/ 817964 w 3465197"/>
                  <a:gd name="connsiteY8" fmla="*/ 2486883 h 2529706"/>
                  <a:gd name="connsiteX9" fmla="*/ 87714 w 3465197"/>
                  <a:gd name="connsiteY9" fmla="*/ 2048733 h 2529706"/>
                  <a:gd name="connsiteX10" fmla="*/ 43264 w 3465197"/>
                  <a:gd name="connsiteY10" fmla="*/ 785083 h 2529706"/>
                  <a:gd name="connsiteX0" fmla="*/ 43264 w 3460275"/>
                  <a:gd name="connsiteY0" fmla="*/ 772497 h 2517120"/>
                  <a:gd name="connsiteX1" fmla="*/ 354414 w 3460275"/>
                  <a:gd name="connsiteY1" fmla="*/ 99397 h 2517120"/>
                  <a:gd name="connsiteX2" fmla="*/ 1665689 w 3460275"/>
                  <a:gd name="connsiteY2" fmla="*/ 10497 h 2517120"/>
                  <a:gd name="connsiteX3" fmla="*/ 3018239 w 3460275"/>
                  <a:gd name="connsiteY3" fmla="*/ 58122 h 2517120"/>
                  <a:gd name="connsiteX4" fmla="*/ 3427814 w 3460275"/>
                  <a:gd name="connsiteY4" fmla="*/ 512147 h 2517120"/>
                  <a:gd name="connsiteX5" fmla="*/ 3421464 w 3460275"/>
                  <a:gd name="connsiteY5" fmla="*/ 1267797 h 2517120"/>
                  <a:gd name="connsiteX6" fmla="*/ 3316689 w 3460275"/>
                  <a:gd name="connsiteY6" fmla="*/ 1905972 h 2517120"/>
                  <a:gd name="connsiteX7" fmla="*/ 2742014 w 3460275"/>
                  <a:gd name="connsiteY7" fmla="*/ 2436197 h 2517120"/>
                  <a:gd name="connsiteX8" fmla="*/ 817964 w 3460275"/>
                  <a:gd name="connsiteY8" fmla="*/ 2474297 h 2517120"/>
                  <a:gd name="connsiteX9" fmla="*/ 87714 w 3460275"/>
                  <a:gd name="connsiteY9" fmla="*/ 2036147 h 2517120"/>
                  <a:gd name="connsiteX10" fmla="*/ 43264 w 3460275"/>
                  <a:gd name="connsiteY10" fmla="*/ 772497 h 2517120"/>
                  <a:gd name="connsiteX0" fmla="*/ 43264 w 3425371"/>
                  <a:gd name="connsiteY0" fmla="*/ 774465 h 2519088"/>
                  <a:gd name="connsiteX1" fmla="*/ 354414 w 3425371"/>
                  <a:gd name="connsiteY1" fmla="*/ 101365 h 2519088"/>
                  <a:gd name="connsiteX2" fmla="*/ 1665689 w 3425371"/>
                  <a:gd name="connsiteY2" fmla="*/ 12465 h 2519088"/>
                  <a:gd name="connsiteX3" fmla="*/ 3018239 w 3425371"/>
                  <a:gd name="connsiteY3" fmla="*/ 60090 h 2519088"/>
                  <a:gd name="connsiteX4" fmla="*/ 3364314 w 3425371"/>
                  <a:gd name="connsiteY4" fmla="*/ 549040 h 2519088"/>
                  <a:gd name="connsiteX5" fmla="*/ 3421464 w 3425371"/>
                  <a:gd name="connsiteY5" fmla="*/ 1269765 h 2519088"/>
                  <a:gd name="connsiteX6" fmla="*/ 3316689 w 3425371"/>
                  <a:gd name="connsiteY6" fmla="*/ 1907940 h 2519088"/>
                  <a:gd name="connsiteX7" fmla="*/ 2742014 w 3425371"/>
                  <a:gd name="connsiteY7" fmla="*/ 2438165 h 2519088"/>
                  <a:gd name="connsiteX8" fmla="*/ 817964 w 3425371"/>
                  <a:gd name="connsiteY8" fmla="*/ 2476265 h 2519088"/>
                  <a:gd name="connsiteX9" fmla="*/ 87714 w 3425371"/>
                  <a:gd name="connsiteY9" fmla="*/ 2038115 h 2519088"/>
                  <a:gd name="connsiteX10" fmla="*/ 43264 w 3425371"/>
                  <a:gd name="connsiteY10" fmla="*/ 774465 h 2519088"/>
                  <a:gd name="connsiteX0" fmla="*/ 43264 w 3422762"/>
                  <a:gd name="connsiteY0" fmla="*/ 774465 h 2519088"/>
                  <a:gd name="connsiteX1" fmla="*/ 354414 w 3422762"/>
                  <a:gd name="connsiteY1" fmla="*/ 101365 h 2519088"/>
                  <a:gd name="connsiteX2" fmla="*/ 1665689 w 3422762"/>
                  <a:gd name="connsiteY2" fmla="*/ 12465 h 2519088"/>
                  <a:gd name="connsiteX3" fmla="*/ 3018239 w 3422762"/>
                  <a:gd name="connsiteY3" fmla="*/ 60090 h 2519088"/>
                  <a:gd name="connsiteX4" fmla="*/ 3364314 w 3422762"/>
                  <a:gd name="connsiteY4" fmla="*/ 549040 h 2519088"/>
                  <a:gd name="connsiteX5" fmla="*/ 3421464 w 3422762"/>
                  <a:gd name="connsiteY5" fmla="*/ 1269765 h 2519088"/>
                  <a:gd name="connsiteX6" fmla="*/ 3316689 w 3422762"/>
                  <a:gd name="connsiteY6" fmla="*/ 1907940 h 2519088"/>
                  <a:gd name="connsiteX7" fmla="*/ 2742014 w 3422762"/>
                  <a:gd name="connsiteY7" fmla="*/ 2438165 h 2519088"/>
                  <a:gd name="connsiteX8" fmla="*/ 817964 w 3422762"/>
                  <a:gd name="connsiteY8" fmla="*/ 2476265 h 2519088"/>
                  <a:gd name="connsiteX9" fmla="*/ 87714 w 3422762"/>
                  <a:gd name="connsiteY9" fmla="*/ 2038115 h 2519088"/>
                  <a:gd name="connsiteX10" fmla="*/ 43264 w 3422762"/>
                  <a:gd name="connsiteY10" fmla="*/ 774465 h 2519088"/>
                  <a:gd name="connsiteX0" fmla="*/ 43264 w 3392994"/>
                  <a:gd name="connsiteY0" fmla="*/ 774465 h 2519088"/>
                  <a:gd name="connsiteX1" fmla="*/ 354414 w 3392994"/>
                  <a:gd name="connsiteY1" fmla="*/ 101365 h 2519088"/>
                  <a:gd name="connsiteX2" fmla="*/ 1665689 w 3392994"/>
                  <a:gd name="connsiteY2" fmla="*/ 12465 h 2519088"/>
                  <a:gd name="connsiteX3" fmla="*/ 3018239 w 3392994"/>
                  <a:gd name="connsiteY3" fmla="*/ 60090 h 2519088"/>
                  <a:gd name="connsiteX4" fmla="*/ 3364314 w 3392994"/>
                  <a:gd name="connsiteY4" fmla="*/ 549040 h 2519088"/>
                  <a:gd name="connsiteX5" fmla="*/ 3367489 w 3392994"/>
                  <a:gd name="connsiteY5" fmla="*/ 1330090 h 2519088"/>
                  <a:gd name="connsiteX6" fmla="*/ 3316689 w 3392994"/>
                  <a:gd name="connsiteY6" fmla="*/ 1907940 h 2519088"/>
                  <a:gd name="connsiteX7" fmla="*/ 2742014 w 3392994"/>
                  <a:gd name="connsiteY7" fmla="*/ 2438165 h 2519088"/>
                  <a:gd name="connsiteX8" fmla="*/ 817964 w 3392994"/>
                  <a:gd name="connsiteY8" fmla="*/ 2476265 h 2519088"/>
                  <a:gd name="connsiteX9" fmla="*/ 87714 w 3392994"/>
                  <a:gd name="connsiteY9" fmla="*/ 2038115 h 2519088"/>
                  <a:gd name="connsiteX10" fmla="*/ 43264 w 3392994"/>
                  <a:gd name="connsiteY10" fmla="*/ 774465 h 2519088"/>
                  <a:gd name="connsiteX0" fmla="*/ 43264 w 3399110"/>
                  <a:gd name="connsiteY0" fmla="*/ 774465 h 2519088"/>
                  <a:gd name="connsiteX1" fmla="*/ 354414 w 3399110"/>
                  <a:gd name="connsiteY1" fmla="*/ 101365 h 2519088"/>
                  <a:gd name="connsiteX2" fmla="*/ 1665689 w 3399110"/>
                  <a:gd name="connsiteY2" fmla="*/ 12465 h 2519088"/>
                  <a:gd name="connsiteX3" fmla="*/ 3018239 w 3399110"/>
                  <a:gd name="connsiteY3" fmla="*/ 60090 h 2519088"/>
                  <a:gd name="connsiteX4" fmla="*/ 3364314 w 3399110"/>
                  <a:gd name="connsiteY4" fmla="*/ 549040 h 2519088"/>
                  <a:gd name="connsiteX5" fmla="*/ 3316689 w 3399110"/>
                  <a:gd name="connsiteY5" fmla="*/ 1907940 h 2519088"/>
                  <a:gd name="connsiteX6" fmla="*/ 2742014 w 3399110"/>
                  <a:gd name="connsiteY6" fmla="*/ 2438165 h 2519088"/>
                  <a:gd name="connsiteX7" fmla="*/ 817964 w 3399110"/>
                  <a:gd name="connsiteY7" fmla="*/ 2476265 h 2519088"/>
                  <a:gd name="connsiteX8" fmla="*/ 87714 w 3399110"/>
                  <a:gd name="connsiteY8" fmla="*/ 2038115 h 2519088"/>
                  <a:gd name="connsiteX9" fmla="*/ 43264 w 3399110"/>
                  <a:gd name="connsiteY9" fmla="*/ 774465 h 25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9110" h="2519088">
                    <a:moveTo>
                      <a:pt x="43264" y="774465"/>
                    </a:moveTo>
                    <a:cubicBezTo>
                      <a:pt x="87714" y="451674"/>
                      <a:pt x="84010" y="228365"/>
                      <a:pt x="354414" y="101365"/>
                    </a:cubicBezTo>
                    <a:cubicBezTo>
                      <a:pt x="624818" y="-25635"/>
                      <a:pt x="1221718" y="19344"/>
                      <a:pt x="1665689" y="12465"/>
                    </a:cubicBezTo>
                    <a:cubicBezTo>
                      <a:pt x="2109660" y="5586"/>
                      <a:pt x="2735135" y="-29339"/>
                      <a:pt x="3018239" y="60090"/>
                    </a:cubicBezTo>
                    <a:cubicBezTo>
                      <a:pt x="3301343" y="149519"/>
                      <a:pt x="3314572" y="241065"/>
                      <a:pt x="3364314" y="549040"/>
                    </a:cubicBezTo>
                    <a:cubicBezTo>
                      <a:pt x="3414056" y="857015"/>
                      <a:pt x="3420406" y="1593086"/>
                      <a:pt x="3316689" y="1907940"/>
                    </a:cubicBezTo>
                    <a:cubicBezTo>
                      <a:pt x="3212972" y="2222794"/>
                      <a:pt x="3158468" y="2343444"/>
                      <a:pt x="2742014" y="2438165"/>
                    </a:cubicBezTo>
                    <a:cubicBezTo>
                      <a:pt x="2325560" y="2532886"/>
                      <a:pt x="1260347" y="2542940"/>
                      <a:pt x="817964" y="2476265"/>
                    </a:cubicBezTo>
                    <a:cubicBezTo>
                      <a:pt x="375581" y="2409590"/>
                      <a:pt x="217889" y="2324923"/>
                      <a:pt x="87714" y="2038115"/>
                    </a:cubicBezTo>
                    <a:cubicBezTo>
                      <a:pt x="-42461" y="1751307"/>
                      <a:pt x="-1186" y="1097256"/>
                      <a:pt x="43264" y="774465"/>
                    </a:cubicBezTo>
                    <a:close/>
                  </a:path>
                </a:pathLst>
              </a:custGeom>
              <a:solidFill>
                <a:srgbClr val="BBE1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8" name="Graphic 147">
                <a:extLst>
                  <a:ext uri="{FF2B5EF4-FFF2-40B4-BE49-F238E27FC236}">
                    <a16:creationId xmlns:a16="http://schemas.microsoft.com/office/drawing/2014/main" id="{A8757E8F-7ECF-F452-8096-6BAB0D28CB1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011852" y="19169623"/>
                <a:ext cx="1066800" cy="914400"/>
              </a:xfrm>
              <a:prstGeom prst="rect">
                <a:avLst/>
              </a:prstGeom>
            </p:spPr>
          </p:pic>
        </p:grpSp>
        <p:grpSp>
          <p:nvGrpSpPr>
            <p:cNvPr id="162" name="Group 161">
              <a:extLst>
                <a:ext uri="{FF2B5EF4-FFF2-40B4-BE49-F238E27FC236}">
                  <a16:creationId xmlns:a16="http://schemas.microsoft.com/office/drawing/2014/main" id="{74A30CF3-2BD4-FCF3-CD84-BD699BE006C7}"/>
                </a:ext>
              </a:extLst>
            </p:cNvPr>
            <p:cNvGrpSpPr/>
            <p:nvPr/>
          </p:nvGrpSpPr>
          <p:grpSpPr>
            <a:xfrm>
              <a:off x="16676482" y="19148007"/>
              <a:ext cx="1889206" cy="1543123"/>
              <a:chOff x="12560396" y="17188712"/>
              <a:chExt cx="1889206" cy="1543123"/>
            </a:xfrm>
          </p:grpSpPr>
          <p:sp>
            <p:nvSpPr>
              <p:cNvPr id="163" name="Freeform: Shape 162">
                <a:extLst>
                  <a:ext uri="{FF2B5EF4-FFF2-40B4-BE49-F238E27FC236}">
                    <a16:creationId xmlns:a16="http://schemas.microsoft.com/office/drawing/2014/main" id="{E4B60B01-F5EF-846E-ABEE-C9FB0C6EBD71}"/>
                  </a:ext>
                </a:extLst>
              </p:cNvPr>
              <p:cNvSpPr/>
              <p:nvPr/>
            </p:nvSpPr>
            <p:spPr>
              <a:xfrm>
                <a:off x="12560396" y="17256313"/>
                <a:ext cx="1889206" cy="1475522"/>
              </a:xfrm>
              <a:custGeom>
                <a:avLst/>
                <a:gdLst>
                  <a:gd name="connsiteX0" fmla="*/ 43264 w 3469192"/>
                  <a:gd name="connsiteY0" fmla="*/ 770036 h 2509502"/>
                  <a:gd name="connsiteX1" fmla="*/ 354414 w 3469192"/>
                  <a:gd name="connsiteY1" fmla="*/ 96936 h 2509502"/>
                  <a:gd name="connsiteX2" fmla="*/ 1973664 w 3469192"/>
                  <a:gd name="connsiteY2" fmla="*/ 46136 h 2509502"/>
                  <a:gd name="connsiteX3" fmla="*/ 2951564 w 3469192"/>
                  <a:gd name="connsiteY3" fmla="*/ 33436 h 2509502"/>
                  <a:gd name="connsiteX4" fmla="*/ 3427814 w 3469192"/>
                  <a:gd name="connsiteY4" fmla="*/ 509686 h 2509502"/>
                  <a:gd name="connsiteX5" fmla="*/ 3421464 w 3469192"/>
                  <a:gd name="connsiteY5" fmla="*/ 1265336 h 2509502"/>
                  <a:gd name="connsiteX6" fmla="*/ 3224614 w 3469192"/>
                  <a:gd name="connsiteY6" fmla="*/ 2008286 h 2509502"/>
                  <a:gd name="connsiteX7" fmla="*/ 2742014 w 3469192"/>
                  <a:gd name="connsiteY7" fmla="*/ 2433736 h 2509502"/>
                  <a:gd name="connsiteX8" fmla="*/ 817964 w 3469192"/>
                  <a:gd name="connsiteY8" fmla="*/ 2471836 h 2509502"/>
                  <a:gd name="connsiteX9" fmla="*/ 87714 w 3469192"/>
                  <a:gd name="connsiteY9" fmla="*/ 2033686 h 2509502"/>
                  <a:gd name="connsiteX10" fmla="*/ 43264 w 3469192"/>
                  <a:gd name="connsiteY10" fmla="*/ 770036 h 2509502"/>
                  <a:gd name="connsiteX0" fmla="*/ 43264 w 3469192"/>
                  <a:gd name="connsiteY0" fmla="*/ 770036 h 2509502"/>
                  <a:gd name="connsiteX1" fmla="*/ 354414 w 3469192"/>
                  <a:gd name="connsiteY1" fmla="*/ 96936 h 2509502"/>
                  <a:gd name="connsiteX2" fmla="*/ 1973664 w 3469192"/>
                  <a:gd name="connsiteY2" fmla="*/ 46136 h 2509502"/>
                  <a:gd name="connsiteX3" fmla="*/ 2951564 w 3469192"/>
                  <a:gd name="connsiteY3" fmla="*/ 33436 h 2509502"/>
                  <a:gd name="connsiteX4" fmla="*/ 3427814 w 3469192"/>
                  <a:gd name="connsiteY4" fmla="*/ 509686 h 2509502"/>
                  <a:gd name="connsiteX5" fmla="*/ 3421464 w 3469192"/>
                  <a:gd name="connsiteY5" fmla="*/ 1265336 h 2509502"/>
                  <a:gd name="connsiteX6" fmla="*/ 3224614 w 3469192"/>
                  <a:gd name="connsiteY6" fmla="*/ 2008286 h 2509502"/>
                  <a:gd name="connsiteX7" fmla="*/ 2742014 w 3469192"/>
                  <a:gd name="connsiteY7" fmla="*/ 2433736 h 2509502"/>
                  <a:gd name="connsiteX8" fmla="*/ 817964 w 3469192"/>
                  <a:gd name="connsiteY8" fmla="*/ 2471836 h 2509502"/>
                  <a:gd name="connsiteX9" fmla="*/ 87714 w 3469192"/>
                  <a:gd name="connsiteY9" fmla="*/ 2033686 h 2509502"/>
                  <a:gd name="connsiteX10" fmla="*/ 43264 w 3469192"/>
                  <a:gd name="connsiteY10" fmla="*/ 770036 h 2509502"/>
                  <a:gd name="connsiteX0" fmla="*/ 43264 w 3465197"/>
                  <a:gd name="connsiteY0" fmla="*/ 770036 h 2514659"/>
                  <a:gd name="connsiteX1" fmla="*/ 354414 w 3465197"/>
                  <a:gd name="connsiteY1" fmla="*/ 96936 h 2514659"/>
                  <a:gd name="connsiteX2" fmla="*/ 1973664 w 3465197"/>
                  <a:gd name="connsiteY2" fmla="*/ 46136 h 2514659"/>
                  <a:gd name="connsiteX3" fmla="*/ 2951564 w 3465197"/>
                  <a:gd name="connsiteY3" fmla="*/ 33436 h 2514659"/>
                  <a:gd name="connsiteX4" fmla="*/ 3427814 w 3465197"/>
                  <a:gd name="connsiteY4" fmla="*/ 509686 h 2514659"/>
                  <a:gd name="connsiteX5" fmla="*/ 3421464 w 3465197"/>
                  <a:gd name="connsiteY5" fmla="*/ 1265336 h 2514659"/>
                  <a:gd name="connsiteX6" fmla="*/ 3316689 w 3465197"/>
                  <a:gd name="connsiteY6" fmla="*/ 1903511 h 2514659"/>
                  <a:gd name="connsiteX7" fmla="*/ 2742014 w 3465197"/>
                  <a:gd name="connsiteY7" fmla="*/ 2433736 h 2514659"/>
                  <a:gd name="connsiteX8" fmla="*/ 817964 w 3465197"/>
                  <a:gd name="connsiteY8" fmla="*/ 2471836 h 2514659"/>
                  <a:gd name="connsiteX9" fmla="*/ 87714 w 3465197"/>
                  <a:gd name="connsiteY9" fmla="*/ 2033686 h 2514659"/>
                  <a:gd name="connsiteX10" fmla="*/ 43264 w 3465197"/>
                  <a:gd name="connsiteY10" fmla="*/ 770036 h 2514659"/>
                  <a:gd name="connsiteX0" fmla="*/ 43264 w 3465197"/>
                  <a:gd name="connsiteY0" fmla="*/ 785083 h 2529706"/>
                  <a:gd name="connsiteX1" fmla="*/ 354414 w 3465197"/>
                  <a:gd name="connsiteY1" fmla="*/ 111983 h 2529706"/>
                  <a:gd name="connsiteX2" fmla="*/ 1665689 w 3465197"/>
                  <a:gd name="connsiteY2" fmla="*/ 23083 h 2529706"/>
                  <a:gd name="connsiteX3" fmla="*/ 2951564 w 3465197"/>
                  <a:gd name="connsiteY3" fmla="*/ 48483 h 2529706"/>
                  <a:gd name="connsiteX4" fmla="*/ 3427814 w 3465197"/>
                  <a:gd name="connsiteY4" fmla="*/ 524733 h 2529706"/>
                  <a:gd name="connsiteX5" fmla="*/ 3421464 w 3465197"/>
                  <a:gd name="connsiteY5" fmla="*/ 1280383 h 2529706"/>
                  <a:gd name="connsiteX6" fmla="*/ 3316689 w 3465197"/>
                  <a:gd name="connsiteY6" fmla="*/ 1918558 h 2529706"/>
                  <a:gd name="connsiteX7" fmla="*/ 2742014 w 3465197"/>
                  <a:gd name="connsiteY7" fmla="*/ 2448783 h 2529706"/>
                  <a:gd name="connsiteX8" fmla="*/ 817964 w 3465197"/>
                  <a:gd name="connsiteY8" fmla="*/ 2486883 h 2529706"/>
                  <a:gd name="connsiteX9" fmla="*/ 87714 w 3465197"/>
                  <a:gd name="connsiteY9" fmla="*/ 2048733 h 2529706"/>
                  <a:gd name="connsiteX10" fmla="*/ 43264 w 3465197"/>
                  <a:gd name="connsiteY10" fmla="*/ 785083 h 2529706"/>
                  <a:gd name="connsiteX0" fmla="*/ 43264 w 3460275"/>
                  <a:gd name="connsiteY0" fmla="*/ 772497 h 2517120"/>
                  <a:gd name="connsiteX1" fmla="*/ 354414 w 3460275"/>
                  <a:gd name="connsiteY1" fmla="*/ 99397 h 2517120"/>
                  <a:gd name="connsiteX2" fmla="*/ 1665689 w 3460275"/>
                  <a:gd name="connsiteY2" fmla="*/ 10497 h 2517120"/>
                  <a:gd name="connsiteX3" fmla="*/ 3018239 w 3460275"/>
                  <a:gd name="connsiteY3" fmla="*/ 58122 h 2517120"/>
                  <a:gd name="connsiteX4" fmla="*/ 3427814 w 3460275"/>
                  <a:gd name="connsiteY4" fmla="*/ 512147 h 2517120"/>
                  <a:gd name="connsiteX5" fmla="*/ 3421464 w 3460275"/>
                  <a:gd name="connsiteY5" fmla="*/ 1267797 h 2517120"/>
                  <a:gd name="connsiteX6" fmla="*/ 3316689 w 3460275"/>
                  <a:gd name="connsiteY6" fmla="*/ 1905972 h 2517120"/>
                  <a:gd name="connsiteX7" fmla="*/ 2742014 w 3460275"/>
                  <a:gd name="connsiteY7" fmla="*/ 2436197 h 2517120"/>
                  <a:gd name="connsiteX8" fmla="*/ 817964 w 3460275"/>
                  <a:gd name="connsiteY8" fmla="*/ 2474297 h 2517120"/>
                  <a:gd name="connsiteX9" fmla="*/ 87714 w 3460275"/>
                  <a:gd name="connsiteY9" fmla="*/ 2036147 h 2517120"/>
                  <a:gd name="connsiteX10" fmla="*/ 43264 w 3460275"/>
                  <a:gd name="connsiteY10" fmla="*/ 772497 h 2517120"/>
                  <a:gd name="connsiteX0" fmla="*/ 43264 w 3425371"/>
                  <a:gd name="connsiteY0" fmla="*/ 774465 h 2519088"/>
                  <a:gd name="connsiteX1" fmla="*/ 354414 w 3425371"/>
                  <a:gd name="connsiteY1" fmla="*/ 101365 h 2519088"/>
                  <a:gd name="connsiteX2" fmla="*/ 1665689 w 3425371"/>
                  <a:gd name="connsiteY2" fmla="*/ 12465 h 2519088"/>
                  <a:gd name="connsiteX3" fmla="*/ 3018239 w 3425371"/>
                  <a:gd name="connsiteY3" fmla="*/ 60090 h 2519088"/>
                  <a:gd name="connsiteX4" fmla="*/ 3364314 w 3425371"/>
                  <a:gd name="connsiteY4" fmla="*/ 549040 h 2519088"/>
                  <a:gd name="connsiteX5" fmla="*/ 3421464 w 3425371"/>
                  <a:gd name="connsiteY5" fmla="*/ 1269765 h 2519088"/>
                  <a:gd name="connsiteX6" fmla="*/ 3316689 w 3425371"/>
                  <a:gd name="connsiteY6" fmla="*/ 1907940 h 2519088"/>
                  <a:gd name="connsiteX7" fmla="*/ 2742014 w 3425371"/>
                  <a:gd name="connsiteY7" fmla="*/ 2438165 h 2519088"/>
                  <a:gd name="connsiteX8" fmla="*/ 817964 w 3425371"/>
                  <a:gd name="connsiteY8" fmla="*/ 2476265 h 2519088"/>
                  <a:gd name="connsiteX9" fmla="*/ 87714 w 3425371"/>
                  <a:gd name="connsiteY9" fmla="*/ 2038115 h 2519088"/>
                  <a:gd name="connsiteX10" fmla="*/ 43264 w 3425371"/>
                  <a:gd name="connsiteY10" fmla="*/ 774465 h 2519088"/>
                  <a:gd name="connsiteX0" fmla="*/ 43264 w 3422762"/>
                  <a:gd name="connsiteY0" fmla="*/ 774465 h 2519088"/>
                  <a:gd name="connsiteX1" fmla="*/ 354414 w 3422762"/>
                  <a:gd name="connsiteY1" fmla="*/ 101365 h 2519088"/>
                  <a:gd name="connsiteX2" fmla="*/ 1665689 w 3422762"/>
                  <a:gd name="connsiteY2" fmla="*/ 12465 h 2519088"/>
                  <a:gd name="connsiteX3" fmla="*/ 3018239 w 3422762"/>
                  <a:gd name="connsiteY3" fmla="*/ 60090 h 2519088"/>
                  <a:gd name="connsiteX4" fmla="*/ 3364314 w 3422762"/>
                  <a:gd name="connsiteY4" fmla="*/ 549040 h 2519088"/>
                  <a:gd name="connsiteX5" fmla="*/ 3421464 w 3422762"/>
                  <a:gd name="connsiteY5" fmla="*/ 1269765 h 2519088"/>
                  <a:gd name="connsiteX6" fmla="*/ 3316689 w 3422762"/>
                  <a:gd name="connsiteY6" fmla="*/ 1907940 h 2519088"/>
                  <a:gd name="connsiteX7" fmla="*/ 2742014 w 3422762"/>
                  <a:gd name="connsiteY7" fmla="*/ 2438165 h 2519088"/>
                  <a:gd name="connsiteX8" fmla="*/ 817964 w 3422762"/>
                  <a:gd name="connsiteY8" fmla="*/ 2476265 h 2519088"/>
                  <a:gd name="connsiteX9" fmla="*/ 87714 w 3422762"/>
                  <a:gd name="connsiteY9" fmla="*/ 2038115 h 2519088"/>
                  <a:gd name="connsiteX10" fmla="*/ 43264 w 3422762"/>
                  <a:gd name="connsiteY10" fmla="*/ 774465 h 2519088"/>
                  <a:gd name="connsiteX0" fmla="*/ 43264 w 3392994"/>
                  <a:gd name="connsiteY0" fmla="*/ 774465 h 2519088"/>
                  <a:gd name="connsiteX1" fmla="*/ 354414 w 3392994"/>
                  <a:gd name="connsiteY1" fmla="*/ 101365 h 2519088"/>
                  <a:gd name="connsiteX2" fmla="*/ 1665689 w 3392994"/>
                  <a:gd name="connsiteY2" fmla="*/ 12465 h 2519088"/>
                  <a:gd name="connsiteX3" fmla="*/ 3018239 w 3392994"/>
                  <a:gd name="connsiteY3" fmla="*/ 60090 h 2519088"/>
                  <a:gd name="connsiteX4" fmla="*/ 3364314 w 3392994"/>
                  <a:gd name="connsiteY4" fmla="*/ 549040 h 2519088"/>
                  <a:gd name="connsiteX5" fmla="*/ 3367489 w 3392994"/>
                  <a:gd name="connsiteY5" fmla="*/ 1330090 h 2519088"/>
                  <a:gd name="connsiteX6" fmla="*/ 3316689 w 3392994"/>
                  <a:gd name="connsiteY6" fmla="*/ 1907940 h 2519088"/>
                  <a:gd name="connsiteX7" fmla="*/ 2742014 w 3392994"/>
                  <a:gd name="connsiteY7" fmla="*/ 2438165 h 2519088"/>
                  <a:gd name="connsiteX8" fmla="*/ 817964 w 3392994"/>
                  <a:gd name="connsiteY8" fmla="*/ 2476265 h 2519088"/>
                  <a:gd name="connsiteX9" fmla="*/ 87714 w 3392994"/>
                  <a:gd name="connsiteY9" fmla="*/ 2038115 h 2519088"/>
                  <a:gd name="connsiteX10" fmla="*/ 43264 w 3392994"/>
                  <a:gd name="connsiteY10" fmla="*/ 774465 h 2519088"/>
                  <a:gd name="connsiteX0" fmla="*/ 43264 w 3399110"/>
                  <a:gd name="connsiteY0" fmla="*/ 774465 h 2519088"/>
                  <a:gd name="connsiteX1" fmla="*/ 354414 w 3399110"/>
                  <a:gd name="connsiteY1" fmla="*/ 101365 h 2519088"/>
                  <a:gd name="connsiteX2" fmla="*/ 1665689 w 3399110"/>
                  <a:gd name="connsiteY2" fmla="*/ 12465 h 2519088"/>
                  <a:gd name="connsiteX3" fmla="*/ 3018239 w 3399110"/>
                  <a:gd name="connsiteY3" fmla="*/ 60090 h 2519088"/>
                  <a:gd name="connsiteX4" fmla="*/ 3364314 w 3399110"/>
                  <a:gd name="connsiteY4" fmla="*/ 549040 h 2519088"/>
                  <a:gd name="connsiteX5" fmla="*/ 3316689 w 3399110"/>
                  <a:gd name="connsiteY5" fmla="*/ 1907940 h 2519088"/>
                  <a:gd name="connsiteX6" fmla="*/ 2742014 w 3399110"/>
                  <a:gd name="connsiteY6" fmla="*/ 2438165 h 2519088"/>
                  <a:gd name="connsiteX7" fmla="*/ 817964 w 3399110"/>
                  <a:gd name="connsiteY7" fmla="*/ 2476265 h 2519088"/>
                  <a:gd name="connsiteX8" fmla="*/ 87714 w 3399110"/>
                  <a:gd name="connsiteY8" fmla="*/ 2038115 h 2519088"/>
                  <a:gd name="connsiteX9" fmla="*/ 43264 w 3399110"/>
                  <a:gd name="connsiteY9" fmla="*/ 774465 h 25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9110" h="2519088">
                    <a:moveTo>
                      <a:pt x="43264" y="774465"/>
                    </a:moveTo>
                    <a:cubicBezTo>
                      <a:pt x="87714" y="451674"/>
                      <a:pt x="84010" y="228365"/>
                      <a:pt x="354414" y="101365"/>
                    </a:cubicBezTo>
                    <a:cubicBezTo>
                      <a:pt x="624818" y="-25635"/>
                      <a:pt x="1221718" y="19344"/>
                      <a:pt x="1665689" y="12465"/>
                    </a:cubicBezTo>
                    <a:cubicBezTo>
                      <a:pt x="2109660" y="5586"/>
                      <a:pt x="2735135" y="-29339"/>
                      <a:pt x="3018239" y="60090"/>
                    </a:cubicBezTo>
                    <a:cubicBezTo>
                      <a:pt x="3301343" y="149519"/>
                      <a:pt x="3314572" y="241065"/>
                      <a:pt x="3364314" y="549040"/>
                    </a:cubicBezTo>
                    <a:cubicBezTo>
                      <a:pt x="3414056" y="857015"/>
                      <a:pt x="3420406" y="1593086"/>
                      <a:pt x="3316689" y="1907940"/>
                    </a:cubicBezTo>
                    <a:cubicBezTo>
                      <a:pt x="3212972" y="2222794"/>
                      <a:pt x="3158468" y="2343444"/>
                      <a:pt x="2742014" y="2438165"/>
                    </a:cubicBezTo>
                    <a:cubicBezTo>
                      <a:pt x="2325560" y="2532886"/>
                      <a:pt x="1260347" y="2542940"/>
                      <a:pt x="817964" y="2476265"/>
                    </a:cubicBezTo>
                    <a:cubicBezTo>
                      <a:pt x="375581" y="2409590"/>
                      <a:pt x="217889" y="2324923"/>
                      <a:pt x="87714" y="2038115"/>
                    </a:cubicBezTo>
                    <a:cubicBezTo>
                      <a:pt x="-42461" y="1751307"/>
                      <a:pt x="-1186" y="1097256"/>
                      <a:pt x="43264" y="774465"/>
                    </a:cubicBezTo>
                    <a:close/>
                  </a:path>
                </a:pathLst>
              </a:custGeom>
              <a:solidFill>
                <a:srgbClr val="BBE1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4" name="Graphic 163" descr="Gantt Chart with solid fill">
                <a:extLst>
                  <a:ext uri="{FF2B5EF4-FFF2-40B4-BE49-F238E27FC236}">
                    <a16:creationId xmlns:a16="http://schemas.microsoft.com/office/drawing/2014/main" id="{8637C211-CC2C-9564-5A5F-35247B78F55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2624398" y="17188712"/>
                <a:ext cx="1541047" cy="1541047"/>
              </a:xfrm>
              <a:prstGeom prst="rect">
                <a:avLst/>
              </a:prstGeom>
            </p:spPr>
          </p:pic>
        </p:grpSp>
        <p:sp>
          <p:nvSpPr>
            <p:cNvPr id="165" name="Freeform: Shape 164">
              <a:extLst>
                <a:ext uri="{FF2B5EF4-FFF2-40B4-BE49-F238E27FC236}">
                  <a16:creationId xmlns:a16="http://schemas.microsoft.com/office/drawing/2014/main" id="{1402C05A-33FF-89A7-F19D-76D58807B6F5}"/>
                </a:ext>
              </a:extLst>
            </p:cNvPr>
            <p:cNvSpPr/>
            <p:nvPr/>
          </p:nvSpPr>
          <p:spPr>
            <a:xfrm>
              <a:off x="18029604" y="19572029"/>
              <a:ext cx="143286" cy="164189"/>
            </a:xfrm>
            <a:custGeom>
              <a:avLst/>
              <a:gdLst>
                <a:gd name="connsiteX0" fmla="*/ 14750 w 310867"/>
                <a:gd name="connsiteY0" fmla="*/ 103713 h 347729"/>
                <a:gd name="connsiteX1" fmla="*/ 22846 w 310867"/>
                <a:gd name="connsiteY1" fmla="*/ 14750 h 347729"/>
                <a:gd name="connsiteX2" fmla="*/ 111809 w 310867"/>
                <a:gd name="connsiteY2" fmla="*/ 22846 h 347729"/>
                <a:gd name="connsiteX3" fmla="*/ 296118 w 310867"/>
                <a:gd name="connsiteY3" fmla="*/ 244017 h 347729"/>
                <a:gd name="connsiteX4" fmla="*/ 288022 w 310867"/>
                <a:gd name="connsiteY4" fmla="*/ 332980 h 347729"/>
                <a:gd name="connsiteX5" fmla="*/ 199058 w 310867"/>
                <a:gd name="connsiteY5" fmla="*/ 324884 h 347729"/>
                <a:gd name="connsiteX6" fmla="*/ 14750 w 310867"/>
                <a:gd name="connsiteY6" fmla="*/ 103713 h 34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867" h="347729">
                  <a:moveTo>
                    <a:pt x="14750" y="103713"/>
                  </a:moveTo>
                  <a:cubicBezTo>
                    <a:pt x="-7729" y="76758"/>
                    <a:pt x="-4110" y="36276"/>
                    <a:pt x="22846" y="14750"/>
                  </a:cubicBezTo>
                  <a:cubicBezTo>
                    <a:pt x="49802" y="-7729"/>
                    <a:pt x="89330" y="-4110"/>
                    <a:pt x="111809" y="22846"/>
                  </a:cubicBezTo>
                  <a:lnTo>
                    <a:pt x="296118" y="244017"/>
                  </a:lnTo>
                  <a:cubicBezTo>
                    <a:pt x="318597" y="270972"/>
                    <a:pt x="314978" y="310501"/>
                    <a:pt x="288022" y="332980"/>
                  </a:cubicBezTo>
                  <a:cubicBezTo>
                    <a:pt x="261066" y="355459"/>
                    <a:pt x="221537" y="351839"/>
                    <a:pt x="199058" y="324884"/>
                  </a:cubicBezTo>
                  <a:lnTo>
                    <a:pt x="14750" y="103713"/>
                  </a:lnTo>
                  <a:close/>
                </a:path>
              </a:pathLst>
            </a:custGeom>
            <a:solidFill>
              <a:srgbClr val="023459"/>
            </a:solidFill>
            <a:ln w="9525" cap="flat">
              <a:noFill/>
              <a:prstDash val="solid"/>
              <a:miter/>
            </a:ln>
          </p:spPr>
          <p:txBody>
            <a:bodyPr rtlCol="0" anchor="ctr"/>
            <a:lstStyle/>
            <a:p>
              <a:endParaRPr lang="en-GB"/>
            </a:p>
          </p:txBody>
        </p:sp>
        <p:sp>
          <p:nvSpPr>
            <p:cNvPr id="166" name="Freeform: Shape 165">
              <a:extLst>
                <a:ext uri="{FF2B5EF4-FFF2-40B4-BE49-F238E27FC236}">
                  <a16:creationId xmlns:a16="http://schemas.microsoft.com/office/drawing/2014/main" id="{CF7D6E6A-C920-61FC-49B3-1CA08F15B1F9}"/>
                </a:ext>
              </a:extLst>
            </p:cNvPr>
            <p:cNvSpPr/>
            <p:nvPr/>
          </p:nvSpPr>
          <p:spPr>
            <a:xfrm>
              <a:off x="18114600" y="19476099"/>
              <a:ext cx="221170" cy="260119"/>
            </a:xfrm>
            <a:custGeom>
              <a:avLst/>
              <a:gdLst>
                <a:gd name="connsiteX0" fmla="*/ 367937 w 479841"/>
                <a:gd name="connsiteY0" fmla="*/ 22846 h 550897"/>
                <a:gd name="connsiteX1" fmla="*/ 456995 w 479841"/>
                <a:gd name="connsiteY1" fmla="*/ 14750 h 550897"/>
                <a:gd name="connsiteX2" fmla="*/ 465092 w 479841"/>
                <a:gd name="connsiteY2" fmla="*/ 103713 h 550897"/>
                <a:gd name="connsiteX3" fmla="*/ 111809 w 479841"/>
                <a:gd name="connsiteY3" fmla="*/ 528052 h 550897"/>
                <a:gd name="connsiteX4" fmla="*/ 22846 w 479841"/>
                <a:gd name="connsiteY4" fmla="*/ 536148 h 550897"/>
                <a:gd name="connsiteX5" fmla="*/ 14750 w 479841"/>
                <a:gd name="connsiteY5" fmla="*/ 447185 h 550897"/>
                <a:gd name="connsiteX6" fmla="*/ 368032 w 479841"/>
                <a:gd name="connsiteY6" fmla="*/ 22846 h 55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841" h="550897">
                  <a:moveTo>
                    <a:pt x="367937" y="22846"/>
                  </a:moveTo>
                  <a:cubicBezTo>
                    <a:pt x="390416" y="-4110"/>
                    <a:pt x="429944" y="-7729"/>
                    <a:pt x="456995" y="14750"/>
                  </a:cubicBezTo>
                  <a:cubicBezTo>
                    <a:pt x="483951" y="37229"/>
                    <a:pt x="487571" y="76757"/>
                    <a:pt x="465092" y="103713"/>
                  </a:cubicBezTo>
                  <a:lnTo>
                    <a:pt x="111809" y="528052"/>
                  </a:lnTo>
                  <a:cubicBezTo>
                    <a:pt x="89330" y="555008"/>
                    <a:pt x="49802" y="558627"/>
                    <a:pt x="22846" y="536148"/>
                  </a:cubicBezTo>
                  <a:cubicBezTo>
                    <a:pt x="-4110" y="513669"/>
                    <a:pt x="-7729" y="474140"/>
                    <a:pt x="14750" y="447185"/>
                  </a:cubicBezTo>
                  <a:lnTo>
                    <a:pt x="368032" y="22846"/>
                  </a:lnTo>
                  <a:close/>
                </a:path>
              </a:pathLst>
            </a:custGeom>
            <a:solidFill>
              <a:srgbClr val="023459"/>
            </a:solidFill>
            <a:ln w="9525" cap="flat">
              <a:noFill/>
              <a:prstDash val="solid"/>
              <a:miter/>
            </a:ln>
          </p:spPr>
          <p:txBody>
            <a:bodyPr rtlCol="0" anchor="ctr"/>
            <a:lstStyle/>
            <a:p>
              <a:endParaRPr lang="en-GB"/>
            </a:p>
          </p:txBody>
        </p:sp>
      </p:grpSp>
      <p:cxnSp>
        <p:nvCxnSpPr>
          <p:cNvPr id="20" name="Straight Connector 19">
            <a:extLst>
              <a:ext uri="{FF2B5EF4-FFF2-40B4-BE49-F238E27FC236}">
                <a16:creationId xmlns:a16="http://schemas.microsoft.com/office/drawing/2014/main" id="{83859C18-3A15-1C71-D3C0-A9FA3786D7CB}"/>
              </a:ext>
            </a:extLst>
          </p:cNvPr>
          <p:cNvCxnSpPr>
            <a:cxnSpLocks/>
          </p:cNvCxnSpPr>
          <p:nvPr/>
        </p:nvCxnSpPr>
        <p:spPr>
          <a:xfrm>
            <a:off x="17849957" y="23936430"/>
            <a:ext cx="4127" cy="1272988"/>
          </a:xfrm>
          <a:prstGeom prst="line">
            <a:avLst/>
          </a:prstGeom>
          <a:ln w="38100">
            <a:solidFill>
              <a:srgbClr val="000000"/>
            </a:solidFill>
            <a:prstDash val="dash"/>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777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B925F63-E51D-258D-3991-111429B0D49A}"/>
              </a:ext>
            </a:extLst>
          </p:cNvPr>
          <p:cNvPicPr>
            <a:picLocks noGrp="1" noRot="1" noChangeAspect="1" noMove="1" noResize="1" noEditPoints="1" noAdjustHandles="1" noChangeArrowheads="1" noChangeShapeType="1" noCrop="1"/>
          </p:cNvPicPr>
          <p:nvPr/>
        </p:nvPicPr>
        <p:blipFill>
          <a:blip r:embed="rId3"/>
          <a:srcRect l="11181" t="10667" r="11558" b="11034"/>
          <a:stretch/>
        </p:blipFill>
        <p:spPr>
          <a:xfrm>
            <a:off x="624344" y="15764750"/>
            <a:ext cx="20158686" cy="11491528"/>
          </a:xfrm>
          <a:prstGeom prst="rect">
            <a:avLst/>
          </a:prstGeom>
        </p:spPr>
      </p:pic>
      <p:pic>
        <p:nvPicPr>
          <p:cNvPr id="61" name="Picture 60" descr="A line of lines with arrows&#10;&#10;Description automatically generated">
            <a:extLst>
              <a:ext uri="{FF2B5EF4-FFF2-40B4-BE49-F238E27FC236}">
                <a16:creationId xmlns:a16="http://schemas.microsoft.com/office/drawing/2014/main" id="{9274E42F-BA80-AE16-4C6C-EBFA217E7B16}"/>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l="6458" t="23379" r="10159" b="18247"/>
          <a:stretch/>
        </p:blipFill>
        <p:spPr>
          <a:xfrm>
            <a:off x="613371" y="5563915"/>
            <a:ext cx="20123556" cy="7924446"/>
          </a:xfrm>
          <a:prstGeom prst="rect">
            <a:avLst/>
          </a:prstGeom>
        </p:spPr>
      </p:pic>
      <p:sp>
        <p:nvSpPr>
          <p:cNvPr id="2" name="Rectangle 1">
            <a:extLst>
              <a:ext uri="{FF2B5EF4-FFF2-40B4-BE49-F238E27FC236}">
                <a16:creationId xmlns:a16="http://schemas.microsoft.com/office/drawing/2014/main" id="{6A2E8B92-CAEF-B6BB-BE9F-30A89A4FB862}"/>
              </a:ext>
            </a:extLst>
          </p:cNvPr>
          <p:cNvSpPr/>
          <p:nvPr/>
        </p:nvSpPr>
        <p:spPr>
          <a:xfrm>
            <a:off x="624344" y="733936"/>
            <a:ext cx="20112583" cy="2162310"/>
          </a:xfrm>
          <a:prstGeom prst="rect">
            <a:avLst/>
          </a:prstGeom>
          <a:solidFill>
            <a:srgbClr val="023459"/>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CAD983BB-856D-513D-EF53-F342DF698D09}"/>
              </a:ext>
            </a:extLst>
          </p:cNvPr>
          <p:cNvSpPr txBox="1"/>
          <p:nvPr/>
        </p:nvSpPr>
        <p:spPr>
          <a:xfrm>
            <a:off x="-2" y="1194579"/>
            <a:ext cx="21383625" cy="1323439"/>
          </a:xfrm>
          <a:prstGeom prst="rect">
            <a:avLst/>
          </a:prstGeom>
          <a:noFill/>
        </p:spPr>
        <p:txBody>
          <a:bodyPr wrap="square" rtlCol="0" anchor="ctr">
            <a:spAutoFit/>
          </a:bodyPr>
          <a:lstStyle/>
          <a:p>
            <a:pPr algn="ctr">
              <a:spcBef>
                <a:spcPts val="1200"/>
              </a:spcBef>
              <a:spcAft>
                <a:spcPts val="1200"/>
              </a:spcAft>
            </a:pPr>
            <a:r>
              <a:rPr lang="en-GB" sz="8000" b="1">
                <a:solidFill>
                  <a:schemeClr val="bg1"/>
                </a:solidFill>
                <a:latin typeface="Source Sans Pro" panose="020B0503030403020204" pitchFamily="34" charset="0"/>
                <a:ea typeface="Source Sans Pro" panose="020B0503030403020204" pitchFamily="34" charset="0"/>
              </a:rPr>
              <a:t>Community Engagement</a:t>
            </a:r>
          </a:p>
        </p:txBody>
      </p:sp>
      <p:pic>
        <p:nvPicPr>
          <p:cNvPr id="15" name="Graphic 14" descr="Internet with solid fill">
            <a:extLst>
              <a:ext uri="{FF2B5EF4-FFF2-40B4-BE49-F238E27FC236}">
                <a16:creationId xmlns:a16="http://schemas.microsoft.com/office/drawing/2014/main" id="{F1BEB22D-1AE5-60B2-33DB-BB09A802A7F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71057" y="20014673"/>
            <a:ext cx="975559" cy="975559"/>
          </a:xfrm>
          <a:prstGeom prst="rect">
            <a:avLst/>
          </a:prstGeom>
        </p:spPr>
      </p:pic>
      <p:pic>
        <p:nvPicPr>
          <p:cNvPr id="16" name="Graphic 15" descr="Connections outline">
            <a:extLst>
              <a:ext uri="{FF2B5EF4-FFF2-40B4-BE49-F238E27FC236}">
                <a16:creationId xmlns:a16="http://schemas.microsoft.com/office/drawing/2014/main" id="{6D852321-1766-DA92-35DB-45F838D8EA5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430847" y="16289338"/>
            <a:ext cx="1119720" cy="1119720"/>
          </a:xfrm>
          <a:prstGeom prst="rect">
            <a:avLst/>
          </a:prstGeom>
          <a:effectLst/>
        </p:spPr>
      </p:pic>
      <p:pic>
        <p:nvPicPr>
          <p:cNvPr id="19" name="Graphic 18" descr="Cheers with solid fill">
            <a:extLst>
              <a:ext uri="{FF2B5EF4-FFF2-40B4-BE49-F238E27FC236}">
                <a16:creationId xmlns:a16="http://schemas.microsoft.com/office/drawing/2014/main" id="{89B93BC0-6702-5FB3-8062-A61B68D5308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7543623" y="16315116"/>
            <a:ext cx="1014138" cy="1014138"/>
          </a:xfrm>
          <a:prstGeom prst="rect">
            <a:avLst/>
          </a:prstGeom>
        </p:spPr>
      </p:pic>
      <p:pic>
        <p:nvPicPr>
          <p:cNvPr id="21" name="Graphic 20" descr="Neighborhood with solid fill">
            <a:extLst>
              <a:ext uri="{FF2B5EF4-FFF2-40B4-BE49-F238E27FC236}">
                <a16:creationId xmlns:a16="http://schemas.microsoft.com/office/drawing/2014/main" id="{93D39EB6-2A7F-A9C6-DE64-11CC5C5B83F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2562535" y="22150728"/>
            <a:ext cx="946180" cy="946180"/>
          </a:xfrm>
          <a:prstGeom prst="rect">
            <a:avLst/>
          </a:prstGeom>
        </p:spPr>
      </p:pic>
      <p:pic>
        <p:nvPicPr>
          <p:cNvPr id="22" name="Graphic 21" descr="Social network with solid fill">
            <a:extLst>
              <a:ext uri="{FF2B5EF4-FFF2-40B4-BE49-F238E27FC236}">
                <a16:creationId xmlns:a16="http://schemas.microsoft.com/office/drawing/2014/main" id="{BF1619F1-1C79-8444-9AEC-F6148D4F4AA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401819" y="25601337"/>
            <a:ext cx="1230709" cy="1230709"/>
          </a:xfrm>
          <a:prstGeom prst="rect">
            <a:avLst/>
          </a:prstGeom>
        </p:spPr>
      </p:pic>
      <p:pic>
        <p:nvPicPr>
          <p:cNvPr id="24" name="Graphic 23" descr="Online meeting with solid fill">
            <a:extLst>
              <a:ext uri="{FF2B5EF4-FFF2-40B4-BE49-F238E27FC236}">
                <a16:creationId xmlns:a16="http://schemas.microsoft.com/office/drawing/2014/main" id="{D1F358E8-7C6F-9581-D152-69709F6B39A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441910" y="22057694"/>
            <a:ext cx="1039214" cy="1039214"/>
          </a:xfrm>
          <a:prstGeom prst="rect">
            <a:avLst/>
          </a:prstGeom>
        </p:spPr>
      </p:pic>
      <p:sp>
        <p:nvSpPr>
          <p:cNvPr id="25" name="TextBox 24">
            <a:extLst>
              <a:ext uri="{FF2B5EF4-FFF2-40B4-BE49-F238E27FC236}">
                <a16:creationId xmlns:a16="http://schemas.microsoft.com/office/drawing/2014/main" id="{C5DF9F14-1D9D-4371-2C27-6E7176C41A33}"/>
              </a:ext>
            </a:extLst>
          </p:cNvPr>
          <p:cNvSpPr txBox="1">
            <a:spLocks/>
          </p:cNvSpPr>
          <p:nvPr/>
        </p:nvSpPr>
        <p:spPr>
          <a:xfrm>
            <a:off x="1147648" y="16803286"/>
            <a:ext cx="3730370" cy="2677656"/>
          </a:xfrm>
          <a:prstGeom prst="rect">
            <a:avLst/>
          </a:prstGeom>
          <a:noFill/>
        </p:spPr>
        <p:txBody>
          <a:bodyPr wrap="square">
            <a:spAutoFit/>
          </a:bodyPr>
          <a:lstStyle/>
          <a:p>
            <a:pPr algn="ctr"/>
            <a:r>
              <a:rPr lang="en-GB" sz="2400" b="1">
                <a:solidFill>
                  <a:schemeClr val="bg1"/>
                </a:solidFill>
                <a:latin typeface="Calibri" panose="020F0502020204030204" pitchFamily="34" charset="0"/>
                <a:ea typeface="Calibri" panose="020F0502020204030204" pitchFamily="34" charset="0"/>
                <a:cs typeface="Calibri" panose="020F0502020204030204" pitchFamily="34" charset="0"/>
              </a:rPr>
              <a:t>Online travel behaviour survey</a:t>
            </a:r>
          </a:p>
          <a:p>
            <a:pPr algn="ctr"/>
            <a:endParaRPr lang="en-GB" sz="24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en-GB" sz="2400">
                <a:solidFill>
                  <a:schemeClr val="bg1"/>
                </a:solidFill>
                <a:latin typeface="Calibri" panose="020F0502020204030204" pitchFamily="34" charset="0"/>
                <a:ea typeface="Calibri" panose="020F0502020204030204" pitchFamily="34" charset="0"/>
                <a:cs typeface="Calibri" panose="020F0502020204030204" pitchFamily="34" charset="0"/>
              </a:rPr>
              <a:t> Island resident, under-16 and businesses and mainland resident, under-16 and businesses</a:t>
            </a:r>
          </a:p>
        </p:txBody>
      </p:sp>
      <p:sp>
        <p:nvSpPr>
          <p:cNvPr id="26" name="TextBox 25">
            <a:extLst>
              <a:ext uri="{FF2B5EF4-FFF2-40B4-BE49-F238E27FC236}">
                <a16:creationId xmlns:a16="http://schemas.microsoft.com/office/drawing/2014/main" id="{6D2FD6CC-3991-118F-0575-5016E92149B9}"/>
              </a:ext>
            </a:extLst>
          </p:cNvPr>
          <p:cNvSpPr txBox="1">
            <a:spLocks/>
          </p:cNvSpPr>
          <p:nvPr/>
        </p:nvSpPr>
        <p:spPr>
          <a:xfrm>
            <a:off x="6511915" y="18051377"/>
            <a:ext cx="2957582" cy="830997"/>
          </a:xfrm>
          <a:prstGeom prst="rect">
            <a:avLst/>
          </a:prstGeom>
          <a:noFill/>
        </p:spPr>
        <p:txBody>
          <a:bodyPr wrap="square">
            <a:spAutoFit/>
          </a:bodyPr>
          <a:lstStyle/>
          <a:p>
            <a:pPr algn="ctr"/>
            <a:r>
              <a:rPr lang="en-GB" sz="2400" b="1">
                <a:solidFill>
                  <a:srgbClr val="023459"/>
                </a:solidFill>
                <a:latin typeface="Calibri" panose="020F0502020204030204" pitchFamily="34" charset="0"/>
                <a:ea typeface="Calibri" panose="020F0502020204030204" pitchFamily="34" charset="0"/>
                <a:cs typeface="Calibri" panose="020F0502020204030204" pitchFamily="34" charset="0"/>
              </a:rPr>
              <a:t>Public drop-in sessions </a:t>
            </a:r>
          </a:p>
        </p:txBody>
      </p:sp>
      <p:sp>
        <p:nvSpPr>
          <p:cNvPr id="27" name="TextBox 26">
            <a:extLst>
              <a:ext uri="{FF2B5EF4-FFF2-40B4-BE49-F238E27FC236}">
                <a16:creationId xmlns:a16="http://schemas.microsoft.com/office/drawing/2014/main" id="{31564925-2362-5CD1-AD02-FE386D7BFBD4}"/>
              </a:ext>
            </a:extLst>
          </p:cNvPr>
          <p:cNvSpPr txBox="1">
            <a:spLocks/>
          </p:cNvSpPr>
          <p:nvPr/>
        </p:nvSpPr>
        <p:spPr>
          <a:xfrm>
            <a:off x="11197103" y="17711244"/>
            <a:ext cx="3730370" cy="1200329"/>
          </a:xfrm>
          <a:prstGeom prst="rect">
            <a:avLst/>
          </a:prstGeom>
          <a:noFill/>
        </p:spPr>
        <p:txBody>
          <a:bodyPr wrap="square" lIns="91440" tIns="45720" rIns="91440" bIns="45720" anchor="t">
            <a:spAutoFit/>
          </a:bodyPr>
          <a:lstStyle/>
          <a:p>
            <a:pPr algn="ctr"/>
            <a:r>
              <a:rPr lang="en-GB" sz="2400" b="1">
                <a:solidFill>
                  <a:schemeClr val="bg1"/>
                </a:solidFill>
                <a:latin typeface="Calibri"/>
                <a:ea typeface="Calibri"/>
                <a:cs typeface="Calibri"/>
              </a:rPr>
              <a:t>Community Stakeholder/User Group meetings</a:t>
            </a:r>
          </a:p>
        </p:txBody>
      </p:sp>
      <p:sp>
        <p:nvSpPr>
          <p:cNvPr id="28" name="TextBox 27">
            <a:extLst>
              <a:ext uri="{FF2B5EF4-FFF2-40B4-BE49-F238E27FC236}">
                <a16:creationId xmlns:a16="http://schemas.microsoft.com/office/drawing/2014/main" id="{79F703D3-8E31-A28F-DB16-8428422C3448}"/>
              </a:ext>
            </a:extLst>
          </p:cNvPr>
          <p:cNvSpPr txBox="1">
            <a:spLocks/>
          </p:cNvSpPr>
          <p:nvPr/>
        </p:nvSpPr>
        <p:spPr>
          <a:xfrm>
            <a:off x="16138576" y="18389715"/>
            <a:ext cx="3730370" cy="1938992"/>
          </a:xfrm>
          <a:prstGeom prst="rect">
            <a:avLst/>
          </a:prstGeom>
          <a:noFill/>
        </p:spPr>
        <p:txBody>
          <a:bodyPr wrap="square" lIns="91440" tIns="45720" rIns="91440" bIns="45720" anchor="t">
            <a:spAutoFit/>
          </a:bodyPr>
          <a:lstStyle/>
          <a:p>
            <a:pPr algn="ctr"/>
            <a:r>
              <a:rPr lang="en-GB" sz="2400" b="1">
                <a:solidFill>
                  <a:srgbClr val="023459"/>
                </a:solidFill>
                <a:latin typeface="Calibri"/>
                <a:ea typeface="Calibri"/>
                <a:cs typeface="Calibri"/>
              </a:rPr>
              <a:t>Youth engagement </a:t>
            </a:r>
          </a:p>
          <a:p>
            <a:pPr algn="ctr"/>
            <a:endParaRPr lang="en-GB" sz="2400" b="1">
              <a:solidFill>
                <a:srgbClr val="023459"/>
              </a:solidFill>
              <a:latin typeface="Calibri" panose="020F0502020204030204" pitchFamily="34" charset="0"/>
              <a:ea typeface="Calibri" panose="020F0502020204030204" pitchFamily="34" charset="0"/>
              <a:cs typeface="Calibri" panose="020F0502020204030204" pitchFamily="34" charset="0"/>
            </a:endParaRPr>
          </a:p>
          <a:p>
            <a:pPr algn="ctr"/>
            <a:r>
              <a:rPr lang="en-GB" sz="2400">
                <a:solidFill>
                  <a:srgbClr val="023459"/>
                </a:solidFill>
                <a:latin typeface="Calibri"/>
                <a:ea typeface="Calibri"/>
                <a:cs typeface="Calibri"/>
              </a:rPr>
              <a:t>Shetland Youth Voice, 14 January 2025 (with potential for follow-up events)</a:t>
            </a:r>
          </a:p>
        </p:txBody>
      </p:sp>
      <p:sp>
        <p:nvSpPr>
          <p:cNvPr id="29" name="TextBox 28">
            <a:extLst>
              <a:ext uri="{FF2B5EF4-FFF2-40B4-BE49-F238E27FC236}">
                <a16:creationId xmlns:a16="http://schemas.microsoft.com/office/drawing/2014/main" id="{24AF18EB-CA1B-0ADF-EF91-523B218A1F3A}"/>
              </a:ext>
            </a:extLst>
          </p:cNvPr>
          <p:cNvSpPr txBox="1">
            <a:spLocks/>
          </p:cNvSpPr>
          <p:nvPr/>
        </p:nvSpPr>
        <p:spPr>
          <a:xfrm>
            <a:off x="16103323" y="22908307"/>
            <a:ext cx="3894738" cy="2677656"/>
          </a:xfrm>
          <a:prstGeom prst="rect">
            <a:avLst/>
          </a:prstGeom>
          <a:noFill/>
        </p:spPr>
        <p:txBody>
          <a:bodyPr wrap="square" lIns="91440" tIns="45720" rIns="91440" bIns="45720" anchor="t">
            <a:spAutoFit/>
          </a:bodyPr>
          <a:lstStyle/>
          <a:p>
            <a:pPr algn="ctr"/>
            <a:r>
              <a:rPr lang="en-GB" sz="2400" b="1">
                <a:solidFill>
                  <a:schemeClr val="bg1"/>
                </a:solidFill>
                <a:latin typeface="Calibri"/>
                <a:ea typeface="Calibri"/>
                <a:cs typeface="Calibri"/>
              </a:rPr>
              <a:t>Council in-depth interviews</a:t>
            </a:r>
          </a:p>
          <a:p>
            <a:pPr algn="ctr"/>
            <a:endParaRPr lang="en-GB" sz="24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en-GB" sz="2400">
                <a:solidFill>
                  <a:schemeClr val="bg1"/>
                </a:solidFill>
                <a:latin typeface="Calibri"/>
                <a:ea typeface="Calibri"/>
                <a:cs typeface="Calibri"/>
              </a:rPr>
              <a:t>One-to-one in-depth interviews with officers across different Council services, e.g., Ferries and Economic Development</a:t>
            </a:r>
          </a:p>
        </p:txBody>
      </p:sp>
      <p:sp>
        <p:nvSpPr>
          <p:cNvPr id="30" name="TextBox 29">
            <a:extLst>
              <a:ext uri="{FF2B5EF4-FFF2-40B4-BE49-F238E27FC236}">
                <a16:creationId xmlns:a16="http://schemas.microsoft.com/office/drawing/2014/main" id="{DCED04E0-039D-89D9-3F6C-D24AB8984064}"/>
              </a:ext>
            </a:extLst>
          </p:cNvPr>
          <p:cNvSpPr txBox="1">
            <a:spLocks/>
          </p:cNvSpPr>
          <p:nvPr/>
        </p:nvSpPr>
        <p:spPr>
          <a:xfrm>
            <a:off x="11243044" y="23642203"/>
            <a:ext cx="3562975" cy="3046988"/>
          </a:xfrm>
          <a:prstGeom prst="rect">
            <a:avLst/>
          </a:prstGeom>
          <a:noFill/>
        </p:spPr>
        <p:txBody>
          <a:bodyPr wrap="square" lIns="91440" tIns="45720" rIns="91440" bIns="45720" anchor="t">
            <a:spAutoFit/>
          </a:bodyPr>
          <a:lstStyle/>
          <a:p>
            <a:pPr algn="ctr"/>
            <a:r>
              <a:rPr lang="en-GB" sz="2400" b="1">
                <a:solidFill>
                  <a:srgbClr val="023459"/>
                </a:solidFill>
                <a:latin typeface="Calibri"/>
                <a:ea typeface="Calibri"/>
                <a:cs typeface="Calibri"/>
              </a:rPr>
              <a:t>Estate agent interviews</a:t>
            </a:r>
          </a:p>
          <a:p>
            <a:pPr algn="ctr"/>
            <a:endParaRPr lang="en-GB" sz="2400" b="1">
              <a:solidFill>
                <a:srgbClr val="023459"/>
              </a:solidFill>
              <a:latin typeface="Calibri" panose="020F0502020204030204" pitchFamily="34" charset="0"/>
              <a:ea typeface="Calibri" panose="020F0502020204030204" pitchFamily="34" charset="0"/>
              <a:cs typeface="Calibri" panose="020F0502020204030204" pitchFamily="34" charset="0"/>
            </a:endParaRPr>
          </a:p>
          <a:p>
            <a:pPr algn="ctr"/>
            <a:r>
              <a:rPr lang="en-GB" sz="2400">
                <a:solidFill>
                  <a:srgbClr val="023459"/>
                </a:solidFill>
                <a:latin typeface="Calibri"/>
                <a:ea typeface="Calibri"/>
                <a:cs typeface="Calibri"/>
              </a:rPr>
              <a:t>One-to-one in-depth interviews with some estate agents to understand the specifics of the property market in each island</a:t>
            </a:r>
          </a:p>
        </p:txBody>
      </p:sp>
      <p:sp>
        <p:nvSpPr>
          <p:cNvPr id="31" name="TextBox 30">
            <a:extLst>
              <a:ext uri="{FF2B5EF4-FFF2-40B4-BE49-F238E27FC236}">
                <a16:creationId xmlns:a16="http://schemas.microsoft.com/office/drawing/2014/main" id="{3F2DAF8E-FECA-A56E-9EBC-A087CAB92111}"/>
              </a:ext>
            </a:extLst>
          </p:cNvPr>
          <p:cNvSpPr txBox="1"/>
          <p:nvPr/>
        </p:nvSpPr>
        <p:spPr>
          <a:xfrm>
            <a:off x="928963" y="23601313"/>
            <a:ext cx="4065108" cy="3785652"/>
          </a:xfrm>
          <a:prstGeom prst="rect">
            <a:avLst/>
          </a:prstGeom>
          <a:noFill/>
        </p:spPr>
        <p:txBody>
          <a:bodyPr wrap="square" lIns="91440" tIns="45720" rIns="91440" bIns="45720" anchor="t">
            <a:spAutoFit/>
          </a:bodyPr>
          <a:lstStyle/>
          <a:p>
            <a:pPr algn="ctr"/>
            <a:r>
              <a:rPr lang="en-GB" sz="2400" b="1">
                <a:solidFill>
                  <a:srgbClr val="023459"/>
                </a:solidFill>
                <a:latin typeface="Calibri"/>
                <a:ea typeface="Calibri"/>
                <a:cs typeface="Calibri"/>
              </a:rPr>
              <a:t>Stakeholder and business in-depth interviews</a:t>
            </a:r>
          </a:p>
          <a:p>
            <a:pPr algn="ctr"/>
            <a:endParaRPr lang="en-GB" sz="2400" b="1">
              <a:solidFill>
                <a:srgbClr val="023459"/>
              </a:solidFill>
              <a:latin typeface="Calibri" panose="020F0502020204030204" pitchFamily="34" charset="0"/>
              <a:ea typeface="Calibri" panose="020F0502020204030204" pitchFamily="34" charset="0"/>
              <a:cs typeface="Calibri" panose="020F0502020204030204" pitchFamily="34" charset="0"/>
            </a:endParaRPr>
          </a:p>
          <a:p>
            <a:pPr algn="ctr"/>
            <a:r>
              <a:rPr lang="en-GB" sz="2400">
                <a:solidFill>
                  <a:srgbClr val="023459"/>
                </a:solidFill>
                <a:latin typeface="Calibri"/>
                <a:ea typeface="Calibri"/>
                <a:cs typeface="Calibri"/>
              </a:rPr>
              <a:t>One-to-one in-depth interviews with business representative groups, major businesses and organisations that deliver services to the islands</a:t>
            </a:r>
          </a:p>
          <a:p>
            <a:pPr algn="ctr"/>
            <a:endParaRPr lang="en-GB" sz="2400">
              <a:solidFill>
                <a:srgbClr val="023459"/>
              </a:solidFill>
              <a:latin typeface="Calibri" panose="020F0502020204030204" pitchFamily="34" charset="0"/>
              <a:ea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9D0996F0-A8CC-9E77-D811-D207D0A38B50}"/>
              </a:ext>
            </a:extLst>
          </p:cNvPr>
          <p:cNvSpPr txBox="1">
            <a:spLocks/>
          </p:cNvSpPr>
          <p:nvPr/>
        </p:nvSpPr>
        <p:spPr>
          <a:xfrm>
            <a:off x="6044943" y="23096908"/>
            <a:ext cx="3891527" cy="1938992"/>
          </a:xfrm>
          <a:prstGeom prst="rect">
            <a:avLst/>
          </a:prstGeom>
          <a:noFill/>
        </p:spPr>
        <p:txBody>
          <a:bodyPr wrap="square">
            <a:spAutoFit/>
          </a:bodyPr>
          <a:lstStyle/>
          <a:p>
            <a:pPr algn="ctr"/>
            <a:r>
              <a:rPr lang="en-GB" sz="2400" b="1">
                <a:solidFill>
                  <a:schemeClr val="bg1"/>
                </a:solidFill>
                <a:latin typeface="Calibri" panose="020F0502020204030204" pitchFamily="34" charset="0"/>
                <a:ea typeface="Calibri" panose="020F0502020204030204" pitchFamily="34" charset="0"/>
                <a:cs typeface="Calibri" panose="020F0502020204030204" pitchFamily="34" charset="0"/>
              </a:rPr>
              <a:t>Scottish and UK Government</a:t>
            </a:r>
          </a:p>
          <a:p>
            <a:pPr algn="ctr"/>
            <a:endParaRPr lang="en-GB" sz="2400" b="1">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en-GB" sz="2400" b="1">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2400">
                <a:solidFill>
                  <a:schemeClr val="bg1"/>
                </a:solidFill>
                <a:latin typeface="Calibri" panose="020F0502020204030204" pitchFamily="34" charset="0"/>
                <a:ea typeface="Calibri" panose="020F0502020204030204" pitchFamily="34" charset="0"/>
                <a:cs typeface="Calibri" panose="020F0502020204030204" pitchFamily="34" charset="0"/>
              </a:rPr>
              <a:t>Informal liaison at present but a commitment to keep both governments informed</a:t>
            </a:r>
          </a:p>
        </p:txBody>
      </p:sp>
      <p:grpSp>
        <p:nvGrpSpPr>
          <p:cNvPr id="5" name="Group 4">
            <a:extLst>
              <a:ext uri="{FF2B5EF4-FFF2-40B4-BE49-F238E27FC236}">
                <a16:creationId xmlns:a16="http://schemas.microsoft.com/office/drawing/2014/main" id="{1C314C31-2CD2-CE54-5AE5-125C163337FD}"/>
              </a:ext>
            </a:extLst>
          </p:cNvPr>
          <p:cNvGrpSpPr/>
          <p:nvPr/>
        </p:nvGrpSpPr>
        <p:grpSpPr>
          <a:xfrm>
            <a:off x="220075" y="28950444"/>
            <a:ext cx="20816084" cy="1140243"/>
            <a:chOff x="220075" y="28950444"/>
            <a:chExt cx="20816084" cy="1140243"/>
          </a:xfrm>
        </p:grpSpPr>
        <p:pic>
          <p:nvPicPr>
            <p:cNvPr id="6" name="Picture 2" descr="Logo: Shetland Islands Council">
              <a:extLst>
                <a:ext uri="{FF2B5EF4-FFF2-40B4-BE49-F238E27FC236}">
                  <a16:creationId xmlns:a16="http://schemas.microsoft.com/office/drawing/2014/main" id="{24A91BB6-161C-17AC-F08B-59F54DC13BD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0075" y="28950444"/>
              <a:ext cx="2738763" cy="11011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45285B6-0C32-72DA-D566-5199A6150A93}"/>
                </a:ext>
              </a:extLst>
            </p:cNvPr>
            <p:cNvPicPr>
              <a:picLocks noChangeAspect="1"/>
            </p:cNvPicPr>
            <p:nvPr/>
          </p:nvPicPr>
          <p:blipFill>
            <a:blip r:embed="rId18"/>
            <a:stretch>
              <a:fillRect/>
            </a:stretch>
          </p:blipFill>
          <p:spPr>
            <a:xfrm>
              <a:off x="15145958" y="29481507"/>
              <a:ext cx="1804817" cy="479284"/>
            </a:xfrm>
            <a:prstGeom prst="rect">
              <a:avLst/>
            </a:prstGeom>
          </p:spPr>
        </p:pic>
        <p:pic>
          <p:nvPicPr>
            <p:cNvPr id="8" name="Picture 7">
              <a:extLst>
                <a:ext uri="{FF2B5EF4-FFF2-40B4-BE49-F238E27FC236}">
                  <a16:creationId xmlns:a16="http://schemas.microsoft.com/office/drawing/2014/main" id="{68A8442B-A9C0-CF1B-A047-9FCD19913D0F}"/>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8304729" y="29288392"/>
              <a:ext cx="802295" cy="802295"/>
            </a:xfrm>
            <a:prstGeom prst="rect">
              <a:avLst/>
            </a:prstGeom>
          </p:spPr>
        </p:pic>
        <p:pic>
          <p:nvPicPr>
            <p:cNvPr id="9" name="Picture 8">
              <a:extLst>
                <a:ext uri="{FF2B5EF4-FFF2-40B4-BE49-F238E27FC236}">
                  <a16:creationId xmlns:a16="http://schemas.microsoft.com/office/drawing/2014/main" id="{92DACA11-16AD-9B57-19D6-A1D361C6D21E}"/>
                </a:ext>
              </a:extLst>
            </p:cNvPr>
            <p:cNvPicPr/>
            <p:nvPr/>
          </p:nvPicPr>
          <p:blipFill>
            <a:blip r:embed="rId20" cstate="print">
              <a:extLst>
                <a:ext uri="{28A0092B-C50C-407E-A947-70E740481C1C}">
                  <a14:useLocalDpi xmlns:a14="http://schemas.microsoft.com/office/drawing/2010/main" val="0"/>
                </a:ext>
              </a:extLst>
            </a:blip>
            <a:stretch>
              <a:fillRect/>
            </a:stretch>
          </p:blipFill>
          <p:spPr>
            <a:xfrm>
              <a:off x="19447133" y="29501020"/>
              <a:ext cx="1589026" cy="545576"/>
            </a:xfrm>
            <a:prstGeom prst="rect">
              <a:avLst/>
            </a:prstGeom>
            <a:extLst>
              <a:ext uri="{FAA26D3D-D897-4be2-8F04-BA451C77F1D7}">
                <ma14:placeholder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arto="http://schemas.microsoft.com/office/word/2006/arto" xmlns:lc="http://schemas.openxmlformats.org/drawingml/2006/lockedCanvas" xmlns=""/>
              </a:ext>
            </a:extLst>
          </p:spPr>
        </p:pic>
        <p:pic>
          <p:nvPicPr>
            <p:cNvPr id="10" name="Picture 9" descr="Logo, company name&#10;&#10;Description automatically generated">
              <a:extLst>
                <a:ext uri="{FF2B5EF4-FFF2-40B4-BE49-F238E27FC236}">
                  <a16:creationId xmlns:a16="http://schemas.microsoft.com/office/drawing/2014/main" id="{E20E903D-3B61-2BE5-4A61-F5E2336B44A7}"/>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6950775" y="29351612"/>
              <a:ext cx="1318466" cy="739075"/>
            </a:xfrm>
            <a:prstGeom prst="rect">
              <a:avLst/>
            </a:prstGeom>
          </p:spPr>
        </p:pic>
      </p:grpSp>
      <p:sp>
        <p:nvSpPr>
          <p:cNvPr id="23" name="Rectangle: Rounded Corners 22">
            <a:extLst>
              <a:ext uri="{FF2B5EF4-FFF2-40B4-BE49-F238E27FC236}">
                <a16:creationId xmlns:a16="http://schemas.microsoft.com/office/drawing/2014/main" id="{8AD8F9C3-3340-8B9F-5F18-4AE4C39CD945}"/>
              </a:ext>
            </a:extLst>
          </p:cNvPr>
          <p:cNvSpPr/>
          <p:nvPr/>
        </p:nvSpPr>
        <p:spPr>
          <a:xfrm>
            <a:off x="1322756" y="3586022"/>
            <a:ext cx="12075645" cy="1030001"/>
          </a:xfrm>
          <a:prstGeom prst="roundRect">
            <a:avLst>
              <a:gd name="adj" fmla="val 1913"/>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u="sng">
                <a:solidFill>
                  <a:srgbClr val="023459"/>
                </a:solidFill>
                <a:latin typeface="Calibri" panose="020F0502020204030204" pitchFamily="34" charset="0"/>
                <a:ea typeface="Calibri" panose="020F0502020204030204" pitchFamily="34" charset="0"/>
                <a:cs typeface="Calibri" panose="020F0502020204030204" pitchFamily="34" charset="0"/>
              </a:rPr>
              <a:t>Network Strategy Engagement and Consultation Programme</a:t>
            </a:r>
          </a:p>
        </p:txBody>
      </p:sp>
      <p:sp>
        <p:nvSpPr>
          <p:cNvPr id="33" name="Rectangle: Rounded Corners 32">
            <a:extLst>
              <a:ext uri="{FF2B5EF4-FFF2-40B4-BE49-F238E27FC236}">
                <a16:creationId xmlns:a16="http://schemas.microsoft.com/office/drawing/2014/main" id="{C6C367E3-40C8-4AF3-C9E3-15ECCF10DA55}"/>
              </a:ext>
            </a:extLst>
          </p:cNvPr>
          <p:cNvSpPr/>
          <p:nvPr/>
        </p:nvSpPr>
        <p:spPr>
          <a:xfrm>
            <a:off x="1322756" y="14503294"/>
            <a:ext cx="12075645" cy="1030001"/>
          </a:xfrm>
          <a:prstGeom prst="roundRect">
            <a:avLst>
              <a:gd name="adj" fmla="val 1913"/>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u="sng">
                <a:solidFill>
                  <a:srgbClr val="023459"/>
                </a:solidFill>
                <a:latin typeface="Calibri" panose="020F0502020204030204" pitchFamily="34" charset="0"/>
                <a:ea typeface="Calibri" panose="020F0502020204030204" pitchFamily="34" charset="0"/>
                <a:cs typeface="Calibri" panose="020F0502020204030204" pitchFamily="34" charset="0"/>
              </a:rPr>
              <a:t>Case for Change Engagement Activities</a:t>
            </a:r>
          </a:p>
        </p:txBody>
      </p:sp>
      <p:grpSp>
        <p:nvGrpSpPr>
          <p:cNvPr id="14" name="Group 13">
            <a:extLst>
              <a:ext uri="{FF2B5EF4-FFF2-40B4-BE49-F238E27FC236}">
                <a16:creationId xmlns:a16="http://schemas.microsoft.com/office/drawing/2014/main" id="{861E269D-DBEA-02B4-A5BD-E68CDCAF5787}"/>
              </a:ext>
            </a:extLst>
          </p:cNvPr>
          <p:cNvGrpSpPr/>
          <p:nvPr/>
        </p:nvGrpSpPr>
        <p:grpSpPr>
          <a:xfrm>
            <a:off x="2082096" y="5704558"/>
            <a:ext cx="18220049" cy="7450227"/>
            <a:chOff x="2082096" y="5704558"/>
            <a:chExt cx="18220049" cy="7450227"/>
          </a:xfrm>
        </p:grpSpPr>
        <p:sp>
          <p:nvSpPr>
            <p:cNvPr id="11" name="TextBox 10">
              <a:extLst>
                <a:ext uri="{FF2B5EF4-FFF2-40B4-BE49-F238E27FC236}">
                  <a16:creationId xmlns:a16="http://schemas.microsoft.com/office/drawing/2014/main" id="{6ADD76B5-50EA-08B6-261D-4EBB8BF0CD99}"/>
                </a:ext>
              </a:extLst>
            </p:cNvPr>
            <p:cNvSpPr txBox="1"/>
            <p:nvPr/>
          </p:nvSpPr>
          <p:spPr>
            <a:xfrm>
              <a:off x="18557761" y="5704558"/>
              <a:ext cx="1744384" cy="1569660"/>
            </a:xfrm>
            <a:prstGeom prst="rect">
              <a:avLst/>
            </a:prstGeom>
            <a:noFill/>
          </p:spPr>
          <p:txBody>
            <a:bodyPr wrap="square" rtlCol="0">
              <a:spAutoFit/>
            </a:bodyPr>
            <a:lstStyle/>
            <a:p>
              <a:r>
                <a:rPr lang="en-GB" sz="9600" b="1">
                  <a:ln w="12700">
                    <a:solidFill>
                      <a:srgbClr val="023459"/>
                    </a:solidFill>
                    <a:prstDash val="solid"/>
                  </a:ln>
                  <a:pattFill prst="dkUpDiag">
                    <a:fgClr>
                      <a:srgbClr val="023459"/>
                    </a:fgClr>
                    <a:bgClr>
                      <a:srgbClr val="BBE1FD"/>
                    </a:bgClr>
                  </a:pattFill>
                  <a:effectLst>
                    <a:outerShdw dist="38100" dir="2640000" algn="bl" rotWithShape="0">
                      <a:srgbClr val="023459"/>
                    </a:outerShdw>
                    <a:reflection stA="45000" endPos="1000" dist="50800" dir="5400000" sy="-100000" algn="bl" rotWithShape="0"/>
                  </a:effectLst>
                  <a:latin typeface="Bernard MT Condensed" panose="02050806060905020404" pitchFamily="18" charset="0"/>
                </a:rPr>
                <a:t>4</a:t>
              </a:r>
            </a:p>
          </p:txBody>
        </p:sp>
        <p:grpSp>
          <p:nvGrpSpPr>
            <p:cNvPr id="12" name="Group 11">
              <a:extLst>
                <a:ext uri="{FF2B5EF4-FFF2-40B4-BE49-F238E27FC236}">
                  <a16:creationId xmlns:a16="http://schemas.microsoft.com/office/drawing/2014/main" id="{C34E8235-F8BD-8F27-9311-6FE28EC87665}"/>
                </a:ext>
              </a:extLst>
            </p:cNvPr>
            <p:cNvGrpSpPr/>
            <p:nvPr/>
          </p:nvGrpSpPr>
          <p:grpSpPr>
            <a:xfrm>
              <a:off x="2082096" y="5704558"/>
              <a:ext cx="17503693" cy="7450227"/>
              <a:chOff x="2082096" y="5704558"/>
              <a:chExt cx="17503693" cy="7450227"/>
            </a:xfrm>
          </p:grpSpPr>
          <p:sp>
            <p:nvSpPr>
              <p:cNvPr id="36" name="Rectangle: Rounded Corners 35">
                <a:extLst>
                  <a:ext uri="{FF2B5EF4-FFF2-40B4-BE49-F238E27FC236}">
                    <a16:creationId xmlns:a16="http://schemas.microsoft.com/office/drawing/2014/main" id="{C7BB16AE-71D6-DB56-F6EA-3DFFF66A31C1}"/>
                  </a:ext>
                </a:extLst>
              </p:cNvPr>
              <p:cNvSpPr/>
              <p:nvPr/>
            </p:nvSpPr>
            <p:spPr>
              <a:xfrm>
                <a:off x="2082096" y="7037814"/>
                <a:ext cx="3123689" cy="1030001"/>
              </a:xfrm>
              <a:prstGeom prst="roundRect">
                <a:avLst>
                  <a:gd name="adj" fmla="val 5000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a:solidFill>
                      <a:srgbClr val="023459"/>
                    </a:solidFill>
                    <a:latin typeface="Calibri" panose="020F0502020204030204" pitchFamily="34" charset="0"/>
                    <a:ea typeface="Calibri" panose="020F0502020204030204" pitchFamily="34" charset="0"/>
                    <a:cs typeface="Calibri" panose="020F0502020204030204" pitchFamily="34" charset="0"/>
                  </a:rPr>
                  <a:t>Case for Change</a:t>
                </a:r>
              </a:p>
            </p:txBody>
          </p:sp>
          <p:sp>
            <p:nvSpPr>
              <p:cNvPr id="45" name="TextBox 44">
                <a:extLst>
                  <a:ext uri="{FF2B5EF4-FFF2-40B4-BE49-F238E27FC236}">
                    <a16:creationId xmlns:a16="http://schemas.microsoft.com/office/drawing/2014/main" id="{85690AAF-F2FF-3B2E-BEB5-43B11D648277}"/>
                  </a:ext>
                </a:extLst>
              </p:cNvPr>
              <p:cNvSpPr txBox="1"/>
              <p:nvPr/>
            </p:nvSpPr>
            <p:spPr>
              <a:xfrm>
                <a:off x="2082096" y="8435577"/>
                <a:ext cx="3123689" cy="2677656"/>
              </a:xfrm>
              <a:prstGeom prst="rect">
                <a:avLst/>
              </a:prstGeom>
              <a:noFill/>
            </p:spPr>
            <p:txBody>
              <a:bodyPr wrap="square">
                <a:spAutoFit/>
              </a:bodyPr>
              <a:lstStyle/>
              <a:p>
                <a:pPr algn="ctr"/>
                <a:r>
                  <a:rPr lang="en-GB" sz="2400">
                    <a:latin typeface="Calibri" panose="020F0502020204030204" pitchFamily="34" charset="0"/>
                    <a:ea typeface="Calibri" panose="020F0502020204030204" pitchFamily="34" charset="0"/>
                    <a:cs typeface="Calibri" panose="020F0502020204030204" pitchFamily="34" charset="0"/>
                  </a:rPr>
                  <a:t>Understanding current travel behaviour and any problems with the current ferry service</a:t>
                </a:r>
              </a:p>
              <a:p>
                <a:pPr algn="ctr"/>
                <a:endParaRPr lang="en-GB" sz="2400">
                  <a:latin typeface="Calibri" panose="020F0502020204030204" pitchFamily="34" charset="0"/>
                  <a:ea typeface="Calibri" panose="020F0502020204030204" pitchFamily="34" charset="0"/>
                  <a:cs typeface="Calibri" panose="020F0502020204030204" pitchFamily="34" charset="0"/>
                </a:endParaRPr>
              </a:p>
              <a:p>
                <a:pPr algn="ctr"/>
                <a:endParaRPr lang="en-GB" sz="2400">
                  <a:latin typeface="Calibri" panose="020F0502020204030204" pitchFamily="34" charset="0"/>
                  <a:ea typeface="Calibri" panose="020F0502020204030204" pitchFamily="34" charset="0"/>
                  <a:cs typeface="Calibri" panose="020F0502020204030204" pitchFamily="34" charset="0"/>
                </a:endParaRPr>
              </a:p>
              <a:p>
                <a:pPr algn="ctr"/>
                <a:r>
                  <a:rPr lang="en-GB" sz="2400">
                    <a:latin typeface="Calibri" panose="020F0502020204030204" pitchFamily="34" charset="0"/>
                    <a:ea typeface="Calibri" panose="020F0502020204030204" pitchFamily="34" charset="0"/>
                    <a:cs typeface="Calibri" panose="020F0502020204030204" pitchFamily="34" charset="0"/>
                  </a:rPr>
                  <a:t>January to March 2025</a:t>
                </a:r>
              </a:p>
            </p:txBody>
          </p:sp>
          <p:sp>
            <p:nvSpPr>
              <p:cNvPr id="47" name="TextBox 46">
                <a:extLst>
                  <a:ext uri="{FF2B5EF4-FFF2-40B4-BE49-F238E27FC236}">
                    <a16:creationId xmlns:a16="http://schemas.microsoft.com/office/drawing/2014/main" id="{95D64C47-2458-05E7-8D88-23FC0D8F7D5A}"/>
                  </a:ext>
                </a:extLst>
              </p:cNvPr>
              <p:cNvSpPr txBox="1"/>
              <p:nvPr/>
            </p:nvSpPr>
            <p:spPr>
              <a:xfrm>
                <a:off x="6988722" y="8430013"/>
                <a:ext cx="3123690" cy="2677656"/>
              </a:xfrm>
              <a:prstGeom prst="rect">
                <a:avLst/>
              </a:prstGeom>
              <a:noFill/>
            </p:spPr>
            <p:txBody>
              <a:bodyPr wrap="square">
                <a:spAutoFit/>
              </a:bodyPr>
              <a:lstStyle/>
              <a:p>
                <a:pPr algn="ctr"/>
                <a:r>
                  <a:rPr lang="en-GB" sz="2400">
                    <a:latin typeface="Calibri" panose="020F0502020204030204" pitchFamily="34" charset="0"/>
                    <a:ea typeface="Calibri" panose="020F0502020204030204" pitchFamily="34" charset="0"/>
                    <a:cs typeface="Calibri" panose="020F0502020204030204" pitchFamily="34" charset="0"/>
                  </a:rPr>
                  <a:t>Engagement on the individual island options to be progressed to Detailed Options Appraisal</a:t>
                </a:r>
              </a:p>
              <a:p>
                <a:pPr algn="ctr"/>
                <a:endParaRPr lang="en-GB" sz="2400">
                  <a:latin typeface="Calibri" panose="020F0502020204030204" pitchFamily="34" charset="0"/>
                  <a:ea typeface="Calibri" panose="020F0502020204030204" pitchFamily="34" charset="0"/>
                  <a:cs typeface="Calibri" panose="020F0502020204030204" pitchFamily="34" charset="0"/>
                </a:endParaRPr>
              </a:p>
              <a:p>
                <a:pPr algn="ctr"/>
                <a:r>
                  <a:rPr lang="en-GB" sz="2400">
                    <a:latin typeface="Calibri" panose="020F0502020204030204" pitchFamily="34" charset="0"/>
                    <a:ea typeface="Calibri" panose="020F0502020204030204" pitchFamily="34" charset="0"/>
                    <a:cs typeface="Calibri" panose="020F0502020204030204" pitchFamily="34" charset="0"/>
                  </a:rPr>
                  <a:t>Summer 2025</a:t>
                </a:r>
              </a:p>
            </p:txBody>
          </p:sp>
          <p:sp>
            <p:nvSpPr>
              <p:cNvPr id="49" name="TextBox 48">
                <a:extLst>
                  <a:ext uri="{FF2B5EF4-FFF2-40B4-BE49-F238E27FC236}">
                    <a16:creationId xmlns:a16="http://schemas.microsoft.com/office/drawing/2014/main" id="{5DE2526F-DF41-BC8C-AC03-5C0602092D63}"/>
                  </a:ext>
                </a:extLst>
              </p:cNvPr>
              <p:cNvSpPr txBox="1"/>
              <p:nvPr/>
            </p:nvSpPr>
            <p:spPr>
              <a:xfrm>
                <a:off x="11598581" y="8393124"/>
                <a:ext cx="3152363" cy="2677656"/>
              </a:xfrm>
              <a:prstGeom prst="rect">
                <a:avLst/>
              </a:prstGeom>
              <a:noFill/>
            </p:spPr>
            <p:txBody>
              <a:bodyPr wrap="square">
                <a:spAutoFit/>
              </a:bodyPr>
              <a:lstStyle/>
              <a:p>
                <a:pPr algn="ctr"/>
                <a:r>
                  <a:rPr lang="en-GB" sz="2400">
                    <a:latin typeface="Calibri" panose="020F0502020204030204" pitchFamily="34" charset="0"/>
                    <a:ea typeface="Calibri" panose="020F0502020204030204" pitchFamily="34" charset="0"/>
                    <a:cs typeface="Calibri" panose="020F0502020204030204" pitchFamily="34" charset="0"/>
                  </a:rPr>
                  <a:t>Engagement on the outcomes of the options appraisal for each island</a:t>
                </a:r>
              </a:p>
              <a:p>
                <a:pPr algn="ctr"/>
                <a:endParaRPr lang="en-GB" sz="2400">
                  <a:latin typeface="Calibri" panose="020F0502020204030204" pitchFamily="34" charset="0"/>
                  <a:ea typeface="Calibri" panose="020F0502020204030204" pitchFamily="34" charset="0"/>
                  <a:cs typeface="Calibri" panose="020F0502020204030204" pitchFamily="34" charset="0"/>
                </a:endParaRPr>
              </a:p>
              <a:p>
                <a:pPr algn="ctr"/>
                <a:endParaRPr lang="en-GB" sz="2400">
                  <a:latin typeface="Calibri" panose="020F0502020204030204" pitchFamily="34" charset="0"/>
                  <a:ea typeface="Calibri" panose="020F0502020204030204" pitchFamily="34" charset="0"/>
                  <a:cs typeface="Calibri" panose="020F0502020204030204" pitchFamily="34" charset="0"/>
                </a:endParaRPr>
              </a:p>
              <a:p>
                <a:pPr algn="ctr"/>
                <a:r>
                  <a:rPr lang="en-GB" sz="2400">
                    <a:latin typeface="Calibri" panose="020F0502020204030204" pitchFamily="34" charset="0"/>
                    <a:ea typeface="Calibri" panose="020F0502020204030204" pitchFamily="34" charset="0"/>
                    <a:cs typeface="Calibri" panose="020F0502020204030204" pitchFamily="34" charset="0"/>
                  </a:rPr>
                  <a:t>Winter 2025</a:t>
                </a:r>
              </a:p>
            </p:txBody>
          </p:sp>
          <p:sp>
            <p:nvSpPr>
              <p:cNvPr id="51" name="TextBox 50">
                <a:extLst>
                  <a:ext uri="{FF2B5EF4-FFF2-40B4-BE49-F238E27FC236}">
                    <a16:creationId xmlns:a16="http://schemas.microsoft.com/office/drawing/2014/main" id="{F4DC0BD3-59EB-8707-707A-9602CB60C533}"/>
                  </a:ext>
                </a:extLst>
              </p:cNvPr>
              <p:cNvSpPr txBox="1"/>
              <p:nvPr/>
            </p:nvSpPr>
            <p:spPr>
              <a:xfrm>
                <a:off x="15933007" y="8319501"/>
                <a:ext cx="3652782" cy="2677656"/>
              </a:xfrm>
              <a:prstGeom prst="rect">
                <a:avLst/>
              </a:prstGeom>
              <a:noFill/>
            </p:spPr>
            <p:txBody>
              <a:bodyPr wrap="square">
                <a:spAutoFit/>
              </a:bodyPr>
              <a:lstStyle/>
              <a:p>
                <a:pPr algn="ctr"/>
                <a:r>
                  <a:rPr lang="en-GB" sz="2400">
                    <a:latin typeface="Calibri" panose="020F0502020204030204" pitchFamily="34" charset="0"/>
                    <a:ea typeface="Calibri" panose="020F0502020204030204" pitchFamily="34" charset="0"/>
                    <a:cs typeface="Calibri" panose="020F0502020204030204" pitchFamily="34" charset="0"/>
                  </a:rPr>
                  <a:t>Presentation of the final Network Strategy to communities around Council Decision Point 3</a:t>
                </a:r>
              </a:p>
              <a:p>
                <a:pPr algn="ctr"/>
                <a:endParaRPr lang="en-GB" sz="2400">
                  <a:latin typeface="Calibri" panose="020F0502020204030204" pitchFamily="34" charset="0"/>
                  <a:ea typeface="Calibri" panose="020F0502020204030204" pitchFamily="34" charset="0"/>
                  <a:cs typeface="Calibri" panose="020F0502020204030204" pitchFamily="34" charset="0"/>
                </a:endParaRPr>
              </a:p>
              <a:p>
                <a:pPr algn="ctr"/>
                <a:endParaRPr lang="en-GB" sz="2400">
                  <a:latin typeface="Calibri" panose="020F0502020204030204" pitchFamily="34" charset="0"/>
                  <a:ea typeface="Calibri" panose="020F0502020204030204" pitchFamily="34" charset="0"/>
                  <a:cs typeface="Calibri" panose="020F0502020204030204" pitchFamily="34" charset="0"/>
                </a:endParaRPr>
              </a:p>
              <a:p>
                <a:pPr algn="ctr"/>
                <a:r>
                  <a:rPr lang="en-GB" sz="2400">
                    <a:latin typeface="Calibri" panose="020F0502020204030204" pitchFamily="34" charset="0"/>
                    <a:ea typeface="Calibri" panose="020F0502020204030204" pitchFamily="34" charset="0"/>
                    <a:cs typeface="Calibri" panose="020F0502020204030204" pitchFamily="34" charset="0"/>
                  </a:rPr>
                  <a:t>Winter 2025</a:t>
                </a:r>
              </a:p>
            </p:txBody>
          </p:sp>
          <p:sp>
            <p:nvSpPr>
              <p:cNvPr id="62" name="TextBox 61">
                <a:extLst>
                  <a:ext uri="{FF2B5EF4-FFF2-40B4-BE49-F238E27FC236}">
                    <a16:creationId xmlns:a16="http://schemas.microsoft.com/office/drawing/2014/main" id="{D84A37CC-BFC1-50C2-D77E-BDF23BB86EB9}"/>
                  </a:ext>
                </a:extLst>
              </p:cNvPr>
              <p:cNvSpPr txBox="1"/>
              <p:nvPr/>
            </p:nvSpPr>
            <p:spPr>
              <a:xfrm>
                <a:off x="4878018" y="5704558"/>
                <a:ext cx="1744384" cy="1569660"/>
              </a:xfrm>
              <a:prstGeom prst="rect">
                <a:avLst/>
              </a:prstGeom>
              <a:noFill/>
            </p:spPr>
            <p:txBody>
              <a:bodyPr wrap="square" rtlCol="0">
                <a:spAutoFit/>
              </a:bodyPr>
              <a:lstStyle/>
              <a:p>
                <a:r>
                  <a:rPr lang="en-GB" sz="9600" b="1">
                    <a:ln w="12700">
                      <a:solidFill>
                        <a:srgbClr val="023459"/>
                      </a:solidFill>
                      <a:prstDash val="solid"/>
                    </a:ln>
                    <a:pattFill prst="dkUpDiag">
                      <a:fgClr>
                        <a:srgbClr val="023459"/>
                      </a:fgClr>
                      <a:bgClr>
                        <a:srgbClr val="BBE1FD"/>
                      </a:bgClr>
                    </a:pattFill>
                    <a:effectLst>
                      <a:outerShdw dist="38100" dir="2640000" algn="bl" rotWithShape="0">
                        <a:srgbClr val="023459"/>
                      </a:outerShdw>
                      <a:reflection stA="45000" endPos="1000" dist="50800" dir="5400000" sy="-100000" algn="bl" rotWithShape="0"/>
                    </a:effectLst>
                    <a:latin typeface="Bernard MT Condensed" panose="02050806060905020404" pitchFamily="18" charset="0"/>
                  </a:rPr>
                  <a:t>1</a:t>
                </a:r>
              </a:p>
            </p:txBody>
          </p:sp>
          <p:sp>
            <p:nvSpPr>
              <p:cNvPr id="63" name="Rectangle: Rounded Corners 62">
                <a:extLst>
                  <a:ext uri="{FF2B5EF4-FFF2-40B4-BE49-F238E27FC236}">
                    <a16:creationId xmlns:a16="http://schemas.microsoft.com/office/drawing/2014/main" id="{2303A2D9-C02F-3F91-5058-C13B43DB7113}"/>
                  </a:ext>
                </a:extLst>
              </p:cNvPr>
              <p:cNvSpPr/>
              <p:nvPr/>
            </p:nvSpPr>
            <p:spPr>
              <a:xfrm>
                <a:off x="6842511" y="7037814"/>
                <a:ext cx="3123689" cy="1030001"/>
              </a:xfrm>
              <a:prstGeom prst="roundRect">
                <a:avLst>
                  <a:gd name="adj" fmla="val 5000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a:solidFill>
                      <a:srgbClr val="023459"/>
                    </a:solidFill>
                    <a:latin typeface="Calibri" panose="020F0502020204030204" pitchFamily="34" charset="0"/>
                    <a:ea typeface="Calibri" panose="020F0502020204030204" pitchFamily="34" charset="0"/>
                    <a:cs typeface="Calibri" panose="020F0502020204030204" pitchFamily="34" charset="0"/>
                  </a:rPr>
                  <a:t>Options Long List</a:t>
                </a:r>
              </a:p>
            </p:txBody>
          </p:sp>
          <p:sp>
            <p:nvSpPr>
              <p:cNvPr id="2048" name="Rectangle: Rounded Corners 2047">
                <a:extLst>
                  <a:ext uri="{FF2B5EF4-FFF2-40B4-BE49-F238E27FC236}">
                    <a16:creationId xmlns:a16="http://schemas.microsoft.com/office/drawing/2014/main" id="{B6D0EC37-F70D-168E-3F7C-BA20E30BEF5F}"/>
                  </a:ext>
                </a:extLst>
              </p:cNvPr>
              <p:cNvSpPr/>
              <p:nvPr/>
            </p:nvSpPr>
            <p:spPr>
              <a:xfrm>
                <a:off x="11049203" y="7037814"/>
                <a:ext cx="3907048" cy="1030001"/>
              </a:xfrm>
              <a:prstGeom prst="roundRect">
                <a:avLst>
                  <a:gd name="adj" fmla="val 5000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a:solidFill>
                      <a:srgbClr val="023459"/>
                    </a:solidFill>
                    <a:latin typeface="Calibri" panose="020F0502020204030204" pitchFamily="34" charset="0"/>
                    <a:ea typeface="Calibri" panose="020F0502020204030204" pitchFamily="34" charset="0"/>
                    <a:cs typeface="Calibri" panose="020F0502020204030204" pitchFamily="34" charset="0"/>
                  </a:rPr>
                  <a:t>Conclusion of Detailed Options Appraisal</a:t>
                </a:r>
              </a:p>
            </p:txBody>
          </p:sp>
          <p:sp>
            <p:nvSpPr>
              <p:cNvPr id="2049" name="Rectangle: Rounded Corners 2048">
                <a:extLst>
                  <a:ext uri="{FF2B5EF4-FFF2-40B4-BE49-F238E27FC236}">
                    <a16:creationId xmlns:a16="http://schemas.microsoft.com/office/drawing/2014/main" id="{DE7977AF-4BE6-316A-2667-454323AF33E5}"/>
                  </a:ext>
                </a:extLst>
              </p:cNvPr>
              <p:cNvSpPr/>
              <p:nvPr/>
            </p:nvSpPr>
            <p:spPr>
              <a:xfrm>
                <a:off x="16080090" y="6996802"/>
                <a:ext cx="3123689" cy="1030001"/>
              </a:xfrm>
              <a:prstGeom prst="roundRect">
                <a:avLst>
                  <a:gd name="adj" fmla="val 5000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a:solidFill>
                      <a:srgbClr val="023459"/>
                    </a:solidFill>
                    <a:latin typeface="Calibri" panose="020F0502020204030204" pitchFamily="34" charset="0"/>
                    <a:ea typeface="Calibri" panose="020F0502020204030204" pitchFamily="34" charset="0"/>
                    <a:cs typeface="Calibri" panose="020F0502020204030204" pitchFamily="34" charset="0"/>
                  </a:rPr>
                  <a:t>Network Strategy</a:t>
                </a:r>
              </a:p>
            </p:txBody>
          </p:sp>
          <p:sp>
            <p:nvSpPr>
              <p:cNvPr id="2052" name="TextBox 2051">
                <a:extLst>
                  <a:ext uri="{FF2B5EF4-FFF2-40B4-BE49-F238E27FC236}">
                    <a16:creationId xmlns:a16="http://schemas.microsoft.com/office/drawing/2014/main" id="{92B78C66-18C6-6834-2D4B-9AF44C0B7FDA}"/>
                  </a:ext>
                </a:extLst>
              </p:cNvPr>
              <p:cNvSpPr txBox="1"/>
              <p:nvPr/>
            </p:nvSpPr>
            <p:spPr>
              <a:xfrm>
                <a:off x="9520321" y="5704558"/>
                <a:ext cx="1744384" cy="1569660"/>
              </a:xfrm>
              <a:prstGeom prst="rect">
                <a:avLst/>
              </a:prstGeom>
              <a:noFill/>
            </p:spPr>
            <p:txBody>
              <a:bodyPr wrap="square" rtlCol="0">
                <a:spAutoFit/>
              </a:bodyPr>
              <a:lstStyle/>
              <a:p>
                <a:r>
                  <a:rPr lang="en-GB" sz="9600" b="1">
                    <a:ln w="12700">
                      <a:solidFill>
                        <a:srgbClr val="023459"/>
                      </a:solidFill>
                      <a:prstDash val="solid"/>
                    </a:ln>
                    <a:pattFill prst="dkUpDiag">
                      <a:fgClr>
                        <a:srgbClr val="023459"/>
                      </a:fgClr>
                      <a:bgClr>
                        <a:srgbClr val="BBE1FD"/>
                      </a:bgClr>
                    </a:pattFill>
                    <a:effectLst>
                      <a:outerShdw dist="38100" dir="2640000" algn="bl" rotWithShape="0">
                        <a:srgbClr val="023459"/>
                      </a:outerShdw>
                      <a:reflection stA="45000" endPos="1000" dist="50800" dir="5400000" sy="-100000" algn="bl" rotWithShape="0"/>
                    </a:effectLst>
                    <a:latin typeface="Bernard MT Condensed" panose="02050806060905020404" pitchFamily="18" charset="0"/>
                  </a:rPr>
                  <a:t>2</a:t>
                </a:r>
              </a:p>
            </p:txBody>
          </p:sp>
          <p:sp>
            <p:nvSpPr>
              <p:cNvPr id="4" name="TextBox 3">
                <a:extLst>
                  <a:ext uri="{FF2B5EF4-FFF2-40B4-BE49-F238E27FC236}">
                    <a16:creationId xmlns:a16="http://schemas.microsoft.com/office/drawing/2014/main" id="{937D4586-41BC-22F5-83B3-1FF02EF65D6C}"/>
                  </a:ext>
                </a:extLst>
              </p:cNvPr>
              <p:cNvSpPr txBox="1"/>
              <p:nvPr/>
            </p:nvSpPr>
            <p:spPr>
              <a:xfrm>
                <a:off x="14341707" y="5704558"/>
                <a:ext cx="1744384" cy="1569660"/>
              </a:xfrm>
              <a:prstGeom prst="rect">
                <a:avLst/>
              </a:prstGeom>
              <a:noFill/>
            </p:spPr>
            <p:txBody>
              <a:bodyPr wrap="square" rtlCol="0">
                <a:spAutoFit/>
              </a:bodyPr>
              <a:lstStyle/>
              <a:p>
                <a:r>
                  <a:rPr lang="en-GB" sz="9600" b="1">
                    <a:ln w="12700">
                      <a:solidFill>
                        <a:srgbClr val="023459"/>
                      </a:solidFill>
                      <a:prstDash val="solid"/>
                    </a:ln>
                    <a:pattFill prst="dkUpDiag">
                      <a:fgClr>
                        <a:srgbClr val="023459"/>
                      </a:fgClr>
                      <a:bgClr>
                        <a:srgbClr val="BBE1FD"/>
                      </a:bgClr>
                    </a:pattFill>
                    <a:effectLst>
                      <a:outerShdw dist="38100" dir="2640000" algn="bl" rotWithShape="0">
                        <a:srgbClr val="023459"/>
                      </a:outerShdw>
                      <a:reflection stA="45000" endPos="1000" dist="50800" dir="5400000" sy="-100000" algn="bl" rotWithShape="0"/>
                    </a:effectLst>
                    <a:latin typeface="Bernard MT Condensed" panose="02050806060905020404" pitchFamily="18" charset="0"/>
                  </a:rPr>
                  <a:t>3</a:t>
                </a:r>
              </a:p>
            </p:txBody>
          </p:sp>
          <p:pic>
            <p:nvPicPr>
              <p:cNvPr id="44" name="Picture 43">
                <a:extLst>
                  <a:ext uri="{FF2B5EF4-FFF2-40B4-BE49-F238E27FC236}">
                    <a16:creationId xmlns:a16="http://schemas.microsoft.com/office/drawing/2014/main" id="{D2D13E97-6AE2-8BEB-9B81-08153ACAAB81}"/>
                  </a:ext>
                </a:extLst>
              </p:cNvPr>
              <p:cNvPicPr>
                <a:picLocks noChangeAspect="1"/>
              </p:cNvPicPr>
              <p:nvPr/>
            </p:nvPicPr>
            <p:blipFill>
              <a:blip r:embed="rId22"/>
              <a:stretch>
                <a:fillRect/>
              </a:stretch>
            </p:blipFill>
            <p:spPr>
              <a:xfrm>
                <a:off x="2889550" y="11530915"/>
                <a:ext cx="1508779" cy="1381415"/>
              </a:xfrm>
              <a:prstGeom prst="rect">
                <a:avLst/>
              </a:prstGeom>
            </p:spPr>
          </p:pic>
          <p:pic>
            <p:nvPicPr>
              <p:cNvPr id="52" name="Picture 51">
                <a:extLst>
                  <a:ext uri="{FF2B5EF4-FFF2-40B4-BE49-F238E27FC236}">
                    <a16:creationId xmlns:a16="http://schemas.microsoft.com/office/drawing/2014/main" id="{57DC4C5B-3EF8-B5C7-AB14-112E9A2E392F}"/>
                  </a:ext>
                </a:extLst>
              </p:cNvPr>
              <p:cNvPicPr>
                <a:picLocks noChangeAspect="1"/>
              </p:cNvPicPr>
              <p:nvPr/>
            </p:nvPicPr>
            <p:blipFill>
              <a:blip r:embed="rId23"/>
              <a:stretch>
                <a:fillRect/>
              </a:stretch>
            </p:blipFill>
            <p:spPr>
              <a:xfrm>
                <a:off x="7563186" y="11523430"/>
                <a:ext cx="1744384" cy="1291094"/>
              </a:xfrm>
              <a:prstGeom prst="rect">
                <a:avLst/>
              </a:prstGeom>
            </p:spPr>
          </p:pic>
          <p:grpSp>
            <p:nvGrpSpPr>
              <p:cNvPr id="53" name="Group 52">
                <a:extLst>
                  <a:ext uri="{FF2B5EF4-FFF2-40B4-BE49-F238E27FC236}">
                    <a16:creationId xmlns:a16="http://schemas.microsoft.com/office/drawing/2014/main" id="{99EA1374-C765-72CA-8EC6-354601DD43B9}"/>
                  </a:ext>
                </a:extLst>
              </p:cNvPr>
              <p:cNvGrpSpPr/>
              <p:nvPr/>
            </p:nvGrpSpPr>
            <p:grpSpPr>
              <a:xfrm>
                <a:off x="16709975" y="11549969"/>
                <a:ext cx="1889206" cy="1543123"/>
                <a:chOff x="12560396" y="17188712"/>
                <a:chExt cx="1889206" cy="1543123"/>
              </a:xfrm>
            </p:grpSpPr>
            <p:sp>
              <p:nvSpPr>
                <p:cNvPr id="54" name="Freeform: Shape 53">
                  <a:extLst>
                    <a:ext uri="{FF2B5EF4-FFF2-40B4-BE49-F238E27FC236}">
                      <a16:creationId xmlns:a16="http://schemas.microsoft.com/office/drawing/2014/main" id="{FF97BAB3-BDF0-76C2-A276-3A1061730513}"/>
                    </a:ext>
                  </a:extLst>
                </p:cNvPr>
                <p:cNvSpPr/>
                <p:nvPr/>
              </p:nvSpPr>
              <p:spPr>
                <a:xfrm>
                  <a:off x="12560396" y="17256313"/>
                  <a:ext cx="1889206" cy="1475522"/>
                </a:xfrm>
                <a:custGeom>
                  <a:avLst/>
                  <a:gdLst>
                    <a:gd name="connsiteX0" fmla="*/ 43264 w 3469192"/>
                    <a:gd name="connsiteY0" fmla="*/ 770036 h 2509502"/>
                    <a:gd name="connsiteX1" fmla="*/ 354414 w 3469192"/>
                    <a:gd name="connsiteY1" fmla="*/ 96936 h 2509502"/>
                    <a:gd name="connsiteX2" fmla="*/ 1973664 w 3469192"/>
                    <a:gd name="connsiteY2" fmla="*/ 46136 h 2509502"/>
                    <a:gd name="connsiteX3" fmla="*/ 2951564 w 3469192"/>
                    <a:gd name="connsiteY3" fmla="*/ 33436 h 2509502"/>
                    <a:gd name="connsiteX4" fmla="*/ 3427814 w 3469192"/>
                    <a:gd name="connsiteY4" fmla="*/ 509686 h 2509502"/>
                    <a:gd name="connsiteX5" fmla="*/ 3421464 w 3469192"/>
                    <a:gd name="connsiteY5" fmla="*/ 1265336 h 2509502"/>
                    <a:gd name="connsiteX6" fmla="*/ 3224614 w 3469192"/>
                    <a:gd name="connsiteY6" fmla="*/ 2008286 h 2509502"/>
                    <a:gd name="connsiteX7" fmla="*/ 2742014 w 3469192"/>
                    <a:gd name="connsiteY7" fmla="*/ 2433736 h 2509502"/>
                    <a:gd name="connsiteX8" fmla="*/ 817964 w 3469192"/>
                    <a:gd name="connsiteY8" fmla="*/ 2471836 h 2509502"/>
                    <a:gd name="connsiteX9" fmla="*/ 87714 w 3469192"/>
                    <a:gd name="connsiteY9" fmla="*/ 2033686 h 2509502"/>
                    <a:gd name="connsiteX10" fmla="*/ 43264 w 3469192"/>
                    <a:gd name="connsiteY10" fmla="*/ 770036 h 2509502"/>
                    <a:gd name="connsiteX0" fmla="*/ 43264 w 3469192"/>
                    <a:gd name="connsiteY0" fmla="*/ 770036 h 2509502"/>
                    <a:gd name="connsiteX1" fmla="*/ 354414 w 3469192"/>
                    <a:gd name="connsiteY1" fmla="*/ 96936 h 2509502"/>
                    <a:gd name="connsiteX2" fmla="*/ 1973664 w 3469192"/>
                    <a:gd name="connsiteY2" fmla="*/ 46136 h 2509502"/>
                    <a:gd name="connsiteX3" fmla="*/ 2951564 w 3469192"/>
                    <a:gd name="connsiteY3" fmla="*/ 33436 h 2509502"/>
                    <a:gd name="connsiteX4" fmla="*/ 3427814 w 3469192"/>
                    <a:gd name="connsiteY4" fmla="*/ 509686 h 2509502"/>
                    <a:gd name="connsiteX5" fmla="*/ 3421464 w 3469192"/>
                    <a:gd name="connsiteY5" fmla="*/ 1265336 h 2509502"/>
                    <a:gd name="connsiteX6" fmla="*/ 3224614 w 3469192"/>
                    <a:gd name="connsiteY6" fmla="*/ 2008286 h 2509502"/>
                    <a:gd name="connsiteX7" fmla="*/ 2742014 w 3469192"/>
                    <a:gd name="connsiteY7" fmla="*/ 2433736 h 2509502"/>
                    <a:gd name="connsiteX8" fmla="*/ 817964 w 3469192"/>
                    <a:gd name="connsiteY8" fmla="*/ 2471836 h 2509502"/>
                    <a:gd name="connsiteX9" fmla="*/ 87714 w 3469192"/>
                    <a:gd name="connsiteY9" fmla="*/ 2033686 h 2509502"/>
                    <a:gd name="connsiteX10" fmla="*/ 43264 w 3469192"/>
                    <a:gd name="connsiteY10" fmla="*/ 770036 h 2509502"/>
                    <a:gd name="connsiteX0" fmla="*/ 43264 w 3465197"/>
                    <a:gd name="connsiteY0" fmla="*/ 770036 h 2514659"/>
                    <a:gd name="connsiteX1" fmla="*/ 354414 w 3465197"/>
                    <a:gd name="connsiteY1" fmla="*/ 96936 h 2514659"/>
                    <a:gd name="connsiteX2" fmla="*/ 1973664 w 3465197"/>
                    <a:gd name="connsiteY2" fmla="*/ 46136 h 2514659"/>
                    <a:gd name="connsiteX3" fmla="*/ 2951564 w 3465197"/>
                    <a:gd name="connsiteY3" fmla="*/ 33436 h 2514659"/>
                    <a:gd name="connsiteX4" fmla="*/ 3427814 w 3465197"/>
                    <a:gd name="connsiteY4" fmla="*/ 509686 h 2514659"/>
                    <a:gd name="connsiteX5" fmla="*/ 3421464 w 3465197"/>
                    <a:gd name="connsiteY5" fmla="*/ 1265336 h 2514659"/>
                    <a:gd name="connsiteX6" fmla="*/ 3316689 w 3465197"/>
                    <a:gd name="connsiteY6" fmla="*/ 1903511 h 2514659"/>
                    <a:gd name="connsiteX7" fmla="*/ 2742014 w 3465197"/>
                    <a:gd name="connsiteY7" fmla="*/ 2433736 h 2514659"/>
                    <a:gd name="connsiteX8" fmla="*/ 817964 w 3465197"/>
                    <a:gd name="connsiteY8" fmla="*/ 2471836 h 2514659"/>
                    <a:gd name="connsiteX9" fmla="*/ 87714 w 3465197"/>
                    <a:gd name="connsiteY9" fmla="*/ 2033686 h 2514659"/>
                    <a:gd name="connsiteX10" fmla="*/ 43264 w 3465197"/>
                    <a:gd name="connsiteY10" fmla="*/ 770036 h 2514659"/>
                    <a:gd name="connsiteX0" fmla="*/ 43264 w 3465197"/>
                    <a:gd name="connsiteY0" fmla="*/ 785083 h 2529706"/>
                    <a:gd name="connsiteX1" fmla="*/ 354414 w 3465197"/>
                    <a:gd name="connsiteY1" fmla="*/ 111983 h 2529706"/>
                    <a:gd name="connsiteX2" fmla="*/ 1665689 w 3465197"/>
                    <a:gd name="connsiteY2" fmla="*/ 23083 h 2529706"/>
                    <a:gd name="connsiteX3" fmla="*/ 2951564 w 3465197"/>
                    <a:gd name="connsiteY3" fmla="*/ 48483 h 2529706"/>
                    <a:gd name="connsiteX4" fmla="*/ 3427814 w 3465197"/>
                    <a:gd name="connsiteY4" fmla="*/ 524733 h 2529706"/>
                    <a:gd name="connsiteX5" fmla="*/ 3421464 w 3465197"/>
                    <a:gd name="connsiteY5" fmla="*/ 1280383 h 2529706"/>
                    <a:gd name="connsiteX6" fmla="*/ 3316689 w 3465197"/>
                    <a:gd name="connsiteY6" fmla="*/ 1918558 h 2529706"/>
                    <a:gd name="connsiteX7" fmla="*/ 2742014 w 3465197"/>
                    <a:gd name="connsiteY7" fmla="*/ 2448783 h 2529706"/>
                    <a:gd name="connsiteX8" fmla="*/ 817964 w 3465197"/>
                    <a:gd name="connsiteY8" fmla="*/ 2486883 h 2529706"/>
                    <a:gd name="connsiteX9" fmla="*/ 87714 w 3465197"/>
                    <a:gd name="connsiteY9" fmla="*/ 2048733 h 2529706"/>
                    <a:gd name="connsiteX10" fmla="*/ 43264 w 3465197"/>
                    <a:gd name="connsiteY10" fmla="*/ 785083 h 2529706"/>
                    <a:gd name="connsiteX0" fmla="*/ 43264 w 3460275"/>
                    <a:gd name="connsiteY0" fmla="*/ 772497 h 2517120"/>
                    <a:gd name="connsiteX1" fmla="*/ 354414 w 3460275"/>
                    <a:gd name="connsiteY1" fmla="*/ 99397 h 2517120"/>
                    <a:gd name="connsiteX2" fmla="*/ 1665689 w 3460275"/>
                    <a:gd name="connsiteY2" fmla="*/ 10497 h 2517120"/>
                    <a:gd name="connsiteX3" fmla="*/ 3018239 w 3460275"/>
                    <a:gd name="connsiteY3" fmla="*/ 58122 h 2517120"/>
                    <a:gd name="connsiteX4" fmla="*/ 3427814 w 3460275"/>
                    <a:gd name="connsiteY4" fmla="*/ 512147 h 2517120"/>
                    <a:gd name="connsiteX5" fmla="*/ 3421464 w 3460275"/>
                    <a:gd name="connsiteY5" fmla="*/ 1267797 h 2517120"/>
                    <a:gd name="connsiteX6" fmla="*/ 3316689 w 3460275"/>
                    <a:gd name="connsiteY6" fmla="*/ 1905972 h 2517120"/>
                    <a:gd name="connsiteX7" fmla="*/ 2742014 w 3460275"/>
                    <a:gd name="connsiteY7" fmla="*/ 2436197 h 2517120"/>
                    <a:gd name="connsiteX8" fmla="*/ 817964 w 3460275"/>
                    <a:gd name="connsiteY8" fmla="*/ 2474297 h 2517120"/>
                    <a:gd name="connsiteX9" fmla="*/ 87714 w 3460275"/>
                    <a:gd name="connsiteY9" fmla="*/ 2036147 h 2517120"/>
                    <a:gd name="connsiteX10" fmla="*/ 43264 w 3460275"/>
                    <a:gd name="connsiteY10" fmla="*/ 772497 h 2517120"/>
                    <a:gd name="connsiteX0" fmla="*/ 43264 w 3425371"/>
                    <a:gd name="connsiteY0" fmla="*/ 774465 h 2519088"/>
                    <a:gd name="connsiteX1" fmla="*/ 354414 w 3425371"/>
                    <a:gd name="connsiteY1" fmla="*/ 101365 h 2519088"/>
                    <a:gd name="connsiteX2" fmla="*/ 1665689 w 3425371"/>
                    <a:gd name="connsiteY2" fmla="*/ 12465 h 2519088"/>
                    <a:gd name="connsiteX3" fmla="*/ 3018239 w 3425371"/>
                    <a:gd name="connsiteY3" fmla="*/ 60090 h 2519088"/>
                    <a:gd name="connsiteX4" fmla="*/ 3364314 w 3425371"/>
                    <a:gd name="connsiteY4" fmla="*/ 549040 h 2519088"/>
                    <a:gd name="connsiteX5" fmla="*/ 3421464 w 3425371"/>
                    <a:gd name="connsiteY5" fmla="*/ 1269765 h 2519088"/>
                    <a:gd name="connsiteX6" fmla="*/ 3316689 w 3425371"/>
                    <a:gd name="connsiteY6" fmla="*/ 1907940 h 2519088"/>
                    <a:gd name="connsiteX7" fmla="*/ 2742014 w 3425371"/>
                    <a:gd name="connsiteY7" fmla="*/ 2438165 h 2519088"/>
                    <a:gd name="connsiteX8" fmla="*/ 817964 w 3425371"/>
                    <a:gd name="connsiteY8" fmla="*/ 2476265 h 2519088"/>
                    <a:gd name="connsiteX9" fmla="*/ 87714 w 3425371"/>
                    <a:gd name="connsiteY9" fmla="*/ 2038115 h 2519088"/>
                    <a:gd name="connsiteX10" fmla="*/ 43264 w 3425371"/>
                    <a:gd name="connsiteY10" fmla="*/ 774465 h 2519088"/>
                    <a:gd name="connsiteX0" fmla="*/ 43264 w 3422762"/>
                    <a:gd name="connsiteY0" fmla="*/ 774465 h 2519088"/>
                    <a:gd name="connsiteX1" fmla="*/ 354414 w 3422762"/>
                    <a:gd name="connsiteY1" fmla="*/ 101365 h 2519088"/>
                    <a:gd name="connsiteX2" fmla="*/ 1665689 w 3422762"/>
                    <a:gd name="connsiteY2" fmla="*/ 12465 h 2519088"/>
                    <a:gd name="connsiteX3" fmla="*/ 3018239 w 3422762"/>
                    <a:gd name="connsiteY3" fmla="*/ 60090 h 2519088"/>
                    <a:gd name="connsiteX4" fmla="*/ 3364314 w 3422762"/>
                    <a:gd name="connsiteY4" fmla="*/ 549040 h 2519088"/>
                    <a:gd name="connsiteX5" fmla="*/ 3421464 w 3422762"/>
                    <a:gd name="connsiteY5" fmla="*/ 1269765 h 2519088"/>
                    <a:gd name="connsiteX6" fmla="*/ 3316689 w 3422762"/>
                    <a:gd name="connsiteY6" fmla="*/ 1907940 h 2519088"/>
                    <a:gd name="connsiteX7" fmla="*/ 2742014 w 3422762"/>
                    <a:gd name="connsiteY7" fmla="*/ 2438165 h 2519088"/>
                    <a:gd name="connsiteX8" fmla="*/ 817964 w 3422762"/>
                    <a:gd name="connsiteY8" fmla="*/ 2476265 h 2519088"/>
                    <a:gd name="connsiteX9" fmla="*/ 87714 w 3422762"/>
                    <a:gd name="connsiteY9" fmla="*/ 2038115 h 2519088"/>
                    <a:gd name="connsiteX10" fmla="*/ 43264 w 3422762"/>
                    <a:gd name="connsiteY10" fmla="*/ 774465 h 2519088"/>
                    <a:gd name="connsiteX0" fmla="*/ 43264 w 3392994"/>
                    <a:gd name="connsiteY0" fmla="*/ 774465 h 2519088"/>
                    <a:gd name="connsiteX1" fmla="*/ 354414 w 3392994"/>
                    <a:gd name="connsiteY1" fmla="*/ 101365 h 2519088"/>
                    <a:gd name="connsiteX2" fmla="*/ 1665689 w 3392994"/>
                    <a:gd name="connsiteY2" fmla="*/ 12465 h 2519088"/>
                    <a:gd name="connsiteX3" fmla="*/ 3018239 w 3392994"/>
                    <a:gd name="connsiteY3" fmla="*/ 60090 h 2519088"/>
                    <a:gd name="connsiteX4" fmla="*/ 3364314 w 3392994"/>
                    <a:gd name="connsiteY4" fmla="*/ 549040 h 2519088"/>
                    <a:gd name="connsiteX5" fmla="*/ 3367489 w 3392994"/>
                    <a:gd name="connsiteY5" fmla="*/ 1330090 h 2519088"/>
                    <a:gd name="connsiteX6" fmla="*/ 3316689 w 3392994"/>
                    <a:gd name="connsiteY6" fmla="*/ 1907940 h 2519088"/>
                    <a:gd name="connsiteX7" fmla="*/ 2742014 w 3392994"/>
                    <a:gd name="connsiteY7" fmla="*/ 2438165 h 2519088"/>
                    <a:gd name="connsiteX8" fmla="*/ 817964 w 3392994"/>
                    <a:gd name="connsiteY8" fmla="*/ 2476265 h 2519088"/>
                    <a:gd name="connsiteX9" fmla="*/ 87714 w 3392994"/>
                    <a:gd name="connsiteY9" fmla="*/ 2038115 h 2519088"/>
                    <a:gd name="connsiteX10" fmla="*/ 43264 w 3392994"/>
                    <a:gd name="connsiteY10" fmla="*/ 774465 h 2519088"/>
                    <a:gd name="connsiteX0" fmla="*/ 43264 w 3399110"/>
                    <a:gd name="connsiteY0" fmla="*/ 774465 h 2519088"/>
                    <a:gd name="connsiteX1" fmla="*/ 354414 w 3399110"/>
                    <a:gd name="connsiteY1" fmla="*/ 101365 h 2519088"/>
                    <a:gd name="connsiteX2" fmla="*/ 1665689 w 3399110"/>
                    <a:gd name="connsiteY2" fmla="*/ 12465 h 2519088"/>
                    <a:gd name="connsiteX3" fmla="*/ 3018239 w 3399110"/>
                    <a:gd name="connsiteY3" fmla="*/ 60090 h 2519088"/>
                    <a:gd name="connsiteX4" fmla="*/ 3364314 w 3399110"/>
                    <a:gd name="connsiteY4" fmla="*/ 549040 h 2519088"/>
                    <a:gd name="connsiteX5" fmla="*/ 3316689 w 3399110"/>
                    <a:gd name="connsiteY5" fmla="*/ 1907940 h 2519088"/>
                    <a:gd name="connsiteX6" fmla="*/ 2742014 w 3399110"/>
                    <a:gd name="connsiteY6" fmla="*/ 2438165 h 2519088"/>
                    <a:gd name="connsiteX7" fmla="*/ 817964 w 3399110"/>
                    <a:gd name="connsiteY7" fmla="*/ 2476265 h 2519088"/>
                    <a:gd name="connsiteX8" fmla="*/ 87714 w 3399110"/>
                    <a:gd name="connsiteY8" fmla="*/ 2038115 h 2519088"/>
                    <a:gd name="connsiteX9" fmla="*/ 43264 w 3399110"/>
                    <a:gd name="connsiteY9" fmla="*/ 774465 h 25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9110" h="2519088">
                      <a:moveTo>
                        <a:pt x="43264" y="774465"/>
                      </a:moveTo>
                      <a:cubicBezTo>
                        <a:pt x="87714" y="451674"/>
                        <a:pt x="84010" y="228365"/>
                        <a:pt x="354414" y="101365"/>
                      </a:cubicBezTo>
                      <a:cubicBezTo>
                        <a:pt x="624818" y="-25635"/>
                        <a:pt x="1221718" y="19344"/>
                        <a:pt x="1665689" y="12465"/>
                      </a:cubicBezTo>
                      <a:cubicBezTo>
                        <a:pt x="2109660" y="5586"/>
                        <a:pt x="2735135" y="-29339"/>
                        <a:pt x="3018239" y="60090"/>
                      </a:cubicBezTo>
                      <a:cubicBezTo>
                        <a:pt x="3301343" y="149519"/>
                        <a:pt x="3314572" y="241065"/>
                        <a:pt x="3364314" y="549040"/>
                      </a:cubicBezTo>
                      <a:cubicBezTo>
                        <a:pt x="3414056" y="857015"/>
                        <a:pt x="3420406" y="1593086"/>
                        <a:pt x="3316689" y="1907940"/>
                      </a:cubicBezTo>
                      <a:cubicBezTo>
                        <a:pt x="3212972" y="2222794"/>
                        <a:pt x="3158468" y="2343444"/>
                        <a:pt x="2742014" y="2438165"/>
                      </a:cubicBezTo>
                      <a:cubicBezTo>
                        <a:pt x="2325560" y="2532886"/>
                        <a:pt x="1260347" y="2542940"/>
                        <a:pt x="817964" y="2476265"/>
                      </a:cubicBezTo>
                      <a:cubicBezTo>
                        <a:pt x="375581" y="2409590"/>
                        <a:pt x="217889" y="2324923"/>
                        <a:pt x="87714" y="2038115"/>
                      </a:cubicBezTo>
                      <a:cubicBezTo>
                        <a:pt x="-42461" y="1751307"/>
                        <a:pt x="-1186" y="1097256"/>
                        <a:pt x="43264" y="774465"/>
                      </a:cubicBezTo>
                      <a:close/>
                    </a:path>
                  </a:pathLst>
                </a:custGeom>
                <a:solidFill>
                  <a:srgbClr val="BBE1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Graphic 54" descr="Gantt Chart with solid fill">
                  <a:extLst>
                    <a:ext uri="{FF2B5EF4-FFF2-40B4-BE49-F238E27FC236}">
                      <a16:creationId xmlns:a16="http://schemas.microsoft.com/office/drawing/2014/main" id="{593EFF85-A342-BBB4-9A95-DF5347217D1C}"/>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2754884" y="17188712"/>
                  <a:ext cx="1541047" cy="1541047"/>
                </a:xfrm>
                <a:prstGeom prst="rect">
                  <a:avLst/>
                </a:prstGeom>
              </p:spPr>
            </p:pic>
          </p:grpSp>
          <p:sp>
            <p:nvSpPr>
              <p:cNvPr id="56" name="Freeform: Shape 55">
                <a:extLst>
                  <a:ext uri="{FF2B5EF4-FFF2-40B4-BE49-F238E27FC236}">
                    <a16:creationId xmlns:a16="http://schemas.microsoft.com/office/drawing/2014/main" id="{28B81EA5-A580-7623-6520-A15F22C703A8}"/>
                  </a:ext>
                </a:extLst>
              </p:cNvPr>
              <p:cNvSpPr/>
              <p:nvPr/>
            </p:nvSpPr>
            <p:spPr>
              <a:xfrm>
                <a:off x="12316150" y="11388015"/>
                <a:ext cx="1457344" cy="1766770"/>
              </a:xfrm>
              <a:custGeom>
                <a:avLst/>
                <a:gdLst>
                  <a:gd name="connsiteX0" fmla="*/ 43264 w 3469192"/>
                  <a:gd name="connsiteY0" fmla="*/ 770036 h 2509502"/>
                  <a:gd name="connsiteX1" fmla="*/ 354414 w 3469192"/>
                  <a:gd name="connsiteY1" fmla="*/ 96936 h 2509502"/>
                  <a:gd name="connsiteX2" fmla="*/ 1973664 w 3469192"/>
                  <a:gd name="connsiteY2" fmla="*/ 46136 h 2509502"/>
                  <a:gd name="connsiteX3" fmla="*/ 2951564 w 3469192"/>
                  <a:gd name="connsiteY3" fmla="*/ 33436 h 2509502"/>
                  <a:gd name="connsiteX4" fmla="*/ 3427814 w 3469192"/>
                  <a:gd name="connsiteY4" fmla="*/ 509686 h 2509502"/>
                  <a:gd name="connsiteX5" fmla="*/ 3421464 w 3469192"/>
                  <a:gd name="connsiteY5" fmla="*/ 1265336 h 2509502"/>
                  <a:gd name="connsiteX6" fmla="*/ 3224614 w 3469192"/>
                  <a:gd name="connsiteY6" fmla="*/ 2008286 h 2509502"/>
                  <a:gd name="connsiteX7" fmla="*/ 2742014 w 3469192"/>
                  <a:gd name="connsiteY7" fmla="*/ 2433736 h 2509502"/>
                  <a:gd name="connsiteX8" fmla="*/ 817964 w 3469192"/>
                  <a:gd name="connsiteY8" fmla="*/ 2471836 h 2509502"/>
                  <a:gd name="connsiteX9" fmla="*/ 87714 w 3469192"/>
                  <a:gd name="connsiteY9" fmla="*/ 2033686 h 2509502"/>
                  <a:gd name="connsiteX10" fmla="*/ 43264 w 3469192"/>
                  <a:gd name="connsiteY10" fmla="*/ 770036 h 2509502"/>
                  <a:gd name="connsiteX0" fmla="*/ 43264 w 3469192"/>
                  <a:gd name="connsiteY0" fmla="*/ 770036 h 2509502"/>
                  <a:gd name="connsiteX1" fmla="*/ 354414 w 3469192"/>
                  <a:gd name="connsiteY1" fmla="*/ 96936 h 2509502"/>
                  <a:gd name="connsiteX2" fmla="*/ 1973664 w 3469192"/>
                  <a:gd name="connsiteY2" fmla="*/ 46136 h 2509502"/>
                  <a:gd name="connsiteX3" fmla="*/ 2951564 w 3469192"/>
                  <a:gd name="connsiteY3" fmla="*/ 33436 h 2509502"/>
                  <a:gd name="connsiteX4" fmla="*/ 3427814 w 3469192"/>
                  <a:gd name="connsiteY4" fmla="*/ 509686 h 2509502"/>
                  <a:gd name="connsiteX5" fmla="*/ 3421464 w 3469192"/>
                  <a:gd name="connsiteY5" fmla="*/ 1265336 h 2509502"/>
                  <a:gd name="connsiteX6" fmla="*/ 3224614 w 3469192"/>
                  <a:gd name="connsiteY6" fmla="*/ 2008286 h 2509502"/>
                  <a:gd name="connsiteX7" fmla="*/ 2742014 w 3469192"/>
                  <a:gd name="connsiteY7" fmla="*/ 2433736 h 2509502"/>
                  <a:gd name="connsiteX8" fmla="*/ 817964 w 3469192"/>
                  <a:gd name="connsiteY8" fmla="*/ 2471836 h 2509502"/>
                  <a:gd name="connsiteX9" fmla="*/ 87714 w 3469192"/>
                  <a:gd name="connsiteY9" fmla="*/ 2033686 h 2509502"/>
                  <a:gd name="connsiteX10" fmla="*/ 43264 w 3469192"/>
                  <a:gd name="connsiteY10" fmla="*/ 770036 h 2509502"/>
                  <a:gd name="connsiteX0" fmla="*/ 43264 w 3465197"/>
                  <a:gd name="connsiteY0" fmla="*/ 770036 h 2514659"/>
                  <a:gd name="connsiteX1" fmla="*/ 354414 w 3465197"/>
                  <a:gd name="connsiteY1" fmla="*/ 96936 h 2514659"/>
                  <a:gd name="connsiteX2" fmla="*/ 1973664 w 3465197"/>
                  <a:gd name="connsiteY2" fmla="*/ 46136 h 2514659"/>
                  <a:gd name="connsiteX3" fmla="*/ 2951564 w 3465197"/>
                  <a:gd name="connsiteY3" fmla="*/ 33436 h 2514659"/>
                  <a:gd name="connsiteX4" fmla="*/ 3427814 w 3465197"/>
                  <a:gd name="connsiteY4" fmla="*/ 509686 h 2514659"/>
                  <a:gd name="connsiteX5" fmla="*/ 3421464 w 3465197"/>
                  <a:gd name="connsiteY5" fmla="*/ 1265336 h 2514659"/>
                  <a:gd name="connsiteX6" fmla="*/ 3316689 w 3465197"/>
                  <a:gd name="connsiteY6" fmla="*/ 1903511 h 2514659"/>
                  <a:gd name="connsiteX7" fmla="*/ 2742014 w 3465197"/>
                  <a:gd name="connsiteY7" fmla="*/ 2433736 h 2514659"/>
                  <a:gd name="connsiteX8" fmla="*/ 817964 w 3465197"/>
                  <a:gd name="connsiteY8" fmla="*/ 2471836 h 2514659"/>
                  <a:gd name="connsiteX9" fmla="*/ 87714 w 3465197"/>
                  <a:gd name="connsiteY9" fmla="*/ 2033686 h 2514659"/>
                  <a:gd name="connsiteX10" fmla="*/ 43264 w 3465197"/>
                  <a:gd name="connsiteY10" fmla="*/ 770036 h 2514659"/>
                  <a:gd name="connsiteX0" fmla="*/ 43264 w 3465197"/>
                  <a:gd name="connsiteY0" fmla="*/ 785083 h 2529706"/>
                  <a:gd name="connsiteX1" fmla="*/ 354414 w 3465197"/>
                  <a:gd name="connsiteY1" fmla="*/ 111983 h 2529706"/>
                  <a:gd name="connsiteX2" fmla="*/ 1665689 w 3465197"/>
                  <a:gd name="connsiteY2" fmla="*/ 23083 h 2529706"/>
                  <a:gd name="connsiteX3" fmla="*/ 2951564 w 3465197"/>
                  <a:gd name="connsiteY3" fmla="*/ 48483 h 2529706"/>
                  <a:gd name="connsiteX4" fmla="*/ 3427814 w 3465197"/>
                  <a:gd name="connsiteY4" fmla="*/ 524733 h 2529706"/>
                  <a:gd name="connsiteX5" fmla="*/ 3421464 w 3465197"/>
                  <a:gd name="connsiteY5" fmla="*/ 1280383 h 2529706"/>
                  <a:gd name="connsiteX6" fmla="*/ 3316689 w 3465197"/>
                  <a:gd name="connsiteY6" fmla="*/ 1918558 h 2529706"/>
                  <a:gd name="connsiteX7" fmla="*/ 2742014 w 3465197"/>
                  <a:gd name="connsiteY7" fmla="*/ 2448783 h 2529706"/>
                  <a:gd name="connsiteX8" fmla="*/ 817964 w 3465197"/>
                  <a:gd name="connsiteY8" fmla="*/ 2486883 h 2529706"/>
                  <a:gd name="connsiteX9" fmla="*/ 87714 w 3465197"/>
                  <a:gd name="connsiteY9" fmla="*/ 2048733 h 2529706"/>
                  <a:gd name="connsiteX10" fmla="*/ 43264 w 3465197"/>
                  <a:gd name="connsiteY10" fmla="*/ 785083 h 2529706"/>
                  <a:gd name="connsiteX0" fmla="*/ 43264 w 3460275"/>
                  <a:gd name="connsiteY0" fmla="*/ 772497 h 2517120"/>
                  <a:gd name="connsiteX1" fmla="*/ 354414 w 3460275"/>
                  <a:gd name="connsiteY1" fmla="*/ 99397 h 2517120"/>
                  <a:gd name="connsiteX2" fmla="*/ 1665689 w 3460275"/>
                  <a:gd name="connsiteY2" fmla="*/ 10497 h 2517120"/>
                  <a:gd name="connsiteX3" fmla="*/ 3018239 w 3460275"/>
                  <a:gd name="connsiteY3" fmla="*/ 58122 h 2517120"/>
                  <a:gd name="connsiteX4" fmla="*/ 3427814 w 3460275"/>
                  <a:gd name="connsiteY4" fmla="*/ 512147 h 2517120"/>
                  <a:gd name="connsiteX5" fmla="*/ 3421464 w 3460275"/>
                  <a:gd name="connsiteY5" fmla="*/ 1267797 h 2517120"/>
                  <a:gd name="connsiteX6" fmla="*/ 3316689 w 3460275"/>
                  <a:gd name="connsiteY6" fmla="*/ 1905972 h 2517120"/>
                  <a:gd name="connsiteX7" fmla="*/ 2742014 w 3460275"/>
                  <a:gd name="connsiteY7" fmla="*/ 2436197 h 2517120"/>
                  <a:gd name="connsiteX8" fmla="*/ 817964 w 3460275"/>
                  <a:gd name="connsiteY8" fmla="*/ 2474297 h 2517120"/>
                  <a:gd name="connsiteX9" fmla="*/ 87714 w 3460275"/>
                  <a:gd name="connsiteY9" fmla="*/ 2036147 h 2517120"/>
                  <a:gd name="connsiteX10" fmla="*/ 43264 w 3460275"/>
                  <a:gd name="connsiteY10" fmla="*/ 772497 h 2517120"/>
                  <a:gd name="connsiteX0" fmla="*/ 43264 w 3425371"/>
                  <a:gd name="connsiteY0" fmla="*/ 774465 h 2519088"/>
                  <a:gd name="connsiteX1" fmla="*/ 354414 w 3425371"/>
                  <a:gd name="connsiteY1" fmla="*/ 101365 h 2519088"/>
                  <a:gd name="connsiteX2" fmla="*/ 1665689 w 3425371"/>
                  <a:gd name="connsiteY2" fmla="*/ 12465 h 2519088"/>
                  <a:gd name="connsiteX3" fmla="*/ 3018239 w 3425371"/>
                  <a:gd name="connsiteY3" fmla="*/ 60090 h 2519088"/>
                  <a:gd name="connsiteX4" fmla="*/ 3364314 w 3425371"/>
                  <a:gd name="connsiteY4" fmla="*/ 549040 h 2519088"/>
                  <a:gd name="connsiteX5" fmla="*/ 3421464 w 3425371"/>
                  <a:gd name="connsiteY5" fmla="*/ 1269765 h 2519088"/>
                  <a:gd name="connsiteX6" fmla="*/ 3316689 w 3425371"/>
                  <a:gd name="connsiteY6" fmla="*/ 1907940 h 2519088"/>
                  <a:gd name="connsiteX7" fmla="*/ 2742014 w 3425371"/>
                  <a:gd name="connsiteY7" fmla="*/ 2438165 h 2519088"/>
                  <a:gd name="connsiteX8" fmla="*/ 817964 w 3425371"/>
                  <a:gd name="connsiteY8" fmla="*/ 2476265 h 2519088"/>
                  <a:gd name="connsiteX9" fmla="*/ 87714 w 3425371"/>
                  <a:gd name="connsiteY9" fmla="*/ 2038115 h 2519088"/>
                  <a:gd name="connsiteX10" fmla="*/ 43264 w 3425371"/>
                  <a:gd name="connsiteY10" fmla="*/ 774465 h 2519088"/>
                  <a:gd name="connsiteX0" fmla="*/ 43264 w 3422762"/>
                  <a:gd name="connsiteY0" fmla="*/ 774465 h 2519088"/>
                  <a:gd name="connsiteX1" fmla="*/ 354414 w 3422762"/>
                  <a:gd name="connsiteY1" fmla="*/ 101365 h 2519088"/>
                  <a:gd name="connsiteX2" fmla="*/ 1665689 w 3422762"/>
                  <a:gd name="connsiteY2" fmla="*/ 12465 h 2519088"/>
                  <a:gd name="connsiteX3" fmla="*/ 3018239 w 3422762"/>
                  <a:gd name="connsiteY3" fmla="*/ 60090 h 2519088"/>
                  <a:gd name="connsiteX4" fmla="*/ 3364314 w 3422762"/>
                  <a:gd name="connsiteY4" fmla="*/ 549040 h 2519088"/>
                  <a:gd name="connsiteX5" fmla="*/ 3421464 w 3422762"/>
                  <a:gd name="connsiteY5" fmla="*/ 1269765 h 2519088"/>
                  <a:gd name="connsiteX6" fmla="*/ 3316689 w 3422762"/>
                  <a:gd name="connsiteY6" fmla="*/ 1907940 h 2519088"/>
                  <a:gd name="connsiteX7" fmla="*/ 2742014 w 3422762"/>
                  <a:gd name="connsiteY7" fmla="*/ 2438165 h 2519088"/>
                  <a:gd name="connsiteX8" fmla="*/ 817964 w 3422762"/>
                  <a:gd name="connsiteY8" fmla="*/ 2476265 h 2519088"/>
                  <a:gd name="connsiteX9" fmla="*/ 87714 w 3422762"/>
                  <a:gd name="connsiteY9" fmla="*/ 2038115 h 2519088"/>
                  <a:gd name="connsiteX10" fmla="*/ 43264 w 3422762"/>
                  <a:gd name="connsiteY10" fmla="*/ 774465 h 2519088"/>
                  <a:gd name="connsiteX0" fmla="*/ 43264 w 3392994"/>
                  <a:gd name="connsiteY0" fmla="*/ 774465 h 2519088"/>
                  <a:gd name="connsiteX1" fmla="*/ 354414 w 3392994"/>
                  <a:gd name="connsiteY1" fmla="*/ 101365 h 2519088"/>
                  <a:gd name="connsiteX2" fmla="*/ 1665689 w 3392994"/>
                  <a:gd name="connsiteY2" fmla="*/ 12465 h 2519088"/>
                  <a:gd name="connsiteX3" fmla="*/ 3018239 w 3392994"/>
                  <a:gd name="connsiteY3" fmla="*/ 60090 h 2519088"/>
                  <a:gd name="connsiteX4" fmla="*/ 3364314 w 3392994"/>
                  <a:gd name="connsiteY4" fmla="*/ 549040 h 2519088"/>
                  <a:gd name="connsiteX5" fmla="*/ 3367489 w 3392994"/>
                  <a:gd name="connsiteY5" fmla="*/ 1330090 h 2519088"/>
                  <a:gd name="connsiteX6" fmla="*/ 3316689 w 3392994"/>
                  <a:gd name="connsiteY6" fmla="*/ 1907940 h 2519088"/>
                  <a:gd name="connsiteX7" fmla="*/ 2742014 w 3392994"/>
                  <a:gd name="connsiteY7" fmla="*/ 2438165 h 2519088"/>
                  <a:gd name="connsiteX8" fmla="*/ 817964 w 3392994"/>
                  <a:gd name="connsiteY8" fmla="*/ 2476265 h 2519088"/>
                  <a:gd name="connsiteX9" fmla="*/ 87714 w 3392994"/>
                  <a:gd name="connsiteY9" fmla="*/ 2038115 h 2519088"/>
                  <a:gd name="connsiteX10" fmla="*/ 43264 w 3392994"/>
                  <a:gd name="connsiteY10" fmla="*/ 774465 h 2519088"/>
                  <a:gd name="connsiteX0" fmla="*/ 43264 w 3399110"/>
                  <a:gd name="connsiteY0" fmla="*/ 774465 h 2519088"/>
                  <a:gd name="connsiteX1" fmla="*/ 354414 w 3399110"/>
                  <a:gd name="connsiteY1" fmla="*/ 101365 h 2519088"/>
                  <a:gd name="connsiteX2" fmla="*/ 1665689 w 3399110"/>
                  <a:gd name="connsiteY2" fmla="*/ 12465 h 2519088"/>
                  <a:gd name="connsiteX3" fmla="*/ 3018239 w 3399110"/>
                  <a:gd name="connsiteY3" fmla="*/ 60090 h 2519088"/>
                  <a:gd name="connsiteX4" fmla="*/ 3364314 w 3399110"/>
                  <a:gd name="connsiteY4" fmla="*/ 549040 h 2519088"/>
                  <a:gd name="connsiteX5" fmla="*/ 3316689 w 3399110"/>
                  <a:gd name="connsiteY5" fmla="*/ 1907940 h 2519088"/>
                  <a:gd name="connsiteX6" fmla="*/ 2742014 w 3399110"/>
                  <a:gd name="connsiteY6" fmla="*/ 2438165 h 2519088"/>
                  <a:gd name="connsiteX7" fmla="*/ 817964 w 3399110"/>
                  <a:gd name="connsiteY7" fmla="*/ 2476265 h 2519088"/>
                  <a:gd name="connsiteX8" fmla="*/ 87714 w 3399110"/>
                  <a:gd name="connsiteY8" fmla="*/ 2038115 h 2519088"/>
                  <a:gd name="connsiteX9" fmla="*/ 43264 w 3399110"/>
                  <a:gd name="connsiteY9" fmla="*/ 774465 h 25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9110" h="2519088">
                    <a:moveTo>
                      <a:pt x="43264" y="774465"/>
                    </a:moveTo>
                    <a:cubicBezTo>
                      <a:pt x="87714" y="451674"/>
                      <a:pt x="84010" y="228365"/>
                      <a:pt x="354414" y="101365"/>
                    </a:cubicBezTo>
                    <a:cubicBezTo>
                      <a:pt x="624818" y="-25635"/>
                      <a:pt x="1221718" y="19344"/>
                      <a:pt x="1665689" y="12465"/>
                    </a:cubicBezTo>
                    <a:cubicBezTo>
                      <a:pt x="2109660" y="5586"/>
                      <a:pt x="2735135" y="-29339"/>
                      <a:pt x="3018239" y="60090"/>
                    </a:cubicBezTo>
                    <a:cubicBezTo>
                      <a:pt x="3301343" y="149519"/>
                      <a:pt x="3314572" y="241065"/>
                      <a:pt x="3364314" y="549040"/>
                    </a:cubicBezTo>
                    <a:cubicBezTo>
                      <a:pt x="3414056" y="857015"/>
                      <a:pt x="3420406" y="1593086"/>
                      <a:pt x="3316689" y="1907940"/>
                    </a:cubicBezTo>
                    <a:cubicBezTo>
                      <a:pt x="3212972" y="2222794"/>
                      <a:pt x="3158468" y="2343444"/>
                      <a:pt x="2742014" y="2438165"/>
                    </a:cubicBezTo>
                    <a:cubicBezTo>
                      <a:pt x="2325560" y="2532886"/>
                      <a:pt x="1260347" y="2542940"/>
                      <a:pt x="817964" y="2476265"/>
                    </a:cubicBezTo>
                    <a:cubicBezTo>
                      <a:pt x="375581" y="2409590"/>
                      <a:pt x="217889" y="2324923"/>
                      <a:pt x="87714" y="2038115"/>
                    </a:cubicBezTo>
                    <a:cubicBezTo>
                      <a:pt x="-42461" y="1751307"/>
                      <a:pt x="-1186" y="1097256"/>
                      <a:pt x="43264" y="774465"/>
                    </a:cubicBezTo>
                    <a:close/>
                  </a:path>
                </a:pathLst>
              </a:custGeom>
              <a:solidFill>
                <a:srgbClr val="BBE1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7" name="Graphic 56" descr="Clipboard Mixed with solid fill">
                <a:extLst>
                  <a:ext uri="{FF2B5EF4-FFF2-40B4-BE49-F238E27FC236}">
                    <a16:creationId xmlns:a16="http://schemas.microsoft.com/office/drawing/2014/main" id="{3E1C762B-2381-DF22-019B-2CE1EF1B5056}"/>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2272423" y="11449678"/>
                <a:ext cx="1579732" cy="1579732"/>
              </a:xfrm>
              <a:prstGeom prst="rect">
                <a:avLst/>
              </a:prstGeom>
            </p:spPr>
          </p:pic>
        </p:grpSp>
      </p:grpSp>
      <p:pic>
        <p:nvPicPr>
          <p:cNvPr id="34" name="Graphic 33" descr="Board Of Directors with solid fill">
            <a:extLst>
              <a:ext uri="{FF2B5EF4-FFF2-40B4-BE49-F238E27FC236}">
                <a16:creationId xmlns:a16="http://schemas.microsoft.com/office/drawing/2014/main" id="{130E37E3-138F-F944-AD03-B64EB6BB9EC1}"/>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2578425" y="20055114"/>
            <a:ext cx="914400" cy="914400"/>
          </a:xfrm>
          <a:prstGeom prst="rect">
            <a:avLst/>
          </a:prstGeom>
        </p:spPr>
      </p:pic>
      <p:pic>
        <p:nvPicPr>
          <p:cNvPr id="20" name="Graphic 19" descr="Boardroom with solid fill">
            <a:extLst>
              <a:ext uri="{FF2B5EF4-FFF2-40B4-BE49-F238E27FC236}">
                <a16:creationId xmlns:a16="http://schemas.microsoft.com/office/drawing/2014/main" id="{4216C96A-2A68-2694-8064-28E43E45371C}"/>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7453813" y="25716519"/>
            <a:ext cx="1193758" cy="1193758"/>
          </a:xfrm>
          <a:prstGeom prst="rect">
            <a:avLst/>
          </a:prstGeom>
        </p:spPr>
      </p:pic>
    </p:spTree>
    <p:extLst>
      <p:ext uri="{BB962C8B-B14F-4D97-AF65-F5344CB8AC3E}">
        <p14:creationId xmlns:p14="http://schemas.microsoft.com/office/powerpoint/2010/main" val="3191776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85051-3BB5-5C28-343B-0E25CE6B790A}"/>
            </a:ext>
          </a:extLst>
        </p:cNvPr>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42948DA2-A8A7-E3D1-3AB3-EEA25A2208DE}"/>
              </a:ext>
            </a:extLst>
          </p:cNvPr>
          <p:cNvSpPr>
            <a:spLocks/>
          </p:cNvSpPr>
          <p:nvPr/>
        </p:nvSpPr>
        <p:spPr>
          <a:xfrm>
            <a:off x="564126" y="3589285"/>
            <a:ext cx="20112583" cy="15418791"/>
          </a:xfrm>
          <a:prstGeom prst="roundRect">
            <a:avLst>
              <a:gd name="adj" fmla="val 7030"/>
            </a:avLst>
          </a:prstGeom>
          <a:solidFill>
            <a:srgbClr val="E9E9E9"/>
          </a:solidFill>
          <a:ln>
            <a:solidFill>
              <a:srgbClr val="E9E9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Rounded Corners 19">
            <a:extLst>
              <a:ext uri="{FF2B5EF4-FFF2-40B4-BE49-F238E27FC236}">
                <a16:creationId xmlns:a16="http://schemas.microsoft.com/office/drawing/2014/main" id="{DAC55819-E532-CC5C-1323-AEA660FCF06A}"/>
              </a:ext>
            </a:extLst>
          </p:cNvPr>
          <p:cNvSpPr>
            <a:spLocks/>
          </p:cNvSpPr>
          <p:nvPr/>
        </p:nvSpPr>
        <p:spPr>
          <a:xfrm>
            <a:off x="564126" y="19413596"/>
            <a:ext cx="20112583" cy="8192483"/>
          </a:xfrm>
          <a:prstGeom prst="roundRect">
            <a:avLst/>
          </a:prstGeom>
          <a:solidFill>
            <a:srgbClr val="E9E9E9"/>
          </a:solidFill>
          <a:ln>
            <a:solidFill>
              <a:srgbClr val="E9E9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05151738-622E-3103-88DC-CF42996D9F25}"/>
              </a:ext>
            </a:extLst>
          </p:cNvPr>
          <p:cNvSpPr/>
          <p:nvPr/>
        </p:nvSpPr>
        <p:spPr>
          <a:xfrm>
            <a:off x="624344" y="733936"/>
            <a:ext cx="20112583" cy="2162310"/>
          </a:xfrm>
          <a:prstGeom prst="rect">
            <a:avLst/>
          </a:prstGeom>
          <a:solidFill>
            <a:srgbClr val="023459"/>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53799739-2642-4842-2DBB-FAD00EEB48DA}"/>
              </a:ext>
            </a:extLst>
          </p:cNvPr>
          <p:cNvSpPr txBox="1"/>
          <p:nvPr/>
        </p:nvSpPr>
        <p:spPr>
          <a:xfrm>
            <a:off x="-2" y="1194579"/>
            <a:ext cx="21383625" cy="1323439"/>
          </a:xfrm>
          <a:prstGeom prst="rect">
            <a:avLst/>
          </a:prstGeom>
          <a:noFill/>
        </p:spPr>
        <p:txBody>
          <a:bodyPr wrap="square" rtlCol="0" anchor="ctr">
            <a:spAutoFit/>
          </a:bodyPr>
          <a:lstStyle/>
          <a:p>
            <a:pPr algn="ctr">
              <a:spcBef>
                <a:spcPts val="1200"/>
              </a:spcBef>
              <a:spcAft>
                <a:spcPts val="1200"/>
              </a:spcAft>
            </a:pPr>
            <a:r>
              <a:rPr lang="en-GB" sz="8000" b="1">
                <a:solidFill>
                  <a:schemeClr val="bg1"/>
                </a:solidFill>
                <a:latin typeface="Source Sans Pro" panose="020B0503030403020204" pitchFamily="34" charset="0"/>
                <a:ea typeface="Source Sans Pro" panose="020B0503030403020204" pitchFamily="34" charset="0"/>
              </a:rPr>
              <a:t>Headline Socio-economic Data </a:t>
            </a:r>
          </a:p>
        </p:txBody>
      </p:sp>
      <p:grpSp>
        <p:nvGrpSpPr>
          <p:cNvPr id="5" name="Group 4">
            <a:extLst>
              <a:ext uri="{FF2B5EF4-FFF2-40B4-BE49-F238E27FC236}">
                <a16:creationId xmlns:a16="http://schemas.microsoft.com/office/drawing/2014/main" id="{A92DE146-B314-FFBF-4192-ABBDCAFD7E2E}"/>
              </a:ext>
            </a:extLst>
          </p:cNvPr>
          <p:cNvGrpSpPr/>
          <p:nvPr/>
        </p:nvGrpSpPr>
        <p:grpSpPr>
          <a:xfrm>
            <a:off x="220075" y="28950444"/>
            <a:ext cx="20816084" cy="1140243"/>
            <a:chOff x="220075" y="28950444"/>
            <a:chExt cx="20816084" cy="1140243"/>
          </a:xfrm>
        </p:grpSpPr>
        <p:pic>
          <p:nvPicPr>
            <p:cNvPr id="6" name="Picture 2" descr="Logo: Shetland Islands Council">
              <a:extLst>
                <a:ext uri="{FF2B5EF4-FFF2-40B4-BE49-F238E27FC236}">
                  <a16:creationId xmlns:a16="http://schemas.microsoft.com/office/drawing/2014/main" id="{5DC67610-078D-15DB-5D6E-1A794D79AB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075" y="28950444"/>
              <a:ext cx="2738763" cy="11011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3E72C2D-DFB5-10B3-C772-14C313616D40}"/>
                </a:ext>
              </a:extLst>
            </p:cNvPr>
            <p:cNvPicPr>
              <a:picLocks noChangeAspect="1"/>
            </p:cNvPicPr>
            <p:nvPr/>
          </p:nvPicPr>
          <p:blipFill>
            <a:blip r:embed="rId4"/>
            <a:stretch>
              <a:fillRect/>
            </a:stretch>
          </p:blipFill>
          <p:spPr>
            <a:xfrm>
              <a:off x="15145958" y="29481507"/>
              <a:ext cx="1804817" cy="479284"/>
            </a:xfrm>
            <a:prstGeom prst="rect">
              <a:avLst/>
            </a:prstGeom>
          </p:spPr>
        </p:pic>
        <p:pic>
          <p:nvPicPr>
            <p:cNvPr id="8" name="Picture 7">
              <a:extLst>
                <a:ext uri="{FF2B5EF4-FFF2-40B4-BE49-F238E27FC236}">
                  <a16:creationId xmlns:a16="http://schemas.microsoft.com/office/drawing/2014/main" id="{8EEDBC9D-F8D5-0B05-18FA-98F6277066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04729" y="29288392"/>
              <a:ext cx="802295" cy="802295"/>
            </a:xfrm>
            <a:prstGeom prst="rect">
              <a:avLst/>
            </a:prstGeom>
          </p:spPr>
        </p:pic>
        <p:pic>
          <p:nvPicPr>
            <p:cNvPr id="9" name="Picture 8">
              <a:extLst>
                <a:ext uri="{FF2B5EF4-FFF2-40B4-BE49-F238E27FC236}">
                  <a16:creationId xmlns:a16="http://schemas.microsoft.com/office/drawing/2014/main" id="{5693AE7B-B676-04D0-5C87-A3CA27B869DD}"/>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9447133" y="29501020"/>
              <a:ext cx="1589026" cy="545576"/>
            </a:xfrm>
            <a:prstGeom prst="rect">
              <a:avLst/>
            </a:prstGeom>
            <a:extLst>
              <a:ext uri="{FAA26D3D-D897-4be2-8F04-BA451C77F1D7}">
                <ma14:placeholderFlag xmlns:lc="http://schemas.openxmlformats.org/drawingml/2006/lockedCanvas" xmlns:arto="http://schemas.microsoft.com/office/word/2006/arto"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a:ext>
            </a:extLst>
          </p:spPr>
        </p:pic>
        <p:pic>
          <p:nvPicPr>
            <p:cNvPr id="10" name="Picture 9" descr="Logo, company name&#10;&#10;Description automatically generated">
              <a:extLst>
                <a:ext uri="{FF2B5EF4-FFF2-40B4-BE49-F238E27FC236}">
                  <a16:creationId xmlns:a16="http://schemas.microsoft.com/office/drawing/2014/main" id="{E3FF0018-9011-0A6F-9D17-3CD2198C62B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950775" y="29351612"/>
              <a:ext cx="1318466" cy="739075"/>
            </a:xfrm>
            <a:prstGeom prst="rect">
              <a:avLst/>
            </a:prstGeom>
          </p:spPr>
        </p:pic>
      </p:grpSp>
      <p:sp>
        <p:nvSpPr>
          <p:cNvPr id="11" name="Text Placeholder 2">
            <a:extLst>
              <a:ext uri="{FF2B5EF4-FFF2-40B4-BE49-F238E27FC236}">
                <a16:creationId xmlns:a16="http://schemas.microsoft.com/office/drawing/2014/main" id="{993CB500-AACD-53EE-191D-D5A896532979}"/>
              </a:ext>
            </a:extLst>
          </p:cNvPr>
          <p:cNvSpPr txBox="1">
            <a:spLocks/>
          </p:cNvSpPr>
          <p:nvPr/>
        </p:nvSpPr>
        <p:spPr>
          <a:xfrm>
            <a:off x="1552577" y="4736673"/>
            <a:ext cx="7212774" cy="6117193"/>
          </a:xfrm>
          <a:prstGeom prst="rect">
            <a:avLst/>
          </a:prstGeom>
        </p:spPr>
        <p:txBody>
          <a:bodyPr vert="horz" wrap="square" lIns="0" tIns="0" rIns="0" bIns="0" rtlCol="0" anchor="t">
            <a:noAutofit/>
          </a:bodyPr>
          <a:lstStyle>
            <a:defPPr>
              <a:defRPr lang="en-US"/>
            </a:defPPr>
            <a:lvl1pPr marL="0" algn="l" defTabSz="2951866" rtl="0" eaLnBrk="1" latinLnBrk="0" hangingPunct="1">
              <a:defRPr sz="2806" kern="1200">
                <a:solidFill>
                  <a:schemeClr val="tx1">
                    <a:tint val="75000"/>
                  </a:schemeClr>
                </a:solidFill>
                <a:latin typeface="+mn-lt"/>
                <a:ea typeface="+mn-ea"/>
                <a:cs typeface="+mn-cs"/>
              </a:defRPr>
            </a:lvl1pPr>
            <a:lvl2pPr marL="1475933" algn="l" defTabSz="2951866" rtl="0" eaLnBrk="1" latinLnBrk="0" hangingPunct="1">
              <a:defRPr sz="5811" kern="1200">
                <a:solidFill>
                  <a:schemeClr val="tx1"/>
                </a:solidFill>
                <a:latin typeface="+mn-lt"/>
                <a:ea typeface="+mn-ea"/>
                <a:cs typeface="+mn-cs"/>
              </a:defRPr>
            </a:lvl2pPr>
            <a:lvl3pPr marL="2951866" algn="l" defTabSz="2951866" rtl="0" eaLnBrk="1" latinLnBrk="0" hangingPunct="1">
              <a:defRPr sz="5811" kern="1200">
                <a:solidFill>
                  <a:schemeClr val="tx1"/>
                </a:solidFill>
                <a:latin typeface="+mn-lt"/>
                <a:ea typeface="+mn-ea"/>
                <a:cs typeface="+mn-cs"/>
              </a:defRPr>
            </a:lvl3pPr>
            <a:lvl4pPr marL="4427799" algn="l" defTabSz="2951866" rtl="0" eaLnBrk="1" latinLnBrk="0" hangingPunct="1">
              <a:defRPr sz="5811" kern="1200">
                <a:solidFill>
                  <a:schemeClr val="tx1"/>
                </a:solidFill>
                <a:latin typeface="+mn-lt"/>
                <a:ea typeface="+mn-ea"/>
                <a:cs typeface="+mn-cs"/>
              </a:defRPr>
            </a:lvl4pPr>
            <a:lvl5pPr marL="5903732" algn="l" defTabSz="2951866" rtl="0" eaLnBrk="1" latinLnBrk="0" hangingPunct="1">
              <a:defRPr sz="5811" kern="1200">
                <a:solidFill>
                  <a:schemeClr val="tx1"/>
                </a:solidFill>
                <a:latin typeface="+mn-lt"/>
                <a:ea typeface="+mn-ea"/>
                <a:cs typeface="+mn-cs"/>
              </a:defRPr>
            </a:lvl5pPr>
            <a:lvl6pPr marL="7379665" algn="l" defTabSz="2951866" rtl="0" eaLnBrk="1" latinLnBrk="0" hangingPunct="1">
              <a:defRPr sz="5811" kern="1200">
                <a:solidFill>
                  <a:schemeClr val="tx1"/>
                </a:solidFill>
                <a:latin typeface="+mn-lt"/>
                <a:ea typeface="+mn-ea"/>
                <a:cs typeface="+mn-cs"/>
              </a:defRPr>
            </a:lvl6pPr>
            <a:lvl7pPr marL="8855598" algn="l" defTabSz="2951866" rtl="0" eaLnBrk="1" latinLnBrk="0" hangingPunct="1">
              <a:defRPr sz="5811" kern="1200">
                <a:solidFill>
                  <a:schemeClr val="tx1"/>
                </a:solidFill>
                <a:latin typeface="+mn-lt"/>
                <a:ea typeface="+mn-ea"/>
                <a:cs typeface="+mn-cs"/>
              </a:defRPr>
            </a:lvl7pPr>
            <a:lvl8pPr marL="10331531" algn="l" defTabSz="2951866" rtl="0" eaLnBrk="1" latinLnBrk="0" hangingPunct="1">
              <a:defRPr sz="5811" kern="1200">
                <a:solidFill>
                  <a:schemeClr val="tx1"/>
                </a:solidFill>
                <a:latin typeface="+mn-lt"/>
                <a:ea typeface="+mn-ea"/>
                <a:cs typeface="+mn-cs"/>
              </a:defRPr>
            </a:lvl8pPr>
            <a:lvl9pPr marL="11807464" algn="l" defTabSz="2951866" rtl="0" eaLnBrk="1" latinLnBrk="0" hangingPunct="1">
              <a:defRPr sz="5811" kern="1200">
                <a:solidFill>
                  <a:schemeClr val="tx1"/>
                </a:solidFill>
                <a:latin typeface="+mn-lt"/>
                <a:ea typeface="+mn-ea"/>
                <a:cs typeface="+mn-cs"/>
              </a:defRPr>
            </a:lvl9pPr>
          </a:lstStyle>
          <a:p>
            <a:r>
              <a:rPr lang="en-GB" sz="2400">
                <a:solidFill>
                  <a:schemeClr val="tx1"/>
                </a:solidFill>
                <a:latin typeface="Calibri" panose="020F0502020204030204" pitchFamily="34" charset="0"/>
                <a:ea typeface="Calibri" panose="020F0502020204030204" pitchFamily="34" charset="0"/>
                <a:cs typeface="Calibri" panose="020F0502020204030204" pitchFamily="34" charset="0"/>
              </a:rPr>
              <a:t>Unst had a population of </a:t>
            </a:r>
            <a:r>
              <a:rPr lang="en-GB" sz="2400" b="1">
                <a:solidFill>
                  <a:schemeClr val="tx1"/>
                </a:solidFill>
                <a:latin typeface="Calibri" panose="020F0502020204030204" pitchFamily="34" charset="0"/>
                <a:ea typeface="Calibri" panose="020F0502020204030204" pitchFamily="34" charset="0"/>
                <a:cs typeface="Calibri" panose="020F0502020204030204" pitchFamily="34" charset="0"/>
              </a:rPr>
              <a:t>635 </a:t>
            </a:r>
            <a:r>
              <a:rPr lang="en-GB" sz="2400">
                <a:solidFill>
                  <a:schemeClr val="tx1"/>
                </a:solidFill>
                <a:latin typeface="Calibri" panose="020F0502020204030204" pitchFamily="34" charset="0"/>
                <a:ea typeface="Calibri" panose="020F0502020204030204" pitchFamily="34" charset="0"/>
                <a:cs typeface="Calibri" panose="020F0502020204030204" pitchFamily="34" charset="0"/>
              </a:rPr>
              <a:t>at the 2022 Census</a:t>
            </a:r>
          </a:p>
          <a:p>
            <a:endParaRPr lang="en-GB" sz="240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GB" sz="2400">
                <a:solidFill>
                  <a:schemeClr val="tx1"/>
                </a:solidFill>
                <a:latin typeface="Calibri" panose="020F0502020204030204" pitchFamily="34" charset="0"/>
                <a:ea typeface="Calibri" panose="020F0502020204030204" pitchFamily="34" charset="0"/>
                <a:cs typeface="Calibri" panose="020F0502020204030204" pitchFamily="34" charset="0"/>
              </a:rPr>
              <a:t>The population of the island has however been on a long-term downward trend – the chart shows that: </a:t>
            </a:r>
          </a:p>
          <a:p>
            <a:endParaRPr lang="en-GB" sz="240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628650" lvl="1" indent="-285750">
              <a:lnSpc>
                <a:spcPct val="90000"/>
              </a:lnSpc>
              <a:buFont typeface="Arial" panose="020B0604020202020204" pitchFamily="34" charset="0"/>
              <a:buChar char="•"/>
            </a:pPr>
            <a:r>
              <a:rPr lang="en-GB" sz="2400" err="1">
                <a:latin typeface="Calibri" panose="020F0502020204030204" pitchFamily="34" charset="0"/>
                <a:ea typeface="Calibri" panose="020F0502020204030204" pitchFamily="34" charset="0"/>
                <a:cs typeface="Calibri" panose="020F0502020204030204" pitchFamily="34" charset="0"/>
              </a:rPr>
              <a:t>Unst’s</a:t>
            </a:r>
            <a:r>
              <a:rPr lang="en-GB" sz="2400">
                <a:latin typeface="Calibri" panose="020F0502020204030204" pitchFamily="34" charset="0"/>
                <a:ea typeface="Calibri" panose="020F0502020204030204" pitchFamily="34" charset="0"/>
                <a:cs typeface="Calibri" panose="020F0502020204030204" pitchFamily="34" charset="0"/>
              </a:rPr>
              <a:t> population was only </a:t>
            </a:r>
            <a:r>
              <a:rPr lang="en-GB" sz="2400" b="1">
                <a:latin typeface="Calibri" panose="020F0502020204030204" pitchFamily="34" charset="0"/>
                <a:ea typeface="Calibri" panose="020F0502020204030204" pitchFamily="34" charset="0"/>
                <a:cs typeface="Calibri" panose="020F0502020204030204" pitchFamily="34" charset="0"/>
              </a:rPr>
              <a:t>56% of its 1981 level in 2022</a:t>
            </a:r>
            <a:r>
              <a:rPr lang="en-GB" sz="2400">
                <a:latin typeface="Calibri" panose="020F0502020204030204" pitchFamily="34" charset="0"/>
                <a:ea typeface="Calibri" panose="020F0502020204030204" pitchFamily="34" charset="0"/>
                <a:cs typeface="Calibri" panose="020F0502020204030204" pitchFamily="34" charset="0"/>
              </a:rPr>
              <a:t> – this is a </a:t>
            </a:r>
            <a:r>
              <a:rPr lang="en-GB" sz="2400" b="1">
                <a:latin typeface="Calibri" panose="020F0502020204030204" pitchFamily="34" charset="0"/>
                <a:ea typeface="Calibri" panose="020F0502020204030204" pitchFamily="34" charset="0"/>
                <a:cs typeface="Calibri" panose="020F0502020204030204" pitchFamily="34" charset="0"/>
              </a:rPr>
              <a:t>very stark reduction</a:t>
            </a:r>
            <a:r>
              <a:rPr lang="en-GB" sz="2400">
                <a:latin typeface="Calibri" panose="020F0502020204030204" pitchFamily="34" charset="0"/>
                <a:ea typeface="Calibri" panose="020F0502020204030204" pitchFamily="34" charset="0"/>
                <a:cs typeface="Calibri" panose="020F0502020204030204" pitchFamily="34" charset="0"/>
              </a:rPr>
              <a:t>, with the </a:t>
            </a:r>
            <a:r>
              <a:rPr lang="en-GB" sz="2400" b="1">
                <a:latin typeface="Calibri" panose="020F0502020204030204" pitchFamily="34" charset="0"/>
                <a:ea typeface="Calibri" panose="020F0502020204030204" pitchFamily="34" charset="0"/>
                <a:cs typeface="Calibri" panose="020F0502020204030204" pitchFamily="34" charset="0"/>
              </a:rPr>
              <a:t>population having almost halved </a:t>
            </a:r>
            <a:r>
              <a:rPr lang="en-GB" sz="2400">
                <a:latin typeface="Calibri" panose="020F0502020204030204" pitchFamily="34" charset="0"/>
                <a:ea typeface="Calibri" panose="020F0502020204030204" pitchFamily="34" charset="0"/>
                <a:cs typeface="Calibri" panose="020F0502020204030204" pitchFamily="34" charset="0"/>
              </a:rPr>
              <a:t>over circa two generations</a:t>
            </a:r>
          </a:p>
          <a:p>
            <a:pPr marL="628650" lvl="1" indent="-285750">
              <a:lnSpc>
                <a:spcPct val="90000"/>
              </a:lnSpc>
              <a:buFont typeface="Arial" panose="020B0604020202020204" pitchFamily="34" charset="0"/>
              <a:buChar char="•"/>
            </a:pPr>
            <a:r>
              <a:rPr lang="en-GB" sz="2400">
                <a:latin typeface="Calibri" panose="020F0502020204030204" pitchFamily="34" charset="0"/>
                <a:ea typeface="Calibri" panose="020F0502020204030204" pitchFamily="34" charset="0"/>
                <a:cs typeface="Calibri" panose="020F0502020204030204" pitchFamily="34" charset="0"/>
              </a:rPr>
              <a:t>This reduction contrasts with a picture of broad stability for the Shetland Islands overall, and modest growth in mainland Shetland </a:t>
            </a:r>
          </a:p>
          <a:p>
            <a:pPr marL="628650" lvl="1" indent="-285750">
              <a:lnSpc>
                <a:spcPct val="90000"/>
              </a:lnSpc>
              <a:buFont typeface="Arial" panose="020B0604020202020204" pitchFamily="34" charset="0"/>
              <a:buChar char="•"/>
            </a:pPr>
            <a:r>
              <a:rPr lang="en-GB" sz="2400">
                <a:latin typeface="Calibri" panose="020F0502020204030204" pitchFamily="34" charset="0"/>
                <a:ea typeface="Calibri" panose="020F0502020204030204" pitchFamily="34" charset="0"/>
                <a:cs typeface="Calibri" panose="020F0502020204030204" pitchFamily="34" charset="0"/>
              </a:rPr>
              <a:t>The closure of RAF </a:t>
            </a:r>
            <a:r>
              <a:rPr lang="en-GB" sz="2400" err="1">
                <a:latin typeface="Calibri" panose="020F0502020204030204" pitchFamily="34" charset="0"/>
                <a:ea typeface="Calibri" panose="020F0502020204030204" pitchFamily="34" charset="0"/>
                <a:cs typeface="Calibri" panose="020F0502020204030204" pitchFamily="34" charset="0"/>
              </a:rPr>
              <a:t>Saxa</a:t>
            </a:r>
            <a:r>
              <a:rPr lang="en-GB" sz="2400">
                <a:latin typeface="Calibri" panose="020F0502020204030204" pitchFamily="34" charset="0"/>
                <a:ea typeface="Calibri" panose="020F0502020204030204" pitchFamily="34" charset="0"/>
                <a:cs typeface="Calibri" panose="020F0502020204030204" pitchFamily="34" charset="0"/>
              </a:rPr>
              <a:t> </a:t>
            </a:r>
            <a:r>
              <a:rPr lang="en-GB" sz="2400" err="1">
                <a:latin typeface="Calibri" panose="020F0502020204030204" pitchFamily="34" charset="0"/>
                <a:ea typeface="Calibri" panose="020F0502020204030204" pitchFamily="34" charset="0"/>
                <a:cs typeface="Calibri" panose="020F0502020204030204" pitchFamily="34" charset="0"/>
              </a:rPr>
              <a:t>Vord</a:t>
            </a:r>
            <a:r>
              <a:rPr lang="en-GB" sz="2400">
                <a:latin typeface="Calibri" panose="020F0502020204030204" pitchFamily="34" charset="0"/>
                <a:ea typeface="Calibri" panose="020F0502020204030204" pitchFamily="34" charset="0"/>
                <a:cs typeface="Calibri" panose="020F0502020204030204" pitchFamily="34" charset="0"/>
              </a:rPr>
              <a:t> in 2006 likely contributed to this</a:t>
            </a:r>
          </a:p>
          <a:p>
            <a:pPr marL="628650" lvl="1" indent="-285750">
              <a:lnSpc>
                <a:spcPct val="90000"/>
              </a:lnSpc>
              <a:buFont typeface="Arial" panose="020B0604020202020204" pitchFamily="34" charset="0"/>
              <a:buChar char="•"/>
            </a:pPr>
            <a:r>
              <a:rPr lang="en-GB" sz="2400">
                <a:latin typeface="Calibri" panose="020F0502020204030204" pitchFamily="34" charset="0"/>
                <a:ea typeface="Calibri" panose="020F0502020204030204" pitchFamily="34" charset="0"/>
                <a:cs typeface="Calibri" panose="020F0502020204030204" pitchFamily="34" charset="0"/>
              </a:rPr>
              <a:t>The population of Unst did however stabilise between the 2011 and 2022 Census periods</a:t>
            </a:r>
          </a:p>
          <a:p>
            <a:pPr marL="342900" lvl="1">
              <a:lnSpc>
                <a:spcPct val="90000"/>
              </a:lnSpc>
            </a:pPr>
            <a:endParaRPr lang="en-GB" sz="2400">
              <a:latin typeface="Calibri" panose="020F0502020204030204" pitchFamily="34" charset="0"/>
              <a:ea typeface="Calibri" panose="020F0502020204030204" pitchFamily="34" charset="0"/>
              <a:cs typeface="Calibri" panose="020F0502020204030204" pitchFamily="34" charset="0"/>
            </a:endParaRPr>
          </a:p>
          <a:p>
            <a:pPr marL="257175" lvl="1" indent="-257175">
              <a:lnSpc>
                <a:spcPct val="90000"/>
              </a:lnSpc>
              <a:buFont typeface="Arial" panose="020B0604020202020204" pitchFamily="34" charset="0"/>
              <a:buChar char="•"/>
            </a:pPr>
            <a:endParaRPr lang="en-GB" sz="2400" b="1">
              <a:latin typeface="Calibri" panose="020F0502020204030204" pitchFamily="34" charset="0"/>
              <a:ea typeface="Calibri" panose="020F0502020204030204" pitchFamily="34" charset="0"/>
              <a:cs typeface="Calibri" panose="020F0502020204030204" pitchFamily="34" charset="0"/>
            </a:endParaRPr>
          </a:p>
        </p:txBody>
      </p:sp>
      <p:sp>
        <p:nvSpPr>
          <p:cNvPr id="13" name="Text Placeholder 2">
            <a:extLst>
              <a:ext uri="{FF2B5EF4-FFF2-40B4-BE49-F238E27FC236}">
                <a16:creationId xmlns:a16="http://schemas.microsoft.com/office/drawing/2014/main" id="{B54F096B-1B72-7FA2-A41B-FE5AABAF286C}"/>
              </a:ext>
            </a:extLst>
          </p:cNvPr>
          <p:cNvSpPr txBox="1">
            <a:spLocks/>
          </p:cNvSpPr>
          <p:nvPr/>
        </p:nvSpPr>
        <p:spPr>
          <a:xfrm>
            <a:off x="9678334" y="20086925"/>
            <a:ext cx="10563312" cy="7924673"/>
          </a:xfrm>
          <a:prstGeom prst="roundRect">
            <a:avLst/>
          </a:prstGeom>
          <a:noFill/>
        </p:spPr>
        <p:txBody>
          <a:bodyPr vert="horz" wrap="square" lIns="0" tIns="0" rIns="0" bIns="0" rtlCol="0" anchor="t">
            <a:noAutofit/>
          </a:bodyPr>
          <a:lstStyle>
            <a:defPPr>
              <a:defRPr lang="en-US"/>
            </a:defPPr>
            <a:lvl1pPr marL="0" algn="l" defTabSz="2951866" rtl="0" eaLnBrk="1" latinLnBrk="0" hangingPunct="1">
              <a:defRPr sz="2806" kern="1200">
                <a:solidFill>
                  <a:schemeClr val="tx1">
                    <a:tint val="75000"/>
                  </a:schemeClr>
                </a:solidFill>
                <a:latin typeface="+mn-lt"/>
                <a:ea typeface="+mn-ea"/>
                <a:cs typeface="+mn-cs"/>
              </a:defRPr>
            </a:lvl1pPr>
            <a:lvl2pPr marL="1475933" algn="l" defTabSz="2951866" rtl="0" eaLnBrk="1" latinLnBrk="0" hangingPunct="1">
              <a:defRPr sz="5811" kern="1200">
                <a:solidFill>
                  <a:schemeClr val="tx1"/>
                </a:solidFill>
                <a:latin typeface="+mn-lt"/>
                <a:ea typeface="+mn-ea"/>
                <a:cs typeface="+mn-cs"/>
              </a:defRPr>
            </a:lvl2pPr>
            <a:lvl3pPr marL="2951866" algn="l" defTabSz="2951866" rtl="0" eaLnBrk="1" latinLnBrk="0" hangingPunct="1">
              <a:defRPr sz="5811" kern="1200">
                <a:solidFill>
                  <a:schemeClr val="tx1"/>
                </a:solidFill>
                <a:latin typeface="+mn-lt"/>
                <a:ea typeface="+mn-ea"/>
                <a:cs typeface="+mn-cs"/>
              </a:defRPr>
            </a:lvl3pPr>
            <a:lvl4pPr marL="4427799" algn="l" defTabSz="2951866" rtl="0" eaLnBrk="1" latinLnBrk="0" hangingPunct="1">
              <a:defRPr sz="5811" kern="1200">
                <a:solidFill>
                  <a:schemeClr val="tx1"/>
                </a:solidFill>
                <a:latin typeface="+mn-lt"/>
                <a:ea typeface="+mn-ea"/>
                <a:cs typeface="+mn-cs"/>
              </a:defRPr>
            </a:lvl4pPr>
            <a:lvl5pPr marL="5903732" algn="l" defTabSz="2951866" rtl="0" eaLnBrk="1" latinLnBrk="0" hangingPunct="1">
              <a:defRPr sz="5811" kern="1200">
                <a:solidFill>
                  <a:schemeClr val="tx1"/>
                </a:solidFill>
                <a:latin typeface="+mn-lt"/>
                <a:ea typeface="+mn-ea"/>
                <a:cs typeface="+mn-cs"/>
              </a:defRPr>
            </a:lvl5pPr>
            <a:lvl6pPr marL="7379665" algn="l" defTabSz="2951866" rtl="0" eaLnBrk="1" latinLnBrk="0" hangingPunct="1">
              <a:defRPr sz="5811" kern="1200">
                <a:solidFill>
                  <a:schemeClr val="tx1"/>
                </a:solidFill>
                <a:latin typeface="+mn-lt"/>
                <a:ea typeface="+mn-ea"/>
                <a:cs typeface="+mn-cs"/>
              </a:defRPr>
            </a:lvl6pPr>
            <a:lvl7pPr marL="8855598" algn="l" defTabSz="2951866" rtl="0" eaLnBrk="1" latinLnBrk="0" hangingPunct="1">
              <a:defRPr sz="5811" kern="1200">
                <a:solidFill>
                  <a:schemeClr val="tx1"/>
                </a:solidFill>
                <a:latin typeface="+mn-lt"/>
                <a:ea typeface="+mn-ea"/>
                <a:cs typeface="+mn-cs"/>
              </a:defRPr>
            </a:lvl7pPr>
            <a:lvl8pPr marL="10331531" algn="l" defTabSz="2951866" rtl="0" eaLnBrk="1" latinLnBrk="0" hangingPunct="1">
              <a:defRPr sz="5811" kern="1200">
                <a:solidFill>
                  <a:schemeClr val="tx1"/>
                </a:solidFill>
                <a:latin typeface="+mn-lt"/>
                <a:ea typeface="+mn-ea"/>
                <a:cs typeface="+mn-cs"/>
              </a:defRPr>
            </a:lvl8pPr>
            <a:lvl9pPr marL="11807464" algn="l" defTabSz="2951866" rtl="0" eaLnBrk="1" latinLnBrk="0" hangingPunct="1">
              <a:defRPr sz="5811" kern="1200">
                <a:solidFill>
                  <a:schemeClr val="tx1"/>
                </a:solidFill>
                <a:latin typeface="+mn-lt"/>
                <a:ea typeface="+mn-ea"/>
                <a:cs typeface="+mn-cs"/>
              </a:defRPr>
            </a:lvl9pPr>
          </a:lstStyle>
          <a:p>
            <a:r>
              <a:rPr lang="en-GB" sz="2400">
                <a:solidFill>
                  <a:schemeClr val="tx1"/>
                </a:solidFill>
                <a:latin typeface="Calibri"/>
                <a:ea typeface="Calibri"/>
                <a:cs typeface="Calibri"/>
              </a:rPr>
              <a:t>Like many of Shetland’s island communities, Unst has an above average concentration of resident employment (i.e., jobs filled by island residents irrespective of whether they work in Unst) in </a:t>
            </a:r>
            <a:r>
              <a:rPr lang="en-GB" sz="2400" b="1">
                <a:solidFill>
                  <a:schemeClr val="tx1"/>
                </a:solidFill>
                <a:latin typeface="Calibri"/>
                <a:ea typeface="Calibri"/>
                <a:cs typeface="Calibri"/>
              </a:rPr>
              <a:t>‘Agriculture, Forestry and Fishing’</a:t>
            </a:r>
            <a:r>
              <a:rPr lang="en-GB" sz="2400">
                <a:solidFill>
                  <a:schemeClr val="tx1"/>
                </a:solidFill>
                <a:latin typeface="Calibri"/>
                <a:ea typeface="Calibri"/>
                <a:cs typeface="Calibri"/>
              </a:rPr>
              <a:t>, although it is less prominent than in, for example, Whalsay and Yell.</a:t>
            </a:r>
          </a:p>
          <a:p>
            <a:endParaRPr lang="en-GB" sz="240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GB" sz="2400">
                <a:solidFill>
                  <a:schemeClr val="tx1"/>
                </a:solidFill>
                <a:latin typeface="Calibri"/>
                <a:ea typeface="Calibri"/>
                <a:cs typeface="Calibri"/>
              </a:rPr>
              <a:t>Unst overall has a relatively </a:t>
            </a:r>
            <a:r>
              <a:rPr lang="en-GB" sz="2400" b="1">
                <a:solidFill>
                  <a:schemeClr val="tx1"/>
                </a:solidFill>
                <a:latin typeface="Calibri"/>
                <a:ea typeface="Calibri"/>
                <a:cs typeface="Calibri"/>
              </a:rPr>
              <a:t>mixed economy </a:t>
            </a:r>
            <a:r>
              <a:rPr lang="en-GB" sz="2400">
                <a:solidFill>
                  <a:schemeClr val="tx1"/>
                </a:solidFill>
                <a:latin typeface="Calibri"/>
                <a:ea typeface="Calibri"/>
                <a:cs typeface="Calibri"/>
              </a:rPr>
              <a:t>with, for example, public sector employment in Baltasound Junior High School, manufacturing at the Shetland Reel Distillery and a growing tourism market.</a:t>
            </a:r>
          </a:p>
          <a:p>
            <a:endParaRPr lang="en-GB" sz="240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GB" sz="2400">
                <a:solidFill>
                  <a:schemeClr val="tx1"/>
                </a:solidFill>
                <a:latin typeface="Calibri"/>
                <a:ea typeface="Calibri"/>
                <a:cs typeface="Calibri"/>
              </a:rPr>
              <a:t>The big opportunity is however the </a:t>
            </a:r>
            <a:r>
              <a:rPr lang="en-GB" sz="2400" b="1">
                <a:solidFill>
                  <a:schemeClr val="tx1"/>
                </a:solidFill>
                <a:latin typeface="Calibri"/>
                <a:ea typeface="Calibri"/>
                <a:cs typeface="Calibri"/>
              </a:rPr>
              <a:t>Spaceport</a:t>
            </a:r>
            <a:r>
              <a:rPr lang="en-GB" sz="2400">
                <a:solidFill>
                  <a:schemeClr val="tx1"/>
                </a:solidFill>
                <a:latin typeface="Calibri"/>
                <a:ea typeface="Calibri"/>
                <a:cs typeface="Calibri"/>
              </a:rPr>
              <a:t>, which is anticipated to be ready for its first launch in July 2025. This will create direct and indirect jobs on the island and also provide it with a national and indeed international profile.</a:t>
            </a:r>
          </a:p>
          <a:p>
            <a:pPr marL="0" lvl="1" indent="0">
              <a:lnSpc>
                <a:spcPct val="90000"/>
              </a:lnSpc>
              <a:spcBef>
                <a:spcPts val="600"/>
              </a:spcBef>
              <a:spcAft>
                <a:spcPts val="600"/>
              </a:spcAft>
              <a:buNone/>
            </a:pPr>
            <a:r>
              <a:rPr lang="en-GB" sz="2400">
                <a:latin typeface="Calibri"/>
                <a:ea typeface="Calibri"/>
                <a:cs typeface="Calibri"/>
              </a:rPr>
              <a:t>Commuting to jobs off-island is though essential:</a:t>
            </a:r>
          </a:p>
          <a:p>
            <a:pPr marL="600075" lvl="2" indent="-257175">
              <a:lnSpc>
                <a:spcPct val="90000"/>
              </a:lnSpc>
              <a:buFont typeface="Arial" panose="020B0604020202020204" pitchFamily="34" charset="0"/>
              <a:buChar char="•"/>
            </a:pPr>
            <a:r>
              <a:rPr lang="en-GB" sz="2400" b="1">
                <a:latin typeface="Calibri"/>
                <a:ea typeface="Calibri"/>
                <a:cs typeface="Calibri"/>
              </a:rPr>
              <a:t>17% </a:t>
            </a:r>
            <a:r>
              <a:rPr lang="en-GB" sz="2400">
                <a:latin typeface="Calibri"/>
                <a:ea typeface="Calibri"/>
                <a:cs typeface="Calibri"/>
              </a:rPr>
              <a:t>of all Unst adults in employment travel </a:t>
            </a:r>
            <a:r>
              <a:rPr lang="en-GB" sz="2400" b="1">
                <a:latin typeface="Calibri"/>
                <a:ea typeface="Calibri"/>
                <a:cs typeface="Calibri"/>
              </a:rPr>
              <a:t>over 20km to work</a:t>
            </a:r>
            <a:r>
              <a:rPr lang="en-GB" sz="2400">
                <a:latin typeface="Calibri"/>
                <a:ea typeface="Calibri"/>
                <a:cs typeface="Calibri"/>
              </a:rPr>
              <a:t>, which implies that they work off-island</a:t>
            </a:r>
          </a:p>
          <a:p>
            <a:pPr marL="600075" lvl="2" indent="-257175">
              <a:lnSpc>
                <a:spcPct val="90000"/>
              </a:lnSpc>
              <a:buFont typeface="Arial" panose="020B0604020202020204" pitchFamily="34" charset="0"/>
              <a:buChar char="•"/>
            </a:pPr>
            <a:r>
              <a:rPr lang="en-GB" sz="2400">
                <a:latin typeface="Calibri"/>
                <a:ea typeface="Calibri"/>
                <a:cs typeface="Calibri"/>
              </a:rPr>
              <a:t>A further </a:t>
            </a:r>
            <a:r>
              <a:rPr lang="en-GB" sz="2400" b="1">
                <a:latin typeface="Calibri"/>
                <a:ea typeface="Calibri"/>
                <a:cs typeface="Calibri"/>
              </a:rPr>
              <a:t>15%</a:t>
            </a:r>
            <a:r>
              <a:rPr lang="en-GB" sz="2400">
                <a:latin typeface="Calibri"/>
                <a:ea typeface="Calibri"/>
                <a:cs typeface="Calibri"/>
              </a:rPr>
              <a:t> responded </a:t>
            </a:r>
            <a:r>
              <a:rPr lang="en-GB" sz="2400" b="1">
                <a:latin typeface="Calibri"/>
                <a:ea typeface="Calibri"/>
                <a:cs typeface="Calibri"/>
              </a:rPr>
              <a:t>‘Other’ </a:t>
            </a:r>
            <a:r>
              <a:rPr lang="en-GB" sz="2400">
                <a:latin typeface="Calibri"/>
                <a:ea typeface="Calibri"/>
                <a:cs typeface="Calibri"/>
              </a:rPr>
              <a:t>with respect to their distance travelled to work – this is likely to combine working at sea/offshore with staying off-island for the working week (e.g., staying in Lerwick Monday to Friday)</a:t>
            </a:r>
          </a:p>
          <a:p>
            <a:pPr marL="600075" lvl="2" indent="-257175">
              <a:lnSpc>
                <a:spcPct val="90000"/>
              </a:lnSpc>
              <a:buFont typeface="Arial" panose="020B0604020202020204" pitchFamily="34" charset="0"/>
              <a:buChar char="•"/>
            </a:pPr>
            <a:r>
              <a:rPr lang="en-GB" sz="2400">
                <a:latin typeface="Calibri"/>
                <a:ea typeface="Calibri"/>
                <a:cs typeface="Calibri"/>
              </a:rPr>
              <a:t>Levels of </a:t>
            </a:r>
            <a:r>
              <a:rPr lang="en-GB" sz="2400" b="1">
                <a:latin typeface="Calibri"/>
                <a:ea typeface="Calibri"/>
                <a:cs typeface="Calibri"/>
              </a:rPr>
              <a:t>car ownership</a:t>
            </a:r>
            <a:r>
              <a:rPr lang="en-GB" sz="2400">
                <a:latin typeface="Calibri"/>
                <a:ea typeface="Calibri"/>
                <a:cs typeface="Calibri"/>
              </a:rPr>
              <a:t> are not dissimilar to the Shetland average</a:t>
            </a:r>
            <a:endParaRPr lang="en-GB" sz="2400" b="1">
              <a:latin typeface="Calibri"/>
              <a:ea typeface="Calibri"/>
              <a:cs typeface="Calibri"/>
            </a:endParaRPr>
          </a:p>
          <a:p>
            <a:pPr marL="628650" lvl="1" indent="-285750">
              <a:lnSpc>
                <a:spcPct val="90000"/>
              </a:lnSpc>
              <a:buFont typeface="Arial" panose="020B0604020202020204" pitchFamily="34" charset="0"/>
              <a:buChar char="•"/>
            </a:pPr>
            <a:endParaRPr lang="en-GB" sz="2400">
              <a:latin typeface="Calibri" panose="020F0502020204030204" pitchFamily="34" charset="0"/>
              <a:ea typeface="Calibri" panose="020F0502020204030204" pitchFamily="34" charset="0"/>
              <a:cs typeface="Calibri" panose="020F0502020204030204" pitchFamily="34" charset="0"/>
            </a:endParaRPr>
          </a:p>
          <a:p>
            <a:pPr marL="0" lvl="1">
              <a:lnSpc>
                <a:spcPct val="90000"/>
              </a:lnSpc>
            </a:pPr>
            <a:endParaRPr lang="en-GB" sz="2400" b="1">
              <a:latin typeface="Calibri" panose="020F0502020204030204" pitchFamily="34" charset="0"/>
              <a:ea typeface="Calibri" panose="020F0502020204030204" pitchFamily="34" charset="0"/>
              <a:cs typeface="Calibri" panose="020F0502020204030204" pitchFamily="34" charset="0"/>
            </a:endParaRPr>
          </a:p>
        </p:txBody>
      </p:sp>
      <p:sp>
        <p:nvSpPr>
          <p:cNvPr id="22" name="Rectangle: Rounded Corners 21">
            <a:extLst>
              <a:ext uri="{FF2B5EF4-FFF2-40B4-BE49-F238E27FC236}">
                <a16:creationId xmlns:a16="http://schemas.microsoft.com/office/drawing/2014/main" id="{67F6496F-0287-C861-0A39-25079FF9C71F}"/>
              </a:ext>
            </a:extLst>
          </p:cNvPr>
          <p:cNvSpPr/>
          <p:nvPr/>
        </p:nvSpPr>
        <p:spPr>
          <a:xfrm>
            <a:off x="1152062" y="3147910"/>
            <a:ext cx="9505056" cy="895724"/>
          </a:xfrm>
          <a:prstGeom prst="roundRect">
            <a:avLst>
              <a:gd name="adj" fmla="val 50000"/>
            </a:avLst>
          </a:prstGeom>
          <a:solidFill>
            <a:srgbClr val="02345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b="1">
                <a:latin typeface="Calibri" panose="020F0502020204030204" pitchFamily="34" charset="0"/>
                <a:ea typeface="Calibri" panose="020F0502020204030204" pitchFamily="34" charset="0"/>
                <a:cs typeface="Calibri" panose="020F0502020204030204" pitchFamily="34" charset="0"/>
              </a:rPr>
              <a:t>How has population changed over time?</a:t>
            </a:r>
          </a:p>
        </p:txBody>
      </p:sp>
      <p:sp>
        <p:nvSpPr>
          <p:cNvPr id="23" name="Rectangle: Rounded Corners 22">
            <a:extLst>
              <a:ext uri="{FF2B5EF4-FFF2-40B4-BE49-F238E27FC236}">
                <a16:creationId xmlns:a16="http://schemas.microsoft.com/office/drawing/2014/main" id="{75C0DBCB-7A0C-7E90-F694-1825674DD639}"/>
              </a:ext>
            </a:extLst>
          </p:cNvPr>
          <p:cNvSpPr>
            <a:spLocks/>
          </p:cNvSpPr>
          <p:nvPr/>
        </p:nvSpPr>
        <p:spPr>
          <a:xfrm>
            <a:off x="10393430" y="19192803"/>
            <a:ext cx="9505056" cy="895724"/>
          </a:xfrm>
          <a:prstGeom prst="roundRect">
            <a:avLst>
              <a:gd name="adj" fmla="val 50000"/>
            </a:avLst>
          </a:prstGeom>
          <a:solidFill>
            <a:srgbClr val="02345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2800" b="1">
                <a:latin typeface="Calibri" panose="020F0502020204030204" pitchFamily="34" charset="0"/>
                <a:ea typeface="Calibri" panose="020F0502020204030204" pitchFamily="34" charset="0"/>
                <a:cs typeface="Calibri" panose="020F0502020204030204" pitchFamily="34" charset="0"/>
              </a:rPr>
              <a:t>What is the economic structure of Unst?</a:t>
            </a:r>
          </a:p>
        </p:txBody>
      </p:sp>
      <p:sp>
        <p:nvSpPr>
          <p:cNvPr id="72" name="Text Placeholder 2">
            <a:extLst>
              <a:ext uri="{FF2B5EF4-FFF2-40B4-BE49-F238E27FC236}">
                <a16:creationId xmlns:a16="http://schemas.microsoft.com/office/drawing/2014/main" id="{E4EB6827-EFF1-5C17-C385-911A6F2D6BC0}"/>
              </a:ext>
            </a:extLst>
          </p:cNvPr>
          <p:cNvSpPr txBox="1">
            <a:spLocks/>
          </p:cNvSpPr>
          <p:nvPr/>
        </p:nvSpPr>
        <p:spPr>
          <a:xfrm>
            <a:off x="12983432" y="11897382"/>
            <a:ext cx="7212774" cy="6117193"/>
          </a:xfrm>
          <a:prstGeom prst="rect">
            <a:avLst/>
          </a:prstGeom>
        </p:spPr>
        <p:txBody>
          <a:bodyPr vert="horz" wrap="square" lIns="0" tIns="0" rIns="0" bIns="0" rtlCol="0" anchor="t">
            <a:noAutofit/>
          </a:bodyPr>
          <a:lstStyle>
            <a:defPPr>
              <a:defRPr lang="en-US"/>
            </a:defPPr>
            <a:lvl1pPr marL="0" algn="l" defTabSz="2951866" rtl="0" eaLnBrk="1" latinLnBrk="0" hangingPunct="1">
              <a:defRPr sz="2806" kern="1200">
                <a:solidFill>
                  <a:schemeClr val="tx1">
                    <a:tint val="75000"/>
                  </a:schemeClr>
                </a:solidFill>
                <a:latin typeface="+mn-lt"/>
                <a:ea typeface="+mn-ea"/>
                <a:cs typeface="+mn-cs"/>
              </a:defRPr>
            </a:lvl1pPr>
            <a:lvl2pPr marL="1475933" algn="l" defTabSz="2951866" rtl="0" eaLnBrk="1" latinLnBrk="0" hangingPunct="1">
              <a:defRPr sz="5811" kern="1200">
                <a:solidFill>
                  <a:schemeClr val="tx1"/>
                </a:solidFill>
                <a:latin typeface="+mn-lt"/>
                <a:ea typeface="+mn-ea"/>
                <a:cs typeface="+mn-cs"/>
              </a:defRPr>
            </a:lvl2pPr>
            <a:lvl3pPr marL="2951866" algn="l" defTabSz="2951866" rtl="0" eaLnBrk="1" latinLnBrk="0" hangingPunct="1">
              <a:defRPr sz="5811" kern="1200">
                <a:solidFill>
                  <a:schemeClr val="tx1"/>
                </a:solidFill>
                <a:latin typeface="+mn-lt"/>
                <a:ea typeface="+mn-ea"/>
                <a:cs typeface="+mn-cs"/>
              </a:defRPr>
            </a:lvl3pPr>
            <a:lvl4pPr marL="4427799" algn="l" defTabSz="2951866" rtl="0" eaLnBrk="1" latinLnBrk="0" hangingPunct="1">
              <a:defRPr sz="5811" kern="1200">
                <a:solidFill>
                  <a:schemeClr val="tx1"/>
                </a:solidFill>
                <a:latin typeface="+mn-lt"/>
                <a:ea typeface="+mn-ea"/>
                <a:cs typeface="+mn-cs"/>
              </a:defRPr>
            </a:lvl4pPr>
            <a:lvl5pPr marL="5903732" algn="l" defTabSz="2951866" rtl="0" eaLnBrk="1" latinLnBrk="0" hangingPunct="1">
              <a:defRPr sz="5811" kern="1200">
                <a:solidFill>
                  <a:schemeClr val="tx1"/>
                </a:solidFill>
                <a:latin typeface="+mn-lt"/>
                <a:ea typeface="+mn-ea"/>
                <a:cs typeface="+mn-cs"/>
              </a:defRPr>
            </a:lvl5pPr>
            <a:lvl6pPr marL="7379665" algn="l" defTabSz="2951866" rtl="0" eaLnBrk="1" latinLnBrk="0" hangingPunct="1">
              <a:defRPr sz="5811" kern="1200">
                <a:solidFill>
                  <a:schemeClr val="tx1"/>
                </a:solidFill>
                <a:latin typeface="+mn-lt"/>
                <a:ea typeface="+mn-ea"/>
                <a:cs typeface="+mn-cs"/>
              </a:defRPr>
            </a:lvl6pPr>
            <a:lvl7pPr marL="8855598" algn="l" defTabSz="2951866" rtl="0" eaLnBrk="1" latinLnBrk="0" hangingPunct="1">
              <a:defRPr sz="5811" kern="1200">
                <a:solidFill>
                  <a:schemeClr val="tx1"/>
                </a:solidFill>
                <a:latin typeface="+mn-lt"/>
                <a:ea typeface="+mn-ea"/>
                <a:cs typeface="+mn-cs"/>
              </a:defRPr>
            </a:lvl7pPr>
            <a:lvl8pPr marL="10331531" algn="l" defTabSz="2951866" rtl="0" eaLnBrk="1" latinLnBrk="0" hangingPunct="1">
              <a:defRPr sz="5811" kern="1200">
                <a:solidFill>
                  <a:schemeClr val="tx1"/>
                </a:solidFill>
                <a:latin typeface="+mn-lt"/>
                <a:ea typeface="+mn-ea"/>
                <a:cs typeface="+mn-cs"/>
              </a:defRPr>
            </a:lvl8pPr>
            <a:lvl9pPr marL="11807464" algn="l" defTabSz="2951866" rtl="0" eaLnBrk="1" latinLnBrk="0" hangingPunct="1">
              <a:defRPr sz="5811" kern="1200">
                <a:solidFill>
                  <a:schemeClr val="tx1"/>
                </a:solidFill>
                <a:latin typeface="+mn-lt"/>
                <a:ea typeface="+mn-ea"/>
                <a:cs typeface="+mn-cs"/>
              </a:defRPr>
            </a:lvl9pPr>
          </a:lstStyle>
          <a:p>
            <a:pPr marL="0" lvl="1">
              <a:lnSpc>
                <a:spcPct val="90000"/>
              </a:lnSpc>
            </a:pPr>
            <a:r>
              <a:rPr lang="en-GB" sz="2400">
                <a:latin typeface="Calibri" panose="020F0502020204030204" pitchFamily="34" charset="0"/>
                <a:ea typeface="Calibri" panose="020F0502020204030204" pitchFamily="34" charset="0"/>
                <a:cs typeface="Calibri" panose="020F0502020204030204" pitchFamily="34" charset="0"/>
              </a:rPr>
              <a:t>Unst has an </a:t>
            </a:r>
            <a:r>
              <a:rPr lang="en-GB" sz="2400" b="1">
                <a:latin typeface="Calibri" panose="020F0502020204030204" pitchFamily="34" charset="0"/>
                <a:ea typeface="Calibri" panose="020F0502020204030204" pitchFamily="34" charset="0"/>
                <a:cs typeface="Calibri" panose="020F0502020204030204" pitchFamily="34" charset="0"/>
              </a:rPr>
              <a:t>ageing population </a:t>
            </a:r>
            <a:r>
              <a:rPr lang="en-GB" sz="2400">
                <a:latin typeface="Calibri" panose="020F0502020204030204" pitchFamily="34" charset="0"/>
                <a:ea typeface="Calibri" panose="020F0502020204030204" pitchFamily="34" charset="0"/>
                <a:cs typeface="Calibri" panose="020F0502020204030204" pitchFamily="34" charset="0"/>
              </a:rPr>
              <a:t>relative to mainland Shetland, and indeed Shetland overall.  In 2022:</a:t>
            </a:r>
          </a:p>
          <a:p>
            <a:pPr marL="0" lvl="1">
              <a:lnSpc>
                <a:spcPct val="90000"/>
              </a:lnSpc>
            </a:pPr>
            <a:endParaRPr lang="en-GB" sz="2400">
              <a:latin typeface="Calibri" panose="020F0502020204030204" pitchFamily="34" charset="0"/>
              <a:ea typeface="Calibri" panose="020F0502020204030204" pitchFamily="34" charset="0"/>
              <a:cs typeface="Calibri" panose="020F0502020204030204" pitchFamily="34" charset="0"/>
            </a:endParaRPr>
          </a:p>
          <a:p>
            <a:pPr marL="628650" lvl="1" indent="-285750">
              <a:lnSpc>
                <a:spcPct val="90000"/>
              </a:lnSpc>
              <a:buFont typeface="Arial" panose="020B0604020202020204" pitchFamily="34" charset="0"/>
              <a:buChar char="•"/>
            </a:pPr>
            <a:r>
              <a:rPr lang="en-GB" sz="2400">
                <a:latin typeface="Calibri" panose="020F0502020204030204" pitchFamily="34" charset="0"/>
                <a:ea typeface="Calibri" panose="020F0502020204030204" pitchFamily="34" charset="0"/>
                <a:cs typeface="Calibri" panose="020F0502020204030204" pitchFamily="34" charset="0"/>
              </a:rPr>
              <a:t>The proportion of the population </a:t>
            </a:r>
            <a:r>
              <a:rPr lang="en-GB" sz="2400" b="1">
                <a:latin typeface="Calibri" panose="020F0502020204030204" pitchFamily="34" charset="0"/>
                <a:ea typeface="Calibri" panose="020F0502020204030204" pitchFamily="34" charset="0"/>
                <a:cs typeface="Calibri" panose="020F0502020204030204" pitchFamily="34" charset="0"/>
              </a:rPr>
              <a:t>aged 65+ </a:t>
            </a:r>
            <a:r>
              <a:rPr lang="en-GB" sz="2400">
                <a:latin typeface="Calibri" panose="020F0502020204030204" pitchFamily="34" charset="0"/>
                <a:ea typeface="Calibri" panose="020F0502020204030204" pitchFamily="34" charset="0"/>
                <a:cs typeface="Calibri" panose="020F0502020204030204" pitchFamily="34" charset="0"/>
              </a:rPr>
              <a:t>was </a:t>
            </a:r>
            <a:r>
              <a:rPr lang="en-GB" sz="2400" b="1">
                <a:latin typeface="Calibri" panose="020F0502020204030204" pitchFamily="34" charset="0"/>
                <a:ea typeface="Calibri" panose="020F0502020204030204" pitchFamily="34" charset="0"/>
                <a:cs typeface="Calibri" panose="020F0502020204030204" pitchFamily="34" charset="0"/>
              </a:rPr>
              <a:t>31%</a:t>
            </a:r>
            <a:r>
              <a:rPr lang="en-GB" sz="2400">
                <a:latin typeface="Calibri" panose="020F0502020204030204" pitchFamily="34" charset="0"/>
                <a:ea typeface="Calibri" panose="020F0502020204030204" pitchFamily="34" charset="0"/>
                <a:cs typeface="Calibri" panose="020F0502020204030204" pitchFamily="34" charset="0"/>
              </a:rPr>
              <a:t>,</a:t>
            </a:r>
            <a:r>
              <a:rPr lang="en-GB" sz="2400" b="1">
                <a:latin typeface="Calibri" panose="020F0502020204030204" pitchFamily="34" charset="0"/>
                <a:ea typeface="Calibri" panose="020F0502020204030204" pitchFamily="34" charset="0"/>
                <a:cs typeface="Calibri" panose="020F0502020204030204" pitchFamily="34" charset="0"/>
              </a:rPr>
              <a:t> </a:t>
            </a:r>
            <a:r>
              <a:rPr lang="en-GB" sz="2400">
                <a:latin typeface="Calibri" panose="020F0502020204030204" pitchFamily="34" charset="0"/>
                <a:ea typeface="Calibri" panose="020F0502020204030204" pitchFamily="34" charset="0"/>
                <a:cs typeface="Calibri" panose="020F0502020204030204" pitchFamily="34" charset="0"/>
              </a:rPr>
              <a:t>compared to only </a:t>
            </a:r>
            <a:r>
              <a:rPr lang="en-GB" sz="2400" b="1">
                <a:latin typeface="Calibri" panose="020F0502020204030204" pitchFamily="34" charset="0"/>
                <a:ea typeface="Calibri" panose="020F0502020204030204" pitchFamily="34" charset="0"/>
                <a:cs typeface="Calibri" panose="020F0502020204030204" pitchFamily="34" charset="0"/>
              </a:rPr>
              <a:t>21%</a:t>
            </a:r>
            <a:r>
              <a:rPr lang="en-GB" sz="2400">
                <a:latin typeface="Calibri" panose="020F0502020204030204" pitchFamily="34" charset="0"/>
                <a:ea typeface="Calibri" panose="020F0502020204030204" pitchFamily="34" charset="0"/>
                <a:cs typeface="Calibri" panose="020F0502020204030204" pitchFamily="34" charset="0"/>
              </a:rPr>
              <a:t> on mainland Shetland</a:t>
            </a:r>
          </a:p>
          <a:p>
            <a:pPr marL="628650" lvl="1" indent="-285750">
              <a:lnSpc>
                <a:spcPct val="90000"/>
              </a:lnSpc>
              <a:buFont typeface="Arial" panose="020B0604020202020204" pitchFamily="34" charset="0"/>
              <a:buChar char="•"/>
            </a:pPr>
            <a:r>
              <a:rPr lang="en-GB" sz="2400">
                <a:latin typeface="Calibri" panose="020F0502020204030204" pitchFamily="34" charset="0"/>
                <a:ea typeface="Calibri" panose="020F0502020204030204" pitchFamily="34" charset="0"/>
                <a:cs typeface="Calibri" panose="020F0502020204030204" pitchFamily="34" charset="0"/>
              </a:rPr>
              <a:t>The proportion of</a:t>
            </a:r>
            <a:r>
              <a:rPr lang="en-GB" sz="2400" b="1">
                <a:latin typeface="Calibri" panose="020F0502020204030204" pitchFamily="34" charset="0"/>
                <a:ea typeface="Calibri" panose="020F0502020204030204" pitchFamily="34" charset="0"/>
                <a:cs typeface="Calibri" panose="020F0502020204030204" pitchFamily="34" charset="0"/>
              </a:rPr>
              <a:t> under-16s </a:t>
            </a:r>
            <a:r>
              <a:rPr lang="en-GB" sz="2400">
                <a:latin typeface="Calibri" panose="020F0502020204030204" pitchFamily="34" charset="0"/>
                <a:ea typeface="Calibri" panose="020F0502020204030204" pitchFamily="34" charset="0"/>
                <a:cs typeface="Calibri" panose="020F0502020204030204" pitchFamily="34" charset="0"/>
              </a:rPr>
              <a:t>in Unst </a:t>
            </a:r>
            <a:r>
              <a:rPr lang="en-GB" sz="2400" b="1">
                <a:latin typeface="Calibri" panose="020F0502020204030204" pitchFamily="34" charset="0"/>
                <a:ea typeface="Calibri" panose="020F0502020204030204" pitchFamily="34" charset="0"/>
                <a:cs typeface="Calibri" panose="020F0502020204030204" pitchFamily="34" charset="0"/>
              </a:rPr>
              <a:t>(19%)</a:t>
            </a:r>
            <a:r>
              <a:rPr lang="en-GB" sz="2400">
                <a:latin typeface="Calibri" panose="020F0502020204030204" pitchFamily="34" charset="0"/>
                <a:ea typeface="Calibri" panose="020F0502020204030204" pitchFamily="34" charset="0"/>
                <a:cs typeface="Calibri" panose="020F0502020204030204" pitchFamily="34" charset="0"/>
              </a:rPr>
              <a:t> was equivalent to mainland Shetland</a:t>
            </a:r>
          </a:p>
          <a:p>
            <a:pPr marL="628650" lvl="1" indent="-285750">
              <a:lnSpc>
                <a:spcPct val="90000"/>
              </a:lnSpc>
              <a:buFont typeface="Arial" panose="020B0604020202020204" pitchFamily="34" charset="0"/>
              <a:buChar char="•"/>
            </a:pPr>
            <a:r>
              <a:rPr lang="en-GB" sz="2400">
                <a:latin typeface="Calibri" panose="020F0502020204030204" pitchFamily="34" charset="0"/>
                <a:ea typeface="Calibri" panose="020F0502020204030204" pitchFamily="34" charset="0"/>
                <a:cs typeface="Calibri" panose="020F0502020204030204" pitchFamily="34" charset="0"/>
              </a:rPr>
              <a:t>As a consequence, Unst has the smallest proportion of working age residents across all of Shetland’s island communities </a:t>
            </a:r>
            <a:r>
              <a:rPr lang="en-GB" sz="2400" b="1">
                <a:latin typeface="Calibri" panose="020F0502020204030204" pitchFamily="34" charset="0"/>
                <a:ea typeface="Calibri" panose="020F0502020204030204" pitchFamily="34" charset="0"/>
                <a:cs typeface="Calibri" panose="020F0502020204030204" pitchFamily="34" charset="0"/>
              </a:rPr>
              <a:t>(50%)</a:t>
            </a:r>
            <a:endParaRPr lang="en-GB" sz="2400">
              <a:latin typeface="Calibri" panose="020F0502020204030204" pitchFamily="34" charset="0"/>
              <a:ea typeface="Calibri" panose="020F0502020204030204" pitchFamily="34" charset="0"/>
              <a:cs typeface="Calibri" panose="020F0502020204030204" pitchFamily="34" charset="0"/>
            </a:endParaRPr>
          </a:p>
          <a:p>
            <a:pPr marL="628650" lvl="1" indent="-285750">
              <a:lnSpc>
                <a:spcPct val="90000"/>
              </a:lnSpc>
              <a:buFont typeface="Arial" panose="020B0604020202020204" pitchFamily="34" charset="0"/>
              <a:buChar char="•"/>
            </a:pPr>
            <a:endParaRPr lang="en-GB" sz="2400">
              <a:latin typeface="Calibri" panose="020F0502020204030204" pitchFamily="34" charset="0"/>
              <a:ea typeface="Calibri" panose="020F0502020204030204" pitchFamily="34" charset="0"/>
              <a:cs typeface="Calibri" panose="020F0502020204030204" pitchFamily="34" charset="0"/>
            </a:endParaRPr>
          </a:p>
          <a:p>
            <a:pPr marL="0" lvl="1">
              <a:lnSpc>
                <a:spcPct val="90000"/>
              </a:lnSpc>
            </a:pPr>
            <a:r>
              <a:rPr lang="en-GB" sz="2400" err="1">
                <a:latin typeface="Calibri" panose="020F0502020204030204" pitchFamily="34" charset="0"/>
                <a:ea typeface="Calibri" panose="020F0502020204030204" pitchFamily="34" charset="0"/>
                <a:cs typeface="Calibri" panose="020F0502020204030204" pitchFamily="34" charset="0"/>
              </a:rPr>
              <a:t>Unst’s</a:t>
            </a:r>
            <a:r>
              <a:rPr lang="en-GB" sz="2400">
                <a:latin typeface="Calibri" panose="020F0502020204030204" pitchFamily="34" charset="0"/>
                <a:ea typeface="Calibri" panose="020F0502020204030204" pitchFamily="34" charset="0"/>
                <a:cs typeface="Calibri" panose="020F0502020204030204" pitchFamily="34" charset="0"/>
              </a:rPr>
              <a:t> ageing population has implications for service delivery on the island, the ability to fill island jobs and for resident travel demand.</a:t>
            </a:r>
          </a:p>
          <a:p>
            <a:endParaRPr lang="en-GB" sz="2400">
              <a:solidFill>
                <a:schemeClr val="tx1"/>
              </a:solidFill>
              <a:latin typeface="Calibri" panose="020F0502020204030204" pitchFamily="34" charset="0"/>
              <a:ea typeface="Calibri" panose="020F0502020204030204" pitchFamily="34" charset="0"/>
              <a:cs typeface="Calibri" panose="020F0502020204030204" pitchFamily="34" charset="0"/>
            </a:endParaRPr>
          </a:p>
          <a:p>
            <a:endParaRPr lang="en-GB" sz="2400">
              <a:solidFill>
                <a:schemeClr val="tx1"/>
              </a:solidFill>
              <a:latin typeface="Calibri" panose="020F0502020204030204" pitchFamily="34" charset="0"/>
              <a:ea typeface="Calibri" panose="020F0502020204030204" pitchFamily="34" charset="0"/>
              <a:cs typeface="Calibri" panose="020F0502020204030204" pitchFamily="34" charset="0"/>
            </a:endParaRPr>
          </a:p>
          <a:p>
            <a:endParaRPr lang="en-GB" sz="240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57175" lvl="1" indent="-257175">
              <a:lnSpc>
                <a:spcPct val="90000"/>
              </a:lnSpc>
              <a:buFont typeface="Arial" panose="020B0604020202020204" pitchFamily="34" charset="0"/>
              <a:buChar char="•"/>
            </a:pPr>
            <a:endParaRPr lang="en-GB" sz="2400" b="1">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Chart 1">
            <a:extLst>
              <a:ext uri="{FF2B5EF4-FFF2-40B4-BE49-F238E27FC236}">
                <a16:creationId xmlns:a16="http://schemas.microsoft.com/office/drawing/2014/main" id="{D0C03C81-8150-17BF-FD2A-EBC942091BF4}"/>
              </a:ext>
            </a:extLst>
          </p:cNvPr>
          <p:cNvGraphicFramePr/>
          <p:nvPr>
            <p:extLst>
              <p:ext uri="{D42A27DB-BD31-4B8C-83A1-F6EECF244321}">
                <p14:modId xmlns:p14="http://schemas.microsoft.com/office/powerpoint/2010/main" val="3556895363"/>
              </p:ext>
            </p:extLst>
          </p:nvPr>
        </p:nvGraphicFramePr>
        <p:xfrm>
          <a:off x="9247003" y="4355809"/>
          <a:ext cx="10949203" cy="610012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2" name="Chart 11">
            <a:extLst>
              <a:ext uri="{FF2B5EF4-FFF2-40B4-BE49-F238E27FC236}">
                <a16:creationId xmlns:a16="http://schemas.microsoft.com/office/drawing/2014/main" id="{B8D56566-1A78-B7ED-9DED-665CD1DF905A}"/>
              </a:ext>
            </a:extLst>
          </p:cNvPr>
          <p:cNvGraphicFramePr/>
          <p:nvPr>
            <p:extLst>
              <p:ext uri="{D42A27DB-BD31-4B8C-83A1-F6EECF244321}">
                <p14:modId xmlns:p14="http://schemas.microsoft.com/office/powerpoint/2010/main" val="1635929085"/>
              </p:ext>
            </p:extLst>
          </p:nvPr>
        </p:nvGraphicFramePr>
        <p:xfrm>
          <a:off x="1152062" y="11131809"/>
          <a:ext cx="11315510" cy="751367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4" name="Chart 13">
            <a:extLst>
              <a:ext uri="{FF2B5EF4-FFF2-40B4-BE49-F238E27FC236}">
                <a16:creationId xmlns:a16="http://schemas.microsoft.com/office/drawing/2014/main" id="{BC3EC794-FA3F-9E10-F616-E24FB65B3EA2}"/>
              </a:ext>
            </a:extLst>
          </p:cNvPr>
          <p:cNvGraphicFramePr>
            <a:graphicFrameLocks/>
          </p:cNvGraphicFramePr>
          <p:nvPr>
            <p:extLst>
              <p:ext uri="{D42A27DB-BD31-4B8C-83A1-F6EECF244321}">
                <p14:modId xmlns:p14="http://schemas.microsoft.com/office/powerpoint/2010/main" val="2845138538"/>
              </p:ext>
            </p:extLst>
          </p:nvPr>
        </p:nvGraphicFramePr>
        <p:xfrm>
          <a:off x="535969" y="20273254"/>
          <a:ext cx="9170522" cy="6957496"/>
        </p:xfrm>
        <a:graphic>
          <a:graphicData uri="http://schemas.openxmlformats.org/drawingml/2006/chart">
            <c:chart xmlns:c="http://schemas.openxmlformats.org/drawingml/2006/chart" xmlns:r="http://schemas.openxmlformats.org/officeDocument/2006/relationships" r:id="rId10"/>
          </a:graphicData>
        </a:graphic>
      </p:graphicFrame>
      <p:sp>
        <p:nvSpPr>
          <p:cNvPr id="15" name="TextBox 14">
            <a:extLst>
              <a:ext uri="{FF2B5EF4-FFF2-40B4-BE49-F238E27FC236}">
                <a16:creationId xmlns:a16="http://schemas.microsoft.com/office/drawing/2014/main" id="{C4749C87-9D2E-B3A4-BB1A-D2C4E0F52981}"/>
              </a:ext>
            </a:extLst>
          </p:cNvPr>
          <p:cNvSpPr txBox="1"/>
          <p:nvPr/>
        </p:nvSpPr>
        <p:spPr>
          <a:xfrm>
            <a:off x="1742543" y="20454816"/>
            <a:ext cx="2623090" cy="338554"/>
          </a:xfrm>
          <a:prstGeom prst="rect">
            <a:avLst/>
          </a:prstGeom>
          <a:noFill/>
        </p:spPr>
        <p:txBody>
          <a:bodyPr wrap="square" rtlCol="0">
            <a:spAutoFit/>
          </a:bodyPr>
          <a:lstStyle/>
          <a:p>
            <a:r>
              <a:rPr lang="en-GB" sz="1600" b="1">
                <a:solidFill>
                  <a:schemeClr val="bg1"/>
                </a:solidFill>
                <a:latin typeface="Calibri" panose="020F0502020204030204" pitchFamily="34" charset="0"/>
                <a:ea typeface="Calibri" panose="020F0502020204030204" pitchFamily="34" charset="0"/>
                <a:cs typeface="Calibri" panose="020F0502020204030204" pitchFamily="34" charset="0"/>
              </a:rPr>
              <a:t>Agriculture, Forestry, Fishing</a:t>
            </a:r>
          </a:p>
        </p:txBody>
      </p:sp>
      <p:pic>
        <p:nvPicPr>
          <p:cNvPr id="17" name="Graphic 16">
            <a:extLst>
              <a:ext uri="{FF2B5EF4-FFF2-40B4-BE49-F238E27FC236}">
                <a16:creationId xmlns:a16="http://schemas.microsoft.com/office/drawing/2014/main" id="{B99C4CFC-3D5B-FB6C-B1BB-0C2380458CF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564081" y="20285260"/>
            <a:ext cx="771524" cy="536362"/>
          </a:xfrm>
          <a:prstGeom prst="rect">
            <a:avLst/>
          </a:prstGeom>
        </p:spPr>
      </p:pic>
      <p:pic>
        <p:nvPicPr>
          <p:cNvPr id="18" name="Graphic 17" descr="Medical with solid fill">
            <a:extLst>
              <a:ext uri="{FF2B5EF4-FFF2-40B4-BE49-F238E27FC236}">
                <a16:creationId xmlns:a16="http://schemas.microsoft.com/office/drawing/2014/main" id="{705583DA-71F3-5B14-B19A-8763D25BBC4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577293" y="20840554"/>
            <a:ext cx="551725" cy="551725"/>
          </a:xfrm>
          <a:prstGeom prst="rect">
            <a:avLst/>
          </a:prstGeom>
        </p:spPr>
      </p:pic>
      <p:sp>
        <p:nvSpPr>
          <p:cNvPr id="19" name="TextBox 18">
            <a:extLst>
              <a:ext uri="{FF2B5EF4-FFF2-40B4-BE49-F238E27FC236}">
                <a16:creationId xmlns:a16="http://schemas.microsoft.com/office/drawing/2014/main" id="{09337020-DC39-6FEB-735B-135CF19B1A7E}"/>
              </a:ext>
            </a:extLst>
          </p:cNvPr>
          <p:cNvSpPr txBox="1"/>
          <p:nvPr/>
        </p:nvSpPr>
        <p:spPr>
          <a:xfrm>
            <a:off x="1749976" y="20966960"/>
            <a:ext cx="2430515" cy="338554"/>
          </a:xfrm>
          <a:prstGeom prst="rect">
            <a:avLst/>
          </a:prstGeom>
          <a:noFill/>
        </p:spPr>
        <p:txBody>
          <a:bodyPr wrap="square" rtlCol="0">
            <a:spAutoFit/>
          </a:bodyPr>
          <a:lstStyle/>
          <a:p>
            <a:r>
              <a:rPr lang="en-GB" sz="1600" b="1">
                <a:solidFill>
                  <a:schemeClr val="bg1"/>
                </a:solidFill>
                <a:latin typeface="Calibri" panose="020F0502020204030204" pitchFamily="34" charset="0"/>
                <a:ea typeface="Calibri" panose="020F0502020204030204" pitchFamily="34" charset="0"/>
                <a:cs typeface="Calibri" panose="020F0502020204030204" pitchFamily="34" charset="0"/>
              </a:rPr>
              <a:t>Health &amp; Social Work</a:t>
            </a:r>
          </a:p>
        </p:txBody>
      </p:sp>
      <p:pic>
        <p:nvPicPr>
          <p:cNvPr id="21" name="Graphic 20" descr="Captain male with solid fill">
            <a:extLst>
              <a:ext uri="{FF2B5EF4-FFF2-40B4-BE49-F238E27FC236}">
                <a16:creationId xmlns:a16="http://schemas.microsoft.com/office/drawing/2014/main" id="{04F9C66A-95E0-25E4-E0D4-AFAE6A90011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589803" y="21389868"/>
            <a:ext cx="544084" cy="544084"/>
          </a:xfrm>
          <a:prstGeom prst="rect">
            <a:avLst/>
          </a:prstGeom>
        </p:spPr>
      </p:pic>
      <p:sp>
        <p:nvSpPr>
          <p:cNvPr id="24" name="TextBox 23">
            <a:extLst>
              <a:ext uri="{FF2B5EF4-FFF2-40B4-BE49-F238E27FC236}">
                <a16:creationId xmlns:a16="http://schemas.microsoft.com/office/drawing/2014/main" id="{0B04A5EB-A8DA-B723-F1C8-89094222176F}"/>
              </a:ext>
            </a:extLst>
          </p:cNvPr>
          <p:cNvSpPr txBox="1"/>
          <p:nvPr/>
        </p:nvSpPr>
        <p:spPr>
          <a:xfrm>
            <a:off x="1749976" y="21465249"/>
            <a:ext cx="2048182" cy="338554"/>
          </a:xfrm>
          <a:prstGeom prst="rect">
            <a:avLst/>
          </a:prstGeom>
          <a:noFill/>
        </p:spPr>
        <p:txBody>
          <a:bodyPr wrap="square" rtlCol="0">
            <a:spAutoFit/>
          </a:bodyPr>
          <a:lstStyle/>
          <a:p>
            <a:r>
              <a:rPr lang="en-GB" sz="1600" b="1">
                <a:solidFill>
                  <a:schemeClr val="bg1"/>
                </a:solidFill>
                <a:latin typeface="Calibri" panose="020F0502020204030204" pitchFamily="34" charset="0"/>
                <a:ea typeface="Calibri" panose="020F0502020204030204" pitchFamily="34" charset="0"/>
                <a:cs typeface="Calibri" panose="020F0502020204030204" pitchFamily="34" charset="0"/>
              </a:rPr>
              <a:t>Transport &amp; Storage</a:t>
            </a:r>
          </a:p>
        </p:txBody>
      </p:sp>
      <p:pic>
        <p:nvPicPr>
          <p:cNvPr id="25" name="Graphic 24" descr="Mathematics with solid fill">
            <a:extLst>
              <a:ext uri="{FF2B5EF4-FFF2-40B4-BE49-F238E27FC236}">
                <a16:creationId xmlns:a16="http://schemas.microsoft.com/office/drawing/2014/main" id="{C0E80B92-E26C-97EF-9B38-98D9F0B9ACF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609881" y="23404882"/>
            <a:ext cx="618697" cy="618697"/>
          </a:xfrm>
          <a:prstGeom prst="rect">
            <a:avLst/>
          </a:prstGeom>
        </p:spPr>
      </p:pic>
      <p:pic>
        <p:nvPicPr>
          <p:cNvPr id="26" name="Graphic 25">
            <a:extLst>
              <a:ext uri="{FF2B5EF4-FFF2-40B4-BE49-F238E27FC236}">
                <a16:creationId xmlns:a16="http://schemas.microsoft.com/office/drawing/2014/main" id="{BFDBA477-EFF9-954F-B230-399528C65BBB}"/>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5755301" y="22941052"/>
            <a:ext cx="530151" cy="510515"/>
          </a:xfrm>
          <a:prstGeom prst="rect">
            <a:avLst/>
          </a:prstGeom>
        </p:spPr>
      </p:pic>
      <p:sp>
        <p:nvSpPr>
          <p:cNvPr id="27" name="TextBox 26">
            <a:extLst>
              <a:ext uri="{FF2B5EF4-FFF2-40B4-BE49-F238E27FC236}">
                <a16:creationId xmlns:a16="http://schemas.microsoft.com/office/drawing/2014/main" id="{CAA72B0F-A4D6-3BD2-6C59-864CCF10EB92}"/>
              </a:ext>
            </a:extLst>
          </p:cNvPr>
          <p:cNvSpPr txBox="1"/>
          <p:nvPr/>
        </p:nvSpPr>
        <p:spPr>
          <a:xfrm>
            <a:off x="1775674" y="23494687"/>
            <a:ext cx="1195114" cy="338554"/>
          </a:xfrm>
          <a:prstGeom prst="rect">
            <a:avLst/>
          </a:prstGeom>
          <a:noFill/>
        </p:spPr>
        <p:txBody>
          <a:bodyPr wrap="square" rtlCol="0">
            <a:spAutoFit/>
          </a:bodyPr>
          <a:lstStyle/>
          <a:p>
            <a:r>
              <a:rPr lang="en-GB" sz="1600" b="1">
                <a:solidFill>
                  <a:schemeClr val="bg1"/>
                </a:solidFill>
                <a:latin typeface="Calibri" panose="020F0502020204030204" pitchFamily="34" charset="0"/>
                <a:ea typeface="Calibri" panose="020F0502020204030204" pitchFamily="34" charset="0"/>
                <a:cs typeface="Calibri" panose="020F0502020204030204" pitchFamily="34" charset="0"/>
              </a:rPr>
              <a:t>Education</a:t>
            </a:r>
          </a:p>
        </p:txBody>
      </p:sp>
      <p:sp>
        <p:nvSpPr>
          <p:cNvPr id="28" name="TextBox 27">
            <a:extLst>
              <a:ext uri="{FF2B5EF4-FFF2-40B4-BE49-F238E27FC236}">
                <a16:creationId xmlns:a16="http://schemas.microsoft.com/office/drawing/2014/main" id="{EE99D474-E669-DD60-E779-5F6B7A7BF875}"/>
              </a:ext>
            </a:extLst>
          </p:cNvPr>
          <p:cNvSpPr txBox="1"/>
          <p:nvPr/>
        </p:nvSpPr>
        <p:spPr>
          <a:xfrm>
            <a:off x="1735101" y="22988437"/>
            <a:ext cx="1577732" cy="338554"/>
          </a:xfrm>
          <a:prstGeom prst="rect">
            <a:avLst/>
          </a:prstGeom>
          <a:noFill/>
        </p:spPr>
        <p:txBody>
          <a:bodyPr wrap="square" rtlCol="0">
            <a:spAutoFit/>
          </a:bodyPr>
          <a:lstStyle/>
          <a:p>
            <a:r>
              <a:rPr lang="en-GB" sz="1600" b="1">
                <a:solidFill>
                  <a:schemeClr val="bg1"/>
                </a:solidFill>
                <a:latin typeface="Calibri" panose="020F0502020204030204" pitchFamily="34" charset="0"/>
                <a:ea typeface="Calibri" panose="020F0502020204030204" pitchFamily="34" charset="0"/>
                <a:cs typeface="Calibri" panose="020F0502020204030204" pitchFamily="34" charset="0"/>
              </a:rPr>
              <a:t>Manufacturing</a:t>
            </a:r>
          </a:p>
        </p:txBody>
      </p:sp>
      <p:pic>
        <p:nvPicPr>
          <p:cNvPr id="29" name="Graphic 28">
            <a:extLst>
              <a:ext uri="{FF2B5EF4-FFF2-40B4-BE49-F238E27FC236}">
                <a16:creationId xmlns:a16="http://schemas.microsoft.com/office/drawing/2014/main" id="{B422963E-36FB-A17E-D4C6-C9032D31342B}"/>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6648106" y="21933069"/>
            <a:ext cx="427478" cy="448710"/>
          </a:xfrm>
          <a:prstGeom prst="rect">
            <a:avLst/>
          </a:prstGeom>
        </p:spPr>
      </p:pic>
      <p:pic>
        <p:nvPicPr>
          <p:cNvPr id="30" name="Graphic 29">
            <a:extLst>
              <a:ext uri="{FF2B5EF4-FFF2-40B4-BE49-F238E27FC236}">
                <a16:creationId xmlns:a16="http://schemas.microsoft.com/office/drawing/2014/main" id="{84FAF906-BA36-6B9D-BBB5-8052304354E8}"/>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6134825" y="22459200"/>
            <a:ext cx="618697" cy="412465"/>
          </a:xfrm>
          <a:prstGeom prst="rect">
            <a:avLst/>
          </a:prstGeom>
        </p:spPr>
      </p:pic>
      <p:sp>
        <p:nvSpPr>
          <p:cNvPr id="31" name="TextBox 30">
            <a:extLst>
              <a:ext uri="{FF2B5EF4-FFF2-40B4-BE49-F238E27FC236}">
                <a16:creationId xmlns:a16="http://schemas.microsoft.com/office/drawing/2014/main" id="{F255EC97-F13F-0E30-B87A-147A69B40DCE}"/>
              </a:ext>
            </a:extLst>
          </p:cNvPr>
          <p:cNvSpPr txBox="1"/>
          <p:nvPr/>
        </p:nvSpPr>
        <p:spPr>
          <a:xfrm>
            <a:off x="1754864" y="21968458"/>
            <a:ext cx="2410372" cy="338554"/>
          </a:xfrm>
          <a:prstGeom prst="rect">
            <a:avLst/>
          </a:prstGeom>
          <a:noFill/>
        </p:spPr>
        <p:txBody>
          <a:bodyPr wrap="square" rtlCol="0">
            <a:spAutoFit/>
          </a:bodyPr>
          <a:lstStyle/>
          <a:p>
            <a:r>
              <a:rPr lang="en-GB" sz="1600" b="1">
                <a:solidFill>
                  <a:schemeClr val="bg1"/>
                </a:solidFill>
                <a:latin typeface="Calibri" panose="020F0502020204030204" pitchFamily="34" charset="0"/>
                <a:ea typeface="Calibri" panose="020F0502020204030204" pitchFamily="34" charset="0"/>
                <a:cs typeface="Calibri" panose="020F0502020204030204" pitchFamily="34" charset="0"/>
              </a:rPr>
              <a:t>Wholesale &amp; Retail Trade</a:t>
            </a:r>
          </a:p>
        </p:txBody>
      </p:sp>
      <p:sp>
        <p:nvSpPr>
          <p:cNvPr id="32" name="TextBox 31">
            <a:extLst>
              <a:ext uri="{FF2B5EF4-FFF2-40B4-BE49-F238E27FC236}">
                <a16:creationId xmlns:a16="http://schemas.microsoft.com/office/drawing/2014/main" id="{3FA56CBF-F952-F5EE-C701-086CD097162B}"/>
              </a:ext>
            </a:extLst>
          </p:cNvPr>
          <p:cNvSpPr txBox="1"/>
          <p:nvPr/>
        </p:nvSpPr>
        <p:spPr>
          <a:xfrm>
            <a:off x="1740400" y="22487352"/>
            <a:ext cx="2410372" cy="338554"/>
          </a:xfrm>
          <a:prstGeom prst="rect">
            <a:avLst/>
          </a:prstGeom>
          <a:noFill/>
        </p:spPr>
        <p:txBody>
          <a:bodyPr wrap="square" rtlCol="0">
            <a:spAutoFit/>
          </a:bodyPr>
          <a:lstStyle/>
          <a:p>
            <a:r>
              <a:rPr lang="en-GB" sz="1600" b="1">
                <a:solidFill>
                  <a:schemeClr val="bg1"/>
                </a:solidFill>
                <a:latin typeface="Calibri" panose="020F0502020204030204" pitchFamily="34" charset="0"/>
                <a:ea typeface="Calibri" panose="020F0502020204030204" pitchFamily="34" charset="0"/>
                <a:cs typeface="Calibri" panose="020F0502020204030204" pitchFamily="34" charset="0"/>
              </a:rPr>
              <a:t>Public Admin &amp; Defence</a:t>
            </a:r>
          </a:p>
        </p:txBody>
      </p:sp>
      <p:pic>
        <p:nvPicPr>
          <p:cNvPr id="33" name="Graphic 32" descr="Bulldozer with solid fill">
            <a:extLst>
              <a:ext uri="{FF2B5EF4-FFF2-40B4-BE49-F238E27FC236}">
                <a16:creationId xmlns:a16="http://schemas.microsoft.com/office/drawing/2014/main" id="{45A4A057-59A4-067D-0301-5709868861AE}"/>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5100426" y="23867494"/>
            <a:ext cx="654875" cy="654875"/>
          </a:xfrm>
          <a:prstGeom prst="rect">
            <a:avLst/>
          </a:prstGeom>
        </p:spPr>
      </p:pic>
      <p:sp>
        <p:nvSpPr>
          <p:cNvPr id="34" name="TextBox 33">
            <a:extLst>
              <a:ext uri="{FF2B5EF4-FFF2-40B4-BE49-F238E27FC236}">
                <a16:creationId xmlns:a16="http://schemas.microsoft.com/office/drawing/2014/main" id="{D2B9E520-94FF-76B6-B0F2-48D9B6DCB9F2}"/>
              </a:ext>
            </a:extLst>
          </p:cNvPr>
          <p:cNvSpPr txBox="1"/>
          <p:nvPr/>
        </p:nvSpPr>
        <p:spPr>
          <a:xfrm>
            <a:off x="1775674" y="24014336"/>
            <a:ext cx="1577732" cy="338554"/>
          </a:xfrm>
          <a:prstGeom prst="rect">
            <a:avLst/>
          </a:prstGeom>
          <a:noFill/>
        </p:spPr>
        <p:txBody>
          <a:bodyPr wrap="square" rtlCol="0">
            <a:spAutoFit/>
          </a:bodyPr>
          <a:lstStyle/>
          <a:p>
            <a:r>
              <a:rPr lang="en-GB" sz="1600" b="1">
                <a:solidFill>
                  <a:schemeClr val="bg1"/>
                </a:solidFill>
                <a:latin typeface="Calibri" panose="020F0502020204030204" pitchFamily="34" charset="0"/>
                <a:ea typeface="Calibri" panose="020F0502020204030204" pitchFamily="34" charset="0"/>
                <a:cs typeface="Calibri" panose="020F0502020204030204" pitchFamily="34" charset="0"/>
              </a:rPr>
              <a:t>Construction</a:t>
            </a:r>
          </a:p>
        </p:txBody>
      </p:sp>
      <p:grpSp>
        <p:nvGrpSpPr>
          <p:cNvPr id="35" name="Group 34">
            <a:extLst>
              <a:ext uri="{FF2B5EF4-FFF2-40B4-BE49-F238E27FC236}">
                <a16:creationId xmlns:a16="http://schemas.microsoft.com/office/drawing/2014/main" id="{999ACD1F-D814-BA3A-4E8A-489D64FEAE5B}"/>
              </a:ext>
            </a:extLst>
          </p:cNvPr>
          <p:cNvGrpSpPr/>
          <p:nvPr/>
        </p:nvGrpSpPr>
        <p:grpSpPr>
          <a:xfrm>
            <a:off x="2733942" y="25453092"/>
            <a:ext cx="597276" cy="542980"/>
            <a:chOff x="122059" y="638651"/>
            <a:chExt cx="597306" cy="542962"/>
          </a:xfrm>
        </p:grpSpPr>
        <p:pic>
          <p:nvPicPr>
            <p:cNvPr id="36" name="Graphic 2" descr="Palette with solid fill">
              <a:extLst>
                <a:ext uri="{FF2B5EF4-FFF2-40B4-BE49-F238E27FC236}">
                  <a16:creationId xmlns:a16="http://schemas.microsoft.com/office/drawing/2014/main" id="{E685C409-0CC4-F427-4C18-2A004A2884E6}"/>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22059" y="638651"/>
              <a:ext cx="337660" cy="337660"/>
            </a:xfrm>
            <a:prstGeom prst="rect">
              <a:avLst/>
            </a:prstGeom>
          </p:spPr>
        </p:pic>
        <p:pic>
          <p:nvPicPr>
            <p:cNvPr id="37" name="Graphic 3" descr="Drama with solid fill">
              <a:extLst>
                <a:ext uri="{FF2B5EF4-FFF2-40B4-BE49-F238E27FC236}">
                  <a16:creationId xmlns:a16="http://schemas.microsoft.com/office/drawing/2014/main" id="{19C7A127-E98A-2285-CD4A-D3D3E5A101FF}"/>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242630" y="704878"/>
              <a:ext cx="476735" cy="476735"/>
            </a:xfrm>
            <a:prstGeom prst="rect">
              <a:avLst/>
            </a:prstGeom>
          </p:spPr>
        </p:pic>
      </p:grpSp>
      <p:pic>
        <p:nvPicPr>
          <p:cNvPr id="38" name="Graphic 4" descr="Remote learning science with solid fill">
            <a:extLst>
              <a:ext uri="{FF2B5EF4-FFF2-40B4-BE49-F238E27FC236}">
                <a16:creationId xmlns:a16="http://schemas.microsoft.com/office/drawing/2014/main" id="{520A7465-CABF-584D-647E-C8181235D69E}"/>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2725591" y="25943752"/>
            <a:ext cx="654867" cy="654805"/>
          </a:xfrm>
          <a:prstGeom prst="rect">
            <a:avLst/>
          </a:prstGeom>
        </p:spPr>
      </p:pic>
      <p:sp>
        <p:nvSpPr>
          <p:cNvPr id="39" name="TextBox 38">
            <a:extLst>
              <a:ext uri="{FF2B5EF4-FFF2-40B4-BE49-F238E27FC236}">
                <a16:creationId xmlns:a16="http://schemas.microsoft.com/office/drawing/2014/main" id="{9CC216B9-0093-D129-9DC1-6A232F8A3AAB}"/>
              </a:ext>
            </a:extLst>
          </p:cNvPr>
          <p:cNvSpPr txBox="1"/>
          <p:nvPr/>
        </p:nvSpPr>
        <p:spPr>
          <a:xfrm>
            <a:off x="3308793" y="25570203"/>
            <a:ext cx="3793161" cy="338554"/>
          </a:xfrm>
          <a:prstGeom prst="rect">
            <a:avLst/>
          </a:prstGeom>
          <a:noFill/>
        </p:spPr>
        <p:txBody>
          <a:bodyPr wrap="square" rtlCol="0">
            <a:spAutoFit/>
          </a:bodyPr>
          <a:lstStyle/>
          <a:p>
            <a:r>
              <a:rPr lang="en-GB" sz="1600" b="1">
                <a:solidFill>
                  <a:srgbClr val="023459"/>
                </a:solidFill>
                <a:latin typeface="Calibri" panose="020F0502020204030204" pitchFamily="34" charset="0"/>
                <a:ea typeface="Calibri" panose="020F0502020204030204" pitchFamily="34" charset="0"/>
                <a:cs typeface="Calibri" panose="020F0502020204030204" pitchFamily="34" charset="0"/>
              </a:rPr>
              <a:t>Arts, Entertainment &amp; Recreation</a:t>
            </a:r>
          </a:p>
        </p:txBody>
      </p:sp>
      <p:sp>
        <p:nvSpPr>
          <p:cNvPr id="40" name="TextBox 39">
            <a:extLst>
              <a:ext uri="{FF2B5EF4-FFF2-40B4-BE49-F238E27FC236}">
                <a16:creationId xmlns:a16="http://schemas.microsoft.com/office/drawing/2014/main" id="{4D642DBE-A15A-ACB7-8823-244E20BBFDA4}"/>
              </a:ext>
            </a:extLst>
          </p:cNvPr>
          <p:cNvSpPr txBox="1"/>
          <p:nvPr/>
        </p:nvSpPr>
        <p:spPr>
          <a:xfrm>
            <a:off x="3335440" y="26101877"/>
            <a:ext cx="4833850" cy="338554"/>
          </a:xfrm>
          <a:prstGeom prst="rect">
            <a:avLst/>
          </a:prstGeom>
          <a:noFill/>
        </p:spPr>
        <p:txBody>
          <a:bodyPr wrap="square" rtlCol="0">
            <a:spAutoFit/>
          </a:bodyPr>
          <a:lstStyle/>
          <a:p>
            <a:r>
              <a:rPr lang="en-GB" sz="1600" b="1">
                <a:solidFill>
                  <a:srgbClr val="023459"/>
                </a:solidFill>
                <a:latin typeface="Calibri" panose="020F0502020204030204" pitchFamily="34" charset="0"/>
                <a:ea typeface="Calibri" panose="020F0502020204030204" pitchFamily="34" charset="0"/>
                <a:cs typeface="Calibri" panose="020F0502020204030204" pitchFamily="34" charset="0"/>
              </a:rPr>
              <a:t>Professional, Scientific &amp; Technical Services</a:t>
            </a:r>
          </a:p>
        </p:txBody>
      </p:sp>
      <p:sp>
        <p:nvSpPr>
          <p:cNvPr id="41" name="TextBox 40">
            <a:extLst>
              <a:ext uri="{FF2B5EF4-FFF2-40B4-BE49-F238E27FC236}">
                <a16:creationId xmlns:a16="http://schemas.microsoft.com/office/drawing/2014/main" id="{5342391A-5B36-1418-26D6-CAB96F5505C9}"/>
              </a:ext>
            </a:extLst>
          </p:cNvPr>
          <p:cNvSpPr txBox="1"/>
          <p:nvPr/>
        </p:nvSpPr>
        <p:spPr>
          <a:xfrm>
            <a:off x="4820111" y="25025907"/>
            <a:ext cx="3793161" cy="338554"/>
          </a:xfrm>
          <a:prstGeom prst="rect">
            <a:avLst/>
          </a:prstGeom>
          <a:noFill/>
        </p:spPr>
        <p:txBody>
          <a:bodyPr wrap="square" rtlCol="0">
            <a:spAutoFit/>
          </a:bodyPr>
          <a:lstStyle/>
          <a:p>
            <a:r>
              <a:rPr lang="en-GB" sz="1600" b="1">
                <a:solidFill>
                  <a:srgbClr val="023459"/>
                </a:solidFill>
                <a:latin typeface="Calibri" panose="020F0502020204030204" pitchFamily="34" charset="0"/>
                <a:ea typeface="Calibri" panose="020F0502020204030204" pitchFamily="34" charset="0"/>
                <a:cs typeface="Calibri" panose="020F0502020204030204" pitchFamily="34" charset="0"/>
              </a:rPr>
              <a:t>Administrative and Support Service</a:t>
            </a:r>
          </a:p>
        </p:txBody>
      </p:sp>
      <p:pic>
        <p:nvPicPr>
          <p:cNvPr id="42" name="Graphic 41" descr="Keyboard with solid fill">
            <a:extLst>
              <a:ext uri="{FF2B5EF4-FFF2-40B4-BE49-F238E27FC236}">
                <a16:creationId xmlns:a16="http://schemas.microsoft.com/office/drawing/2014/main" id="{C866F807-491E-EA97-1ECE-6C0E682A55A7}"/>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4165236" y="24884929"/>
            <a:ext cx="654875" cy="654875"/>
          </a:xfrm>
          <a:prstGeom prst="rect">
            <a:avLst/>
          </a:prstGeom>
        </p:spPr>
      </p:pic>
      <p:sp>
        <p:nvSpPr>
          <p:cNvPr id="43" name="TextBox 42">
            <a:extLst>
              <a:ext uri="{FF2B5EF4-FFF2-40B4-BE49-F238E27FC236}">
                <a16:creationId xmlns:a16="http://schemas.microsoft.com/office/drawing/2014/main" id="{883314F6-BB6D-6033-AE01-751F77572759}"/>
              </a:ext>
            </a:extLst>
          </p:cNvPr>
          <p:cNvSpPr txBox="1"/>
          <p:nvPr/>
        </p:nvSpPr>
        <p:spPr>
          <a:xfrm>
            <a:off x="5121230" y="24544872"/>
            <a:ext cx="3576126" cy="338554"/>
          </a:xfrm>
          <a:prstGeom prst="rect">
            <a:avLst/>
          </a:prstGeom>
          <a:noFill/>
        </p:spPr>
        <p:txBody>
          <a:bodyPr wrap="square" rtlCol="0">
            <a:spAutoFit/>
          </a:bodyPr>
          <a:lstStyle/>
          <a:p>
            <a:r>
              <a:rPr lang="en-GB" sz="1600" b="1">
                <a:solidFill>
                  <a:srgbClr val="023459"/>
                </a:solidFill>
                <a:latin typeface="Calibri" panose="020F0502020204030204" pitchFamily="34" charset="0"/>
                <a:ea typeface="Calibri" panose="020F0502020204030204" pitchFamily="34" charset="0"/>
                <a:cs typeface="Calibri" panose="020F0502020204030204" pitchFamily="34" charset="0"/>
              </a:rPr>
              <a:t>Accommodation and Food Services</a:t>
            </a:r>
          </a:p>
        </p:txBody>
      </p:sp>
      <p:pic>
        <p:nvPicPr>
          <p:cNvPr id="44" name="Graphic 43" descr="Hotel Bell with solid fill">
            <a:extLst>
              <a:ext uri="{FF2B5EF4-FFF2-40B4-BE49-F238E27FC236}">
                <a16:creationId xmlns:a16="http://schemas.microsoft.com/office/drawing/2014/main" id="{A6DD21FF-E1F6-51B3-CEEF-9AC4275FA154}"/>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4589617" y="24522369"/>
            <a:ext cx="510809" cy="343501"/>
          </a:xfrm>
          <a:prstGeom prst="rect">
            <a:avLst/>
          </a:prstGeom>
        </p:spPr>
      </p:pic>
      <p:sp>
        <p:nvSpPr>
          <p:cNvPr id="45" name="TextBox 44">
            <a:extLst>
              <a:ext uri="{FF2B5EF4-FFF2-40B4-BE49-F238E27FC236}">
                <a16:creationId xmlns:a16="http://schemas.microsoft.com/office/drawing/2014/main" id="{52BB18CE-1BB5-A07B-E396-CD67B86995C3}"/>
              </a:ext>
            </a:extLst>
          </p:cNvPr>
          <p:cNvSpPr txBox="1"/>
          <p:nvPr/>
        </p:nvSpPr>
        <p:spPr>
          <a:xfrm>
            <a:off x="3353406" y="26604639"/>
            <a:ext cx="4833850" cy="338554"/>
          </a:xfrm>
          <a:prstGeom prst="rect">
            <a:avLst/>
          </a:prstGeom>
          <a:noFill/>
        </p:spPr>
        <p:txBody>
          <a:bodyPr wrap="square" rtlCol="0">
            <a:spAutoFit/>
          </a:bodyPr>
          <a:lstStyle/>
          <a:p>
            <a:r>
              <a:rPr lang="en-GB" sz="1600" b="1">
                <a:solidFill>
                  <a:srgbClr val="023459"/>
                </a:solidFill>
                <a:latin typeface="Calibri" panose="020F0502020204030204" pitchFamily="34" charset="0"/>
                <a:ea typeface="Calibri" panose="020F0502020204030204" pitchFamily="34" charset="0"/>
                <a:cs typeface="Calibri" panose="020F0502020204030204" pitchFamily="34" charset="0"/>
              </a:rPr>
              <a:t>Mining and Quarrying</a:t>
            </a:r>
          </a:p>
        </p:txBody>
      </p:sp>
      <p:pic>
        <p:nvPicPr>
          <p:cNvPr id="47" name="Graphic 46" descr="Mining tools with solid fill">
            <a:extLst>
              <a:ext uri="{FF2B5EF4-FFF2-40B4-BE49-F238E27FC236}">
                <a16:creationId xmlns:a16="http://schemas.microsoft.com/office/drawing/2014/main" id="{97A77CC0-1DC4-7552-93DF-4017A242911F}"/>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2842444" y="26575131"/>
            <a:ext cx="368062" cy="368062"/>
          </a:xfrm>
          <a:prstGeom prst="rect">
            <a:avLst/>
          </a:prstGeom>
        </p:spPr>
      </p:pic>
    </p:spTree>
    <p:extLst>
      <p:ext uri="{BB962C8B-B14F-4D97-AF65-F5344CB8AC3E}">
        <p14:creationId xmlns:p14="http://schemas.microsoft.com/office/powerpoint/2010/main" val="4133668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9C01C0-30FE-785B-4B27-B726D291043D}"/>
              </a:ext>
            </a:extLst>
          </p:cNvPr>
          <p:cNvPicPr>
            <a:picLocks noGrp="1" noRot="1" noChangeAspect="1" noMove="1" noResize="1" noEditPoints="1" noAdjustHandles="1" noChangeArrowheads="1" noChangeShapeType="1" noCrop="1"/>
          </p:cNvPicPr>
          <p:nvPr/>
        </p:nvPicPr>
        <p:blipFill>
          <a:blip r:embed="rId3">
            <a:duotone>
              <a:schemeClr val="accent2">
                <a:shade val="45000"/>
                <a:satMod val="135000"/>
              </a:schemeClr>
              <a:prstClr val="white"/>
            </a:duotone>
          </a:blip>
          <a:srcRect t="2419"/>
          <a:stretch/>
        </p:blipFill>
        <p:spPr>
          <a:xfrm>
            <a:off x="2095937" y="16474601"/>
            <a:ext cx="17169395" cy="11799933"/>
          </a:xfrm>
          <a:prstGeom prst="rect">
            <a:avLst/>
          </a:prstGeom>
        </p:spPr>
      </p:pic>
      <p:sp>
        <p:nvSpPr>
          <p:cNvPr id="16" name="TextBox 15">
            <a:extLst>
              <a:ext uri="{FF2B5EF4-FFF2-40B4-BE49-F238E27FC236}">
                <a16:creationId xmlns:a16="http://schemas.microsoft.com/office/drawing/2014/main" id="{1CCE607A-663B-1083-0E9C-D75ABC39D5FE}"/>
              </a:ext>
            </a:extLst>
          </p:cNvPr>
          <p:cNvSpPr txBox="1"/>
          <p:nvPr/>
        </p:nvSpPr>
        <p:spPr>
          <a:xfrm>
            <a:off x="11158312" y="16592483"/>
            <a:ext cx="1636410" cy="584775"/>
          </a:xfrm>
          <a:prstGeom prst="rect">
            <a:avLst/>
          </a:prstGeom>
          <a:noFill/>
        </p:spPr>
        <p:txBody>
          <a:bodyPr wrap="none" rtlCol="0">
            <a:spAutoFit/>
          </a:bodyPr>
          <a:lstStyle/>
          <a:p>
            <a:r>
              <a:rPr lang="en-GB" sz="3200" b="1">
                <a:solidFill>
                  <a:srgbClr val="023459"/>
                </a:solidFill>
                <a:latin typeface="Calibri" panose="020F0502020204030204" pitchFamily="34" charset="0"/>
                <a:ea typeface="Calibri" panose="020F0502020204030204" pitchFamily="34" charset="0"/>
                <a:cs typeface="Calibri" panose="020F0502020204030204" pitchFamily="34" charset="0"/>
              </a:rPr>
              <a:t>Belmont</a:t>
            </a:r>
          </a:p>
        </p:txBody>
      </p:sp>
      <p:sp>
        <p:nvSpPr>
          <p:cNvPr id="17" name="TextBox 16">
            <a:extLst>
              <a:ext uri="{FF2B5EF4-FFF2-40B4-BE49-F238E27FC236}">
                <a16:creationId xmlns:a16="http://schemas.microsoft.com/office/drawing/2014/main" id="{278A21DB-A23F-F298-A41E-E074581B77AB}"/>
              </a:ext>
            </a:extLst>
          </p:cNvPr>
          <p:cNvSpPr txBox="1"/>
          <p:nvPr/>
        </p:nvSpPr>
        <p:spPr>
          <a:xfrm>
            <a:off x="6883400" y="19105039"/>
            <a:ext cx="1546642" cy="584775"/>
          </a:xfrm>
          <a:prstGeom prst="rect">
            <a:avLst/>
          </a:prstGeom>
          <a:noFill/>
        </p:spPr>
        <p:txBody>
          <a:bodyPr wrap="none" rtlCol="0">
            <a:spAutoFit/>
          </a:bodyPr>
          <a:lstStyle/>
          <a:p>
            <a:r>
              <a:rPr lang="en-GB" sz="3200" b="1">
                <a:solidFill>
                  <a:srgbClr val="023459"/>
                </a:solidFill>
                <a:latin typeface="Calibri" panose="020F0502020204030204" pitchFamily="34" charset="0"/>
                <a:ea typeface="Calibri" panose="020F0502020204030204" pitchFamily="34" charset="0"/>
                <a:cs typeface="Calibri" panose="020F0502020204030204" pitchFamily="34" charset="0"/>
              </a:rPr>
              <a:t>Gutcher</a:t>
            </a:r>
          </a:p>
        </p:txBody>
      </p:sp>
      <p:sp>
        <p:nvSpPr>
          <p:cNvPr id="21" name="TextBox 20">
            <a:extLst>
              <a:ext uri="{FF2B5EF4-FFF2-40B4-BE49-F238E27FC236}">
                <a16:creationId xmlns:a16="http://schemas.microsoft.com/office/drawing/2014/main" id="{C236DEAD-4F98-7200-AE59-603539252CC2}"/>
              </a:ext>
            </a:extLst>
          </p:cNvPr>
          <p:cNvSpPr txBox="1"/>
          <p:nvPr/>
        </p:nvSpPr>
        <p:spPr>
          <a:xfrm>
            <a:off x="11100151" y="17372121"/>
            <a:ext cx="4734516" cy="715089"/>
          </a:xfrm>
          <a:prstGeom prst="roundRect">
            <a:avLst/>
          </a:prstGeom>
          <a:noFill/>
        </p:spPr>
        <p:txBody>
          <a:bodyPr wrap="square" lIns="91440" tIns="45720" rIns="91440" bIns="45720" anchor="t">
            <a:spAutoFit/>
          </a:bodyPr>
          <a:lstStyle/>
          <a:p>
            <a:pPr indent="-1132840">
              <a:lnSpc>
                <a:spcPct val="90000"/>
              </a:lnSpc>
            </a:pPr>
            <a:r>
              <a:rPr lang="en-GB" sz="2000">
                <a:latin typeface="Calibri"/>
                <a:ea typeface="Calibri"/>
                <a:cs typeface="Calibri"/>
              </a:rPr>
              <a:t>Linkspan berth  </a:t>
            </a:r>
            <a:endParaRPr lang="en-US">
              <a:latin typeface="Calibri"/>
              <a:ea typeface="Calibri"/>
              <a:cs typeface="Calibri"/>
            </a:endParaRPr>
          </a:p>
          <a:p>
            <a:pPr indent="-1132840">
              <a:lnSpc>
                <a:spcPct val="90000"/>
              </a:lnSpc>
            </a:pPr>
            <a:r>
              <a:rPr lang="en-GB" sz="2000">
                <a:latin typeface="Calibri"/>
                <a:ea typeface="Calibri"/>
                <a:cs typeface="Calibri"/>
              </a:rPr>
              <a:t>Not used for overnighting</a:t>
            </a:r>
          </a:p>
        </p:txBody>
      </p:sp>
      <p:sp>
        <p:nvSpPr>
          <p:cNvPr id="4" name="Rectangle 3">
            <a:extLst>
              <a:ext uri="{FF2B5EF4-FFF2-40B4-BE49-F238E27FC236}">
                <a16:creationId xmlns:a16="http://schemas.microsoft.com/office/drawing/2014/main" id="{CFC00CAC-A815-C7B9-F4F8-A34B37047FBB}"/>
              </a:ext>
            </a:extLst>
          </p:cNvPr>
          <p:cNvSpPr/>
          <p:nvPr/>
        </p:nvSpPr>
        <p:spPr>
          <a:xfrm>
            <a:off x="624344" y="733936"/>
            <a:ext cx="20112583" cy="2162310"/>
          </a:xfrm>
          <a:prstGeom prst="rect">
            <a:avLst/>
          </a:prstGeom>
          <a:solidFill>
            <a:srgbClr val="023459"/>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56D1EC4-A310-D775-9EB1-C38CDF14D86C}"/>
              </a:ext>
            </a:extLst>
          </p:cNvPr>
          <p:cNvSpPr txBox="1"/>
          <p:nvPr/>
        </p:nvSpPr>
        <p:spPr>
          <a:xfrm>
            <a:off x="0" y="1224477"/>
            <a:ext cx="21383625" cy="1323439"/>
          </a:xfrm>
          <a:prstGeom prst="rect">
            <a:avLst/>
          </a:prstGeom>
          <a:noFill/>
        </p:spPr>
        <p:txBody>
          <a:bodyPr wrap="square" rtlCol="0" anchor="ctr">
            <a:spAutoFit/>
          </a:bodyPr>
          <a:lstStyle/>
          <a:p>
            <a:pPr algn="ctr">
              <a:spcBef>
                <a:spcPts val="1200"/>
              </a:spcBef>
              <a:spcAft>
                <a:spcPts val="1200"/>
              </a:spcAft>
            </a:pPr>
            <a:r>
              <a:rPr lang="en-GB" sz="8000" b="1">
                <a:solidFill>
                  <a:schemeClr val="bg1"/>
                </a:solidFill>
                <a:latin typeface="Source Sans Pro" panose="020B0503030403020204" pitchFamily="34" charset="0"/>
                <a:ea typeface="Source Sans Pro" panose="020B0503030403020204" pitchFamily="34" charset="0"/>
              </a:rPr>
              <a:t>Vessel and Port Profiles</a:t>
            </a:r>
          </a:p>
        </p:txBody>
      </p:sp>
      <p:sp>
        <p:nvSpPr>
          <p:cNvPr id="8" name="TextBox 7">
            <a:extLst>
              <a:ext uri="{FF2B5EF4-FFF2-40B4-BE49-F238E27FC236}">
                <a16:creationId xmlns:a16="http://schemas.microsoft.com/office/drawing/2014/main" id="{BD3E53EF-F849-4F81-EC10-4436AE7BE216}"/>
              </a:ext>
            </a:extLst>
          </p:cNvPr>
          <p:cNvSpPr txBox="1"/>
          <p:nvPr/>
        </p:nvSpPr>
        <p:spPr>
          <a:xfrm>
            <a:off x="8634243" y="3766283"/>
            <a:ext cx="12050125" cy="5093702"/>
          </a:xfrm>
          <a:prstGeom prst="rect">
            <a:avLst/>
          </a:prstGeom>
          <a:noFill/>
        </p:spPr>
        <p:txBody>
          <a:bodyPr wrap="square">
            <a:spAutoFit/>
          </a:bodyPr>
          <a:lstStyle/>
          <a:p>
            <a:pPr marL="0" marR="0" lvl="0" indent="0" defTabSz="685800" rtl="0" eaLnBrk="1" fontAlgn="auto" latinLnBrk="0" hangingPunct="1">
              <a:spcAft>
                <a:spcPts val="600"/>
              </a:spcAft>
              <a:buClrTx/>
              <a:buSzTx/>
              <a:buFont typeface="Arial" panose="020B0604020202020204" pitchFamily="34" charset="0"/>
              <a:buNone/>
              <a:tabLst/>
              <a:defRPr/>
            </a:pPr>
            <a:r>
              <a:rPr kumimoji="0" lang="en-GB" sz="2800" b="1"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MV </a:t>
            </a:r>
            <a:r>
              <a:rPr kumimoji="0" lang="en-GB" sz="2800" b="1" i="1"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Bigga</a:t>
            </a:r>
            <a:endParaRPr kumimoji="0" lang="en-GB" sz="2800" b="1"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defTabSz="685800" rtl="0" eaLnBrk="1" fontAlgn="auto" latinLnBrk="0" hangingPunct="1">
              <a:spcAft>
                <a:spcPts val="600"/>
              </a:spcAft>
              <a:buClrTx/>
              <a:buSzTx/>
              <a:buFont typeface="Arial" panose="020B0604020202020204" pitchFamily="34" charset="0"/>
              <a:buNone/>
              <a:tabLst/>
              <a:defRPr/>
            </a:pPr>
            <a:r>
              <a:rPr kumimoji="0" lang="en-GB" sz="2800"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Entered service: 1991</a:t>
            </a:r>
          </a:p>
          <a:p>
            <a:pPr marL="0" marR="0" lvl="0" indent="0" defTabSz="685800" rtl="0" eaLnBrk="1" fontAlgn="auto" latinLnBrk="0" hangingPunct="1">
              <a:spcAft>
                <a:spcPts val="600"/>
              </a:spcAft>
              <a:buClrTx/>
              <a:buSzTx/>
              <a:buFont typeface="Arial" panose="020B0604020202020204" pitchFamily="34" charset="0"/>
              <a:buNone/>
              <a:tabLst/>
              <a:defRPr/>
            </a:pPr>
            <a:r>
              <a:rPr kumimoji="0" lang="en-GB" sz="2800"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Passenger capacity (max): 96</a:t>
            </a:r>
          </a:p>
          <a:p>
            <a:pPr marL="0" marR="0" lvl="0" indent="0" defTabSz="685800" rtl="0" eaLnBrk="1" fontAlgn="auto" latinLnBrk="0" hangingPunct="1">
              <a:spcAft>
                <a:spcPts val="600"/>
              </a:spcAft>
              <a:buClrTx/>
              <a:buSzTx/>
              <a:buFont typeface="Arial" panose="020B0604020202020204" pitchFamily="34" charset="0"/>
              <a:buNone/>
              <a:tabLst/>
              <a:defRPr/>
            </a:pPr>
            <a:r>
              <a:rPr kumimoji="0" lang="en-GB" sz="2800"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Car capacity (Source: SIC): 14</a:t>
            </a:r>
          </a:p>
          <a:p>
            <a:pPr marL="0" marR="0" lvl="0" indent="0" defTabSz="685800" rtl="0" eaLnBrk="1" fontAlgn="auto" latinLnBrk="0" hangingPunct="1">
              <a:spcAft>
                <a:spcPts val="600"/>
              </a:spcAft>
              <a:buClrTx/>
              <a:buSzTx/>
              <a:buFont typeface="Arial" panose="020B0604020202020204" pitchFamily="34" charset="0"/>
              <a:buNone/>
              <a:tabLst/>
              <a:defRPr/>
            </a:pPr>
            <a:r>
              <a:rPr kumimoji="0" lang="en-GB" sz="2800"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Overnight berth: Gutcher, Yell</a:t>
            </a:r>
          </a:p>
          <a:p>
            <a:pPr marL="0" marR="0" lvl="0" indent="0" defTabSz="685800" rtl="0" eaLnBrk="1" fontAlgn="auto" latinLnBrk="0" hangingPunct="1">
              <a:spcAft>
                <a:spcPts val="600"/>
              </a:spcAft>
              <a:buClrTx/>
              <a:buSzTx/>
              <a:buFont typeface="Arial" panose="020B0604020202020204" pitchFamily="34" charset="0"/>
              <a:buNone/>
              <a:tabLst/>
              <a:defRPr/>
            </a:pPr>
            <a:r>
              <a:rPr kumimoji="0" lang="en-GB" sz="2800"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Other points of note:  </a:t>
            </a:r>
          </a:p>
          <a:p>
            <a:pPr marL="257175" marR="0" lvl="0" indent="-257175" defTabSz="685800" rtl="0" eaLnBrk="1" fontAlgn="auto" latinLnBrk="0" hangingPunct="1">
              <a:spcAft>
                <a:spcPts val="600"/>
              </a:spcAft>
              <a:buClrTx/>
              <a:buSzTx/>
              <a:buFont typeface="Arial" panose="020B0604020202020204" pitchFamily="34" charset="0"/>
              <a:buChar char="•"/>
              <a:tabLst/>
              <a:defRPr/>
            </a:pPr>
            <a:r>
              <a:rPr kumimoji="0" lang="en-GB" sz="2800" b="0"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Ageing vessel for which parts are becoming harder to source</a:t>
            </a:r>
          </a:p>
          <a:p>
            <a:pPr marL="257175" marR="0" lvl="0" indent="-257175" defTabSz="685800" rtl="0" eaLnBrk="1" fontAlgn="auto" latinLnBrk="0" hangingPunct="1">
              <a:spcAft>
                <a:spcPts val="600"/>
              </a:spcAft>
              <a:buClrTx/>
              <a:buSzTx/>
              <a:buFont typeface="Arial" panose="020B0604020202020204" pitchFamily="34" charset="0"/>
              <a:buChar char="•"/>
              <a:tabLst/>
              <a:defRPr/>
            </a:pPr>
            <a:r>
              <a:rPr kumimoji="0" lang="en-GB" sz="2800" b="0"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Size of modern vehicles means that MV </a:t>
            </a:r>
            <a:r>
              <a:rPr kumimoji="0" lang="en-GB" sz="2800" b="0" i="1"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Bigga</a:t>
            </a:r>
            <a:r>
              <a:rPr kumimoji="0" lang="en-GB" sz="2800" b="0"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 cannot routinely carry 14 cars</a:t>
            </a:r>
          </a:p>
          <a:p>
            <a:pPr marL="257175" marR="0" lvl="0" indent="-257175" defTabSz="685800" rtl="0" eaLnBrk="1" fontAlgn="auto" latinLnBrk="0" hangingPunct="1">
              <a:spcAft>
                <a:spcPts val="600"/>
              </a:spcAft>
              <a:buClrTx/>
              <a:buSzTx/>
              <a:buFont typeface="Arial" panose="020B0604020202020204" pitchFamily="34" charset="0"/>
              <a:buChar char="•"/>
              <a:tabLst/>
              <a:defRPr/>
            </a:pPr>
            <a:r>
              <a:rPr kumimoji="0" lang="en-GB" sz="2800" b="0"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Passenger accommodation below the waterline</a:t>
            </a:r>
          </a:p>
          <a:p>
            <a:pPr marL="257175" marR="0" lvl="0" indent="-257175" defTabSz="685800" rtl="0" eaLnBrk="1" fontAlgn="auto" latinLnBrk="0" hangingPunct="1">
              <a:spcAft>
                <a:spcPts val="600"/>
              </a:spcAft>
              <a:buClrTx/>
              <a:buSzTx/>
              <a:buFont typeface="Arial" panose="020B0604020202020204" pitchFamily="34" charset="0"/>
              <a:buChar char="•"/>
              <a:tabLst/>
              <a:defRPr/>
            </a:pPr>
            <a:r>
              <a:rPr lang="en-GB" sz="2800">
                <a:latin typeface="Calibri" panose="020F0502020204030204" pitchFamily="34" charset="0"/>
                <a:ea typeface="Calibri" panose="020F0502020204030204" pitchFamily="34" charset="0"/>
                <a:cs typeface="Calibri" panose="020F0502020204030204" pitchFamily="34" charset="0"/>
              </a:rPr>
              <a:t>Limited cargo deadweight</a:t>
            </a:r>
            <a:endParaRPr kumimoji="0" lang="en-GB" sz="2800" b="0"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683DDDD2-5E43-BD2F-A9A1-09F387C1B0F3}"/>
              </a:ext>
            </a:extLst>
          </p:cNvPr>
          <p:cNvSpPr txBox="1"/>
          <p:nvPr/>
        </p:nvSpPr>
        <p:spPr>
          <a:xfrm>
            <a:off x="8634244" y="9762278"/>
            <a:ext cx="12102682" cy="5093702"/>
          </a:xfrm>
          <a:prstGeom prst="rect">
            <a:avLst/>
          </a:prstGeom>
          <a:noFill/>
        </p:spPr>
        <p:txBody>
          <a:bodyPr wrap="square">
            <a:spAutoFit/>
          </a:bodyPr>
          <a:lstStyle/>
          <a:p>
            <a:pPr marL="0" marR="0" lvl="0" indent="0" defTabSz="914400" rtl="0" eaLnBrk="1" fontAlgn="auto" latinLnBrk="0" hangingPunct="1">
              <a:spcBef>
                <a:spcPts val="0"/>
              </a:spcBef>
              <a:spcAft>
                <a:spcPts val="600"/>
              </a:spcAft>
              <a:buClrTx/>
              <a:buSzTx/>
              <a:buFontTx/>
              <a:buNone/>
              <a:tabLst/>
              <a:defRPr/>
            </a:pPr>
            <a:r>
              <a:rPr kumimoji="0" lang="en-GB" sz="2800" b="1"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MV </a:t>
            </a:r>
            <a:r>
              <a:rPr kumimoji="0" lang="en-GB" sz="2800" b="1" i="1" u="none" strike="noStrike" kern="1200" cap="none" spc="0" normalizeH="0" baseline="0" noProof="0" err="1">
                <a:ln>
                  <a:noFill/>
                </a:ln>
                <a:effectLst/>
                <a:uLnTx/>
                <a:uFillTx/>
                <a:latin typeface="Calibri" panose="020F0502020204030204" pitchFamily="34" charset="0"/>
                <a:ea typeface="Calibri" panose="020F0502020204030204" pitchFamily="34" charset="0"/>
                <a:cs typeface="Calibri" panose="020F0502020204030204" pitchFamily="34" charset="0"/>
              </a:rPr>
              <a:t>Geira</a:t>
            </a:r>
            <a:endParaRPr kumimoji="0" lang="en-GB" sz="2800" b="1"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1" fontAlgn="auto" latinLnBrk="0" hangingPunct="1">
              <a:spcBef>
                <a:spcPts val="0"/>
              </a:spcBef>
              <a:spcAft>
                <a:spcPts val="600"/>
              </a:spcAft>
              <a:buClrTx/>
              <a:buSzTx/>
              <a:buFontTx/>
              <a:buNone/>
              <a:tabLst/>
              <a:defRPr/>
            </a:pPr>
            <a:r>
              <a:rPr kumimoji="0" lang="en-GB" sz="2800"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Entered service: </a:t>
            </a:r>
            <a:r>
              <a:rPr lang="en-GB" sz="2800">
                <a:latin typeface="Calibri" panose="020F0502020204030204" pitchFamily="34" charset="0"/>
                <a:ea typeface="Calibri" panose="020F0502020204030204" pitchFamily="34" charset="0"/>
                <a:cs typeface="Calibri" panose="020F0502020204030204" pitchFamily="34" charset="0"/>
              </a:rPr>
              <a:t>1988</a:t>
            </a:r>
            <a:endParaRPr kumimoji="0" lang="en-GB" sz="2800"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defTabSz="914400" rtl="0" eaLnBrk="1" fontAlgn="auto" latinLnBrk="0" hangingPunct="1">
              <a:spcBef>
                <a:spcPts val="0"/>
              </a:spcBef>
              <a:spcAft>
                <a:spcPts val="600"/>
              </a:spcAft>
              <a:buClrTx/>
              <a:buSzTx/>
              <a:buFontTx/>
              <a:buNone/>
              <a:tabLst/>
              <a:defRPr/>
            </a:pPr>
            <a:r>
              <a:rPr kumimoji="0" lang="en-GB" sz="2800"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Passenger capacity: 96</a:t>
            </a:r>
          </a:p>
          <a:p>
            <a:pPr marL="0" marR="0" lvl="0" indent="0" defTabSz="914400" rtl="0" eaLnBrk="1" fontAlgn="auto" latinLnBrk="0" hangingPunct="1">
              <a:spcBef>
                <a:spcPts val="0"/>
              </a:spcBef>
              <a:spcAft>
                <a:spcPts val="600"/>
              </a:spcAft>
              <a:buClrTx/>
              <a:buSzTx/>
              <a:buFontTx/>
              <a:buNone/>
              <a:tabLst/>
              <a:defRPr/>
            </a:pPr>
            <a:r>
              <a:rPr kumimoji="0" lang="en-GB" sz="2800"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Car capacity (Source: SIC): 10</a:t>
            </a:r>
          </a:p>
          <a:p>
            <a:pPr marL="0" marR="0" lvl="0" indent="0" defTabSz="914400" rtl="0" eaLnBrk="1" fontAlgn="auto" latinLnBrk="0" hangingPunct="1">
              <a:spcBef>
                <a:spcPts val="0"/>
              </a:spcBef>
              <a:spcAft>
                <a:spcPts val="600"/>
              </a:spcAft>
              <a:buClrTx/>
              <a:buSzTx/>
              <a:buFontTx/>
              <a:buNone/>
              <a:tabLst/>
              <a:defRPr/>
            </a:pPr>
            <a:r>
              <a:rPr kumimoji="0" lang="en-GB" sz="2800"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Overnight berth: Hamars Ness, Fetlar</a:t>
            </a:r>
          </a:p>
          <a:p>
            <a:pPr marL="0" marR="0" lvl="0" indent="0" defTabSz="914400" rtl="0" eaLnBrk="1" fontAlgn="auto" latinLnBrk="0" hangingPunct="1">
              <a:spcBef>
                <a:spcPts val="0"/>
              </a:spcBef>
              <a:spcAft>
                <a:spcPts val="600"/>
              </a:spcAft>
              <a:buClrTx/>
              <a:buSzTx/>
              <a:buFontTx/>
              <a:buNone/>
              <a:tabLst/>
              <a:defRPr/>
            </a:pPr>
            <a:r>
              <a:rPr kumimoji="0" lang="en-GB" sz="2800"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Other points of note:</a:t>
            </a:r>
          </a:p>
          <a:p>
            <a:pPr marL="342900" indent="-342900" defTabSz="914400">
              <a:spcAft>
                <a:spcPts val="600"/>
              </a:spcAft>
              <a:buFont typeface="Arial" panose="020B0604020202020204" pitchFamily="34" charset="0"/>
              <a:buChar char="•"/>
              <a:defRPr/>
            </a:pPr>
            <a:r>
              <a:rPr kumimoji="0" lang="en-GB" sz="2800" b="0"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Ageing vessel for which parts are becoming harder to source</a:t>
            </a:r>
          </a:p>
          <a:p>
            <a:pPr marL="342900" marR="0" lvl="0" indent="-342900" defTabSz="914400" rtl="0" eaLnBrk="1" fontAlgn="auto" latinLnBrk="0" hangingPunct="1">
              <a:spcBef>
                <a:spcPts val="0"/>
              </a:spcBef>
              <a:spcAft>
                <a:spcPts val="600"/>
              </a:spcAft>
              <a:buClrTx/>
              <a:buSzTx/>
              <a:buFont typeface="Arial" panose="020B0604020202020204" pitchFamily="34" charset="0"/>
              <a:buChar char="•"/>
              <a:tabLst/>
              <a:defRPr/>
            </a:pPr>
            <a:r>
              <a:rPr kumimoji="0" lang="en-GB" sz="2800" b="0"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Size of modern vehicles means that MV </a:t>
            </a:r>
            <a:r>
              <a:rPr kumimoji="0" lang="en-GB" sz="2800" b="0" i="1" u="none" strike="noStrike" kern="1200" cap="none" spc="0" normalizeH="0" baseline="0" noProof="0" err="1">
                <a:ln>
                  <a:noFill/>
                </a:ln>
                <a:effectLst/>
                <a:uLnTx/>
                <a:uFillTx/>
                <a:latin typeface="Calibri" panose="020F0502020204030204" pitchFamily="34" charset="0"/>
                <a:ea typeface="Calibri" panose="020F0502020204030204" pitchFamily="34" charset="0"/>
                <a:cs typeface="Calibri" panose="020F0502020204030204" pitchFamily="34" charset="0"/>
              </a:rPr>
              <a:t>Geira</a:t>
            </a:r>
            <a:r>
              <a:rPr kumimoji="0" lang="en-GB" sz="2800" b="0" i="1"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 </a:t>
            </a:r>
            <a:r>
              <a:rPr kumimoji="0" lang="en-GB" sz="2800" b="0"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cannot routinely carry 10 cars</a:t>
            </a:r>
          </a:p>
          <a:p>
            <a:pPr marL="342900" indent="-342900" defTabSz="914400">
              <a:spcAft>
                <a:spcPts val="600"/>
              </a:spcAft>
              <a:buFont typeface="Arial" panose="020B0604020202020204" pitchFamily="34" charset="0"/>
              <a:buChar char="•"/>
              <a:defRPr/>
            </a:pPr>
            <a:r>
              <a:rPr kumimoji="0" lang="en-GB" sz="2800" b="0"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Passenger accommodation below the waterline</a:t>
            </a:r>
          </a:p>
          <a:p>
            <a:pPr marL="342900" marR="0" lvl="0" indent="-342900" defTabSz="914400" rtl="0" eaLnBrk="1" fontAlgn="auto" latinLnBrk="0" hangingPunct="1">
              <a:spcBef>
                <a:spcPts val="0"/>
              </a:spcBef>
              <a:spcAft>
                <a:spcPts val="600"/>
              </a:spcAft>
              <a:buClrTx/>
              <a:buSzTx/>
              <a:buFont typeface="Arial" panose="020B0604020202020204" pitchFamily="34" charset="0"/>
              <a:buChar char="•"/>
              <a:tabLst/>
              <a:defRPr/>
            </a:pPr>
            <a:endParaRPr kumimoji="0" lang="en-GB" sz="2800" b="0"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endParaRPr>
          </a:p>
        </p:txBody>
      </p:sp>
      <p:cxnSp>
        <p:nvCxnSpPr>
          <p:cNvPr id="20" name="Straight Connector 19">
            <a:extLst>
              <a:ext uri="{FF2B5EF4-FFF2-40B4-BE49-F238E27FC236}">
                <a16:creationId xmlns:a16="http://schemas.microsoft.com/office/drawing/2014/main" id="{8EEC63DE-E4E5-4F8F-9784-31F6D96D2528}"/>
              </a:ext>
            </a:extLst>
          </p:cNvPr>
          <p:cNvCxnSpPr>
            <a:cxnSpLocks/>
          </p:cNvCxnSpPr>
          <p:nvPr/>
        </p:nvCxnSpPr>
        <p:spPr>
          <a:xfrm flipH="1" flipV="1">
            <a:off x="646695" y="15917282"/>
            <a:ext cx="20112583" cy="98142"/>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2942FFAA-EFF8-490D-5187-36E34867FBF0}"/>
              </a:ext>
            </a:extLst>
          </p:cNvPr>
          <p:cNvGrpSpPr/>
          <p:nvPr/>
        </p:nvGrpSpPr>
        <p:grpSpPr>
          <a:xfrm>
            <a:off x="220075" y="28950444"/>
            <a:ext cx="20816084" cy="1140243"/>
            <a:chOff x="220075" y="28950444"/>
            <a:chExt cx="20816084" cy="1140243"/>
          </a:xfrm>
        </p:grpSpPr>
        <p:pic>
          <p:nvPicPr>
            <p:cNvPr id="24" name="Picture 2" descr="Logo: Shetland Islands Council">
              <a:extLst>
                <a:ext uri="{FF2B5EF4-FFF2-40B4-BE49-F238E27FC236}">
                  <a16:creationId xmlns:a16="http://schemas.microsoft.com/office/drawing/2014/main" id="{E1A792B9-CE3C-DFAC-C221-0379E89D69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075" y="28950444"/>
              <a:ext cx="2738763" cy="110115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2D197242-D4E3-2884-350C-83C79487D748}"/>
                </a:ext>
              </a:extLst>
            </p:cNvPr>
            <p:cNvPicPr>
              <a:picLocks noChangeAspect="1"/>
            </p:cNvPicPr>
            <p:nvPr/>
          </p:nvPicPr>
          <p:blipFill>
            <a:blip r:embed="rId5"/>
            <a:stretch>
              <a:fillRect/>
            </a:stretch>
          </p:blipFill>
          <p:spPr>
            <a:xfrm>
              <a:off x="15145958" y="29481507"/>
              <a:ext cx="1804817" cy="479284"/>
            </a:xfrm>
            <a:prstGeom prst="rect">
              <a:avLst/>
            </a:prstGeom>
          </p:spPr>
        </p:pic>
        <p:pic>
          <p:nvPicPr>
            <p:cNvPr id="26" name="Picture 25">
              <a:extLst>
                <a:ext uri="{FF2B5EF4-FFF2-40B4-BE49-F238E27FC236}">
                  <a16:creationId xmlns:a16="http://schemas.microsoft.com/office/drawing/2014/main" id="{76038EC6-18DE-B2B9-3CAF-615D7FFFB3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304729" y="29288392"/>
              <a:ext cx="802295" cy="802295"/>
            </a:xfrm>
            <a:prstGeom prst="rect">
              <a:avLst/>
            </a:prstGeom>
          </p:spPr>
        </p:pic>
        <p:pic>
          <p:nvPicPr>
            <p:cNvPr id="28" name="Picture 27">
              <a:extLst>
                <a:ext uri="{FF2B5EF4-FFF2-40B4-BE49-F238E27FC236}">
                  <a16:creationId xmlns:a16="http://schemas.microsoft.com/office/drawing/2014/main" id="{5D2CDFC5-E2FB-D5E3-49CE-92E2EBD3E23C}"/>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19447133" y="29501020"/>
              <a:ext cx="1589026" cy="545576"/>
            </a:xfrm>
            <a:prstGeom prst="rect">
              <a:avLst/>
            </a:prstGeom>
            <a:extLst>
              <a:ext uri="{FAA26D3D-D897-4be2-8F04-BA451C77F1D7}">
                <ma14:placeholderFlag xmlns:lc="http://schemas.openxmlformats.org/drawingml/2006/lockedCanvas" xmlns:arto="http://schemas.microsoft.com/office/word/2006/arto"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a:ext>
            </a:extLst>
          </p:spPr>
        </p:pic>
        <p:pic>
          <p:nvPicPr>
            <p:cNvPr id="30" name="Picture 29" descr="Logo, company name&#10;&#10;Description automatically generated">
              <a:extLst>
                <a:ext uri="{FF2B5EF4-FFF2-40B4-BE49-F238E27FC236}">
                  <a16:creationId xmlns:a16="http://schemas.microsoft.com/office/drawing/2014/main" id="{EC346744-8FB7-8FB3-5033-F96D4A3494B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950775" y="29351612"/>
              <a:ext cx="1318466" cy="739075"/>
            </a:xfrm>
            <a:prstGeom prst="rect">
              <a:avLst/>
            </a:prstGeom>
          </p:spPr>
        </p:pic>
      </p:grpSp>
      <p:pic>
        <p:nvPicPr>
          <p:cNvPr id="12" name="Picture 11">
            <a:extLst>
              <a:ext uri="{FF2B5EF4-FFF2-40B4-BE49-F238E27FC236}">
                <a16:creationId xmlns:a16="http://schemas.microsoft.com/office/drawing/2014/main" id="{DB9D3CAC-102C-447B-60A7-ECA2C7B8BF3E}"/>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94435" y="3633257"/>
            <a:ext cx="7026823" cy="5274498"/>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527A90B5-2C01-4E38-F399-841755C6351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85884" y="9773338"/>
            <a:ext cx="7038788" cy="5274497"/>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E6EC2994-BB22-A67D-09CF-109079C36496}"/>
              </a:ext>
            </a:extLst>
          </p:cNvPr>
          <p:cNvSpPr txBox="1"/>
          <p:nvPr/>
        </p:nvSpPr>
        <p:spPr>
          <a:xfrm>
            <a:off x="8634243" y="14561672"/>
            <a:ext cx="11997568" cy="1061829"/>
          </a:xfrm>
          <a:prstGeom prst="rect">
            <a:avLst/>
          </a:prstGeom>
          <a:noFill/>
        </p:spPr>
        <p:txBody>
          <a:bodyPr wrap="square" lIns="91440" tIns="45720" rIns="91440" bIns="45720" rtlCol="0" anchor="t">
            <a:spAutoFit/>
          </a:bodyPr>
          <a:lstStyle/>
          <a:p>
            <a:pPr defTabSz="685800">
              <a:spcAft>
                <a:spcPts val="600"/>
              </a:spcAft>
              <a:defRPr/>
            </a:pPr>
            <a:r>
              <a:rPr lang="en-GB" sz="2100" i="1">
                <a:latin typeface="Calibri"/>
                <a:ea typeface="Calibri"/>
                <a:cs typeface="Calibri"/>
              </a:rPr>
              <a:t>It should be noted that all vehicles over 3.5 tonnes and special vehicles (e.g., dangerous goods) travelling between Gutcher and Belmont (and vice versa), must now be securely lashed (previously, this was at the Master’s discretion). This does not affect Fetlar sailings where lashing requirements have always existed. </a:t>
            </a:r>
          </a:p>
        </p:txBody>
      </p:sp>
      <p:sp>
        <p:nvSpPr>
          <p:cNvPr id="7" name="Freeform: Shape 6">
            <a:extLst>
              <a:ext uri="{FF2B5EF4-FFF2-40B4-BE49-F238E27FC236}">
                <a16:creationId xmlns:a16="http://schemas.microsoft.com/office/drawing/2014/main" id="{41A1A679-CCCE-FB18-AA8F-9FB5511C7E77}"/>
              </a:ext>
            </a:extLst>
          </p:cNvPr>
          <p:cNvSpPr/>
          <p:nvPr/>
        </p:nvSpPr>
        <p:spPr>
          <a:xfrm>
            <a:off x="6883400" y="22318133"/>
            <a:ext cx="1337733" cy="694267"/>
          </a:xfrm>
          <a:custGeom>
            <a:avLst/>
            <a:gdLst>
              <a:gd name="connsiteX0" fmla="*/ 0 w 1337733"/>
              <a:gd name="connsiteY0" fmla="*/ 584200 h 694267"/>
              <a:gd name="connsiteX1" fmla="*/ 313267 w 1337733"/>
              <a:gd name="connsiteY1" fmla="*/ 0 h 694267"/>
              <a:gd name="connsiteX2" fmla="*/ 1210733 w 1337733"/>
              <a:gd name="connsiteY2" fmla="*/ 67734 h 694267"/>
              <a:gd name="connsiteX3" fmla="*/ 1337733 w 1337733"/>
              <a:gd name="connsiteY3" fmla="*/ 448734 h 694267"/>
              <a:gd name="connsiteX4" fmla="*/ 1210733 w 1337733"/>
              <a:gd name="connsiteY4" fmla="*/ 635000 h 694267"/>
              <a:gd name="connsiteX5" fmla="*/ 177800 w 1337733"/>
              <a:gd name="connsiteY5" fmla="*/ 694267 h 694267"/>
              <a:gd name="connsiteX6" fmla="*/ 0 w 1337733"/>
              <a:gd name="connsiteY6" fmla="*/ 584200 h 69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33" h="694267">
                <a:moveTo>
                  <a:pt x="0" y="584200"/>
                </a:moveTo>
                <a:lnTo>
                  <a:pt x="313267" y="0"/>
                </a:lnTo>
                <a:lnTo>
                  <a:pt x="1210733" y="67734"/>
                </a:lnTo>
                <a:lnTo>
                  <a:pt x="1337733" y="448734"/>
                </a:lnTo>
                <a:lnTo>
                  <a:pt x="1210733" y="635000"/>
                </a:lnTo>
                <a:lnTo>
                  <a:pt x="177800" y="694267"/>
                </a:lnTo>
                <a:lnTo>
                  <a:pt x="0" y="584200"/>
                </a:lnTo>
                <a:close/>
              </a:path>
            </a:pathLst>
          </a:custGeom>
          <a:solidFill>
            <a:srgbClr val="F7FBFD"/>
          </a:solidFill>
          <a:ln>
            <a:solidFill>
              <a:srgbClr val="F7FB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4C491C3-F66D-FBD3-4E18-6680DAAE56EE}"/>
              </a:ext>
            </a:extLst>
          </p:cNvPr>
          <p:cNvSpPr/>
          <p:nvPr/>
        </p:nvSpPr>
        <p:spPr>
          <a:xfrm>
            <a:off x="4805278" y="20077889"/>
            <a:ext cx="934041" cy="486383"/>
          </a:xfrm>
          <a:prstGeom prst="rect">
            <a:avLst/>
          </a:prstGeom>
          <a:solidFill>
            <a:srgbClr val="F7FBFD"/>
          </a:solidFill>
          <a:ln>
            <a:solidFill>
              <a:srgbClr val="F7FB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Shape 28">
            <a:extLst>
              <a:ext uri="{FF2B5EF4-FFF2-40B4-BE49-F238E27FC236}">
                <a16:creationId xmlns:a16="http://schemas.microsoft.com/office/drawing/2014/main" id="{1D326B74-32C5-5A00-BB4C-AA0CECA2D18E}"/>
              </a:ext>
            </a:extLst>
          </p:cNvPr>
          <p:cNvSpPr/>
          <p:nvPr/>
        </p:nvSpPr>
        <p:spPr>
          <a:xfrm>
            <a:off x="8096250" y="16668750"/>
            <a:ext cx="5657850" cy="11353800"/>
          </a:xfrm>
          <a:custGeom>
            <a:avLst/>
            <a:gdLst>
              <a:gd name="connsiteX0" fmla="*/ 0 w 5657850"/>
              <a:gd name="connsiteY0" fmla="*/ 1790700 h 11353800"/>
              <a:gd name="connsiteX1" fmla="*/ 381000 w 5657850"/>
              <a:gd name="connsiteY1" fmla="*/ 1847850 h 11353800"/>
              <a:gd name="connsiteX2" fmla="*/ 2228850 w 5657850"/>
              <a:gd name="connsiteY2" fmla="*/ 762000 h 11353800"/>
              <a:gd name="connsiteX3" fmla="*/ 2438400 w 5657850"/>
              <a:gd name="connsiteY3" fmla="*/ 2800350 h 11353800"/>
              <a:gd name="connsiteX4" fmla="*/ 4495800 w 5657850"/>
              <a:gd name="connsiteY4" fmla="*/ 9029700 h 11353800"/>
              <a:gd name="connsiteX5" fmla="*/ 5467350 w 5657850"/>
              <a:gd name="connsiteY5" fmla="*/ 11353800 h 11353800"/>
              <a:gd name="connsiteX6" fmla="*/ 5657850 w 5657850"/>
              <a:gd name="connsiteY6" fmla="*/ 10687050 h 11353800"/>
              <a:gd name="connsiteX7" fmla="*/ 3962400 w 5657850"/>
              <a:gd name="connsiteY7" fmla="*/ 5867400 h 11353800"/>
              <a:gd name="connsiteX8" fmla="*/ 2590800 w 5657850"/>
              <a:gd name="connsiteY8" fmla="*/ 1181100 h 11353800"/>
              <a:gd name="connsiteX9" fmla="*/ 2647950 w 5657850"/>
              <a:gd name="connsiteY9" fmla="*/ 209550 h 11353800"/>
              <a:gd name="connsiteX10" fmla="*/ 2514600 w 5657850"/>
              <a:gd name="connsiteY10" fmla="*/ 0 h 11353800"/>
              <a:gd name="connsiteX11" fmla="*/ 95250 w 5657850"/>
              <a:gd name="connsiteY11" fmla="*/ 1752600 h 11353800"/>
              <a:gd name="connsiteX12" fmla="*/ 0 w 5657850"/>
              <a:gd name="connsiteY12" fmla="*/ 1790700 h 1135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57850" h="11353800">
                <a:moveTo>
                  <a:pt x="0" y="1790700"/>
                </a:moveTo>
                <a:lnTo>
                  <a:pt x="381000" y="1847850"/>
                </a:lnTo>
                <a:lnTo>
                  <a:pt x="2228850" y="762000"/>
                </a:lnTo>
                <a:lnTo>
                  <a:pt x="2438400" y="2800350"/>
                </a:lnTo>
                <a:lnTo>
                  <a:pt x="4495800" y="9029700"/>
                </a:lnTo>
                <a:lnTo>
                  <a:pt x="5467350" y="11353800"/>
                </a:lnTo>
                <a:lnTo>
                  <a:pt x="5657850" y="10687050"/>
                </a:lnTo>
                <a:lnTo>
                  <a:pt x="3962400" y="5867400"/>
                </a:lnTo>
                <a:lnTo>
                  <a:pt x="2590800" y="1181100"/>
                </a:lnTo>
                <a:lnTo>
                  <a:pt x="2647950" y="209550"/>
                </a:lnTo>
                <a:lnTo>
                  <a:pt x="2514600" y="0"/>
                </a:lnTo>
                <a:lnTo>
                  <a:pt x="95250" y="1752600"/>
                </a:lnTo>
                <a:lnTo>
                  <a:pt x="0" y="1790700"/>
                </a:lnTo>
                <a:close/>
              </a:path>
            </a:pathLst>
          </a:custGeom>
          <a:solidFill>
            <a:srgbClr val="DEEEF5"/>
          </a:solidFill>
          <a:ln>
            <a:solidFill>
              <a:srgbClr val="DEEE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Shape 30">
            <a:extLst>
              <a:ext uri="{FF2B5EF4-FFF2-40B4-BE49-F238E27FC236}">
                <a16:creationId xmlns:a16="http://schemas.microsoft.com/office/drawing/2014/main" id="{92FEECF6-44A6-97C6-B7C3-C02A7EC15707}"/>
              </a:ext>
            </a:extLst>
          </p:cNvPr>
          <p:cNvSpPr/>
          <p:nvPr/>
        </p:nvSpPr>
        <p:spPr>
          <a:xfrm>
            <a:off x="8134350" y="18669000"/>
            <a:ext cx="5619750" cy="9448800"/>
          </a:xfrm>
          <a:custGeom>
            <a:avLst/>
            <a:gdLst>
              <a:gd name="connsiteX0" fmla="*/ 0 w 5619750"/>
              <a:gd name="connsiteY0" fmla="*/ 152400 h 9448800"/>
              <a:gd name="connsiteX1" fmla="*/ 57150 w 5619750"/>
              <a:gd name="connsiteY1" fmla="*/ 0 h 9448800"/>
              <a:gd name="connsiteX2" fmla="*/ 285750 w 5619750"/>
              <a:gd name="connsiteY2" fmla="*/ 38100 h 9448800"/>
              <a:gd name="connsiteX3" fmla="*/ 1333500 w 5619750"/>
              <a:gd name="connsiteY3" fmla="*/ 2171700 h 9448800"/>
              <a:gd name="connsiteX4" fmla="*/ 4743450 w 5619750"/>
              <a:gd name="connsiteY4" fmla="*/ 7372350 h 9448800"/>
              <a:gd name="connsiteX5" fmla="*/ 5619750 w 5619750"/>
              <a:gd name="connsiteY5" fmla="*/ 9086850 h 9448800"/>
              <a:gd name="connsiteX6" fmla="*/ 5314950 w 5619750"/>
              <a:gd name="connsiteY6" fmla="*/ 9448800 h 9448800"/>
              <a:gd name="connsiteX7" fmla="*/ 2247900 w 5619750"/>
              <a:gd name="connsiteY7" fmla="*/ 4857750 h 9448800"/>
              <a:gd name="connsiteX8" fmla="*/ 0 w 5619750"/>
              <a:gd name="connsiteY8" fmla="*/ 152400 h 944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9750" h="9448800">
                <a:moveTo>
                  <a:pt x="0" y="152400"/>
                </a:moveTo>
                <a:lnTo>
                  <a:pt x="57150" y="0"/>
                </a:lnTo>
                <a:lnTo>
                  <a:pt x="285750" y="38100"/>
                </a:lnTo>
                <a:lnTo>
                  <a:pt x="1333500" y="2171700"/>
                </a:lnTo>
                <a:lnTo>
                  <a:pt x="4743450" y="7372350"/>
                </a:lnTo>
                <a:lnTo>
                  <a:pt x="5619750" y="9086850"/>
                </a:lnTo>
                <a:lnTo>
                  <a:pt x="5314950" y="9448800"/>
                </a:lnTo>
                <a:lnTo>
                  <a:pt x="2247900" y="4857750"/>
                </a:lnTo>
                <a:lnTo>
                  <a:pt x="0" y="152400"/>
                </a:lnTo>
                <a:close/>
              </a:path>
            </a:pathLst>
          </a:custGeom>
          <a:solidFill>
            <a:srgbClr val="DEEEF5"/>
          </a:solidFill>
          <a:ln>
            <a:solidFill>
              <a:srgbClr val="DEEEF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Shape 17">
            <a:extLst>
              <a:ext uri="{FF2B5EF4-FFF2-40B4-BE49-F238E27FC236}">
                <a16:creationId xmlns:a16="http://schemas.microsoft.com/office/drawing/2014/main" id="{AB4D2A7E-7570-EA79-719F-12DB8BAFA8B1}"/>
              </a:ext>
            </a:extLst>
          </p:cNvPr>
          <p:cNvSpPr/>
          <p:nvPr/>
        </p:nvSpPr>
        <p:spPr>
          <a:xfrm>
            <a:off x="8324850" y="16687800"/>
            <a:ext cx="2381250" cy="1943100"/>
          </a:xfrm>
          <a:custGeom>
            <a:avLst/>
            <a:gdLst>
              <a:gd name="connsiteX0" fmla="*/ 0 w 2381250"/>
              <a:gd name="connsiteY0" fmla="*/ 1943100 h 1943100"/>
              <a:gd name="connsiteX1" fmla="*/ 1143000 w 2381250"/>
              <a:gd name="connsiteY1" fmla="*/ 1485900 h 1943100"/>
              <a:gd name="connsiteX2" fmla="*/ 1981200 w 2381250"/>
              <a:gd name="connsiteY2" fmla="*/ 609600 h 1943100"/>
              <a:gd name="connsiteX3" fmla="*/ 2381250 w 2381250"/>
              <a:gd name="connsiteY3" fmla="*/ 0 h 1943100"/>
            </a:gdLst>
            <a:ahLst/>
            <a:cxnLst>
              <a:cxn ang="0">
                <a:pos x="connsiteX0" y="connsiteY0"/>
              </a:cxn>
              <a:cxn ang="0">
                <a:pos x="connsiteX1" y="connsiteY1"/>
              </a:cxn>
              <a:cxn ang="0">
                <a:pos x="connsiteX2" y="connsiteY2"/>
              </a:cxn>
              <a:cxn ang="0">
                <a:pos x="connsiteX3" y="connsiteY3"/>
              </a:cxn>
            </a:cxnLst>
            <a:rect l="l" t="t" r="r" b="b"/>
            <a:pathLst>
              <a:path w="2381250" h="1943100">
                <a:moveTo>
                  <a:pt x="0" y="1943100"/>
                </a:moveTo>
                <a:cubicBezTo>
                  <a:pt x="406400" y="1825625"/>
                  <a:pt x="812800" y="1708150"/>
                  <a:pt x="1143000" y="1485900"/>
                </a:cubicBezTo>
                <a:cubicBezTo>
                  <a:pt x="1473200" y="1263650"/>
                  <a:pt x="1774825" y="857250"/>
                  <a:pt x="1981200" y="609600"/>
                </a:cubicBezTo>
                <a:cubicBezTo>
                  <a:pt x="2187575" y="361950"/>
                  <a:pt x="2289175" y="107950"/>
                  <a:pt x="2381250" y="0"/>
                </a:cubicBezTo>
              </a:path>
            </a:pathLst>
          </a:custGeom>
          <a:noFill/>
          <a:ln>
            <a:solidFill>
              <a:srgbClr val="02345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3649F016-EBAB-FC4B-E1FA-66EDE248ED19}"/>
              </a:ext>
            </a:extLst>
          </p:cNvPr>
          <p:cNvSpPr txBox="1"/>
          <p:nvPr/>
        </p:nvSpPr>
        <p:spPr>
          <a:xfrm>
            <a:off x="5425610" y="19685965"/>
            <a:ext cx="3884433" cy="2553891"/>
          </a:xfrm>
          <a:prstGeom prst="roundRect">
            <a:avLst/>
          </a:prstGeom>
          <a:noFill/>
        </p:spPr>
        <p:txBody>
          <a:bodyPr wrap="square" lIns="91440" tIns="45720" rIns="91440" bIns="45720" anchor="t">
            <a:spAutoFit/>
          </a:bodyPr>
          <a:lstStyle/>
          <a:p>
            <a:pPr marL="0" lvl="1">
              <a:lnSpc>
                <a:spcPct val="90000"/>
              </a:lnSpc>
            </a:pPr>
            <a:r>
              <a:rPr lang="en-GB" sz="2000">
                <a:latin typeface="Calibri"/>
                <a:ea typeface="Calibri"/>
                <a:cs typeface="Calibri"/>
              </a:rPr>
              <a:t>Linkspan berth with short breakwater which allows MV </a:t>
            </a:r>
            <a:r>
              <a:rPr lang="en-GB" sz="2000" i="1">
                <a:latin typeface="Calibri"/>
                <a:ea typeface="Calibri"/>
                <a:cs typeface="Calibri"/>
              </a:rPr>
              <a:t>Bigga </a:t>
            </a:r>
            <a:r>
              <a:rPr lang="en-GB" sz="2000">
                <a:latin typeface="Calibri"/>
                <a:ea typeface="Calibri"/>
                <a:cs typeface="Calibri"/>
              </a:rPr>
              <a:t>to overnight there</a:t>
            </a:r>
          </a:p>
          <a:p>
            <a:pPr marL="0" lvl="1">
              <a:lnSpc>
                <a:spcPct val="90000"/>
              </a:lnSpc>
            </a:pPr>
            <a:endParaRPr lang="en-GB" sz="2000">
              <a:latin typeface="Calibri" panose="020F0502020204030204" pitchFamily="34" charset="0"/>
              <a:ea typeface="Calibri" panose="020F0502020204030204" pitchFamily="34" charset="0"/>
              <a:cs typeface="Calibri" panose="020F0502020204030204" pitchFamily="34" charset="0"/>
            </a:endParaRPr>
          </a:p>
          <a:p>
            <a:pPr marL="0" lvl="1">
              <a:lnSpc>
                <a:spcPct val="90000"/>
              </a:lnSpc>
            </a:pPr>
            <a:r>
              <a:rPr lang="en-GB" sz="2000">
                <a:latin typeface="Calibri"/>
                <a:ea typeface="Calibri"/>
                <a:cs typeface="Calibri"/>
              </a:rPr>
              <a:t>When MV </a:t>
            </a:r>
            <a:r>
              <a:rPr lang="en-GB" sz="2000" i="1">
                <a:latin typeface="Calibri"/>
                <a:ea typeface="Calibri"/>
                <a:cs typeface="Calibri"/>
              </a:rPr>
              <a:t>Bigga </a:t>
            </a:r>
            <a:r>
              <a:rPr lang="en-GB" sz="2000">
                <a:latin typeface="Calibri"/>
                <a:ea typeface="Calibri"/>
                <a:cs typeface="Calibri"/>
              </a:rPr>
              <a:t>is stood down for drills and maintenance for a period on a Monday, she berths at </a:t>
            </a:r>
            <a:r>
              <a:rPr lang="en-GB" sz="2000" err="1">
                <a:latin typeface="Calibri"/>
                <a:ea typeface="Calibri"/>
                <a:cs typeface="Calibri"/>
              </a:rPr>
              <a:t>Cullivoe</a:t>
            </a:r>
            <a:r>
              <a:rPr lang="en-GB" sz="2000">
                <a:latin typeface="Calibri"/>
                <a:ea typeface="Calibri"/>
                <a:cs typeface="Calibri"/>
              </a:rPr>
              <a:t> during this time</a:t>
            </a:r>
          </a:p>
        </p:txBody>
      </p:sp>
      <p:sp>
        <p:nvSpPr>
          <p:cNvPr id="32" name="Freeform: Shape 31">
            <a:extLst>
              <a:ext uri="{FF2B5EF4-FFF2-40B4-BE49-F238E27FC236}">
                <a16:creationId xmlns:a16="http://schemas.microsoft.com/office/drawing/2014/main" id="{2E09FF0D-03E1-92B9-BB98-7A9601C2734A}"/>
              </a:ext>
            </a:extLst>
          </p:cNvPr>
          <p:cNvSpPr/>
          <p:nvPr/>
        </p:nvSpPr>
        <p:spPr>
          <a:xfrm>
            <a:off x="8191500" y="18783300"/>
            <a:ext cx="6267596" cy="8439150"/>
          </a:xfrm>
          <a:custGeom>
            <a:avLst/>
            <a:gdLst>
              <a:gd name="connsiteX0" fmla="*/ 0 w 6267596"/>
              <a:gd name="connsiteY0" fmla="*/ 0 h 8439150"/>
              <a:gd name="connsiteX1" fmla="*/ 323850 w 6267596"/>
              <a:gd name="connsiteY1" fmla="*/ 933450 h 8439150"/>
              <a:gd name="connsiteX2" fmla="*/ 1790700 w 6267596"/>
              <a:gd name="connsiteY2" fmla="*/ 3429000 h 8439150"/>
              <a:gd name="connsiteX3" fmla="*/ 5524500 w 6267596"/>
              <a:gd name="connsiteY3" fmla="*/ 7086600 h 8439150"/>
              <a:gd name="connsiteX4" fmla="*/ 6267450 w 6267596"/>
              <a:gd name="connsiteY4" fmla="*/ 8439150 h 843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67596" h="8439150">
                <a:moveTo>
                  <a:pt x="0" y="0"/>
                </a:moveTo>
                <a:cubicBezTo>
                  <a:pt x="12700" y="180975"/>
                  <a:pt x="25400" y="361950"/>
                  <a:pt x="323850" y="933450"/>
                </a:cubicBezTo>
                <a:cubicBezTo>
                  <a:pt x="622300" y="1504950"/>
                  <a:pt x="923925" y="2403475"/>
                  <a:pt x="1790700" y="3429000"/>
                </a:cubicBezTo>
                <a:cubicBezTo>
                  <a:pt x="2657475" y="4454525"/>
                  <a:pt x="4778375" y="6251575"/>
                  <a:pt x="5524500" y="7086600"/>
                </a:cubicBezTo>
                <a:cubicBezTo>
                  <a:pt x="6270625" y="7921625"/>
                  <a:pt x="6269037" y="8180387"/>
                  <a:pt x="6267450" y="8439150"/>
                </a:cubicBezTo>
              </a:path>
            </a:pathLst>
          </a:custGeom>
          <a:noFill/>
          <a:ln>
            <a:solidFill>
              <a:srgbClr val="02345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Shape 33">
            <a:extLst>
              <a:ext uri="{FF2B5EF4-FFF2-40B4-BE49-F238E27FC236}">
                <a16:creationId xmlns:a16="http://schemas.microsoft.com/office/drawing/2014/main" id="{E4307DFA-986B-499F-BB2A-27C7D61F9462}"/>
              </a:ext>
            </a:extLst>
          </p:cNvPr>
          <p:cNvSpPr/>
          <p:nvPr/>
        </p:nvSpPr>
        <p:spPr>
          <a:xfrm>
            <a:off x="10295236" y="16878300"/>
            <a:ext cx="4430953" cy="10229850"/>
          </a:xfrm>
          <a:custGeom>
            <a:avLst/>
            <a:gdLst>
              <a:gd name="connsiteX0" fmla="*/ 410864 w 4430953"/>
              <a:gd name="connsiteY0" fmla="*/ 0 h 10229850"/>
              <a:gd name="connsiteX1" fmla="*/ 125114 w 4430953"/>
              <a:gd name="connsiteY1" fmla="*/ 1924050 h 10229850"/>
              <a:gd name="connsiteX2" fmla="*/ 2201564 w 4430953"/>
              <a:gd name="connsiteY2" fmla="*/ 5219700 h 10229850"/>
              <a:gd name="connsiteX3" fmla="*/ 4182764 w 4430953"/>
              <a:gd name="connsiteY3" fmla="*/ 6953250 h 10229850"/>
              <a:gd name="connsiteX4" fmla="*/ 4335164 w 4430953"/>
              <a:gd name="connsiteY4" fmla="*/ 10229850 h 10229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0953" h="10229850">
                <a:moveTo>
                  <a:pt x="410864" y="0"/>
                </a:moveTo>
                <a:cubicBezTo>
                  <a:pt x="118764" y="527050"/>
                  <a:pt x="-173336" y="1054100"/>
                  <a:pt x="125114" y="1924050"/>
                </a:cubicBezTo>
                <a:cubicBezTo>
                  <a:pt x="423564" y="2794000"/>
                  <a:pt x="1525289" y="4381500"/>
                  <a:pt x="2201564" y="5219700"/>
                </a:cubicBezTo>
                <a:cubicBezTo>
                  <a:pt x="2877839" y="6057900"/>
                  <a:pt x="3827164" y="6118225"/>
                  <a:pt x="4182764" y="6953250"/>
                </a:cubicBezTo>
                <a:cubicBezTo>
                  <a:pt x="4538364" y="7788275"/>
                  <a:pt x="4436764" y="9009062"/>
                  <a:pt x="4335164" y="10229850"/>
                </a:cubicBezTo>
              </a:path>
            </a:pathLst>
          </a:custGeom>
          <a:noFill/>
          <a:ln>
            <a:solidFill>
              <a:srgbClr val="02345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98BAC094-0140-6860-89EB-257296C454C8}"/>
              </a:ext>
            </a:extLst>
          </p:cNvPr>
          <p:cNvSpPr txBox="1"/>
          <p:nvPr/>
        </p:nvSpPr>
        <p:spPr>
          <a:xfrm>
            <a:off x="10450409" y="25837623"/>
            <a:ext cx="2383794" cy="584775"/>
          </a:xfrm>
          <a:prstGeom prst="rect">
            <a:avLst/>
          </a:prstGeom>
          <a:noFill/>
        </p:spPr>
        <p:txBody>
          <a:bodyPr wrap="none" rtlCol="0">
            <a:spAutoFit/>
          </a:bodyPr>
          <a:lstStyle/>
          <a:p>
            <a:r>
              <a:rPr lang="en-GB" sz="3200" b="1">
                <a:solidFill>
                  <a:srgbClr val="023459"/>
                </a:solidFill>
                <a:latin typeface="Calibri" panose="020F0502020204030204" pitchFamily="34" charset="0"/>
                <a:ea typeface="Calibri" panose="020F0502020204030204" pitchFamily="34" charset="0"/>
                <a:cs typeface="Calibri" panose="020F0502020204030204" pitchFamily="34" charset="0"/>
              </a:rPr>
              <a:t>Hamars Ness</a:t>
            </a:r>
          </a:p>
        </p:txBody>
      </p:sp>
      <p:sp>
        <p:nvSpPr>
          <p:cNvPr id="23" name="TextBox 22">
            <a:extLst>
              <a:ext uri="{FF2B5EF4-FFF2-40B4-BE49-F238E27FC236}">
                <a16:creationId xmlns:a16="http://schemas.microsoft.com/office/drawing/2014/main" id="{CA709CD6-EC3B-6B26-DF9F-1AFD1EE6952C}"/>
              </a:ext>
            </a:extLst>
          </p:cNvPr>
          <p:cNvSpPr txBox="1"/>
          <p:nvPr/>
        </p:nvSpPr>
        <p:spPr>
          <a:xfrm>
            <a:off x="10402345" y="26422398"/>
            <a:ext cx="3512751" cy="1940957"/>
          </a:xfrm>
          <a:prstGeom prst="roundRect">
            <a:avLst/>
          </a:prstGeom>
          <a:noFill/>
        </p:spPr>
        <p:txBody>
          <a:bodyPr wrap="square" lIns="91440" tIns="45720" rIns="91440" bIns="45720" anchor="t">
            <a:spAutoFit/>
          </a:bodyPr>
          <a:lstStyle/>
          <a:p>
            <a:pPr marL="0" lvl="1" indent="-1132840">
              <a:lnSpc>
                <a:spcPct val="90000"/>
              </a:lnSpc>
            </a:pPr>
            <a:r>
              <a:rPr lang="en-GB" sz="2000">
                <a:latin typeface="Calibri"/>
                <a:ea typeface="Calibri"/>
                <a:cs typeface="Calibri"/>
              </a:rPr>
              <a:t>Linkspan berth with dog-leg breakwater that allows MV </a:t>
            </a:r>
            <a:r>
              <a:rPr lang="en-GB" sz="2000" i="1">
                <a:latin typeface="Calibri"/>
                <a:ea typeface="Calibri"/>
                <a:cs typeface="Calibri"/>
              </a:rPr>
              <a:t>Geira</a:t>
            </a:r>
            <a:r>
              <a:rPr lang="en-GB" sz="2000">
                <a:latin typeface="Calibri"/>
                <a:ea typeface="Calibri"/>
                <a:cs typeface="Calibri"/>
              </a:rPr>
              <a:t> to lie there overnight</a:t>
            </a:r>
            <a:endParaRPr lang="en-US">
              <a:latin typeface="Calibri"/>
              <a:ea typeface="Calibri"/>
              <a:cs typeface="Calibri"/>
            </a:endParaRPr>
          </a:p>
          <a:p>
            <a:pPr marL="0" lvl="1" indent="-1132840">
              <a:lnSpc>
                <a:spcPct val="90000"/>
              </a:lnSpc>
            </a:pPr>
            <a:endParaRPr lang="en-GB" sz="2000">
              <a:latin typeface="Calibri" panose="020F0502020204030204" pitchFamily="34" charset="0"/>
              <a:ea typeface="Calibri" panose="020F0502020204030204" pitchFamily="34" charset="0"/>
              <a:cs typeface="Calibri" panose="020F0502020204030204" pitchFamily="34" charset="0"/>
            </a:endParaRPr>
          </a:p>
          <a:p>
            <a:pPr marL="0" lvl="1" indent="-1132840">
              <a:lnSpc>
                <a:spcPct val="90000"/>
              </a:lnSpc>
            </a:pPr>
            <a:r>
              <a:rPr lang="en-GB" sz="2000">
                <a:latin typeface="Calibri"/>
                <a:ea typeface="Calibri"/>
                <a:cs typeface="Calibri"/>
              </a:rPr>
              <a:t>The current ferry terminal was constructed in 2004</a:t>
            </a:r>
          </a:p>
        </p:txBody>
      </p:sp>
    </p:spTree>
    <p:extLst>
      <p:ext uri="{BB962C8B-B14F-4D97-AF65-F5344CB8AC3E}">
        <p14:creationId xmlns:p14="http://schemas.microsoft.com/office/powerpoint/2010/main" val="1869245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EC347-4931-1BE8-97D7-33A9388FF113}"/>
            </a:ext>
          </a:extLst>
        </p:cNvPr>
        <p:cNvGrpSpPr/>
        <p:nvPr/>
      </p:nvGrpSpPr>
      <p:grpSpPr>
        <a:xfrm>
          <a:off x="0" y="0"/>
          <a:ext cx="0" cy="0"/>
          <a:chOff x="0" y="0"/>
          <a:chExt cx="0" cy="0"/>
        </a:xfrm>
      </p:grpSpPr>
      <p:sp>
        <p:nvSpPr>
          <p:cNvPr id="290" name="Rectangle 289">
            <a:extLst>
              <a:ext uri="{FF2B5EF4-FFF2-40B4-BE49-F238E27FC236}">
                <a16:creationId xmlns:a16="http://schemas.microsoft.com/office/drawing/2014/main" id="{B9D2701D-20EE-6975-C0D5-0E986DA65182}"/>
              </a:ext>
            </a:extLst>
          </p:cNvPr>
          <p:cNvSpPr/>
          <p:nvPr/>
        </p:nvSpPr>
        <p:spPr>
          <a:xfrm>
            <a:off x="624344" y="733936"/>
            <a:ext cx="20112583" cy="2162310"/>
          </a:xfrm>
          <a:prstGeom prst="rect">
            <a:avLst/>
          </a:prstGeom>
          <a:solidFill>
            <a:srgbClr val="023459"/>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3A467876-F77C-E4B1-8434-BB0F3A41FC3D}"/>
              </a:ext>
            </a:extLst>
          </p:cNvPr>
          <p:cNvSpPr txBox="1"/>
          <p:nvPr/>
        </p:nvSpPr>
        <p:spPr>
          <a:xfrm>
            <a:off x="0" y="1182574"/>
            <a:ext cx="21383625" cy="1323439"/>
          </a:xfrm>
          <a:prstGeom prst="rect">
            <a:avLst/>
          </a:prstGeom>
          <a:noFill/>
        </p:spPr>
        <p:txBody>
          <a:bodyPr wrap="square" rtlCol="0" anchor="ctr">
            <a:spAutoFit/>
          </a:bodyPr>
          <a:lstStyle/>
          <a:p>
            <a:pPr algn="ctr">
              <a:spcBef>
                <a:spcPts val="1200"/>
              </a:spcBef>
              <a:spcAft>
                <a:spcPts val="1200"/>
              </a:spcAft>
            </a:pPr>
            <a:r>
              <a:rPr lang="en-GB" sz="8000" b="1">
                <a:solidFill>
                  <a:schemeClr val="bg1"/>
                </a:solidFill>
                <a:latin typeface="Source Sans Pro" panose="020B0503030403020204" pitchFamily="34" charset="0"/>
                <a:ea typeface="Source Sans Pro" panose="020B0503030403020204" pitchFamily="34" charset="0"/>
              </a:rPr>
              <a:t>Timetable and Connectivity</a:t>
            </a:r>
          </a:p>
        </p:txBody>
      </p:sp>
      <p:sp>
        <p:nvSpPr>
          <p:cNvPr id="3" name="Text Placeholder 2">
            <a:extLst>
              <a:ext uri="{FF2B5EF4-FFF2-40B4-BE49-F238E27FC236}">
                <a16:creationId xmlns:a16="http://schemas.microsoft.com/office/drawing/2014/main" id="{9AEBEC03-2985-67FD-E733-E65D454B20D7}"/>
              </a:ext>
            </a:extLst>
          </p:cNvPr>
          <p:cNvSpPr txBox="1">
            <a:spLocks/>
          </p:cNvSpPr>
          <p:nvPr/>
        </p:nvSpPr>
        <p:spPr>
          <a:xfrm>
            <a:off x="1092775" y="3540362"/>
            <a:ext cx="9289031" cy="5404556"/>
          </a:xfrm>
          <a:prstGeom prst="rect">
            <a:avLst/>
          </a:prstGeom>
        </p:spPr>
        <p:txBody>
          <a:bodyPr vert="horz" wrap="square" lIns="0" tIns="0" rIns="0" bIns="0" rtlCol="0" anchor="t">
            <a:normAutofit/>
          </a:bodyPr>
          <a:lstStyle>
            <a:defPPr>
              <a:defRPr lang="en-US"/>
            </a:defPPr>
            <a:lvl1pPr marL="0" algn="l" defTabSz="2951866" rtl="0" eaLnBrk="1" latinLnBrk="0" hangingPunct="1">
              <a:defRPr sz="2806" kern="1200">
                <a:solidFill>
                  <a:schemeClr val="tx1">
                    <a:tint val="75000"/>
                  </a:schemeClr>
                </a:solidFill>
                <a:latin typeface="+mn-lt"/>
                <a:ea typeface="+mn-ea"/>
                <a:cs typeface="+mn-cs"/>
              </a:defRPr>
            </a:lvl1pPr>
            <a:lvl2pPr marL="1475933" algn="l" defTabSz="2951866" rtl="0" eaLnBrk="1" latinLnBrk="0" hangingPunct="1">
              <a:defRPr sz="5811" kern="1200">
                <a:solidFill>
                  <a:schemeClr val="tx1"/>
                </a:solidFill>
                <a:latin typeface="+mn-lt"/>
                <a:ea typeface="+mn-ea"/>
                <a:cs typeface="+mn-cs"/>
              </a:defRPr>
            </a:lvl2pPr>
            <a:lvl3pPr marL="2951866" algn="l" defTabSz="2951866" rtl="0" eaLnBrk="1" latinLnBrk="0" hangingPunct="1">
              <a:defRPr sz="5811" kern="1200">
                <a:solidFill>
                  <a:schemeClr val="tx1"/>
                </a:solidFill>
                <a:latin typeface="+mn-lt"/>
                <a:ea typeface="+mn-ea"/>
                <a:cs typeface="+mn-cs"/>
              </a:defRPr>
            </a:lvl3pPr>
            <a:lvl4pPr marL="4427799" algn="l" defTabSz="2951866" rtl="0" eaLnBrk="1" latinLnBrk="0" hangingPunct="1">
              <a:defRPr sz="5811" kern="1200">
                <a:solidFill>
                  <a:schemeClr val="tx1"/>
                </a:solidFill>
                <a:latin typeface="+mn-lt"/>
                <a:ea typeface="+mn-ea"/>
                <a:cs typeface="+mn-cs"/>
              </a:defRPr>
            </a:lvl4pPr>
            <a:lvl5pPr marL="5903732" algn="l" defTabSz="2951866" rtl="0" eaLnBrk="1" latinLnBrk="0" hangingPunct="1">
              <a:defRPr sz="5811" kern="1200">
                <a:solidFill>
                  <a:schemeClr val="tx1"/>
                </a:solidFill>
                <a:latin typeface="+mn-lt"/>
                <a:ea typeface="+mn-ea"/>
                <a:cs typeface="+mn-cs"/>
              </a:defRPr>
            </a:lvl5pPr>
            <a:lvl6pPr marL="7379665" algn="l" defTabSz="2951866" rtl="0" eaLnBrk="1" latinLnBrk="0" hangingPunct="1">
              <a:defRPr sz="5811" kern="1200">
                <a:solidFill>
                  <a:schemeClr val="tx1"/>
                </a:solidFill>
                <a:latin typeface="+mn-lt"/>
                <a:ea typeface="+mn-ea"/>
                <a:cs typeface="+mn-cs"/>
              </a:defRPr>
            </a:lvl6pPr>
            <a:lvl7pPr marL="8855598" algn="l" defTabSz="2951866" rtl="0" eaLnBrk="1" latinLnBrk="0" hangingPunct="1">
              <a:defRPr sz="5811" kern="1200">
                <a:solidFill>
                  <a:schemeClr val="tx1"/>
                </a:solidFill>
                <a:latin typeface="+mn-lt"/>
                <a:ea typeface="+mn-ea"/>
                <a:cs typeface="+mn-cs"/>
              </a:defRPr>
            </a:lvl7pPr>
            <a:lvl8pPr marL="10331531" algn="l" defTabSz="2951866" rtl="0" eaLnBrk="1" latinLnBrk="0" hangingPunct="1">
              <a:defRPr sz="5811" kern="1200">
                <a:solidFill>
                  <a:schemeClr val="tx1"/>
                </a:solidFill>
                <a:latin typeface="+mn-lt"/>
                <a:ea typeface="+mn-ea"/>
                <a:cs typeface="+mn-cs"/>
              </a:defRPr>
            </a:lvl8pPr>
            <a:lvl9pPr marL="11807464" algn="l" defTabSz="2951866" rtl="0" eaLnBrk="1" latinLnBrk="0" hangingPunct="1">
              <a:defRPr sz="5811" kern="1200">
                <a:solidFill>
                  <a:schemeClr val="tx1"/>
                </a:solidFill>
                <a:latin typeface="+mn-lt"/>
                <a:ea typeface="+mn-ea"/>
                <a:cs typeface="+mn-cs"/>
              </a:defRPr>
            </a:lvl9pPr>
          </a:lstStyle>
          <a:p>
            <a:pPr>
              <a:spcAft>
                <a:spcPts val="1200"/>
              </a:spcAft>
            </a:pPr>
            <a:r>
              <a:rPr lang="en-GB" sz="2800" err="1">
                <a:solidFill>
                  <a:schemeClr val="tx1"/>
                </a:solidFill>
                <a:latin typeface="Calibri" panose="020F0502020204030204" pitchFamily="34" charset="0"/>
                <a:ea typeface="Calibri" panose="020F0502020204030204" pitchFamily="34" charset="0"/>
                <a:cs typeface="Calibri" panose="020F0502020204030204" pitchFamily="34" charset="0"/>
              </a:rPr>
              <a:t>Bluemull</a:t>
            </a:r>
            <a:r>
              <a:rPr lang="en-GB" sz="2800">
                <a:solidFill>
                  <a:schemeClr val="tx1"/>
                </a:solidFill>
                <a:latin typeface="Calibri" panose="020F0502020204030204" pitchFamily="34" charset="0"/>
                <a:ea typeface="Calibri" panose="020F0502020204030204" pitchFamily="34" charset="0"/>
                <a:cs typeface="Calibri" panose="020F0502020204030204" pitchFamily="34" charset="0"/>
              </a:rPr>
              <a:t> Sound timetable is delivered through:</a:t>
            </a:r>
          </a:p>
          <a:p>
            <a:pPr marL="628650" lvl="1" indent="-285750">
              <a:lnSpc>
                <a:spcPct val="90000"/>
              </a:lnSpc>
              <a:spcAft>
                <a:spcPts val="1200"/>
              </a:spcAft>
              <a:buFont typeface="Arial" panose="020B0604020202020204" pitchFamily="34" charset="0"/>
              <a:buChar char="•"/>
              <a:tabLst>
                <a:tab pos="262890" algn="l"/>
                <a:tab pos="914400" algn="l"/>
              </a:tabLst>
            </a:pPr>
            <a:r>
              <a:rPr lang="en-GB" sz="2800" b="1">
                <a:latin typeface="Calibri"/>
                <a:ea typeface="Calibri"/>
                <a:cs typeface="Calibri"/>
              </a:rPr>
              <a:t>MV </a:t>
            </a:r>
            <a:r>
              <a:rPr lang="en-GB" sz="2800" b="1" i="1">
                <a:latin typeface="Calibri"/>
                <a:ea typeface="Calibri"/>
                <a:cs typeface="Calibri"/>
              </a:rPr>
              <a:t>Bigga</a:t>
            </a:r>
            <a:r>
              <a:rPr lang="en-GB" sz="2800" b="1">
                <a:latin typeface="Calibri"/>
                <a:ea typeface="Calibri"/>
                <a:cs typeface="Calibri"/>
              </a:rPr>
              <a:t> </a:t>
            </a:r>
            <a:r>
              <a:rPr lang="en-GB" sz="2800">
                <a:latin typeface="Calibri"/>
                <a:ea typeface="Calibri"/>
                <a:cs typeface="Calibri"/>
              </a:rPr>
              <a:t>operating on a </a:t>
            </a:r>
            <a:r>
              <a:rPr lang="en-GB" sz="2800" b="1">
                <a:latin typeface="Calibri"/>
                <a:ea typeface="Calibri"/>
                <a:cs typeface="Calibri"/>
              </a:rPr>
              <a:t>‘shift’-basis</a:t>
            </a:r>
            <a:r>
              <a:rPr lang="en-GB" sz="2800">
                <a:latin typeface="Calibri"/>
                <a:ea typeface="Calibri"/>
                <a:cs typeface="Calibri"/>
              </a:rPr>
              <a:t>.  Her first departure from Gutcher is 06:10, with her sailing day finishing at around midnight if the last request sailing of the day operates.  She operates seven days a week.</a:t>
            </a:r>
            <a:endParaRPr lang="en-GB" sz="2800">
              <a:latin typeface="Calibri" panose="020F0502020204030204" pitchFamily="34" charset="0"/>
              <a:ea typeface="Calibri" panose="020F0502020204030204" pitchFamily="34" charset="0"/>
              <a:cs typeface="Calibri" panose="020F0502020204030204" pitchFamily="34" charset="0"/>
            </a:endParaRPr>
          </a:p>
          <a:p>
            <a:pPr marL="628650" lvl="1" indent="-285750">
              <a:lnSpc>
                <a:spcPct val="90000"/>
              </a:lnSpc>
              <a:spcAft>
                <a:spcPts val="1200"/>
              </a:spcAft>
              <a:buFont typeface="Arial" panose="020B0604020202020204" pitchFamily="34" charset="0"/>
              <a:buChar char="•"/>
              <a:tabLst>
                <a:tab pos="262890" algn="l"/>
                <a:tab pos="914400" algn="l"/>
              </a:tabLst>
            </a:pPr>
            <a:r>
              <a:rPr lang="en-GB" sz="2800" b="1">
                <a:latin typeface="Calibri"/>
                <a:ea typeface="Calibri"/>
                <a:cs typeface="Calibri"/>
              </a:rPr>
              <a:t>MV </a:t>
            </a:r>
            <a:r>
              <a:rPr lang="en-GB" sz="2800" b="1" i="1">
                <a:latin typeface="Calibri"/>
                <a:ea typeface="Calibri"/>
                <a:cs typeface="Calibri"/>
              </a:rPr>
              <a:t>Geira </a:t>
            </a:r>
            <a:r>
              <a:rPr lang="en-GB" sz="2800">
                <a:latin typeface="Calibri"/>
                <a:ea typeface="Calibri"/>
                <a:cs typeface="Calibri"/>
              </a:rPr>
              <a:t>operates as the </a:t>
            </a:r>
            <a:r>
              <a:rPr lang="en-GB" sz="2800" b="1">
                <a:latin typeface="Calibri"/>
                <a:ea typeface="Calibri"/>
                <a:cs typeface="Calibri"/>
              </a:rPr>
              <a:t>‘day-boat’</a:t>
            </a:r>
            <a:r>
              <a:rPr lang="en-GB" sz="2800">
                <a:latin typeface="Calibri"/>
                <a:ea typeface="Calibri"/>
                <a:cs typeface="Calibri"/>
              </a:rPr>
              <a:t>.  She operates Monday – Saturday on a split shift basis:</a:t>
            </a:r>
          </a:p>
          <a:p>
            <a:pPr marL="863600" lvl="2" indent="-285750">
              <a:lnSpc>
                <a:spcPct val="90000"/>
              </a:lnSpc>
              <a:spcAft>
                <a:spcPts val="1200"/>
              </a:spcAft>
              <a:buFont typeface="Arial" panose="020B0604020202020204" pitchFamily="34" charset="0"/>
              <a:buChar char="•"/>
              <a:tabLst>
                <a:tab pos="262890" algn="l"/>
                <a:tab pos="914400" algn="l"/>
              </a:tabLst>
            </a:pPr>
            <a:r>
              <a:rPr lang="en-GB" sz="2800" b="1">
                <a:latin typeface="Calibri" panose="020F0502020204030204" pitchFamily="34" charset="0"/>
                <a:ea typeface="Calibri" panose="020F0502020204030204" pitchFamily="34" charset="0"/>
                <a:cs typeface="Calibri" panose="020F0502020204030204" pitchFamily="34" charset="0"/>
              </a:rPr>
              <a:t>Winter (Tue-Fri): </a:t>
            </a:r>
            <a:r>
              <a:rPr lang="en-GB" sz="2800">
                <a:latin typeface="Calibri" panose="020F0502020204030204" pitchFamily="34" charset="0"/>
                <a:ea typeface="Calibri" panose="020F0502020204030204" pitchFamily="34" charset="0"/>
                <a:cs typeface="Calibri" panose="020F0502020204030204" pitchFamily="34" charset="0"/>
              </a:rPr>
              <a:t>06:55-09:20 and then 14:30-17:50</a:t>
            </a:r>
          </a:p>
          <a:p>
            <a:pPr marL="863600" lvl="2" indent="-285750">
              <a:lnSpc>
                <a:spcPct val="90000"/>
              </a:lnSpc>
              <a:spcAft>
                <a:spcPts val="1200"/>
              </a:spcAft>
              <a:buFont typeface="Arial" panose="020B0604020202020204" pitchFamily="34" charset="0"/>
              <a:buChar char="•"/>
              <a:tabLst>
                <a:tab pos="262890" algn="l"/>
                <a:tab pos="914400" algn="l"/>
              </a:tabLst>
            </a:pPr>
            <a:r>
              <a:rPr lang="en-GB" sz="2800" b="1">
                <a:latin typeface="Calibri" panose="020F0502020204030204" pitchFamily="34" charset="0"/>
                <a:ea typeface="Calibri" panose="020F0502020204030204" pitchFamily="34" charset="0"/>
                <a:cs typeface="Calibri" panose="020F0502020204030204" pitchFamily="34" charset="0"/>
              </a:rPr>
              <a:t>Summer (Tue-Fri): </a:t>
            </a:r>
            <a:r>
              <a:rPr lang="en-GB" sz="2800">
                <a:latin typeface="Calibri" panose="020F0502020204030204" pitchFamily="34" charset="0"/>
                <a:ea typeface="Calibri" panose="020F0502020204030204" pitchFamily="34" charset="0"/>
                <a:cs typeface="Calibri" panose="020F0502020204030204" pitchFamily="34" charset="0"/>
              </a:rPr>
              <a:t>06:55-11:55 and then 14:30-17:50</a:t>
            </a:r>
          </a:p>
          <a:p>
            <a:pPr marL="628650" lvl="1" indent="-285750">
              <a:lnSpc>
                <a:spcPct val="90000"/>
              </a:lnSpc>
              <a:spcAft>
                <a:spcPts val="1200"/>
              </a:spcAft>
              <a:buFont typeface="Arial" panose="020B0604020202020204" pitchFamily="34" charset="0"/>
              <a:buChar char="•"/>
              <a:tabLst>
                <a:tab pos="262890" algn="l"/>
                <a:tab pos="914400" algn="l"/>
              </a:tabLst>
            </a:pPr>
            <a:r>
              <a:rPr lang="en-GB" sz="2800">
                <a:latin typeface="Calibri"/>
                <a:ea typeface="Calibri"/>
                <a:cs typeface="Calibri"/>
              </a:rPr>
              <a:t>The break between shifts on a Monday is slightly shorter as MV </a:t>
            </a:r>
            <a:r>
              <a:rPr lang="en-GB" sz="2800" i="1">
                <a:latin typeface="Calibri"/>
                <a:ea typeface="Calibri"/>
                <a:cs typeface="Calibri"/>
              </a:rPr>
              <a:t>Geira</a:t>
            </a:r>
            <a:r>
              <a:rPr lang="en-GB" sz="2800">
                <a:latin typeface="Calibri"/>
                <a:ea typeface="Calibri"/>
                <a:cs typeface="Calibri"/>
              </a:rPr>
              <a:t> covers MV </a:t>
            </a:r>
            <a:r>
              <a:rPr lang="en-GB" sz="2800" i="1">
                <a:latin typeface="Calibri"/>
                <a:ea typeface="Calibri"/>
                <a:cs typeface="Calibri"/>
              </a:rPr>
              <a:t>Bigga’s</a:t>
            </a:r>
            <a:r>
              <a:rPr lang="en-GB" sz="2800">
                <a:latin typeface="Calibri"/>
                <a:ea typeface="Calibri"/>
                <a:cs typeface="Calibri"/>
              </a:rPr>
              <a:t> maintenance and drills</a:t>
            </a:r>
          </a:p>
          <a:p>
            <a:pPr marL="257175" lvl="1" indent="-257175">
              <a:lnSpc>
                <a:spcPct val="90000"/>
              </a:lnSpc>
              <a:spcAft>
                <a:spcPts val="1200"/>
              </a:spcAft>
              <a:buFont typeface="Arial" panose="020B0604020202020204" pitchFamily="34" charset="0"/>
              <a:buChar char="•"/>
            </a:pPr>
            <a:endParaRPr lang="en-GB" sz="2800" b="1">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2">
            <a:extLst>
              <a:ext uri="{FF2B5EF4-FFF2-40B4-BE49-F238E27FC236}">
                <a16:creationId xmlns:a16="http://schemas.microsoft.com/office/drawing/2014/main" id="{609AA919-E578-883A-B2AB-BED8900DE515}"/>
              </a:ext>
            </a:extLst>
          </p:cNvPr>
          <p:cNvSpPr txBox="1">
            <a:spLocks/>
          </p:cNvSpPr>
          <p:nvPr/>
        </p:nvSpPr>
        <p:spPr>
          <a:xfrm>
            <a:off x="624345" y="23446414"/>
            <a:ext cx="10435542" cy="5356204"/>
          </a:xfrm>
          <a:prstGeom prst="rect">
            <a:avLst/>
          </a:prstGeom>
        </p:spPr>
        <p:txBody>
          <a:bodyPr vert="horz" wrap="square" lIns="0" tIns="0" rIns="0" bIns="0" rtlCol="0" anchor="t">
            <a:noAutofit/>
          </a:bodyPr>
          <a:lstStyle>
            <a:defPPr>
              <a:defRPr lang="en-US"/>
            </a:defPPr>
            <a:lvl1pPr marL="0" algn="l" defTabSz="2951866" rtl="0" eaLnBrk="1" latinLnBrk="0" hangingPunct="1">
              <a:defRPr sz="2806" kern="1200">
                <a:solidFill>
                  <a:schemeClr val="tx1">
                    <a:tint val="75000"/>
                  </a:schemeClr>
                </a:solidFill>
                <a:latin typeface="+mn-lt"/>
                <a:ea typeface="+mn-ea"/>
                <a:cs typeface="+mn-cs"/>
              </a:defRPr>
            </a:lvl1pPr>
            <a:lvl2pPr marL="1475933" algn="l" defTabSz="2951866" rtl="0" eaLnBrk="1" latinLnBrk="0" hangingPunct="1">
              <a:defRPr sz="5811" kern="1200">
                <a:solidFill>
                  <a:schemeClr val="tx1"/>
                </a:solidFill>
                <a:latin typeface="+mn-lt"/>
                <a:ea typeface="+mn-ea"/>
                <a:cs typeface="+mn-cs"/>
              </a:defRPr>
            </a:lvl2pPr>
            <a:lvl3pPr marL="2951866" algn="l" defTabSz="2951866" rtl="0" eaLnBrk="1" latinLnBrk="0" hangingPunct="1">
              <a:defRPr sz="5811" kern="1200">
                <a:solidFill>
                  <a:schemeClr val="tx1"/>
                </a:solidFill>
                <a:latin typeface="+mn-lt"/>
                <a:ea typeface="+mn-ea"/>
                <a:cs typeface="+mn-cs"/>
              </a:defRPr>
            </a:lvl3pPr>
            <a:lvl4pPr marL="4427799" algn="l" defTabSz="2951866" rtl="0" eaLnBrk="1" latinLnBrk="0" hangingPunct="1">
              <a:defRPr sz="5811" kern="1200">
                <a:solidFill>
                  <a:schemeClr val="tx1"/>
                </a:solidFill>
                <a:latin typeface="+mn-lt"/>
                <a:ea typeface="+mn-ea"/>
                <a:cs typeface="+mn-cs"/>
              </a:defRPr>
            </a:lvl4pPr>
            <a:lvl5pPr marL="5903732" algn="l" defTabSz="2951866" rtl="0" eaLnBrk="1" latinLnBrk="0" hangingPunct="1">
              <a:defRPr sz="5811" kern="1200">
                <a:solidFill>
                  <a:schemeClr val="tx1"/>
                </a:solidFill>
                <a:latin typeface="+mn-lt"/>
                <a:ea typeface="+mn-ea"/>
                <a:cs typeface="+mn-cs"/>
              </a:defRPr>
            </a:lvl5pPr>
            <a:lvl6pPr marL="7379665" algn="l" defTabSz="2951866" rtl="0" eaLnBrk="1" latinLnBrk="0" hangingPunct="1">
              <a:defRPr sz="5811" kern="1200">
                <a:solidFill>
                  <a:schemeClr val="tx1"/>
                </a:solidFill>
                <a:latin typeface="+mn-lt"/>
                <a:ea typeface="+mn-ea"/>
                <a:cs typeface="+mn-cs"/>
              </a:defRPr>
            </a:lvl6pPr>
            <a:lvl7pPr marL="8855598" algn="l" defTabSz="2951866" rtl="0" eaLnBrk="1" latinLnBrk="0" hangingPunct="1">
              <a:defRPr sz="5811" kern="1200">
                <a:solidFill>
                  <a:schemeClr val="tx1"/>
                </a:solidFill>
                <a:latin typeface="+mn-lt"/>
                <a:ea typeface="+mn-ea"/>
                <a:cs typeface="+mn-cs"/>
              </a:defRPr>
            </a:lvl7pPr>
            <a:lvl8pPr marL="10331531" algn="l" defTabSz="2951866" rtl="0" eaLnBrk="1" latinLnBrk="0" hangingPunct="1">
              <a:defRPr sz="5811" kern="1200">
                <a:solidFill>
                  <a:schemeClr val="tx1"/>
                </a:solidFill>
                <a:latin typeface="+mn-lt"/>
                <a:ea typeface="+mn-ea"/>
                <a:cs typeface="+mn-cs"/>
              </a:defRPr>
            </a:lvl8pPr>
            <a:lvl9pPr marL="11807464" algn="l" defTabSz="2951866" rtl="0" eaLnBrk="1" latinLnBrk="0" hangingPunct="1">
              <a:defRPr sz="5811" kern="1200">
                <a:solidFill>
                  <a:schemeClr val="tx1"/>
                </a:solidFill>
                <a:latin typeface="+mn-lt"/>
                <a:ea typeface="+mn-ea"/>
                <a:cs typeface="+mn-cs"/>
              </a:defRPr>
            </a:lvl9pPr>
          </a:lstStyle>
          <a:p>
            <a:pPr marL="342900" lvl="1">
              <a:lnSpc>
                <a:spcPct val="90000"/>
              </a:lnSpc>
              <a:spcAft>
                <a:spcPts val="600"/>
              </a:spcAft>
            </a:pPr>
            <a:r>
              <a:rPr lang="en-GB" sz="2100">
                <a:latin typeface="Calibri"/>
                <a:ea typeface="Calibri"/>
                <a:cs typeface="Calibri"/>
              </a:rPr>
              <a:t>The </a:t>
            </a:r>
            <a:r>
              <a:rPr lang="en-GB" sz="2100" b="1">
                <a:latin typeface="Calibri"/>
                <a:ea typeface="Calibri"/>
                <a:cs typeface="Calibri"/>
              </a:rPr>
              <a:t>No.24 </a:t>
            </a:r>
            <a:r>
              <a:rPr lang="en-GB" sz="2100">
                <a:latin typeface="Calibri"/>
                <a:ea typeface="Calibri"/>
                <a:cs typeface="Calibri"/>
              </a:rPr>
              <a:t>bus provides a </a:t>
            </a:r>
            <a:r>
              <a:rPr lang="en-GB" sz="2100" b="1">
                <a:latin typeface="Calibri"/>
                <a:ea typeface="Calibri"/>
                <a:cs typeface="Calibri"/>
              </a:rPr>
              <a:t>through bus service from Gutcher </a:t>
            </a:r>
            <a:r>
              <a:rPr lang="en-GB" sz="2100">
                <a:latin typeface="Calibri"/>
                <a:ea typeface="Calibri"/>
                <a:cs typeface="Calibri"/>
              </a:rPr>
              <a:t>(the embarkation point for the ferry to </a:t>
            </a:r>
            <a:r>
              <a:rPr lang="en-GB" sz="2100" b="1">
                <a:latin typeface="Calibri"/>
                <a:ea typeface="Calibri"/>
                <a:cs typeface="Calibri"/>
              </a:rPr>
              <a:t>Fetlar</a:t>
            </a:r>
            <a:r>
              <a:rPr lang="en-GB" sz="2100">
                <a:latin typeface="Calibri"/>
                <a:ea typeface="Calibri"/>
                <a:cs typeface="Calibri"/>
              </a:rPr>
              <a:t> and </a:t>
            </a:r>
            <a:r>
              <a:rPr lang="en-GB" sz="2100" b="1">
                <a:latin typeface="Calibri"/>
                <a:ea typeface="Calibri"/>
                <a:cs typeface="Calibri"/>
              </a:rPr>
              <a:t>Unst) to Lerwick via the Yell Sound ferry</a:t>
            </a:r>
            <a:r>
              <a:rPr lang="en-GB" sz="2100">
                <a:latin typeface="Calibri"/>
                <a:ea typeface="Calibri"/>
                <a:cs typeface="Calibri"/>
              </a:rPr>
              <a:t>.  This is a single return service per day (Monday to Friday) which:</a:t>
            </a:r>
          </a:p>
          <a:p>
            <a:pPr marL="800100" lvl="1" indent="-457200">
              <a:lnSpc>
                <a:spcPct val="90000"/>
              </a:lnSpc>
              <a:spcAft>
                <a:spcPts val="600"/>
              </a:spcAft>
              <a:buFont typeface="Arial" panose="020B0604020202020204" pitchFamily="34" charset="0"/>
              <a:buChar char="•"/>
            </a:pPr>
            <a:r>
              <a:rPr lang="en-GB" sz="2100">
                <a:latin typeface="Calibri"/>
                <a:ea typeface="Calibri"/>
                <a:cs typeface="Calibri"/>
              </a:rPr>
              <a:t>Departs Gutcher at 08:40 (connecting with the </a:t>
            </a:r>
            <a:r>
              <a:rPr lang="en-GB" sz="2100" b="1">
                <a:latin typeface="Calibri"/>
                <a:ea typeface="Calibri"/>
                <a:cs typeface="Calibri"/>
              </a:rPr>
              <a:t>08:25 ferry from Belmont</a:t>
            </a:r>
            <a:r>
              <a:rPr lang="en-GB" sz="2100">
                <a:latin typeface="Calibri"/>
                <a:ea typeface="Calibri"/>
                <a:cs typeface="Calibri"/>
              </a:rPr>
              <a:t>), travels on the </a:t>
            </a:r>
            <a:r>
              <a:rPr lang="en-GB" sz="2100" b="1">
                <a:latin typeface="Calibri"/>
                <a:ea typeface="Calibri"/>
                <a:cs typeface="Calibri"/>
              </a:rPr>
              <a:t>09:15 sailing from Ulsta </a:t>
            </a:r>
            <a:r>
              <a:rPr lang="en-GB" sz="2100">
                <a:latin typeface="Calibri"/>
                <a:ea typeface="Calibri"/>
                <a:cs typeface="Calibri"/>
              </a:rPr>
              <a:t>and arrives in Lerwick at 10:26</a:t>
            </a:r>
          </a:p>
          <a:p>
            <a:pPr marL="800100" lvl="1" indent="-457200">
              <a:lnSpc>
                <a:spcPct val="90000"/>
              </a:lnSpc>
              <a:spcAft>
                <a:spcPts val="600"/>
              </a:spcAft>
              <a:buFont typeface="Arial" panose="020B0604020202020204" pitchFamily="34" charset="0"/>
              <a:buChar char="•"/>
            </a:pPr>
            <a:r>
              <a:rPr lang="en-GB" sz="2100">
                <a:latin typeface="Calibri"/>
                <a:ea typeface="Calibri"/>
                <a:cs typeface="Calibri"/>
              </a:rPr>
              <a:t>In the reverse direction, the bus leaves Lerwick at 14:20, travels on the </a:t>
            </a:r>
            <a:r>
              <a:rPr lang="en-GB" sz="2100" b="1">
                <a:latin typeface="Calibri"/>
                <a:ea typeface="Calibri"/>
                <a:cs typeface="Calibri"/>
              </a:rPr>
              <a:t>15:25 sailing from Toft </a:t>
            </a:r>
            <a:r>
              <a:rPr lang="en-GB" sz="2100">
                <a:latin typeface="Calibri"/>
                <a:ea typeface="Calibri"/>
                <a:cs typeface="Calibri"/>
              </a:rPr>
              <a:t>and arrives in Gutcher at 16:12, connecting with the </a:t>
            </a:r>
            <a:r>
              <a:rPr lang="en-GB" sz="2100" b="1">
                <a:latin typeface="Calibri"/>
                <a:ea typeface="Calibri"/>
                <a:cs typeface="Calibri"/>
              </a:rPr>
              <a:t>16:15 sailing to Hamars Ness </a:t>
            </a:r>
            <a:r>
              <a:rPr lang="en-GB" sz="2100">
                <a:latin typeface="Calibri"/>
                <a:ea typeface="Calibri"/>
                <a:cs typeface="Calibri"/>
              </a:rPr>
              <a:t>and </a:t>
            </a:r>
            <a:r>
              <a:rPr lang="en-GB" sz="2100" b="1">
                <a:latin typeface="Calibri"/>
                <a:ea typeface="Calibri"/>
                <a:cs typeface="Calibri"/>
              </a:rPr>
              <a:t>16:30 sailing to Belmont</a:t>
            </a:r>
          </a:p>
          <a:p>
            <a:pPr marL="342900" lvl="1">
              <a:lnSpc>
                <a:spcPct val="90000"/>
              </a:lnSpc>
              <a:spcAft>
                <a:spcPts val="600"/>
              </a:spcAft>
            </a:pPr>
            <a:r>
              <a:rPr lang="en-GB" sz="2100">
                <a:latin typeface="Calibri"/>
                <a:ea typeface="Calibri"/>
                <a:cs typeface="Calibri"/>
              </a:rPr>
              <a:t>On Yell, the </a:t>
            </a:r>
            <a:r>
              <a:rPr lang="en-GB" sz="2100" b="1">
                <a:latin typeface="Calibri"/>
                <a:ea typeface="Calibri"/>
                <a:cs typeface="Calibri"/>
              </a:rPr>
              <a:t>24Y</a:t>
            </a:r>
            <a:r>
              <a:rPr lang="en-GB" sz="2100">
                <a:latin typeface="Calibri"/>
                <a:ea typeface="Calibri"/>
                <a:cs typeface="Calibri"/>
              </a:rPr>
              <a:t> bus/dial-a-ride service </a:t>
            </a:r>
            <a:r>
              <a:rPr lang="en-GB" sz="2100" b="1">
                <a:latin typeface="Calibri"/>
                <a:ea typeface="Calibri"/>
                <a:cs typeface="Calibri"/>
              </a:rPr>
              <a:t>(Cullivoe to Ulsta) </a:t>
            </a:r>
            <a:r>
              <a:rPr lang="en-GB" sz="2100">
                <a:latin typeface="Calibri"/>
                <a:ea typeface="Calibri"/>
                <a:cs typeface="Calibri"/>
              </a:rPr>
              <a:t>provides a public transport connection between the Bluemull and Yell Sound ferries:</a:t>
            </a:r>
          </a:p>
          <a:p>
            <a:pPr marL="800100" lvl="1" indent="-457200">
              <a:lnSpc>
                <a:spcPct val="90000"/>
              </a:lnSpc>
              <a:spcAft>
                <a:spcPts val="600"/>
              </a:spcAft>
              <a:buFont typeface="Arial" panose="020B0604020202020204" pitchFamily="34" charset="0"/>
              <a:buChar char="•"/>
            </a:pPr>
            <a:r>
              <a:rPr lang="en-GB" sz="2100">
                <a:latin typeface="Calibri" panose="020F0502020204030204" pitchFamily="34" charset="0"/>
                <a:ea typeface="Calibri" panose="020F0502020204030204" pitchFamily="34" charset="0"/>
                <a:cs typeface="Calibri" panose="020F0502020204030204" pitchFamily="34" charset="0"/>
              </a:rPr>
              <a:t>There are </a:t>
            </a:r>
            <a:r>
              <a:rPr lang="en-GB" sz="2100" b="1">
                <a:latin typeface="Calibri" panose="020F0502020204030204" pitchFamily="34" charset="0"/>
                <a:ea typeface="Calibri" panose="020F0502020204030204" pitchFamily="34" charset="0"/>
                <a:cs typeface="Calibri" panose="020F0502020204030204" pitchFamily="34" charset="0"/>
              </a:rPr>
              <a:t>three</a:t>
            </a:r>
            <a:r>
              <a:rPr lang="en-GB" sz="2100">
                <a:latin typeface="Calibri" panose="020F0502020204030204" pitchFamily="34" charset="0"/>
                <a:ea typeface="Calibri" panose="020F0502020204030204" pitchFamily="34" charset="0"/>
                <a:cs typeface="Calibri" panose="020F0502020204030204" pitchFamily="34" charset="0"/>
              </a:rPr>
              <a:t> buses per day in each direction </a:t>
            </a:r>
            <a:r>
              <a:rPr lang="en-GB" sz="2100" b="1">
                <a:latin typeface="Calibri" panose="020F0502020204030204" pitchFamily="34" charset="0"/>
                <a:ea typeface="Calibri" panose="020F0502020204030204" pitchFamily="34" charset="0"/>
                <a:cs typeface="Calibri" panose="020F0502020204030204" pitchFamily="34" charset="0"/>
              </a:rPr>
              <a:t>Monday to Saturday </a:t>
            </a:r>
            <a:r>
              <a:rPr lang="en-GB" sz="2100">
                <a:latin typeface="Calibri" panose="020F0502020204030204" pitchFamily="34" charset="0"/>
                <a:ea typeface="Calibri" panose="020F0502020204030204" pitchFamily="34" charset="0"/>
                <a:cs typeface="Calibri" panose="020F0502020204030204" pitchFamily="34" charset="0"/>
              </a:rPr>
              <a:t>(there is an additional Ulsta – Cullivoe service on a Friday, four in total)</a:t>
            </a:r>
          </a:p>
          <a:p>
            <a:pPr marL="800100" lvl="1" indent="-457200">
              <a:lnSpc>
                <a:spcPct val="90000"/>
              </a:lnSpc>
              <a:spcAft>
                <a:spcPts val="600"/>
              </a:spcAft>
              <a:buFont typeface="Arial" panose="020B0604020202020204" pitchFamily="34" charset="0"/>
              <a:buChar char="•"/>
            </a:pPr>
            <a:r>
              <a:rPr lang="en-GB" sz="2100">
                <a:latin typeface="Calibri"/>
                <a:ea typeface="Calibri"/>
                <a:cs typeface="Calibri"/>
              </a:rPr>
              <a:t>There is an additional bus between </a:t>
            </a:r>
            <a:r>
              <a:rPr lang="en-GB" sz="2100" b="1">
                <a:latin typeface="Calibri"/>
                <a:ea typeface="Calibri"/>
                <a:cs typeface="Calibri"/>
              </a:rPr>
              <a:t>Cullivoe and Mid Yell/Mid Yell and Cullivoe </a:t>
            </a:r>
            <a:r>
              <a:rPr lang="en-GB" sz="2100">
                <a:latin typeface="Calibri"/>
                <a:ea typeface="Calibri"/>
                <a:cs typeface="Calibri"/>
              </a:rPr>
              <a:t>on certain days of the week (although the </a:t>
            </a:r>
            <a:r>
              <a:rPr lang="en-GB" sz="2100" b="1">
                <a:latin typeface="Calibri"/>
                <a:ea typeface="Calibri"/>
                <a:cs typeface="Calibri"/>
              </a:rPr>
              <a:t>08:20</a:t>
            </a:r>
            <a:r>
              <a:rPr lang="en-GB" sz="2100">
                <a:latin typeface="Calibri"/>
                <a:ea typeface="Calibri"/>
                <a:cs typeface="Calibri"/>
              </a:rPr>
              <a:t> departure from Cullivoe only operates on school days)</a:t>
            </a:r>
          </a:p>
          <a:p>
            <a:pPr marL="800100" lvl="1" indent="-457200">
              <a:lnSpc>
                <a:spcPct val="90000"/>
              </a:lnSpc>
              <a:spcAft>
                <a:spcPts val="600"/>
              </a:spcAft>
              <a:buFont typeface="Arial" panose="020B0604020202020204" pitchFamily="34" charset="0"/>
              <a:buChar char="•"/>
            </a:pPr>
            <a:r>
              <a:rPr lang="en-GB" sz="2100">
                <a:latin typeface="Calibri" panose="020F0502020204030204" pitchFamily="34" charset="0"/>
                <a:ea typeface="Calibri" panose="020F0502020204030204" pitchFamily="34" charset="0"/>
                <a:cs typeface="Calibri" panose="020F0502020204030204" pitchFamily="34" charset="0"/>
              </a:rPr>
              <a:t>There are no connecting buses on a </a:t>
            </a:r>
            <a:r>
              <a:rPr lang="en-GB" sz="2100" b="1">
                <a:latin typeface="Calibri" panose="020F0502020204030204" pitchFamily="34" charset="0"/>
                <a:ea typeface="Calibri" panose="020F0502020204030204" pitchFamily="34" charset="0"/>
                <a:cs typeface="Calibri" panose="020F0502020204030204" pitchFamily="34" charset="0"/>
              </a:rPr>
              <a:t>Sunday</a:t>
            </a:r>
          </a:p>
          <a:p>
            <a:pPr marL="800100" lvl="1" indent="-457200">
              <a:lnSpc>
                <a:spcPct val="90000"/>
              </a:lnSpc>
              <a:spcAft>
                <a:spcPts val="600"/>
              </a:spcAft>
              <a:buFont typeface="Arial" panose="020B0604020202020204" pitchFamily="34" charset="0"/>
              <a:buChar char="•"/>
            </a:pPr>
            <a:r>
              <a:rPr lang="en-GB" sz="2100">
                <a:latin typeface="Calibri"/>
                <a:ea typeface="Calibri"/>
                <a:cs typeface="Calibri"/>
              </a:rPr>
              <a:t>The end-to-end journey time between</a:t>
            </a:r>
            <a:r>
              <a:rPr lang="en-GB" sz="2100" b="1">
                <a:latin typeface="Calibri"/>
                <a:ea typeface="Calibri"/>
                <a:cs typeface="Calibri"/>
              </a:rPr>
              <a:t> Gutcher </a:t>
            </a:r>
            <a:r>
              <a:rPr lang="en-GB" sz="2100">
                <a:latin typeface="Calibri"/>
                <a:ea typeface="Calibri"/>
                <a:cs typeface="Calibri"/>
              </a:rPr>
              <a:t>and </a:t>
            </a:r>
            <a:r>
              <a:rPr lang="en-GB" sz="2100" b="1">
                <a:latin typeface="Calibri"/>
                <a:ea typeface="Calibri"/>
                <a:cs typeface="Calibri"/>
              </a:rPr>
              <a:t>Ulsta</a:t>
            </a:r>
            <a:r>
              <a:rPr lang="en-GB" sz="2100">
                <a:latin typeface="Calibri"/>
                <a:ea typeface="Calibri"/>
                <a:cs typeface="Calibri"/>
              </a:rPr>
              <a:t> is just over </a:t>
            </a:r>
            <a:r>
              <a:rPr lang="en-GB" sz="2100" b="1">
                <a:latin typeface="Calibri"/>
                <a:ea typeface="Calibri"/>
                <a:cs typeface="Calibri"/>
              </a:rPr>
              <a:t>40 minutes</a:t>
            </a:r>
          </a:p>
          <a:p>
            <a:pPr marL="342900" lvl="1" indent="-457200">
              <a:lnSpc>
                <a:spcPct val="90000"/>
              </a:lnSpc>
              <a:spcAft>
                <a:spcPts val="600"/>
              </a:spcAft>
              <a:buFont typeface="Arial" panose="020B0604020202020204" pitchFamily="34" charset="0"/>
              <a:buChar char="•"/>
            </a:pPr>
            <a:endParaRPr lang="en-GB" sz="2000" b="1">
              <a:latin typeface="Calibri" panose="020F0502020204030204" pitchFamily="34" charset="0"/>
              <a:ea typeface="Calibri" panose="020F0502020204030204" pitchFamily="34" charset="0"/>
              <a:cs typeface="Calibri" panose="020F0502020204030204" pitchFamily="34" charset="0"/>
            </a:endParaRPr>
          </a:p>
          <a:p>
            <a:pPr marL="342900" lvl="1">
              <a:lnSpc>
                <a:spcPct val="90000"/>
              </a:lnSpc>
            </a:pPr>
            <a:endParaRPr lang="en-GB" sz="2800">
              <a:latin typeface="Calibri" panose="020F0502020204030204" pitchFamily="34" charset="0"/>
              <a:ea typeface="Calibri" panose="020F0502020204030204" pitchFamily="34" charset="0"/>
              <a:cs typeface="Calibri" panose="020F0502020204030204" pitchFamily="34" charset="0"/>
            </a:endParaRPr>
          </a:p>
        </p:txBody>
      </p:sp>
      <p:grpSp>
        <p:nvGrpSpPr>
          <p:cNvPr id="14" name="Group 13">
            <a:extLst>
              <a:ext uri="{FF2B5EF4-FFF2-40B4-BE49-F238E27FC236}">
                <a16:creationId xmlns:a16="http://schemas.microsoft.com/office/drawing/2014/main" id="{85349414-6759-D31B-484E-2398D697B477}"/>
              </a:ext>
            </a:extLst>
          </p:cNvPr>
          <p:cNvGrpSpPr/>
          <p:nvPr/>
        </p:nvGrpSpPr>
        <p:grpSpPr>
          <a:xfrm>
            <a:off x="220075" y="28950444"/>
            <a:ext cx="20816084" cy="1140243"/>
            <a:chOff x="220075" y="28950444"/>
            <a:chExt cx="20816084" cy="1140243"/>
          </a:xfrm>
        </p:grpSpPr>
        <p:pic>
          <p:nvPicPr>
            <p:cNvPr id="15" name="Picture 2" descr="Logo: Shetland Islands Council">
              <a:extLst>
                <a:ext uri="{FF2B5EF4-FFF2-40B4-BE49-F238E27FC236}">
                  <a16:creationId xmlns:a16="http://schemas.microsoft.com/office/drawing/2014/main" id="{B567A428-B4F4-BC9A-470D-5F4D138712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075" y="28950444"/>
              <a:ext cx="2738763" cy="110115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FC7608A6-576A-B466-E389-2BC622C4511E}"/>
                </a:ext>
              </a:extLst>
            </p:cNvPr>
            <p:cNvPicPr>
              <a:picLocks noChangeAspect="1"/>
            </p:cNvPicPr>
            <p:nvPr/>
          </p:nvPicPr>
          <p:blipFill>
            <a:blip r:embed="rId4"/>
            <a:stretch>
              <a:fillRect/>
            </a:stretch>
          </p:blipFill>
          <p:spPr>
            <a:xfrm>
              <a:off x="15145958" y="29481507"/>
              <a:ext cx="1804817" cy="479284"/>
            </a:xfrm>
            <a:prstGeom prst="rect">
              <a:avLst/>
            </a:prstGeom>
          </p:spPr>
        </p:pic>
        <p:pic>
          <p:nvPicPr>
            <p:cNvPr id="17" name="Picture 16">
              <a:extLst>
                <a:ext uri="{FF2B5EF4-FFF2-40B4-BE49-F238E27FC236}">
                  <a16:creationId xmlns:a16="http://schemas.microsoft.com/office/drawing/2014/main" id="{056388B8-55EA-6D43-07D3-2A825E7E7F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04729" y="29288392"/>
              <a:ext cx="802295" cy="802295"/>
            </a:xfrm>
            <a:prstGeom prst="rect">
              <a:avLst/>
            </a:prstGeom>
          </p:spPr>
        </p:pic>
        <p:pic>
          <p:nvPicPr>
            <p:cNvPr id="18" name="Picture 17">
              <a:extLst>
                <a:ext uri="{FF2B5EF4-FFF2-40B4-BE49-F238E27FC236}">
                  <a16:creationId xmlns:a16="http://schemas.microsoft.com/office/drawing/2014/main" id="{AB3CB4B9-1028-AE37-C70C-B4FFB07E9B6F}"/>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9447133" y="29501020"/>
              <a:ext cx="1589026" cy="545576"/>
            </a:xfrm>
            <a:prstGeom prst="rect">
              <a:avLst/>
            </a:prstGeom>
            <a:extLst>
              <a:ext uri="{FAA26D3D-D897-4be2-8F04-BA451C77F1D7}">
                <ma14:placeholderFlag xmlns:lc="http://schemas.openxmlformats.org/drawingml/2006/lockedCanvas" xmlns:arto="http://schemas.microsoft.com/office/word/2006/arto"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a:ext>
            </a:extLst>
          </p:spPr>
        </p:pic>
        <p:pic>
          <p:nvPicPr>
            <p:cNvPr id="19" name="Picture 18" descr="Logo, company name&#10;&#10;Description automatically generated">
              <a:extLst>
                <a:ext uri="{FF2B5EF4-FFF2-40B4-BE49-F238E27FC236}">
                  <a16:creationId xmlns:a16="http://schemas.microsoft.com/office/drawing/2014/main" id="{5EB86852-31C1-048D-FA7A-10D7835FD74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950775" y="29351612"/>
              <a:ext cx="1318466" cy="739075"/>
            </a:xfrm>
            <a:prstGeom prst="rect">
              <a:avLst/>
            </a:prstGeom>
          </p:spPr>
        </p:pic>
      </p:grpSp>
      <p:sp>
        <p:nvSpPr>
          <p:cNvPr id="21" name="TextBox 20">
            <a:extLst>
              <a:ext uri="{FF2B5EF4-FFF2-40B4-BE49-F238E27FC236}">
                <a16:creationId xmlns:a16="http://schemas.microsoft.com/office/drawing/2014/main" id="{8D6BC4A5-E512-8C79-FA88-DECC95F84515}"/>
              </a:ext>
            </a:extLst>
          </p:cNvPr>
          <p:cNvSpPr txBox="1"/>
          <p:nvPr/>
        </p:nvSpPr>
        <p:spPr>
          <a:xfrm>
            <a:off x="11316642" y="3344884"/>
            <a:ext cx="9420285" cy="5724644"/>
          </a:xfrm>
          <a:prstGeom prst="rect">
            <a:avLst/>
          </a:prstGeom>
          <a:noFill/>
        </p:spPr>
        <p:txBody>
          <a:bodyPr wrap="square">
            <a:spAutoFit/>
          </a:bodyPr>
          <a:lstStyle/>
          <a:p>
            <a:pPr marL="342900" indent="-342900">
              <a:spcAft>
                <a:spcPts val="1200"/>
              </a:spcAft>
              <a:buFont typeface="Arial" panose="020B0604020202020204" pitchFamily="34" charset="0"/>
              <a:buChar char="•"/>
            </a:pPr>
            <a:r>
              <a:rPr lang="en-GB" sz="2800">
                <a:solidFill>
                  <a:schemeClr val="tx1"/>
                </a:solidFill>
                <a:latin typeface="Calibri" panose="020F0502020204030204" pitchFamily="34" charset="0"/>
                <a:ea typeface="Calibri" panose="020F0502020204030204" pitchFamily="34" charset="0"/>
                <a:cs typeface="Calibri" panose="020F0502020204030204" pitchFamily="34" charset="0"/>
              </a:rPr>
              <a:t>Winter and summer timetables are broadly the same, although the break between MV </a:t>
            </a:r>
            <a:r>
              <a:rPr lang="en-GB" sz="2800" i="1" err="1">
                <a:solidFill>
                  <a:schemeClr val="tx1"/>
                </a:solidFill>
                <a:latin typeface="Calibri" panose="020F0502020204030204" pitchFamily="34" charset="0"/>
                <a:ea typeface="Calibri" panose="020F0502020204030204" pitchFamily="34" charset="0"/>
                <a:cs typeface="Calibri" panose="020F0502020204030204" pitchFamily="34" charset="0"/>
              </a:rPr>
              <a:t>Geira</a:t>
            </a:r>
            <a:r>
              <a:rPr lang="en-GB" sz="2800">
                <a:solidFill>
                  <a:schemeClr val="tx1"/>
                </a:solidFill>
                <a:latin typeface="Calibri" panose="020F0502020204030204" pitchFamily="34" charset="0"/>
                <a:ea typeface="Calibri" panose="020F0502020204030204" pitchFamily="34" charset="0"/>
                <a:cs typeface="Calibri" panose="020F0502020204030204" pitchFamily="34" charset="0"/>
              </a:rPr>
              <a:t> shifts is around two and a half hours less</a:t>
            </a:r>
          </a:p>
          <a:p>
            <a:pPr marL="342900" indent="-342900">
              <a:spcAft>
                <a:spcPts val="1200"/>
              </a:spcAft>
              <a:buFont typeface="Arial" panose="020B0604020202020204" pitchFamily="34" charset="0"/>
              <a:buChar char="•"/>
            </a:pPr>
            <a:r>
              <a:rPr lang="en-GB" sz="2800">
                <a:latin typeface="Calibri" panose="020F0502020204030204" pitchFamily="34" charset="0"/>
                <a:ea typeface="Calibri" panose="020F0502020204030204" pitchFamily="34" charset="0"/>
                <a:cs typeface="Calibri" panose="020F0502020204030204" pitchFamily="34" charset="0"/>
              </a:rPr>
              <a:t>The Bluemull Sound timetable will have to be amended to reflect the </a:t>
            </a:r>
            <a:r>
              <a:rPr lang="en-GB" sz="2800" b="1">
                <a:latin typeface="Calibri" panose="020F0502020204030204" pitchFamily="34" charset="0"/>
                <a:ea typeface="Calibri" panose="020F0502020204030204" pitchFamily="34" charset="0"/>
                <a:cs typeface="Calibri" panose="020F0502020204030204" pitchFamily="34" charset="0"/>
              </a:rPr>
              <a:t>additional time now required to lash vehicles </a:t>
            </a:r>
            <a:r>
              <a:rPr lang="en-GB" sz="2800">
                <a:latin typeface="Calibri" panose="020F0502020204030204" pitchFamily="34" charset="0"/>
                <a:ea typeface="Calibri" panose="020F0502020204030204" pitchFamily="34" charset="0"/>
                <a:cs typeface="Calibri" panose="020F0502020204030204" pitchFamily="34" charset="0"/>
              </a:rPr>
              <a:t>over 3.5 tonnes on the Gutcher – Belmont route leg</a:t>
            </a:r>
          </a:p>
          <a:p>
            <a:pPr marL="342900" indent="-342900">
              <a:spcAft>
                <a:spcPts val="1200"/>
              </a:spcAft>
              <a:buFont typeface="Arial" panose="020B0604020202020204" pitchFamily="34" charset="0"/>
              <a:buChar char="•"/>
            </a:pPr>
            <a:r>
              <a:rPr lang="en-GB" sz="2800" b="1">
                <a:solidFill>
                  <a:schemeClr val="tx1"/>
                </a:solidFill>
                <a:latin typeface="Calibri" panose="020F0502020204030204" pitchFamily="34" charset="0"/>
                <a:ea typeface="Calibri" panose="020F0502020204030204" pitchFamily="34" charset="0"/>
                <a:cs typeface="Calibri" panose="020F0502020204030204" pitchFamily="34" charset="0"/>
              </a:rPr>
              <a:t>Indirect sailings</a:t>
            </a:r>
            <a:r>
              <a:rPr lang="en-GB" sz="2800" b="1">
                <a:latin typeface="Calibri" panose="020F0502020204030204" pitchFamily="34" charset="0"/>
                <a:ea typeface="Calibri" panose="020F0502020204030204" pitchFamily="34" charset="0"/>
                <a:cs typeface="Calibri" panose="020F0502020204030204" pitchFamily="34" charset="0"/>
              </a:rPr>
              <a:t> </a:t>
            </a:r>
            <a:r>
              <a:rPr lang="en-GB" sz="2800">
                <a:latin typeface="Calibri" panose="020F0502020204030204" pitchFamily="34" charset="0"/>
                <a:ea typeface="Calibri" panose="020F0502020204030204" pitchFamily="34" charset="0"/>
                <a:cs typeface="Calibri" panose="020F0502020204030204" pitchFamily="34" charset="0"/>
              </a:rPr>
              <a:t>(e.g., Gutcher to Hamars Ness via Belmont) add considerably to journey times</a:t>
            </a:r>
          </a:p>
          <a:p>
            <a:pPr marL="342900" indent="-342900">
              <a:spcAft>
                <a:spcPts val="1200"/>
              </a:spcAft>
              <a:buFont typeface="Arial" panose="020B0604020202020204" pitchFamily="34" charset="0"/>
              <a:buChar char="•"/>
            </a:pPr>
            <a:r>
              <a:rPr lang="en-GB" sz="2800">
                <a:solidFill>
                  <a:schemeClr val="tx1"/>
                </a:solidFill>
                <a:latin typeface="Calibri" panose="020F0502020204030204" pitchFamily="34" charset="0"/>
                <a:ea typeface="Calibri" panose="020F0502020204030204" pitchFamily="34" charset="0"/>
                <a:cs typeface="Calibri" panose="020F0502020204030204" pitchFamily="34" charset="0"/>
              </a:rPr>
              <a:t>There are several late eve</a:t>
            </a:r>
            <a:r>
              <a:rPr lang="en-GB" sz="2800">
                <a:latin typeface="Calibri" panose="020F0502020204030204" pitchFamily="34" charset="0"/>
                <a:ea typeface="Calibri" panose="020F0502020204030204" pitchFamily="34" charset="0"/>
                <a:cs typeface="Calibri" panose="020F0502020204030204" pitchFamily="34" charset="0"/>
              </a:rPr>
              <a:t>ning and Sunday morning </a:t>
            </a:r>
            <a:r>
              <a:rPr lang="en-GB" sz="2800" b="1">
                <a:latin typeface="Calibri" panose="020F0502020204030204" pitchFamily="34" charset="0"/>
                <a:ea typeface="Calibri" panose="020F0502020204030204" pitchFamily="34" charset="0"/>
                <a:cs typeface="Calibri" panose="020F0502020204030204" pitchFamily="34" charset="0"/>
              </a:rPr>
              <a:t>request sailings </a:t>
            </a:r>
            <a:r>
              <a:rPr lang="en-GB" sz="2800">
                <a:latin typeface="Calibri" panose="020F0502020204030204" pitchFamily="34" charset="0"/>
                <a:ea typeface="Calibri" panose="020F0502020204030204" pitchFamily="34" charset="0"/>
                <a:cs typeface="Calibri" panose="020F0502020204030204" pitchFamily="34" charset="0"/>
              </a:rPr>
              <a:t>which must be booked to operate. The </a:t>
            </a:r>
            <a:r>
              <a:rPr lang="en-GB" sz="2800" b="1">
                <a:latin typeface="Calibri" panose="020F0502020204030204" pitchFamily="34" charset="0"/>
                <a:ea typeface="Calibri" panose="020F0502020204030204" pitchFamily="34" charset="0"/>
                <a:cs typeface="Calibri" panose="020F0502020204030204" pitchFamily="34" charset="0"/>
              </a:rPr>
              <a:t>22:50</a:t>
            </a:r>
            <a:r>
              <a:rPr lang="en-GB" sz="2800">
                <a:latin typeface="Calibri" panose="020F0502020204030204" pitchFamily="34" charset="0"/>
                <a:ea typeface="Calibri" panose="020F0502020204030204" pitchFamily="34" charset="0"/>
                <a:cs typeface="Calibri" panose="020F0502020204030204" pitchFamily="34" charset="0"/>
              </a:rPr>
              <a:t>, </a:t>
            </a:r>
            <a:r>
              <a:rPr lang="en-GB" sz="2800" b="1">
                <a:latin typeface="Calibri" panose="020F0502020204030204" pitchFamily="34" charset="0"/>
                <a:ea typeface="Calibri" panose="020F0502020204030204" pitchFamily="34" charset="0"/>
                <a:cs typeface="Calibri" panose="020F0502020204030204" pitchFamily="34" charset="0"/>
              </a:rPr>
              <a:t>23:05</a:t>
            </a:r>
            <a:r>
              <a:rPr lang="en-GB" sz="2800">
                <a:latin typeface="Calibri" panose="020F0502020204030204" pitchFamily="34" charset="0"/>
                <a:ea typeface="Calibri" panose="020F0502020204030204" pitchFamily="34" charset="0"/>
                <a:cs typeface="Calibri" panose="020F0502020204030204" pitchFamily="34" charset="0"/>
              </a:rPr>
              <a:t> and </a:t>
            </a:r>
            <a:r>
              <a:rPr lang="en-GB" sz="2800" b="1">
                <a:latin typeface="Calibri" panose="020F0502020204030204" pitchFamily="34" charset="0"/>
                <a:ea typeface="Calibri" panose="020F0502020204030204" pitchFamily="34" charset="0"/>
                <a:cs typeface="Calibri" panose="020F0502020204030204" pitchFamily="34" charset="0"/>
              </a:rPr>
              <a:t>23:35</a:t>
            </a:r>
            <a:r>
              <a:rPr lang="en-GB" sz="2800">
                <a:latin typeface="Calibri" panose="020F0502020204030204" pitchFamily="34" charset="0"/>
                <a:ea typeface="Calibri" panose="020F0502020204030204" pitchFamily="34" charset="0"/>
                <a:cs typeface="Calibri" panose="020F0502020204030204" pitchFamily="34" charset="0"/>
              </a:rPr>
              <a:t> request sailings will only operate four nights from any six, Monday to Saturday.</a:t>
            </a:r>
            <a:endParaRPr lang="en-GB" sz="280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5" name="Table 24">
            <a:extLst>
              <a:ext uri="{FF2B5EF4-FFF2-40B4-BE49-F238E27FC236}">
                <a16:creationId xmlns:a16="http://schemas.microsoft.com/office/drawing/2014/main" id="{328C5996-929A-A795-7C68-169523209DF8}"/>
              </a:ext>
            </a:extLst>
          </p:cNvPr>
          <p:cNvGraphicFramePr>
            <a:graphicFrameLocks/>
          </p:cNvGraphicFramePr>
          <p:nvPr>
            <p:extLst>
              <p:ext uri="{D42A27DB-BD31-4B8C-83A1-F6EECF244321}">
                <p14:modId xmlns:p14="http://schemas.microsoft.com/office/powerpoint/2010/main" val="1908795267"/>
              </p:ext>
            </p:extLst>
          </p:nvPr>
        </p:nvGraphicFramePr>
        <p:xfrm>
          <a:off x="1012275" y="11348681"/>
          <a:ext cx="19472625" cy="10903116"/>
        </p:xfrm>
        <a:graphic>
          <a:graphicData uri="http://schemas.openxmlformats.org/drawingml/2006/table">
            <a:tbl>
              <a:tblPr firstRow="1" bandRow="1">
                <a:tableStyleId>{5C22544A-7EE6-4342-B048-85BDC9FD1C3A}</a:tableStyleId>
              </a:tblPr>
              <a:tblGrid>
                <a:gridCol w="1024875">
                  <a:extLst>
                    <a:ext uri="{9D8B030D-6E8A-4147-A177-3AD203B41FA5}">
                      <a16:colId xmlns:a16="http://schemas.microsoft.com/office/drawing/2014/main" val="2195591745"/>
                    </a:ext>
                  </a:extLst>
                </a:gridCol>
                <a:gridCol w="1024875">
                  <a:extLst>
                    <a:ext uri="{9D8B030D-6E8A-4147-A177-3AD203B41FA5}">
                      <a16:colId xmlns:a16="http://schemas.microsoft.com/office/drawing/2014/main" val="137023155"/>
                    </a:ext>
                  </a:extLst>
                </a:gridCol>
                <a:gridCol w="1024875">
                  <a:extLst>
                    <a:ext uri="{9D8B030D-6E8A-4147-A177-3AD203B41FA5}">
                      <a16:colId xmlns:a16="http://schemas.microsoft.com/office/drawing/2014/main" val="3156683930"/>
                    </a:ext>
                  </a:extLst>
                </a:gridCol>
                <a:gridCol w="1024875">
                  <a:extLst>
                    <a:ext uri="{9D8B030D-6E8A-4147-A177-3AD203B41FA5}">
                      <a16:colId xmlns:a16="http://schemas.microsoft.com/office/drawing/2014/main" val="701023800"/>
                    </a:ext>
                  </a:extLst>
                </a:gridCol>
                <a:gridCol w="1024875">
                  <a:extLst>
                    <a:ext uri="{9D8B030D-6E8A-4147-A177-3AD203B41FA5}">
                      <a16:colId xmlns:a16="http://schemas.microsoft.com/office/drawing/2014/main" val="1647276864"/>
                    </a:ext>
                  </a:extLst>
                </a:gridCol>
                <a:gridCol w="1024875">
                  <a:extLst>
                    <a:ext uri="{9D8B030D-6E8A-4147-A177-3AD203B41FA5}">
                      <a16:colId xmlns:a16="http://schemas.microsoft.com/office/drawing/2014/main" val="716808451"/>
                    </a:ext>
                  </a:extLst>
                </a:gridCol>
                <a:gridCol w="1024875">
                  <a:extLst>
                    <a:ext uri="{9D8B030D-6E8A-4147-A177-3AD203B41FA5}">
                      <a16:colId xmlns:a16="http://schemas.microsoft.com/office/drawing/2014/main" val="3293826521"/>
                    </a:ext>
                  </a:extLst>
                </a:gridCol>
                <a:gridCol w="1024875">
                  <a:extLst>
                    <a:ext uri="{9D8B030D-6E8A-4147-A177-3AD203B41FA5}">
                      <a16:colId xmlns:a16="http://schemas.microsoft.com/office/drawing/2014/main" val="787383981"/>
                    </a:ext>
                  </a:extLst>
                </a:gridCol>
                <a:gridCol w="1024875">
                  <a:extLst>
                    <a:ext uri="{9D8B030D-6E8A-4147-A177-3AD203B41FA5}">
                      <a16:colId xmlns:a16="http://schemas.microsoft.com/office/drawing/2014/main" val="2307357603"/>
                    </a:ext>
                  </a:extLst>
                </a:gridCol>
                <a:gridCol w="1024875">
                  <a:extLst>
                    <a:ext uri="{9D8B030D-6E8A-4147-A177-3AD203B41FA5}">
                      <a16:colId xmlns:a16="http://schemas.microsoft.com/office/drawing/2014/main" val="2891394529"/>
                    </a:ext>
                  </a:extLst>
                </a:gridCol>
                <a:gridCol w="1024875">
                  <a:extLst>
                    <a:ext uri="{9D8B030D-6E8A-4147-A177-3AD203B41FA5}">
                      <a16:colId xmlns:a16="http://schemas.microsoft.com/office/drawing/2014/main" val="3719908688"/>
                    </a:ext>
                  </a:extLst>
                </a:gridCol>
                <a:gridCol w="1024875">
                  <a:extLst>
                    <a:ext uri="{9D8B030D-6E8A-4147-A177-3AD203B41FA5}">
                      <a16:colId xmlns:a16="http://schemas.microsoft.com/office/drawing/2014/main" val="819071190"/>
                    </a:ext>
                  </a:extLst>
                </a:gridCol>
                <a:gridCol w="1024875">
                  <a:extLst>
                    <a:ext uri="{9D8B030D-6E8A-4147-A177-3AD203B41FA5}">
                      <a16:colId xmlns:a16="http://schemas.microsoft.com/office/drawing/2014/main" val="1226156720"/>
                    </a:ext>
                  </a:extLst>
                </a:gridCol>
                <a:gridCol w="1024875">
                  <a:extLst>
                    <a:ext uri="{9D8B030D-6E8A-4147-A177-3AD203B41FA5}">
                      <a16:colId xmlns:a16="http://schemas.microsoft.com/office/drawing/2014/main" val="782849277"/>
                    </a:ext>
                  </a:extLst>
                </a:gridCol>
                <a:gridCol w="1024875">
                  <a:extLst>
                    <a:ext uri="{9D8B030D-6E8A-4147-A177-3AD203B41FA5}">
                      <a16:colId xmlns:a16="http://schemas.microsoft.com/office/drawing/2014/main" val="2864684860"/>
                    </a:ext>
                  </a:extLst>
                </a:gridCol>
                <a:gridCol w="1024875">
                  <a:extLst>
                    <a:ext uri="{9D8B030D-6E8A-4147-A177-3AD203B41FA5}">
                      <a16:colId xmlns:a16="http://schemas.microsoft.com/office/drawing/2014/main" val="1645266885"/>
                    </a:ext>
                  </a:extLst>
                </a:gridCol>
                <a:gridCol w="1024875">
                  <a:extLst>
                    <a:ext uri="{9D8B030D-6E8A-4147-A177-3AD203B41FA5}">
                      <a16:colId xmlns:a16="http://schemas.microsoft.com/office/drawing/2014/main" val="1728148494"/>
                    </a:ext>
                  </a:extLst>
                </a:gridCol>
                <a:gridCol w="1024875">
                  <a:extLst>
                    <a:ext uri="{9D8B030D-6E8A-4147-A177-3AD203B41FA5}">
                      <a16:colId xmlns:a16="http://schemas.microsoft.com/office/drawing/2014/main" val="4289323653"/>
                    </a:ext>
                  </a:extLst>
                </a:gridCol>
                <a:gridCol w="1024875">
                  <a:extLst>
                    <a:ext uri="{9D8B030D-6E8A-4147-A177-3AD203B41FA5}">
                      <a16:colId xmlns:a16="http://schemas.microsoft.com/office/drawing/2014/main" val="1882600086"/>
                    </a:ext>
                  </a:extLst>
                </a:gridCol>
              </a:tblGrid>
              <a:tr h="5451558">
                <a:tc>
                  <a:txBody>
                    <a:bodyPr/>
                    <a:lstStyle/>
                    <a:p>
                      <a:endParaRPr lang="en-GB"/>
                    </a:p>
                  </a:txBody>
                  <a:tcPr>
                    <a:lnR w="57150" cap="flat" cmpd="sng" algn="ctr">
                      <a:solidFill>
                        <a:srgbClr val="26398B"/>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1"/>
                    </a:solidFill>
                  </a:tcPr>
                </a:tc>
                <a:tc>
                  <a:txBody>
                    <a:bodyPr/>
                    <a:lstStyle/>
                    <a:p>
                      <a:endParaRPr lang="en-GB"/>
                    </a:p>
                  </a:txBody>
                  <a:tcPr>
                    <a:lnL w="57150" cap="flat" cmpd="sng" algn="ctr">
                      <a:solidFill>
                        <a:srgbClr val="26398B"/>
                      </a:solidFill>
                      <a:prstDash val="solid"/>
                      <a:round/>
                      <a:headEnd type="none" w="med" len="med"/>
                      <a:tailEnd type="none" w="med" len="med"/>
                    </a:lnL>
                    <a:lnR w="28575" cap="flat" cmpd="sng" algn="ctr">
                      <a:solidFill>
                        <a:schemeClr val="bg1">
                          <a:lumMod val="85000"/>
                        </a:schemeClr>
                      </a:solidFill>
                      <a:prstDash val="sysDot"/>
                      <a:round/>
                      <a:headEnd type="none" w="med" len="med"/>
                      <a:tailEnd type="none" w="med" len="med"/>
                    </a:lnR>
                    <a:lnB w="57150" cap="flat" cmpd="sng" algn="ctr">
                      <a:solidFill>
                        <a:srgbClr val="26398B"/>
                      </a:solidFill>
                      <a:prstDash val="solid"/>
                      <a:round/>
                      <a:headEnd type="none" w="med" len="med"/>
                      <a:tailEnd type="none" w="med" len="med"/>
                    </a:lnB>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B w="57150" cap="flat" cmpd="sng" algn="ctr">
                      <a:solidFill>
                        <a:srgbClr val="26398B"/>
                      </a:solidFill>
                      <a:prstDash val="solid"/>
                      <a:round/>
                      <a:headEnd type="none" w="med" len="med"/>
                      <a:tailEnd type="none" w="med" len="med"/>
                    </a:lnB>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B w="57150" cap="flat" cmpd="sng" algn="ctr">
                      <a:solidFill>
                        <a:srgbClr val="26398B"/>
                      </a:solidFill>
                      <a:prstDash val="solid"/>
                      <a:round/>
                      <a:headEnd type="none" w="med" len="med"/>
                      <a:tailEnd type="none" w="med" len="med"/>
                    </a:lnB>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B w="57150" cap="flat" cmpd="sng" algn="ctr">
                      <a:solidFill>
                        <a:srgbClr val="26398B"/>
                      </a:solidFill>
                      <a:prstDash val="solid"/>
                      <a:round/>
                      <a:headEnd type="none" w="med" len="med"/>
                      <a:tailEnd type="none" w="med" len="med"/>
                    </a:lnB>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B w="57150" cap="flat" cmpd="sng" algn="ctr">
                      <a:solidFill>
                        <a:srgbClr val="26398B"/>
                      </a:solidFill>
                      <a:prstDash val="solid"/>
                      <a:round/>
                      <a:headEnd type="none" w="med" len="med"/>
                      <a:tailEnd type="none" w="med" len="med"/>
                    </a:lnB>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B w="57150" cap="flat" cmpd="sng" algn="ctr">
                      <a:solidFill>
                        <a:srgbClr val="26398B"/>
                      </a:solidFill>
                      <a:prstDash val="solid"/>
                      <a:round/>
                      <a:headEnd type="none" w="med" len="med"/>
                      <a:tailEnd type="none" w="med" len="med"/>
                    </a:lnB>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B w="57150" cap="flat" cmpd="sng" algn="ctr">
                      <a:solidFill>
                        <a:srgbClr val="26398B"/>
                      </a:solidFill>
                      <a:prstDash val="solid"/>
                      <a:round/>
                      <a:headEnd type="none" w="med" len="med"/>
                      <a:tailEnd type="none" w="med" len="med"/>
                    </a:lnB>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B w="57150" cap="flat" cmpd="sng" algn="ctr">
                      <a:solidFill>
                        <a:srgbClr val="26398B"/>
                      </a:solidFill>
                      <a:prstDash val="solid"/>
                      <a:round/>
                      <a:headEnd type="none" w="med" len="med"/>
                      <a:tailEnd type="none" w="med" len="med"/>
                    </a:lnB>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B w="57150" cap="flat" cmpd="sng" algn="ctr">
                      <a:solidFill>
                        <a:srgbClr val="26398B"/>
                      </a:solidFill>
                      <a:prstDash val="solid"/>
                      <a:round/>
                      <a:headEnd type="none" w="med" len="med"/>
                      <a:tailEnd type="none" w="med" len="med"/>
                    </a:lnB>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B w="57150" cap="flat" cmpd="sng" algn="ctr">
                      <a:solidFill>
                        <a:srgbClr val="26398B"/>
                      </a:solidFill>
                      <a:prstDash val="solid"/>
                      <a:round/>
                      <a:headEnd type="none" w="med" len="med"/>
                      <a:tailEnd type="none" w="med" len="med"/>
                    </a:lnB>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B w="57150" cap="flat" cmpd="sng" algn="ctr">
                      <a:solidFill>
                        <a:srgbClr val="26398B"/>
                      </a:solidFill>
                      <a:prstDash val="solid"/>
                      <a:round/>
                      <a:headEnd type="none" w="med" len="med"/>
                      <a:tailEnd type="none" w="med" len="med"/>
                    </a:lnB>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B w="57150" cap="flat" cmpd="sng" algn="ctr">
                      <a:solidFill>
                        <a:srgbClr val="26398B"/>
                      </a:solidFill>
                      <a:prstDash val="solid"/>
                      <a:round/>
                      <a:headEnd type="none" w="med" len="med"/>
                      <a:tailEnd type="none" w="med" len="med"/>
                    </a:lnB>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B w="57150" cap="flat" cmpd="sng" algn="ctr">
                      <a:solidFill>
                        <a:srgbClr val="26398B"/>
                      </a:solidFill>
                      <a:prstDash val="solid"/>
                      <a:round/>
                      <a:headEnd type="none" w="med" len="med"/>
                      <a:tailEnd type="none" w="med" len="med"/>
                    </a:lnB>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B w="57150" cap="flat" cmpd="sng" algn="ctr">
                      <a:solidFill>
                        <a:srgbClr val="26398B"/>
                      </a:solidFill>
                      <a:prstDash val="solid"/>
                      <a:round/>
                      <a:headEnd type="none" w="med" len="med"/>
                      <a:tailEnd type="none" w="med" len="med"/>
                    </a:lnB>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B w="57150" cap="flat" cmpd="sng" algn="ctr">
                      <a:solidFill>
                        <a:srgbClr val="26398B"/>
                      </a:solidFill>
                      <a:prstDash val="solid"/>
                      <a:round/>
                      <a:headEnd type="none" w="med" len="med"/>
                      <a:tailEnd type="none" w="med" len="med"/>
                    </a:lnB>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B w="57150" cap="flat" cmpd="sng" algn="ctr">
                      <a:solidFill>
                        <a:srgbClr val="26398B"/>
                      </a:solidFill>
                      <a:prstDash val="solid"/>
                      <a:round/>
                      <a:headEnd type="none" w="med" len="med"/>
                      <a:tailEnd type="none" w="med" len="med"/>
                    </a:lnB>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B w="57150" cap="flat" cmpd="sng" algn="ctr">
                      <a:solidFill>
                        <a:srgbClr val="26398B"/>
                      </a:solidFill>
                      <a:prstDash val="solid"/>
                      <a:round/>
                      <a:headEnd type="none" w="med" len="med"/>
                      <a:tailEnd type="none" w="med" len="med"/>
                    </a:lnB>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B w="57150" cap="flat" cmpd="sng" algn="ctr">
                      <a:solidFill>
                        <a:srgbClr val="26398B"/>
                      </a:solidFill>
                      <a:prstDash val="solid"/>
                      <a:round/>
                      <a:headEnd type="none" w="med" len="med"/>
                      <a:tailEnd type="none" w="med" len="med"/>
                    </a:lnB>
                    <a:solidFill>
                      <a:schemeClr val="bg1"/>
                    </a:solidFill>
                  </a:tcPr>
                </a:tc>
                <a:extLst>
                  <a:ext uri="{0D108BD9-81ED-4DB2-BD59-A6C34878D82A}">
                    <a16:rowId xmlns:a16="http://schemas.microsoft.com/office/drawing/2014/main" val="214651311"/>
                  </a:ext>
                </a:extLst>
              </a:tr>
              <a:tr h="5451558">
                <a:tc>
                  <a:txBody>
                    <a:bodyPr/>
                    <a:lstStyle/>
                    <a:p>
                      <a:endParaRPr lang="en-GB"/>
                    </a:p>
                  </a:txBody>
                  <a:tcPr>
                    <a:lnR w="57150" cap="flat" cmpd="sng" algn="ctr">
                      <a:solidFill>
                        <a:srgbClr val="26398B"/>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1"/>
                    </a:solidFill>
                  </a:tcPr>
                </a:tc>
                <a:tc>
                  <a:txBody>
                    <a:bodyPr/>
                    <a:lstStyle/>
                    <a:p>
                      <a:endParaRPr lang="en-GB"/>
                    </a:p>
                  </a:txBody>
                  <a:tcPr>
                    <a:lnL w="57150" cap="flat" cmpd="sng" algn="ctr">
                      <a:solidFill>
                        <a:srgbClr val="26398B"/>
                      </a:solidFill>
                      <a:prstDash val="solid"/>
                      <a:round/>
                      <a:headEnd type="none" w="med" len="med"/>
                      <a:tailEnd type="none" w="med" len="med"/>
                    </a:lnL>
                    <a:lnR w="28575" cap="flat" cmpd="sng" algn="ctr">
                      <a:solidFill>
                        <a:schemeClr val="bg1">
                          <a:lumMod val="85000"/>
                        </a:schemeClr>
                      </a:solidFill>
                      <a:prstDash val="sysDot"/>
                      <a:round/>
                      <a:headEnd type="none" w="med" len="med"/>
                      <a:tailEnd type="none" w="med" len="med"/>
                    </a:lnR>
                    <a:lnT w="57150" cap="flat" cmpd="sng" algn="ctr">
                      <a:solidFill>
                        <a:srgbClr val="26398B"/>
                      </a:solidFill>
                      <a:prstDash val="solid"/>
                      <a:round/>
                      <a:headEnd type="none" w="med" len="med"/>
                      <a:tailEnd type="none" w="med" len="med"/>
                    </a:lnT>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T w="57150" cap="flat" cmpd="sng" algn="ctr">
                      <a:solidFill>
                        <a:srgbClr val="26398B"/>
                      </a:solidFill>
                      <a:prstDash val="solid"/>
                      <a:round/>
                      <a:headEnd type="none" w="med" len="med"/>
                      <a:tailEnd type="none" w="med" len="med"/>
                    </a:lnT>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T w="57150" cap="flat" cmpd="sng" algn="ctr">
                      <a:solidFill>
                        <a:srgbClr val="26398B"/>
                      </a:solidFill>
                      <a:prstDash val="solid"/>
                      <a:round/>
                      <a:headEnd type="none" w="med" len="med"/>
                      <a:tailEnd type="none" w="med" len="med"/>
                    </a:lnT>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T w="57150" cap="flat" cmpd="sng" algn="ctr">
                      <a:solidFill>
                        <a:srgbClr val="26398B"/>
                      </a:solidFill>
                      <a:prstDash val="solid"/>
                      <a:round/>
                      <a:headEnd type="none" w="med" len="med"/>
                      <a:tailEnd type="none" w="med" len="med"/>
                    </a:lnT>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T w="57150" cap="flat" cmpd="sng" algn="ctr">
                      <a:solidFill>
                        <a:srgbClr val="26398B"/>
                      </a:solidFill>
                      <a:prstDash val="solid"/>
                      <a:round/>
                      <a:headEnd type="none" w="med" len="med"/>
                      <a:tailEnd type="none" w="med" len="med"/>
                    </a:lnT>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T w="57150" cap="flat" cmpd="sng" algn="ctr">
                      <a:solidFill>
                        <a:srgbClr val="26398B"/>
                      </a:solidFill>
                      <a:prstDash val="solid"/>
                      <a:round/>
                      <a:headEnd type="none" w="med" len="med"/>
                      <a:tailEnd type="none" w="med" len="med"/>
                    </a:lnT>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T w="57150" cap="flat" cmpd="sng" algn="ctr">
                      <a:solidFill>
                        <a:srgbClr val="26398B"/>
                      </a:solidFill>
                      <a:prstDash val="solid"/>
                      <a:round/>
                      <a:headEnd type="none" w="med" len="med"/>
                      <a:tailEnd type="none" w="med" len="med"/>
                    </a:lnT>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T w="57150" cap="flat" cmpd="sng" algn="ctr">
                      <a:solidFill>
                        <a:srgbClr val="26398B"/>
                      </a:solidFill>
                      <a:prstDash val="solid"/>
                      <a:round/>
                      <a:headEnd type="none" w="med" len="med"/>
                      <a:tailEnd type="none" w="med" len="med"/>
                    </a:lnT>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T w="57150" cap="flat" cmpd="sng" algn="ctr">
                      <a:solidFill>
                        <a:srgbClr val="26398B"/>
                      </a:solidFill>
                      <a:prstDash val="solid"/>
                      <a:round/>
                      <a:headEnd type="none" w="med" len="med"/>
                      <a:tailEnd type="none" w="med" len="med"/>
                    </a:lnT>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T w="57150" cap="flat" cmpd="sng" algn="ctr">
                      <a:solidFill>
                        <a:srgbClr val="26398B"/>
                      </a:solidFill>
                      <a:prstDash val="solid"/>
                      <a:round/>
                      <a:headEnd type="none" w="med" len="med"/>
                      <a:tailEnd type="none" w="med" len="med"/>
                    </a:lnT>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T w="57150" cap="flat" cmpd="sng" algn="ctr">
                      <a:solidFill>
                        <a:srgbClr val="26398B"/>
                      </a:solidFill>
                      <a:prstDash val="solid"/>
                      <a:round/>
                      <a:headEnd type="none" w="med" len="med"/>
                      <a:tailEnd type="none" w="med" len="med"/>
                    </a:lnT>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T w="57150" cap="flat" cmpd="sng" algn="ctr">
                      <a:solidFill>
                        <a:srgbClr val="26398B"/>
                      </a:solidFill>
                      <a:prstDash val="solid"/>
                      <a:round/>
                      <a:headEnd type="none" w="med" len="med"/>
                      <a:tailEnd type="none" w="med" len="med"/>
                    </a:lnT>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T w="57150" cap="flat" cmpd="sng" algn="ctr">
                      <a:solidFill>
                        <a:srgbClr val="26398B"/>
                      </a:solidFill>
                      <a:prstDash val="solid"/>
                      <a:round/>
                      <a:headEnd type="none" w="med" len="med"/>
                      <a:tailEnd type="none" w="med" len="med"/>
                    </a:lnT>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T w="57150" cap="flat" cmpd="sng" algn="ctr">
                      <a:solidFill>
                        <a:srgbClr val="26398B"/>
                      </a:solidFill>
                      <a:prstDash val="solid"/>
                      <a:round/>
                      <a:headEnd type="none" w="med" len="med"/>
                      <a:tailEnd type="none" w="med" len="med"/>
                    </a:lnT>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T w="57150" cap="flat" cmpd="sng" algn="ctr">
                      <a:solidFill>
                        <a:srgbClr val="26398B"/>
                      </a:solidFill>
                      <a:prstDash val="solid"/>
                      <a:round/>
                      <a:headEnd type="none" w="med" len="med"/>
                      <a:tailEnd type="none" w="med" len="med"/>
                    </a:lnT>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T w="57150" cap="flat" cmpd="sng" algn="ctr">
                      <a:solidFill>
                        <a:srgbClr val="26398B"/>
                      </a:solidFill>
                      <a:prstDash val="solid"/>
                      <a:round/>
                      <a:headEnd type="none" w="med" len="med"/>
                      <a:tailEnd type="none" w="med" len="med"/>
                    </a:lnT>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T w="57150" cap="flat" cmpd="sng" algn="ctr">
                      <a:solidFill>
                        <a:srgbClr val="26398B"/>
                      </a:solidFill>
                      <a:prstDash val="solid"/>
                      <a:round/>
                      <a:headEnd type="none" w="med" len="med"/>
                      <a:tailEnd type="none" w="med" len="med"/>
                    </a:lnT>
                    <a:solidFill>
                      <a:schemeClr val="bg1"/>
                    </a:solidFill>
                  </a:tcPr>
                </a:tc>
                <a:tc>
                  <a:txBody>
                    <a:bodyPr/>
                    <a:lstStyle/>
                    <a:p>
                      <a:endParaRPr lang="en-GB"/>
                    </a:p>
                  </a:txBody>
                  <a:tcPr>
                    <a:lnL w="28575" cap="flat" cmpd="sng" algn="ctr">
                      <a:solidFill>
                        <a:schemeClr val="bg1">
                          <a:lumMod val="85000"/>
                        </a:schemeClr>
                      </a:solidFill>
                      <a:prstDash val="sysDot"/>
                      <a:round/>
                      <a:headEnd type="none" w="med" len="med"/>
                      <a:tailEnd type="none" w="med" len="med"/>
                    </a:lnL>
                    <a:lnR w="28575" cap="flat" cmpd="sng" algn="ctr">
                      <a:solidFill>
                        <a:schemeClr val="bg1">
                          <a:lumMod val="85000"/>
                        </a:schemeClr>
                      </a:solidFill>
                      <a:prstDash val="sysDot"/>
                      <a:round/>
                      <a:headEnd type="none" w="med" len="med"/>
                      <a:tailEnd type="none" w="med" len="med"/>
                    </a:lnR>
                    <a:lnT w="57150" cap="flat" cmpd="sng" algn="ctr">
                      <a:solidFill>
                        <a:srgbClr val="26398B"/>
                      </a:solidFill>
                      <a:prstDash val="solid"/>
                      <a:round/>
                      <a:headEnd type="none" w="med" len="med"/>
                      <a:tailEnd type="none" w="med" len="med"/>
                    </a:lnT>
                    <a:solidFill>
                      <a:schemeClr val="bg1"/>
                    </a:solidFill>
                  </a:tcPr>
                </a:tc>
                <a:extLst>
                  <a:ext uri="{0D108BD9-81ED-4DB2-BD59-A6C34878D82A}">
                    <a16:rowId xmlns:a16="http://schemas.microsoft.com/office/drawing/2014/main" val="2467532725"/>
                  </a:ext>
                </a:extLst>
              </a:tr>
            </a:tbl>
          </a:graphicData>
        </a:graphic>
      </p:graphicFrame>
      <p:pic>
        <p:nvPicPr>
          <p:cNvPr id="2" name="Graphic 1">
            <a:extLst>
              <a:ext uri="{FF2B5EF4-FFF2-40B4-BE49-F238E27FC236}">
                <a16:creationId xmlns:a16="http://schemas.microsoft.com/office/drawing/2014/main" id="{3EA55AB8-DF76-E123-116C-038F640EFB13}"/>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2102664" y="15095672"/>
            <a:ext cx="462317" cy="250655"/>
          </a:xfrm>
          <a:prstGeom prst="rect">
            <a:avLst/>
          </a:prstGeom>
        </p:spPr>
      </p:pic>
      <p:pic>
        <p:nvPicPr>
          <p:cNvPr id="7" name="Graphic 6">
            <a:extLst>
              <a:ext uri="{FF2B5EF4-FFF2-40B4-BE49-F238E27FC236}">
                <a16:creationId xmlns:a16="http://schemas.microsoft.com/office/drawing/2014/main" id="{CD6125F4-C3B5-6212-EDBF-1DD79C229581}"/>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2102664" y="15800444"/>
            <a:ext cx="462317" cy="250655"/>
          </a:xfrm>
          <a:prstGeom prst="rect">
            <a:avLst/>
          </a:prstGeom>
        </p:spPr>
      </p:pic>
      <p:pic>
        <p:nvPicPr>
          <p:cNvPr id="8" name="Graphic 7">
            <a:extLst>
              <a:ext uri="{FF2B5EF4-FFF2-40B4-BE49-F238E27FC236}">
                <a16:creationId xmlns:a16="http://schemas.microsoft.com/office/drawing/2014/main" id="{FEBBFEA2-5B4D-A0ED-48EE-FFB873B39E85}"/>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2148818" y="11370135"/>
            <a:ext cx="462317" cy="250655"/>
          </a:xfrm>
          <a:prstGeom prst="rect">
            <a:avLst/>
          </a:prstGeom>
        </p:spPr>
      </p:pic>
      <p:pic>
        <p:nvPicPr>
          <p:cNvPr id="9" name="Graphic 8">
            <a:extLst>
              <a:ext uri="{FF2B5EF4-FFF2-40B4-BE49-F238E27FC236}">
                <a16:creationId xmlns:a16="http://schemas.microsoft.com/office/drawing/2014/main" id="{53440008-533E-ED75-5E60-2388FC037DDE}"/>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2148817" y="12070363"/>
            <a:ext cx="462317" cy="250655"/>
          </a:xfrm>
          <a:prstGeom prst="rect">
            <a:avLst/>
          </a:prstGeom>
        </p:spPr>
      </p:pic>
      <p:pic>
        <p:nvPicPr>
          <p:cNvPr id="10" name="Graphic 9">
            <a:extLst>
              <a:ext uri="{FF2B5EF4-FFF2-40B4-BE49-F238E27FC236}">
                <a16:creationId xmlns:a16="http://schemas.microsoft.com/office/drawing/2014/main" id="{E150FFE4-7FC8-6C2C-5849-D88595848FD1}"/>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2130141" y="12793979"/>
            <a:ext cx="462317" cy="250655"/>
          </a:xfrm>
          <a:prstGeom prst="rect">
            <a:avLst/>
          </a:prstGeom>
        </p:spPr>
      </p:pic>
      <p:pic>
        <p:nvPicPr>
          <p:cNvPr id="11" name="Graphic 10">
            <a:extLst>
              <a:ext uri="{FF2B5EF4-FFF2-40B4-BE49-F238E27FC236}">
                <a16:creationId xmlns:a16="http://schemas.microsoft.com/office/drawing/2014/main" id="{437B9145-4F78-73C5-3993-89B1B615F691}"/>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2110717" y="13550794"/>
            <a:ext cx="462317" cy="250655"/>
          </a:xfrm>
          <a:prstGeom prst="rect">
            <a:avLst/>
          </a:prstGeom>
        </p:spPr>
      </p:pic>
      <p:pic>
        <p:nvPicPr>
          <p:cNvPr id="12" name="Graphic 11">
            <a:extLst>
              <a:ext uri="{FF2B5EF4-FFF2-40B4-BE49-F238E27FC236}">
                <a16:creationId xmlns:a16="http://schemas.microsoft.com/office/drawing/2014/main" id="{9A296F57-EE08-309C-02D6-9BB4BB45ACCE}"/>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2092041" y="14376540"/>
            <a:ext cx="462317" cy="250655"/>
          </a:xfrm>
          <a:prstGeom prst="rect">
            <a:avLst/>
          </a:prstGeom>
        </p:spPr>
      </p:pic>
      <p:sp>
        <p:nvSpPr>
          <p:cNvPr id="27" name="TextBox 26">
            <a:extLst>
              <a:ext uri="{FF2B5EF4-FFF2-40B4-BE49-F238E27FC236}">
                <a16:creationId xmlns:a16="http://schemas.microsoft.com/office/drawing/2014/main" id="{AD69A3B3-AE16-F5C4-C4C9-EDF36CDF1259}"/>
              </a:ext>
            </a:extLst>
          </p:cNvPr>
          <p:cNvSpPr txBox="1">
            <a:spLocks/>
          </p:cNvSpPr>
          <p:nvPr/>
        </p:nvSpPr>
        <p:spPr>
          <a:xfrm>
            <a:off x="2662126" y="16633063"/>
            <a:ext cx="806788" cy="369332"/>
          </a:xfrm>
          <a:prstGeom prst="rect">
            <a:avLst/>
          </a:prstGeom>
          <a:solidFill>
            <a:schemeClr val="bg1"/>
          </a:solidFill>
        </p:spPr>
        <p:txBody>
          <a:bodyPr wrap="square" rtlCol="0">
            <a:spAutoFit/>
          </a:bodyPr>
          <a:lstStyle/>
          <a:p>
            <a:pPr algn="ctr"/>
            <a:r>
              <a:rPr lang="en-GB" sz="1800" b="1">
                <a:solidFill>
                  <a:srgbClr val="26398B"/>
                </a:solidFill>
                <a:latin typeface="Calibri" panose="020F0502020204030204" pitchFamily="34" charset="0"/>
                <a:ea typeface="Calibri" panose="020F0502020204030204" pitchFamily="34" charset="0"/>
                <a:cs typeface="Calibri" panose="020F0502020204030204" pitchFamily="34" charset="0"/>
              </a:rPr>
              <a:t>07:00</a:t>
            </a:r>
          </a:p>
        </p:txBody>
      </p:sp>
      <p:sp>
        <p:nvSpPr>
          <p:cNvPr id="34" name="Rectangle 33">
            <a:extLst>
              <a:ext uri="{FF2B5EF4-FFF2-40B4-BE49-F238E27FC236}">
                <a16:creationId xmlns:a16="http://schemas.microsoft.com/office/drawing/2014/main" id="{5DBB584F-4A9A-EA12-B54E-5C8C2C4D6D2A}"/>
              </a:ext>
            </a:extLst>
          </p:cNvPr>
          <p:cNvSpPr>
            <a:spLocks/>
          </p:cNvSpPr>
          <p:nvPr/>
        </p:nvSpPr>
        <p:spPr>
          <a:xfrm>
            <a:off x="1558952" y="11090734"/>
            <a:ext cx="797805" cy="636206"/>
          </a:xfrm>
          <a:prstGeom prst="rect">
            <a:avLst/>
          </a:prstGeom>
          <a:solidFill>
            <a:schemeClr val="bg1"/>
          </a:solidFill>
          <a:ln w="19050">
            <a:solidFill>
              <a:srgbClr val="2639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rgbClr val="26398B"/>
                </a:solidFill>
              </a:rPr>
              <a:t>Mon</a:t>
            </a:r>
          </a:p>
        </p:txBody>
      </p:sp>
      <p:sp>
        <p:nvSpPr>
          <p:cNvPr id="35" name="Rectangle 34">
            <a:extLst>
              <a:ext uri="{FF2B5EF4-FFF2-40B4-BE49-F238E27FC236}">
                <a16:creationId xmlns:a16="http://schemas.microsoft.com/office/drawing/2014/main" id="{FE8D8806-08FF-FA3C-4F72-CC60F7EA3F0B}"/>
              </a:ext>
            </a:extLst>
          </p:cNvPr>
          <p:cNvSpPr>
            <a:spLocks/>
          </p:cNvSpPr>
          <p:nvPr/>
        </p:nvSpPr>
        <p:spPr>
          <a:xfrm>
            <a:off x="1558951" y="11836127"/>
            <a:ext cx="797805" cy="636206"/>
          </a:xfrm>
          <a:prstGeom prst="rect">
            <a:avLst/>
          </a:prstGeom>
          <a:solidFill>
            <a:schemeClr val="bg1"/>
          </a:solidFill>
          <a:ln w="19050">
            <a:solidFill>
              <a:srgbClr val="2639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rgbClr val="26398B"/>
                </a:solidFill>
              </a:rPr>
              <a:t>Tue</a:t>
            </a:r>
          </a:p>
        </p:txBody>
      </p:sp>
      <p:sp>
        <p:nvSpPr>
          <p:cNvPr id="36" name="Rectangle 35">
            <a:extLst>
              <a:ext uri="{FF2B5EF4-FFF2-40B4-BE49-F238E27FC236}">
                <a16:creationId xmlns:a16="http://schemas.microsoft.com/office/drawing/2014/main" id="{EDF089D3-56B2-7ED5-7EC1-AB912731F0BC}"/>
              </a:ext>
            </a:extLst>
          </p:cNvPr>
          <p:cNvSpPr>
            <a:spLocks/>
          </p:cNvSpPr>
          <p:nvPr/>
        </p:nvSpPr>
        <p:spPr>
          <a:xfrm>
            <a:off x="1558950" y="12581520"/>
            <a:ext cx="797805" cy="636206"/>
          </a:xfrm>
          <a:prstGeom prst="rect">
            <a:avLst/>
          </a:prstGeom>
          <a:solidFill>
            <a:schemeClr val="bg1"/>
          </a:solidFill>
          <a:ln w="19050">
            <a:solidFill>
              <a:srgbClr val="2639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rgbClr val="26398B"/>
                </a:solidFill>
              </a:rPr>
              <a:t>Wed</a:t>
            </a:r>
          </a:p>
        </p:txBody>
      </p:sp>
      <p:sp>
        <p:nvSpPr>
          <p:cNvPr id="37" name="Rectangle 36">
            <a:extLst>
              <a:ext uri="{FF2B5EF4-FFF2-40B4-BE49-F238E27FC236}">
                <a16:creationId xmlns:a16="http://schemas.microsoft.com/office/drawing/2014/main" id="{33A83E9F-B7DB-E84D-D462-BD2A4CA22FA6}"/>
              </a:ext>
            </a:extLst>
          </p:cNvPr>
          <p:cNvSpPr>
            <a:spLocks/>
          </p:cNvSpPr>
          <p:nvPr/>
        </p:nvSpPr>
        <p:spPr>
          <a:xfrm>
            <a:off x="1558949" y="13326913"/>
            <a:ext cx="797805" cy="636206"/>
          </a:xfrm>
          <a:prstGeom prst="rect">
            <a:avLst/>
          </a:prstGeom>
          <a:solidFill>
            <a:schemeClr val="bg1"/>
          </a:solidFill>
          <a:ln w="19050">
            <a:solidFill>
              <a:srgbClr val="2639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rgbClr val="26398B"/>
                </a:solidFill>
              </a:rPr>
              <a:t>Thu</a:t>
            </a:r>
          </a:p>
        </p:txBody>
      </p:sp>
      <p:sp>
        <p:nvSpPr>
          <p:cNvPr id="38" name="Rectangle 37">
            <a:extLst>
              <a:ext uri="{FF2B5EF4-FFF2-40B4-BE49-F238E27FC236}">
                <a16:creationId xmlns:a16="http://schemas.microsoft.com/office/drawing/2014/main" id="{D369233F-6250-2408-F281-48C2A0B70953}"/>
              </a:ext>
            </a:extLst>
          </p:cNvPr>
          <p:cNvSpPr>
            <a:spLocks/>
          </p:cNvSpPr>
          <p:nvPr/>
        </p:nvSpPr>
        <p:spPr>
          <a:xfrm>
            <a:off x="1558948" y="14072306"/>
            <a:ext cx="797805" cy="636206"/>
          </a:xfrm>
          <a:prstGeom prst="rect">
            <a:avLst/>
          </a:prstGeom>
          <a:solidFill>
            <a:schemeClr val="bg1"/>
          </a:solidFill>
          <a:ln w="19050">
            <a:solidFill>
              <a:srgbClr val="2639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rgbClr val="26398B"/>
                </a:solidFill>
              </a:rPr>
              <a:t>Fri</a:t>
            </a:r>
          </a:p>
        </p:txBody>
      </p:sp>
      <p:sp>
        <p:nvSpPr>
          <p:cNvPr id="39" name="Rectangle 38">
            <a:extLst>
              <a:ext uri="{FF2B5EF4-FFF2-40B4-BE49-F238E27FC236}">
                <a16:creationId xmlns:a16="http://schemas.microsoft.com/office/drawing/2014/main" id="{5E2DF36E-63A2-3587-3C48-329C004A0BBB}"/>
              </a:ext>
            </a:extLst>
          </p:cNvPr>
          <p:cNvSpPr>
            <a:spLocks/>
          </p:cNvSpPr>
          <p:nvPr/>
        </p:nvSpPr>
        <p:spPr>
          <a:xfrm>
            <a:off x="1547617" y="14817699"/>
            <a:ext cx="797805" cy="636206"/>
          </a:xfrm>
          <a:prstGeom prst="rect">
            <a:avLst/>
          </a:prstGeom>
          <a:solidFill>
            <a:schemeClr val="bg1"/>
          </a:solidFill>
          <a:ln w="19050">
            <a:solidFill>
              <a:srgbClr val="2639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rgbClr val="26398B"/>
                </a:solidFill>
              </a:rPr>
              <a:t>Sat</a:t>
            </a:r>
          </a:p>
        </p:txBody>
      </p:sp>
      <p:sp>
        <p:nvSpPr>
          <p:cNvPr id="40" name="Rectangle 39">
            <a:extLst>
              <a:ext uri="{FF2B5EF4-FFF2-40B4-BE49-F238E27FC236}">
                <a16:creationId xmlns:a16="http://schemas.microsoft.com/office/drawing/2014/main" id="{B84F05C4-7760-A46A-5270-95CAA6B0C518}"/>
              </a:ext>
            </a:extLst>
          </p:cNvPr>
          <p:cNvSpPr>
            <a:spLocks/>
          </p:cNvSpPr>
          <p:nvPr/>
        </p:nvSpPr>
        <p:spPr>
          <a:xfrm>
            <a:off x="1547616" y="15563093"/>
            <a:ext cx="797805" cy="636206"/>
          </a:xfrm>
          <a:prstGeom prst="rect">
            <a:avLst/>
          </a:prstGeom>
          <a:solidFill>
            <a:schemeClr val="bg1"/>
          </a:solidFill>
          <a:ln w="19050">
            <a:solidFill>
              <a:srgbClr val="2639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rgbClr val="26398B"/>
                </a:solidFill>
              </a:rPr>
              <a:t>Sun</a:t>
            </a:r>
          </a:p>
        </p:txBody>
      </p:sp>
      <p:sp>
        <p:nvSpPr>
          <p:cNvPr id="48" name="TextBox 47">
            <a:extLst>
              <a:ext uri="{FF2B5EF4-FFF2-40B4-BE49-F238E27FC236}">
                <a16:creationId xmlns:a16="http://schemas.microsoft.com/office/drawing/2014/main" id="{707278AB-A8B1-EF92-39EA-164DEA87A6D1}"/>
              </a:ext>
            </a:extLst>
          </p:cNvPr>
          <p:cNvSpPr txBox="1">
            <a:spLocks/>
          </p:cNvSpPr>
          <p:nvPr/>
        </p:nvSpPr>
        <p:spPr>
          <a:xfrm>
            <a:off x="3687181" y="16633063"/>
            <a:ext cx="806788" cy="369332"/>
          </a:xfrm>
          <a:prstGeom prst="rect">
            <a:avLst/>
          </a:prstGeom>
          <a:solidFill>
            <a:schemeClr val="bg1"/>
          </a:solidFill>
        </p:spPr>
        <p:txBody>
          <a:bodyPr wrap="square" rtlCol="0">
            <a:spAutoFit/>
          </a:bodyPr>
          <a:lstStyle/>
          <a:p>
            <a:pPr algn="ctr"/>
            <a:r>
              <a:rPr lang="en-GB" sz="1800" b="1">
                <a:solidFill>
                  <a:srgbClr val="26398B"/>
                </a:solidFill>
                <a:latin typeface="Calibri" panose="020F0502020204030204" pitchFamily="34" charset="0"/>
                <a:ea typeface="Calibri" panose="020F0502020204030204" pitchFamily="34" charset="0"/>
                <a:cs typeface="Calibri" panose="020F0502020204030204" pitchFamily="34" charset="0"/>
              </a:rPr>
              <a:t>08:00</a:t>
            </a:r>
          </a:p>
        </p:txBody>
      </p:sp>
      <p:sp>
        <p:nvSpPr>
          <p:cNvPr id="49" name="TextBox 48">
            <a:extLst>
              <a:ext uri="{FF2B5EF4-FFF2-40B4-BE49-F238E27FC236}">
                <a16:creationId xmlns:a16="http://schemas.microsoft.com/office/drawing/2014/main" id="{E077FE7D-7EF7-1A4D-CED9-F3E085C21289}"/>
              </a:ext>
            </a:extLst>
          </p:cNvPr>
          <p:cNvSpPr txBox="1">
            <a:spLocks/>
          </p:cNvSpPr>
          <p:nvPr/>
        </p:nvSpPr>
        <p:spPr>
          <a:xfrm>
            <a:off x="4712236" y="16633063"/>
            <a:ext cx="806788" cy="369332"/>
          </a:xfrm>
          <a:prstGeom prst="rect">
            <a:avLst/>
          </a:prstGeom>
          <a:solidFill>
            <a:schemeClr val="bg1"/>
          </a:solidFill>
        </p:spPr>
        <p:txBody>
          <a:bodyPr wrap="square" rtlCol="0">
            <a:spAutoFit/>
          </a:bodyPr>
          <a:lstStyle/>
          <a:p>
            <a:pPr algn="ctr"/>
            <a:r>
              <a:rPr lang="en-GB" sz="1800" b="1">
                <a:solidFill>
                  <a:srgbClr val="26398B"/>
                </a:solidFill>
                <a:latin typeface="Calibri" panose="020F0502020204030204" pitchFamily="34" charset="0"/>
                <a:ea typeface="Calibri" panose="020F0502020204030204" pitchFamily="34" charset="0"/>
                <a:cs typeface="Calibri" panose="020F0502020204030204" pitchFamily="34" charset="0"/>
              </a:rPr>
              <a:t>09:00</a:t>
            </a:r>
          </a:p>
        </p:txBody>
      </p:sp>
      <p:sp>
        <p:nvSpPr>
          <p:cNvPr id="50" name="TextBox 49">
            <a:extLst>
              <a:ext uri="{FF2B5EF4-FFF2-40B4-BE49-F238E27FC236}">
                <a16:creationId xmlns:a16="http://schemas.microsoft.com/office/drawing/2014/main" id="{0B10E711-2FF7-1A39-0A21-01EC9AA55EBC}"/>
              </a:ext>
            </a:extLst>
          </p:cNvPr>
          <p:cNvSpPr txBox="1">
            <a:spLocks/>
          </p:cNvSpPr>
          <p:nvPr/>
        </p:nvSpPr>
        <p:spPr>
          <a:xfrm>
            <a:off x="5737291" y="16633063"/>
            <a:ext cx="806788" cy="369332"/>
          </a:xfrm>
          <a:prstGeom prst="rect">
            <a:avLst/>
          </a:prstGeom>
          <a:solidFill>
            <a:schemeClr val="bg1"/>
          </a:solidFill>
        </p:spPr>
        <p:txBody>
          <a:bodyPr wrap="square" rtlCol="0">
            <a:spAutoFit/>
          </a:bodyPr>
          <a:lstStyle/>
          <a:p>
            <a:pPr algn="ctr"/>
            <a:r>
              <a:rPr lang="en-GB" sz="1800" b="1">
                <a:solidFill>
                  <a:srgbClr val="26398B"/>
                </a:solidFill>
                <a:latin typeface="Calibri" panose="020F0502020204030204" pitchFamily="34" charset="0"/>
                <a:ea typeface="Calibri" panose="020F0502020204030204" pitchFamily="34" charset="0"/>
                <a:cs typeface="Calibri" panose="020F0502020204030204" pitchFamily="34" charset="0"/>
              </a:rPr>
              <a:t>10:00</a:t>
            </a:r>
          </a:p>
        </p:txBody>
      </p:sp>
      <p:sp>
        <p:nvSpPr>
          <p:cNvPr id="51" name="TextBox 50">
            <a:extLst>
              <a:ext uri="{FF2B5EF4-FFF2-40B4-BE49-F238E27FC236}">
                <a16:creationId xmlns:a16="http://schemas.microsoft.com/office/drawing/2014/main" id="{2789BE4A-6048-63C1-BEC9-3C3963162B5B}"/>
              </a:ext>
            </a:extLst>
          </p:cNvPr>
          <p:cNvSpPr txBox="1">
            <a:spLocks/>
          </p:cNvSpPr>
          <p:nvPr/>
        </p:nvSpPr>
        <p:spPr>
          <a:xfrm>
            <a:off x="6762346" y="16633063"/>
            <a:ext cx="806788" cy="369332"/>
          </a:xfrm>
          <a:prstGeom prst="rect">
            <a:avLst/>
          </a:prstGeom>
          <a:solidFill>
            <a:schemeClr val="bg1"/>
          </a:solidFill>
        </p:spPr>
        <p:txBody>
          <a:bodyPr wrap="square" rtlCol="0">
            <a:spAutoFit/>
          </a:bodyPr>
          <a:lstStyle/>
          <a:p>
            <a:pPr algn="ctr"/>
            <a:r>
              <a:rPr lang="en-GB" sz="1800" b="1">
                <a:solidFill>
                  <a:srgbClr val="26398B"/>
                </a:solidFill>
                <a:latin typeface="Calibri" panose="020F0502020204030204" pitchFamily="34" charset="0"/>
                <a:ea typeface="Calibri" panose="020F0502020204030204" pitchFamily="34" charset="0"/>
                <a:cs typeface="Calibri" panose="020F0502020204030204" pitchFamily="34" charset="0"/>
              </a:rPr>
              <a:t>11:00</a:t>
            </a:r>
          </a:p>
        </p:txBody>
      </p:sp>
      <p:sp>
        <p:nvSpPr>
          <p:cNvPr id="52" name="TextBox 51">
            <a:extLst>
              <a:ext uri="{FF2B5EF4-FFF2-40B4-BE49-F238E27FC236}">
                <a16:creationId xmlns:a16="http://schemas.microsoft.com/office/drawing/2014/main" id="{567E2FC8-918A-F67B-C299-204438E09D60}"/>
              </a:ext>
            </a:extLst>
          </p:cNvPr>
          <p:cNvSpPr txBox="1">
            <a:spLocks/>
          </p:cNvSpPr>
          <p:nvPr/>
        </p:nvSpPr>
        <p:spPr>
          <a:xfrm>
            <a:off x="7787401" y="16633063"/>
            <a:ext cx="806788" cy="369332"/>
          </a:xfrm>
          <a:prstGeom prst="rect">
            <a:avLst/>
          </a:prstGeom>
          <a:solidFill>
            <a:schemeClr val="bg1"/>
          </a:solidFill>
        </p:spPr>
        <p:txBody>
          <a:bodyPr wrap="square" rtlCol="0">
            <a:spAutoFit/>
          </a:bodyPr>
          <a:lstStyle/>
          <a:p>
            <a:pPr algn="ctr"/>
            <a:r>
              <a:rPr lang="en-GB" sz="1800" b="1">
                <a:solidFill>
                  <a:srgbClr val="26398B"/>
                </a:solidFill>
                <a:latin typeface="Calibri" panose="020F0502020204030204" pitchFamily="34" charset="0"/>
                <a:ea typeface="Calibri" panose="020F0502020204030204" pitchFamily="34" charset="0"/>
                <a:cs typeface="Calibri" panose="020F0502020204030204" pitchFamily="34" charset="0"/>
              </a:rPr>
              <a:t>12:00</a:t>
            </a:r>
          </a:p>
        </p:txBody>
      </p:sp>
      <p:sp>
        <p:nvSpPr>
          <p:cNvPr id="53" name="TextBox 52">
            <a:extLst>
              <a:ext uri="{FF2B5EF4-FFF2-40B4-BE49-F238E27FC236}">
                <a16:creationId xmlns:a16="http://schemas.microsoft.com/office/drawing/2014/main" id="{B2BCA9F0-37FF-EC28-C50D-11ECF8878E85}"/>
              </a:ext>
            </a:extLst>
          </p:cNvPr>
          <p:cNvSpPr txBox="1">
            <a:spLocks/>
          </p:cNvSpPr>
          <p:nvPr/>
        </p:nvSpPr>
        <p:spPr>
          <a:xfrm>
            <a:off x="8812456" y="16633063"/>
            <a:ext cx="806788" cy="369332"/>
          </a:xfrm>
          <a:prstGeom prst="rect">
            <a:avLst/>
          </a:prstGeom>
          <a:solidFill>
            <a:schemeClr val="bg1"/>
          </a:solidFill>
        </p:spPr>
        <p:txBody>
          <a:bodyPr wrap="square" rtlCol="0">
            <a:spAutoFit/>
          </a:bodyPr>
          <a:lstStyle/>
          <a:p>
            <a:pPr algn="ctr"/>
            <a:r>
              <a:rPr lang="en-GB" sz="1800" b="1">
                <a:solidFill>
                  <a:srgbClr val="26398B"/>
                </a:solidFill>
                <a:latin typeface="Calibri" panose="020F0502020204030204" pitchFamily="34" charset="0"/>
                <a:ea typeface="Calibri" panose="020F0502020204030204" pitchFamily="34" charset="0"/>
                <a:cs typeface="Calibri" panose="020F0502020204030204" pitchFamily="34" charset="0"/>
              </a:rPr>
              <a:t>13:00</a:t>
            </a:r>
          </a:p>
        </p:txBody>
      </p:sp>
      <p:sp>
        <p:nvSpPr>
          <p:cNvPr id="54" name="TextBox 53">
            <a:extLst>
              <a:ext uri="{FF2B5EF4-FFF2-40B4-BE49-F238E27FC236}">
                <a16:creationId xmlns:a16="http://schemas.microsoft.com/office/drawing/2014/main" id="{E6127708-CDBB-6FEE-474B-A0034C0412B8}"/>
              </a:ext>
            </a:extLst>
          </p:cNvPr>
          <p:cNvSpPr txBox="1">
            <a:spLocks/>
          </p:cNvSpPr>
          <p:nvPr/>
        </p:nvSpPr>
        <p:spPr>
          <a:xfrm>
            <a:off x="9837511" y="16633063"/>
            <a:ext cx="806788" cy="369332"/>
          </a:xfrm>
          <a:prstGeom prst="rect">
            <a:avLst/>
          </a:prstGeom>
          <a:solidFill>
            <a:schemeClr val="bg1"/>
          </a:solidFill>
        </p:spPr>
        <p:txBody>
          <a:bodyPr wrap="square" rtlCol="0">
            <a:spAutoFit/>
          </a:bodyPr>
          <a:lstStyle/>
          <a:p>
            <a:pPr algn="ctr"/>
            <a:r>
              <a:rPr lang="en-GB" sz="1800" b="1">
                <a:solidFill>
                  <a:srgbClr val="26398B"/>
                </a:solidFill>
                <a:latin typeface="Calibri" panose="020F0502020204030204" pitchFamily="34" charset="0"/>
                <a:ea typeface="Calibri" panose="020F0502020204030204" pitchFamily="34" charset="0"/>
                <a:cs typeface="Calibri" panose="020F0502020204030204" pitchFamily="34" charset="0"/>
              </a:rPr>
              <a:t>14:00</a:t>
            </a:r>
          </a:p>
        </p:txBody>
      </p:sp>
      <p:sp>
        <p:nvSpPr>
          <p:cNvPr id="55" name="TextBox 54">
            <a:extLst>
              <a:ext uri="{FF2B5EF4-FFF2-40B4-BE49-F238E27FC236}">
                <a16:creationId xmlns:a16="http://schemas.microsoft.com/office/drawing/2014/main" id="{220512EE-75CB-5D51-7FCF-DF48B5C6BEBC}"/>
              </a:ext>
            </a:extLst>
          </p:cNvPr>
          <p:cNvSpPr txBox="1">
            <a:spLocks/>
          </p:cNvSpPr>
          <p:nvPr/>
        </p:nvSpPr>
        <p:spPr>
          <a:xfrm>
            <a:off x="10862566" y="16633063"/>
            <a:ext cx="806788" cy="369332"/>
          </a:xfrm>
          <a:prstGeom prst="rect">
            <a:avLst/>
          </a:prstGeom>
          <a:solidFill>
            <a:schemeClr val="bg1"/>
          </a:solidFill>
        </p:spPr>
        <p:txBody>
          <a:bodyPr wrap="square" rtlCol="0">
            <a:spAutoFit/>
          </a:bodyPr>
          <a:lstStyle/>
          <a:p>
            <a:pPr algn="ctr"/>
            <a:r>
              <a:rPr lang="en-GB" sz="1800" b="1">
                <a:solidFill>
                  <a:srgbClr val="26398B"/>
                </a:solidFill>
                <a:latin typeface="Calibri" panose="020F0502020204030204" pitchFamily="34" charset="0"/>
                <a:ea typeface="Calibri" panose="020F0502020204030204" pitchFamily="34" charset="0"/>
                <a:cs typeface="Calibri" panose="020F0502020204030204" pitchFamily="34" charset="0"/>
              </a:rPr>
              <a:t>15:00</a:t>
            </a:r>
          </a:p>
        </p:txBody>
      </p:sp>
      <p:sp>
        <p:nvSpPr>
          <p:cNvPr id="56" name="TextBox 55">
            <a:extLst>
              <a:ext uri="{FF2B5EF4-FFF2-40B4-BE49-F238E27FC236}">
                <a16:creationId xmlns:a16="http://schemas.microsoft.com/office/drawing/2014/main" id="{C01F4461-BF97-A09B-15B9-41600C5B5621}"/>
              </a:ext>
            </a:extLst>
          </p:cNvPr>
          <p:cNvSpPr txBox="1">
            <a:spLocks/>
          </p:cNvSpPr>
          <p:nvPr/>
        </p:nvSpPr>
        <p:spPr>
          <a:xfrm>
            <a:off x="11887621" y="16633063"/>
            <a:ext cx="806788" cy="369332"/>
          </a:xfrm>
          <a:prstGeom prst="rect">
            <a:avLst/>
          </a:prstGeom>
          <a:solidFill>
            <a:schemeClr val="bg1"/>
          </a:solidFill>
        </p:spPr>
        <p:txBody>
          <a:bodyPr wrap="square" rtlCol="0">
            <a:spAutoFit/>
          </a:bodyPr>
          <a:lstStyle/>
          <a:p>
            <a:pPr algn="ctr"/>
            <a:r>
              <a:rPr lang="en-GB" sz="1800" b="1">
                <a:solidFill>
                  <a:srgbClr val="26398B"/>
                </a:solidFill>
                <a:latin typeface="Calibri" panose="020F0502020204030204" pitchFamily="34" charset="0"/>
                <a:ea typeface="Calibri" panose="020F0502020204030204" pitchFamily="34" charset="0"/>
                <a:cs typeface="Calibri" panose="020F0502020204030204" pitchFamily="34" charset="0"/>
              </a:rPr>
              <a:t>16:00</a:t>
            </a:r>
          </a:p>
        </p:txBody>
      </p:sp>
      <p:sp>
        <p:nvSpPr>
          <p:cNvPr id="57" name="TextBox 56">
            <a:extLst>
              <a:ext uri="{FF2B5EF4-FFF2-40B4-BE49-F238E27FC236}">
                <a16:creationId xmlns:a16="http://schemas.microsoft.com/office/drawing/2014/main" id="{55F1E7A9-D3C7-2747-239B-0FAD43D67438}"/>
              </a:ext>
            </a:extLst>
          </p:cNvPr>
          <p:cNvSpPr txBox="1">
            <a:spLocks/>
          </p:cNvSpPr>
          <p:nvPr/>
        </p:nvSpPr>
        <p:spPr>
          <a:xfrm>
            <a:off x="12912676" y="16633063"/>
            <a:ext cx="806788" cy="369332"/>
          </a:xfrm>
          <a:prstGeom prst="rect">
            <a:avLst/>
          </a:prstGeom>
          <a:solidFill>
            <a:schemeClr val="bg1"/>
          </a:solidFill>
        </p:spPr>
        <p:txBody>
          <a:bodyPr wrap="square" rtlCol="0">
            <a:spAutoFit/>
          </a:bodyPr>
          <a:lstStyle/>
          <a:p>
            <a:pPr algn="ctr"/>
            <a:r>
              <a:rPr lang="en-GB" sz="1800" b="1">
                <a:solidFill>
                  <a:srgbClr val="26398B"/>
                </a:solidFill>
                <a:latin typeface="Calibri" panose="020F0502020204030204" pitchFamily="34" charset="0"/>
                <a:ea typeface="Calibri" panose="020F0502020204030204" pitchFamily="34" charset="0"/>
                <a:cs typeface="Calibri" panose="020F0502020204030204" pitchFamily="34" charset="0"/>
              </a:rPr>
              <a:t>17:00</a:t>
            </a:r>
          </a:p>
        </p:txBody>
      </p:sp>
      <p:sp>
        <p:nvSpPr>
          <p:cNvPr id="58" name="TextBox 57">
            <a:extLst>
              <a:ext uri="{FF2B5EF4-FFF2-40B4-BE49-F238E27FC236}">
                <a16:creationId xmlns:a16="http://schemas.microsoft.com/office/drawing/2014/main" id="{A55D130C-7D9E-E5C3-3FC7-73E8F1A261D5}"/>
              </a:ext>
            </a:extLst>
          </p:cNvPr>
          <p:cNvSpPr txBox="1">
            <a:spLocks/>
          </p:cNvSpPr>
          <p:nvPr/>
        </p:nvSpPr>
        <p:spPr>
          <a:xfrm>
            <a:off x="13937731" y="16633063"/>
            <a:ext cx="806788" cy="369332"/>
          </a:xfrm>
          <a:prstGeom prst="rect">
            <a:avLst/>
          </a:prstGeom>
          <a:solidFill>
            <a:schemeClr val="bg1"/>
          </a:solidFill>
        </p:spPr>
        <p:txBody>
          <a:bodyPr wrap="square" rtlCol="0">
            <a:spAutoFit/>
          </a:bodyPr>
          <a:lstStyle/>
          <a:p>
            <a:pPr algn="ctr"/>
            <a:r>
              <a:rPr lang="en-GB" sz="1800" b="1">
                <a:solidFill>
                  <a:srgbClr val="26398B"/>
                </a:solidFill>
                <a:latin typeface="Calibri" panose="020F0502020204030204" pitchFamily="34" charset="0"/>
                <a:ea typeface="Calibri" panose="020F0502020204030204" pitchFamily="34" charset="0"/>
                <a:cs typeface="Calibri" panose="020F0502020204030204" pitchFamily="34" charset="0"/>
              </a:rPr>
              <a:t>18:00</a:t>
            </a:r>
          </a:p>
        </p:txBody>
      </p:sp>
      <p:sp>
        <p:nvSpPr>
          <p:cNvPr id="59" name="TextBox 58">
            <a:extLst>
              <a:ext uri="{FF2B5EF4-FFF2-40B4-BE49-F238E27FC236}">
                <a16:creationId xmlns:a16="http://schemas.microsoft.com/office/drawing/2014/main" id="{55AF251F-028E-76CC-3C9F-F9AF638E847B}"/>
              </a:ext>
            </a:extLst>
          </p:cNvPr>
          <p:cNvSpPr txBox="1">
            <a:spLocks/>
          </p:cNvSpPr>
          <p:nvPr/>
        </p:nvSpPr>
        <p:spPr>
          <a:xfrm>
            <a:off x="14962786" y="16633063"/>
            <a:ext cx="806788" cy="369332"/>
          </a:xfrm>
          <a:prstGeom prst="rect">
            <a:avLst/>
          </a:prstGeom>
          <a:solidFill>
            <a:schemeClr val="bg1"/>
          </a:solidFill>
        </p:spPr>
        <p:txBody>
          <a:bodyPr wrap="square" rtlCol="0">
            <a:spAutoFit/>
          </a:bodyPr>
          <a:lstStyle/>
          <a:p>
            <a:pPr algn="ctr"/>
            <a:r>
              <a:rPr lang="en-GB" sz="1800" b="1">
                <a:solidFill>
                  <a:srgbClr val="26398B"/>
                </a:solidFill>
                <a:latin typeface="Calibri" panose="020F0502020204030204" pitchFamily="34" charset="0"/>
                <a:ea typeface="Calibri" panose="020F0502020204030204" pitchFamily="34" charset="0"/>
                <a:cs typeface="Calibri" panose="020F0502020204030204" pitchFamily="34" charset="0"/>
              </a:rPr>
              <a:t>19:00</a:t>
            </a:r>
          </a:p>
        </p:txBody>
      </p:sp>
      <p:sp>
        <p:nvSpPr>
          <p:cNvPr id="60" name="TextBox 59">
            <a:extLst>
              <a:ext uri="{FF2B5EF4-FFF2-40B4-BE49-F238E27FC236}">
                <a16:creationId xmlns:a16="http://schemas.microsoft.com/office/drawing/2014/main" id="{03D5387A-034C-AACD-092A-08C62F618DDE}"/>
              </a:ext>
            </a:extLst>
          </p:cNvPr>
          <p:cNvSpPr txBox="1">
            <a:spLocks/>
          </p:cNvSpPr>
          <p:nvPr/>
        </p:nvSpPr>
        <p:spPr>
          <a:xfrm>
            <a:off x="15987841" y="16633063"/>
            <a:ext cx="806788" cy="369332"/>
          </a:xfrm>
          <a:prstGeom prst="rect">
            <a:avLst/>
          </a:prstGeom>
          <a:solidFill>
            <a:schemeClr val="bg1"/>
          </a:solidFill>
        </p:spPr>
        <p:txBody>
          <a:bodyPr wrap="square" rtlCol="0">
            <a:spAutoFit/>
          </a:bodyPr>
          <a:lstStyle/>
          <a:p>
            <a:pPr algn="ctr"/>
            <a:r>
              <a:rPr lang="en-GB" sz="1800" b="1">
                <a:solidFill>
                  <a:srgbClr val="26398B"/>
                </a:solidFill>
                <a:latin typeface="Calibri" panose="020F0502020204030204" pitchFamily="34" charset="0"/>
                <a:ea typeface="Calibri" panose="020F0502020204030204" pitchFamily="34" charset="0"/>
                <a:cs typeface="Calibri" panose="020F0502020204030204" pitchFamily="34" charset="0"/>
              </a:rPr>
              <a:t>20:00</a:t>
            </a:r>
          </a:p>
        </p:txBody>
      </p:sp>
      <p:sp>
        <p:nvSpPr>
          <p:cNvPr id="61" name="TextBox 60">
            <a:extLst>
              <a:ext uri="{FF2B5EF4-FFF2-40B4-BE49-F238E27FC236}">
                <a16:creationId xmlns:a16="http://schemas.microsoft.com/office/drawing/2014/main" id="{882996F6-DBE1-001B-0360-603CCF9995A2}"/>
              </a:ext>
            </a:extLst>
          </p:cNvPr>
          <p:cNvSpPr txBox="1">
            <a:spLocks/>
          </p:cNvSpPr>
          <p:nvPr/>
        </p:nvSpPr>
        <p:spPr>
          <a:xfrm>
            <a:off x="17012896" y="16633063"/>
            <a:ext cx="806788" cy="369332"/>
          </a:xfrm>
          <a:prstGeom prst="rect">
            <a:avLst/>
          </a:prstGeom>
          <a:solidFill>
            <a:schemeClr val="bg1"/>
          </a:solidFill>
        </p:spPr>
        <p:txBody>
          <a:bodyPr wrap="square" rtlCol="0">
            <a:spAutoFit/>
          </a:bodyPr>
          <a:lstStyle/>
          <a:p>
            <a:pPr algn="ctr"/>
            <a:r>
              <a:rPr lang="en-GB" sz="1800" b="1">
                <a:solidFill>
                  <a:srgbClr val="26398B"/>
                </a:solidFill>
                <a:latin typeface="Calibri" panose="020F0502020204030204" pitchFamily="34" charset="0"/>
                <a:ea typeface="Calibri" panose="020F0502020204030204" pitchFamily="34" charset="0"/>
                <a:cs typeface="Calibri" panose="020F0502020204030204" pitchFamily="34" charset="0"/>
              </a:rPr>
              <a:t>21:00</a:t>
            </a:r>
          </a:p>
        </p:txBody>
      </p:sp>
      <p:sp>
        <p:nvSpPr>
          <p:cNvPr id="62" name="TextBox 61">
            <a:extLst>
              <a:ext uri="{FF2B5EF4-FFF2-40B4-BE49-F238E27FC236}">
                <a16:creationId xmlns:a16="http://schemas.microsoft.com/office/drawing/2014/main" id="{C6610969-8A46-D75F-D99D-C6EF026C4165}"/>
              </a:ext>
            </a:extLst>
          </p:cNvPr>
          <p:cNvSpPr txBox="1">
            <a:spLocks/>
          </p:cNvSpPr>
          <p:nvPr/>
        </p:nvSpPr>
        <p:spPr>
          <a:xfrm>
            <a:off x="19063006" y="16633063"/>
            <a:ext cx="806788" cy="369332"/>
          </a:xfrm>
          <a:prstGeom prst="rect">
            <a:avLst/>
          </a:prstGeom>
          <a:solidFill>
            <a:schemeClr val="bg1"/>
          </a:solidFill>
        </p:spPr>
        <p:txBody>
          <a:bodyPr wrap="square" rtlCol="0">
            <a:spAutoFit/>
          </a:bodyPr>
          <a:lstStyle/>
          <a:p>
            <a:pPr algn="ctr"/>
            <a:r>
              <a:rPr lang="en-GB" sz="1800" b="1">
                <a:solidFill>
                  <a:srgbClr val="26398B"/>
                </a:solidFill>
                <a:latin typeface="Calibri" panose="020F0502020204030204" pitchFamily="34" charset="0"/>
                <a:ea typeface="Calibri" panose="020F0502020204030204" pitchFamily="34" charset="0"/>
                <a:cs typeface="Calibri" panose="020F0502020204030204" pitchFamily="34" charset="0"/>
              </a:rPr>
              <a:t>23:00</a:t>
            </a:r>
          </a:p>
        </p:txBody>
      </p:sp>
      <p:sp>
        <p:nvSpPr>
          <p:cNvPr id="71" name="TextBox 70">
            <a:extLst>
              <a:ext uri="{FF2B5EF4-FFF2-40B4-BE49-F238E27FC236}">
                <a16:creationId xmlns:a16="http://schemas.microsoft.com/office/drawing/2014/main" id="{A5B9F368-2EB3-18B2-022A-F0C595125AA7}"/>
              </a:ext>
            </a:extLst>
          </p:cNvPr>
          <p:cNvSpPr txBox="1">
            <a:spLocks/>
          </p:cNvSpPr>
          <p:nvPr/>
        </p:nvSpPr>
        <p:spPr>
          <a:xfrm>
            <a:off x="18037951" y="16633063"/>
            <a:ext cx="806788" cy="369332"/>
          </a:xfrm>
          <a:prstGeom prst="rect">
            <a:avLst/>
          </a:prstGeom>
          <a:solidFill>
            <a:schemeClr val="bg1"/>
          </a:solidFill>
        </p:spPr>
        <p:txBody>
          <a:bodyPr wrap="square" rtlCol="0">
            <a:spAutoFit/>
          </a:bodyPr>
          <a:lstStyle/>
          <a:p>
            <a:pPr algn="ctr"/>
            <a:r>
              <a:rPr lang="en-GB" sz="1800" b="1">
                <a:solidFill>
                  <a:srgbClr val="26398B"/>
                </a:solidFill>
                <a:latin typeface="Calibri" panose="020F0502020204030204" pitchFamily="34" charset="0"/>
                <a:ea typeface="Calibri" panose="020F0502020204030204" pitchFamily="34" charset="0"/>
                <a:cs typeface="Calibri" panose="020F0502020204030204" pitchFamily="34" charset="0"/>
              </a:rPr>
              <a:t>22:00</a:t>
            </a:r>
          </a:p>
        </p:txBody>
      </p:sp>
      <p:sp>
        <p:nvSpPr>
          <p:cNvPr id="72" name="TextBox 71">
            <a:extLst>
              <a:ext uri="{FF2B5EF4-FFF2-40B4-BE49-F238E27FC236}">
                <a16:creationId xmlns:a16="http://schemas.microsoft.com/office/drawing/2014/main" id="{C145D32F-8B47-036E-C48D-962A3D6CCEB7}"/>
              </a:ext>
            </a:extLst>
          </p:cNvPr>
          <p:cNvSpPr txBox="1">
            <a:spLocks/>
          </p:cNvSpPr>
          <p:nvPr/>
        </p:nvSpPr>
        <p:spPr>
          <a:xfrm rot="16200000">
            <a:off x="-1830077" y="13252025"/>
            <a:ext cx="6210025" cy="584775"/>
          </a:xfrm>
          <a:prstGeom prst="rect">
            <a:avLst/>
          </a:prstGeom>
          <a:noFill/>
        </p:spPr>
        <p:txBody>
          <a:bodyPr wrap="square" rtlCol="0">
            <a:spAutoFit/>
          </a:bodyPr>
          <a:lstStyle/>
          <a:p>
            <a:r>
              <a:rPr lang="en-GB" sz="3200" b="1">
                <a:solidFill>
                  <a:srgbClr val="26398B"/>
                </a:solidFill>
                <a:latin typeface="Calibri" panose="020F0502020204030204" pitchFamily="34" charset="0"/>
                <a:ea typeface="Calibri" panose="020F0502020204030204" pitchFamily="34" charset="0"/>
                <a:cs typeface="Calibri" panose="020F0502020204030204" pitchFamily="34" charset="0"/>
              </a:rPr>
              <a:t>Departing from Gutcher to Belmont</a:t>
            </a:r>
          </a:p>
        </p:txBody>
      </p:sp>
      <p:sp>
        <p:nvSpPr>
          <p:cNvPr id="5" name="TextBox 4">
            <a:extLst>
              <a:ext uri="{FF2B5EF4-FFF2-40B4-BE49-F238E27FC236}">
                <a16:creationId xmlns:a16="http://schemas.microsoft.com/office/drawing/2014/main" id="{AFA1CFE3-DA59-A37A-2CE6-3C4A1CCA497D}"/>
              </a:ext>
            </a:extLst>
          </p:cNvPr>
          <p:cNvSpPr txBox="1">
            <a:spLocks/>
          </p:cNvSpPr>
          <p:nvPr/>
        </p:nvSpPr>
        <p:spPr>
          <a:xfrm rot="16200000">
            <a:off x="-1846267" y="19590838"/>
            <a:ext cx="6198002" cy="584775"/>
          </a:xfrm>
          <a:prstGeom prst="rect">
            <a:avLst/>
          </a:prstGeom>
          <a:noFill/>
        </p:spPr>
        <p:txBody>
          <a:bodyPr wrap="square" rtlCol="0">
            <a:spAutoFit/>
          </a:bodyPr>
          <a:lstStyle/>
          <a:p>
            <a:r>
              <a:rPr lang="en-GB" sz="3200" b="1">
                <a:solidFill>
                  <a:srgbClr val="26398B"/>
                </a:solidFill>
                <a:latin typeface="Calibri" panose="020F0502020204030204" pitchFamily="34" charset="0"/>
                <a:ea typeface="Calibri" panose="020F0502020204030204" pitchFamily="34" charset="0"/>
                <a:cs typeface="Calibri" panose="020F0502020204030204" pitchFamily="34" charset="0"/>
              </a:rPr>
              <a:t>Departing from Belmont to Gutcher</a:t>
            </a:r>
          </a:p>
        </p:txBody>
      </p:sp>
      <p:pic>
        <p:nvPicPr>
          <p:cNvPr id="29" name="Graphic 28">
            <a:extLst>
              <a:ext uri="{FF2B5EF4-FFF2-40B4-BE49-F238E27FC236}">
                <a16:creationId xmlns:a16="http://schemas.microsoft.com/office/drawing/2014/main" id="{F829D503-40EF-9D4E-F5DB-59AF7C59254D}"/>
              </a:ext>
            </a:extLst>
          </p:cNvPr>
          <p:cNvPicPr>
            <a:picLocks noChangeAspect="1"/>
          </p:cNvPicPr>
          <p:nvPr/>
        </p:nvPicPr>
        <p:blipFill>
          <a:blip r:embed="rId10">
            <a:extLst>
              <a:ext uri="{96DAC541-7B7A-43D3-8B79-37D633B846F1}">
                <asvg:svgBlip xmlns:asvg="http://schemas.microsoft.com/office/drawing/2016/SVG/main" r:embed="rId11"/>
              </a:ext>
            </a:extLst>
          </a:blip>
          <a:srcRect l="13568" r="10977"/>
          <a:stretch/>
        </p:blipFill>
        <p:spPr>
          <a:xfrm flipH="1">
            <a:off x="14694040" y="22801474"/>
            <a:ext cx="462317" cy="250655"/>
          </a:xfrm>
          <a:prstGeom prst="rect">
            <a:avLst/>
          </a:prstGeom>
        </p:spPr>
      </p:pic>
      <p:sp>
        <p:nvSpPr>
          <p:cNvPr id="77" name="TextBox 76">
            <a:extLst>
              <a:ext uri="{FF2B5EF4-FFF2-40B4-BE49-F238E27FC236}">
                <a16:creationId xmlns:a16="http://schemas.microsoft.com/office/drawing/2014/main" id="{984E1B7F-BD6E-8CE9-CDB9-8D882456B958}"/>
              </a:ext>
            </a:extLst>
          </p:cNvPr>
          <p:cNvSpPr txBox="1"/>
          <p:nvPr/>
        </p:nvSpPr>
        <p:spPr>
          <a:xfrm>
            <a:off x="15308317" y="22665191"/>
            <a:ext cx="9858375" cy="523220"/>
          </a:xfrm>
          <a:prstGeom prst="rect">
            <a:avLst/>
          </a:prstGeom>
          <a:noFill/>
        </p:spPr>
        <p:txBody>
          <a:bodyPr wrap="square" rtlCol="0">
            <a:spAutoFit/>
          </a:bodyPr>
          <a:lstStyle/>
          <a:p>
            <a:r>
              <a:rPr lang="en-GB" sz="2800">
                <a:latin typeface="Calibri" panose="020F0502020204030204" pitchFamily="34" charset="0"/>
                <a:ea typeface="Calibri" panose="020F0502020204030204" pitchFamily="34" charset="0"/>
                <a:cs typeface="Calibri" panose="020F0502020204030204" pitchFamily="34" charset="0"/>
              </a:rPr>
              <a:t>= Indirect sailing</a:t>
            </a:r>
          </a:p>
        </p:txBody>
      </p:sp>
      <p:sp>
        <p:nvSpPr>
          <p:cNvPr id="292" name="TextBox 291">
            <a:extLst>
              <a:ext uri="{FF2B5EF4-FFF2-40B4-BE49-F238E27FC236}">
                <a16:creationId xmlns:a16="http://schemas.microsoft.com/office/drawing/2014/main" id="{4E16B4E1-A255-DEA1-0472-FD0C872FAEC0}"/>
              </a:ext>
            </a:extLst>
          </p:cNvPr>
          <p:cNvSpPr txBox="1"/>
          <p:nvPr/>
        </p:nvSpPr>
        <p:spPr>
          <a:xfrm>
            <a:off x="1428880" y="9656224"/>
            <a:ext cx="16681319" cy="523220"/>
          </a:xfrm>
          <a:prstGeom prst="rect">
            <a:avLst/>
          </a:prstGeom>
          <a:noFill/>
        </p:spPr>
        <p:txBody>
          <a:bodyPr wrap="square">
            <a:spAutoFit/>
          </a:bodyPr>
          <a:lstStyle/>
          <a:p>
            <a:r>
              <a:rPr kumimoji="0" lang="en-GB" sz="2800" b="1" i="0" u="none" strike="noStrike" kern="1200" cap="none" spc="0" normalizeH="0" baseline="0" noProof="0">
                <a:ln>
                  <a:noFill/>
                </a:ln>
                <a:solidFill>
                  <a:srgbClr val="26398B"/>
                </a:solidFill>
                <a:effectLst/>
                <a:uLnTx/>
                <a:uFillTx/>
                <a:latin typeface="Calibri" panose="020F0502020204030204" pitchFamily="34" charset="0"/>
                <a:ea typeface="Calibri" panose="020F0502020204030204" pitchFamily="34" charset="0"/>
                <a:cs typeface="Calibri" panose="020F0502020204030204" pitchFamily="34" charset="0"/>
              </a:rPr>
              <a:t>This graphic shows the </a:t>
            </a:r>
            <a:r>
              <a:rPr kumimoji="0" lang="en-GB" sz="2800" b="1" i="0" u="sng" strike="noStrike" kern="1200" cap="none" spc="0" normalizeH="0" baseline="0" noProof="0">
                <a:ln>
                  <a:noFill/>
                </a:ln>
                <a:solidFill>
                  <a:srgbClr val="26398B"/>
                </a:solidFill>
                <a:effectLst/>
                <a:uLnTx/>
                <a:uFillTx/>
                <a:latin typeface="Calibri" panose="020F0502020204030204" pitchFamily="34" charset="0"/>
                <a:ea typeface="Calibri" panose="020F0502020204030204" pitchFamily="34" charset="0"/>
                <a:cs typeface="Calibri" panose="020F0502020204030204" pitchFamily="34" charset="0"/>
              </a:rPr>
              <a:t>winter</a:t>
            </a:r>
            <a:r>
              <a:rPr kumimoji="0" lang="en-GB" sz="2800" b="1" i="0" u="none" strike="noStrike" kern="1200" cap="none" spc="0" normalizeH="0" baseline="0" noProof="0">
                <a:ln>
                  <a:noFill/>
                </a:ln>
                <a:solidFill>
                  <a:srgbClr val="26398B"/>
                </a:solidFill>
                <a:effectLst/>
                <a:uLnTx/>
                <a:uFillTx/>
                <a:latin typeface="Calibri" panose="020F0502020204030204" pitchFamily="34" charset="0"/>
                <a:ea typeface="Calibri" panose="020F0502020204030204" pitchFamily="34" charset="0"/>
                <a:cs typeface="Calibri" panose="020F0502020204030204" pitchFamily="34" charset="0"/>
              </a:rPr>
              <a:t> departure times for scheduled ferry services from both Gutcher and Belmont</a:t>
            </a:r>
            <a:endParaRPr lang="en-GB" b="1">
              <a:solidFill>
                <a:srgbClr val="26398B"/>
              </a:solidFill>
            </a:endParaRPr>
          </a:p>
        </p:txBody>
      </p:sp>
      <p:sp>
        <p:nvSpPr>
          <p:cNvPr id="78" name="Rectangle 77">
            <a:extLst>
              <a:ext uri="{FF2B5EF4-FFF2-40B4-BE49-F238E27FC236}">
                <a16:creationId xmlns:a16="http://schemas.microsoft.com/office/drawing/2014/main" id="{FDACC174-697B-E51F-A424-46A45E2DAF65}"/>
              </a:ext>
            </a:extLst>
          </p:cNvPr>
          <p:cNvSpPr>
            <a:spLocks/>
          </p:cNvSpPr>
          <p:nvPr/>
        </p:nvSpPr>
        <p:spPr>
          <a:xfrm>
            <a:off x="1558952" y="17219432"/>
            <a:ext cx="797805" cy="636206"/>
          </a:xfrm>
          <a:prstGeom prst="rect">
            <a:avLst/>
          </a:prstGeom>
          <a:solidFill>
            <a:schemeClr val="bg1"/>
          </a:solidFill>
          <a:ln w="19050">
            <a:solidFill>
              <a:srgbClr val="2639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rgbClr val="26398B"/>
                </a:solidFill>
              </a:rPr>
              <a:t>Mon</a:t>
            </a:r>
          </a:p>
        </p:txBody>
      </p:sp>
      <p:sp>
        <p:nvSpPr>
          <p:cNvPr id="79" name="Rectangle 78">
            <a:extLst>
              <a:ext uri="{FF2B5EF4-FFF2-40B4-BE49-F238E27FC236}">
                <a16:creationId xmlns:a16="http://schemas.microsoft.com/office/drawing/2014/main" id="{C5A6EA24-CE0E-7ABC-78CD-751D3A1EA7CE}"/>
              </a:ext>
            </a:extLst>
          </p:cNvPr>
          <p:cNvSpPr>
            <a:spLocks/>
          </p:cNvSpPr>
          <p:nvPr/>
        </p:nvSpPr>
        <p:spPr>
          <a:xfrm>
            <a:off x="1558951" y="17964825"/>
            <a:ext cx="797805" cy="636206"/>
          </a:xfrm>
          <a:prstGeom prst="rect">
            <a:avLst/>
          </a:prstGeom>
          <a:solidFill>
            <a:schemeClr val="bg1"/>
          </a:solidFill>
          <a:ln w="19050">
            <a:solidFill>
              <a:srgbClr val="2639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rgbClr val="26398B"/>
                </a:solidFill>
              </a:rPr>
              <a:t>Tue</a:t>
            </a:r>
          </a:p>
        </p:txBody>
      </p:sp>
      <p:sp>
        <p:nvSpPr>
          <p:cNvPr id="80" name="Rectangle 79">
            <a:extLst>
              <a:ext uri="{FF2B5EF4-FFF2-40B4-BE49-F238E27FC236}">
                <a16:creationId xmlns:a16="http://schemas.microsoft.com/office/drawing/2014/main" id="{F4101705-651D-7A4A-0110-15332D1C87ED}"/>
              </a:ext>
            </a:extLst>
          </p:cNvPr>
          <p:cNvSpPr>
            <a:spLocks/>
          </p:cNvSpPr>
          <p:nvPr/>
        </p:nvSpPr>
        <p:spPr>
          <a:xfrm>
            <a:off x="1558950" y="18710218"/>
            <a:ext cx="797805" cy="636206"/>
          </a:xfrm>
          <a:prstGeom prst="rect">
            <a:avLst/>
          </a:prstGeom>
          <a:solidFill>
            <a:schemeClr val="bg1"/>
          </a:solidFill>
          <a:ln w="19050">
            <a:solidFill>
              <a:srgbClr val="2639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rgbClr val="26398B"/>
                </a:solidFill>
              </a:rPr>
              <a:t>Wed</a:t>
            </a:r>
          </a:p>
        </p:txBody>
      </p:sp>
      <p:sp>
        <p:nvSpPr>
          <p:cNvPr id="291" name="Rectangle 290">
            <a:extLst>
              <a:ext uri="{FF2B5EF4-FFF2-40B4-BE49-F238E27FC236}">
                <a16:creationId xmlns:a16="http://schemas.microsoft.com/office/drawing/2014/main" id="{7A9DB237-C06C-523D-4813-F728A554E0A6}"/>
              </a:ext>
            </a:extLst>
          </p:cNvPr>
          <p:cNvSpPr>
            <a:spLocks/>
          </p:cNvSpPr>
          <p:nvPr/>
        </p:nvSpPr>
        <p:spPr>
          <a:xfrm>
            <a:off x="1558949" y="19455611"/>
            <a:ext cx="797805" cy="636206"/>
          </a:xfrm>
          <a:prstGeom prst="rect">
            <a:avLst/>
          </a:prstGeom>
          <a:solidFill>
            <a:schemeClr val="bg1"/>
          </a:solidFill>
          <a:ln w="19050">
            <a:solidFill>
              <a:srgbClr val="2639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rgbClr val="26398B"/>
                </a:solidFill>
              </a:rPr>
              <a:t>Thu</a:t>
            </a:r>
          </a:p>
        </p:txBody>
      </p:sp>
      <p:sp>
        <p:nvSpPr>
          <p:cNvPr id="293" name="Rectangle 292">
            <a:extLst>
              <a:ext uri="{FF2B5EF4-FFF2-40B4-BE49-F238E27FC236}">
                <a16:creationId xmlns:a16="http://schemas.microsoft.com/office/drawing/2014/main" id="{84CD379B-D277-7A19-67BC-02B11895835D}"/>
              </a:ext>
            </a:extLst>
          </p:cNvPr>
          <p:cNvSpPr>
            <a:spLocks/>
          </p:cNvSpPr>
          <p:nvPr/>
        </p:nvSpPr>
        <p:spPr>
          <a:xfrm>
            <a:off x="1558948" y="20201004"/>
            <a:ext cx="797805" cy="636206"/>
          </a:xfrm>
          <a:prstGeom prst="rect">
            <a:avLst/>
          </a:prstGeom>
          <a:solidFill>
            <a:schemeClr val="bg1"/>
          </a:solidFill>
          <a:ln w="19050">
            <a:solidFill>
              <a:srgbClr val="2639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rgbClr val="26398B"/>
                </a:solidFill>
              </a:rPr>
              <a:t>Fri</a:t>
            </a:r>
          </a:p>
        </p:txBody>
      </p:sp>
      <p:sp>
        <p:nvSpPr>
          <p:cNvPr id="294" name="Rectangle 293">
            <a:extLst>
              <a:ext uri="{FF2B5EF4-FFF2-40B4-BE49-F238E27FC236}">
                <a16:creationId xmlns:a16="http://schemas.microsoft.com/office/drawing/2014/main" id="{CC8BCBA0-BCCC-5279-164D-DC8F26417BEE}"/>
              </a:ext>
            </a:extLst>
          </p:cNvPr>
          <p:cNvSpPr>
            <a:spLocks/>
          </p:cNvSpPr>
          <p:nvPr/>
        </p:nvSpPr>
        <p:spPr>
          <a:xfrm>
            <a:off x="1547617" y="20946397"/>
            <a:ext cx="797805" cy="636206"/>
          </a:xfrm>
          <a:prstGeom prst="rect">
            <a:avLst/>
          </a:prstGeom>
          <a:solidFill>
            <a:schemeClr val="bg1"/>
          </a:solidFill>
          <a:ln w="19050">
            <a:solidFill>
              <a:srgbClr val="2639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rgbClr val="26398B"/>
                </a:solidFill>
              </a:rPr>
              <a:t>Sat</a:t>
            </a:r>
          </a:p>
        </p:txBody>
      </p:sp>
      <p:sp>
        <p:nvSpPr>
          <p:cNvPr id="295" name="Rectangle 294">
            <a:extLst>
              <a:ext uri="{FF2B5EF4-FFF2-40B4-BE49-F238E27FC236}">
                <a16:creationId xmlns:a16="http://schemas.microsoft.com/office/drawing/2014/main" id="{38092F25-AD25-B7EE-0AB8-35F3736D06FD}"/>
              </a:ext>
            </a:extLst>
          </p:cNvPr>
          <p:cNvSpPr>
            <a:spLocks/>
          </p:cNvSpPr>
          <p:nvPr/>
        </p:nvSpPr>
        <p:spPr>
          <a:xfrm>
            <a:off x="1547616" y="21691791"/>
            <a:ext cx="797805" cy="636206"/>
          </a:xfrm>
          <a:prstGeom prst="rect">
            <a:avLst/>
          </a:prstGeom>
          <a:solidFill>
            <a:schemeClr val="bg1"/>
          </a:solidFill>
          <a:ln w="19050">
            <a:solidFill>
              <a:srgbClr val="2639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rgbClr val="26398B"/>
                </a:solidFill>
              </a:rPr>
              <a:t>Sun</a:t>
            </a:r>
          </a:p>
        </p:txBody>
      </p:sp>
      <p:pic>
        <p:nvPicPr>
          <p:cNvPr id="13" name="Graphic 12">
            <a:extLst>
              <a:ext uri="{FF2B5EF4-FFF2-40B4-BE49-F238E27FC236}">
                <a16:creationId xmlns:a16="http://schemas.microsoft.com/office/drawing/2014/main" id="{7E390623-5CAE-A151-4757-3773063DD4E2}"/>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2573034" y="15090826"/>
            <a:ext cx="462317" cy="250655"/>
          </a:xfrm>
          <a:prstGeom prst="rect">
            <a:avLst/>
          </a:prstGeom>
        </p:spPr>
      </p:pic>
      <p:pic>
        <p:nvPicPr>
          <p:cNvPr id="20" name="Graphic 19">
            <a:extLst>
              <a:ext uri="{FF2B5EF4-FFF2-40B4-BE49-F238E27FC236}">
                <a16:creationId xmlns:a16="http://schemas.microsoft.com/office/drawing/2014/main" id="{1711664D-980C-C668-5B92-4245FEA409B9}"/>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2573034" y="15800444"/>
            <a:ext cx="462317" cy="250655"/>
          </a:xfrm>
          <a:prstGeom prst="rect">
            <a:avLst/>
          </a:prstGeom>
        </p:spPr>
      </p:pic>
      <p:pic>
        <p:nvPicPr>
          <p:cNvPr id="22" name="Graphic 21">
            <a:extLst>
              <a:ext uri="{FF2B5EF4-FFF2-40B4-BE49-F238E27FC236}">
                <a16:creationId xmlns:a16="http://schemas.microsoft.com/office/drawing/2014/main" id="{C4714F19-D5D5-2FF0-0723-654AADEC0F31}"/>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2619188" y="11370135"/>
            <a:ext cx="462317" cy="250655"/>
          </a:xfrm>
          <a:prstGeom prst="rect">
            <a:avLst/>
          </a:prstGeom>
        </p:spPr>
      </p:pic>
      <p:pic>
        <p:nvPicPr>
          <p:cNvPr id="23" name="Graphic 22">
            <a:extLst>
              <a:ext uri="{FF2B5EF4-FFF2-40B4-BE49-F238E27FC236}">
                <a16:creationId xmlns:a16="http://schemas.microsoft.com/office/drawing/2014/main" id="{9095B5F3-56F8-BC56-A255-C54C72EC862B}"/>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2619187" y="12073168"/>
            <a:ext cx="462317" cy="250655"/>
          </a:xfrm>
          <a:prstGeom prst="rect">
            <a:avLst/>
          </a:prstGeom>
        </p:spPr>
      </p:pic>
      <p:pic>
        <p:nvPicPr>
          <p:cNvPr id="24" name="Graphic 23">
            <a:extLst>
              <a:ext uri="{FF2B5EF4-FFF2-40B4-BE49-F238E27FC236}">
                <a16:creationId xmlns:a16="http://schemas.microsoft.com/office/drawing/2014/main" id="{10A00C6E-AAA8-00C9-A824-669E5B686C59}"/>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2600511" y="12807611"/>
            <a:ext cx="462317" cy="250655"/>
          </a:xfrm>
          <a:prstGeom prst="rect">
            <a:avLst/>
          </a:prstGeom>
        </p:spPr>
      </p:pic>
      <p:pic>
        <p:nvPicPr>
          <p:cNvPr id="26" name="Graphic 25">
            <a:extLst>
              <a:ext uri="{FF2B5EF4-FFF2-40B4-BE49-F238E27FC236}">
                <a16:creationId xmlns:a16="http://schemas.microsoft.com/office/drawing/2014/main" id="{28AF34A7-6E87-E2BC-F54C-73738D5B0FA3}"/>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2581087" y="13550794"/>
            <a:ext cx="462317" cy="250655"/>
          </a:xfrm>
          <a:prstGeom prst="rect">
            <a:avLst/>
          </a:prstGeom>
        </p:spPr>
      </p:pic>
      <p:pic>
        <p:nvPicPr>
          <p:cNvPr id="28" name="Graphic 27">
            <a:extLst>
              <a:ext uri="{FF2B5EF4-FFF2-40B4-BE49-F238E27FC236}">
                <a16:creationId xmlns:a16="http://schemas.microsoft.com/office/drawing/2014/main" id="{222D83FB-534D-36AA-039D-605F506A9A65}"/>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2562411" y="14376540"/>
            <a:ext cx="462317" cy="250655"/>
          </a:xfrm>
          <a:prstGeom prst="rect">
            <a:avLst/>
          </a:prstGeom>
        </p:spPr>
      </p:pic>
      <p:pic>
        <p:nvPicPr>
          <p:cNvPr id="32" name="Graphic 31">
            <a:extLst>
              <a:ext uri="{FF2B5EF4-FFF2-40B4-BE49-F238E27FC236}">
                <a16:creationId xmlns:a16="http://schemas.microsoft.com/office/drawing/2014/main" id="{3656D773-321F-97C0-52AA-C58E48511448}"/>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3120830" y="11370135"/>
            <a:ext cx="462317" cy="250655"/>
          </a:xfrm>
          <a:prstGeom prst="rect">
            <a:avLst/>
          </a:prstGeom>
        </p:spPr>
      </p:pic>
      <p:pic>
        <p:nvPicPr>
          <p:cNvPr id="33" name="Graphic 32">
            <a:extLst>
              <a:ext uri="{FF2B5EF4-FFF2-40B4-BE49-F238E27FC236}">
                <a16:creationId xmlns:a16="http://schemas.microsoft.com/office/drawing/2014/main" id="{ED9B4AAF-CB48-4CC4-5DCB-7916F8CF4FEF}"/>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3120829" y="12073168"/>
            <a:ext cx="462317" cy="250655"/>
          </a:xfrm>
          <a:prstGeom prst="rect">
            <a:avLst/>
          </a:prstGeom>
        </p:spPr>
      </p:pic>
      <p:pic>
        <p:nvPicPr>
          <p:cNvPr id="41" name="Graphic 40">
            <a:extLst>
              <a:ext uri="{FF2B5EF4-FFF2-40B4-BE49-F238E27FC236}">
                <a16:creationId xmlns:a16="http://schemas.microsoft.com/office/drawing/2014/main" id="{09210B9A-5638-1A0F-527F-79FE3CE81A8C}"/>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3102153" y="12807611"/>
            <a:ext cx="462317" cy="250655"/>
          </a:xfrm>
          <a:prstGeom prst="rect">
            <a:avLst/>
          </a:prstGeom>
        </p:spPr>
      </p:pic>
      <p:pic>
        <p:nvPicPr>
          <p:cNvPr id="42" name="Graphic 41">
            <a:extLst>
              <a:ext uri="{FF2B5EF4-FFF2-40B4-BE49-F238E27FC236}">
                <a16:creationId xmlns:a16="http://schemas.microsoft.com/office/drawing/2014/main" id="{69A637D6-3634-1E1F-F272-52B8AF3DF305}"/>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3082729" y="13550794"/>
            <a:ext cx="462317" cy="250655"/>
          </a:xfrm>
          <a:prstGeom prst="rect">
            <a:avLst/>
          </a:prstGeom>
        </p:spPr>
      </p:pic>
      <p:pic>
        <p:nvPicPr>
          <p:cNvPr id="43" name="Graphic 42">
            <a:extLst>
              <a:ext uri="{FF2B5EF4-FFF2-40B4-BE49-F238E27FC236}">
                <a16:creationId xmlns:a16="http://schemas.microsoft.com/office/drawing/2014/main" id="{09E634D5-AF2D-F61E-E4A0-965CE1CE1762}"/>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3064053" y="14376540"/>
            <a:ext cx="462317" cy="250655"/>
          </a:xfrm>
          <a:prstGeom prst="rect">
            <a:avLst/>
          </a:prstGeom>
        </p:spPr>
      </p:pic>
      <p:pic>
        <p:nvPicPr>
          <p:cNvPr id="44" name="Graphic 43">
            <a:extLst>
              <a:ext uri="{FF2B5EF4-FFF2-40B4-BE49-F238E27FC236}">
                <a16:creationId xmlns:a16="http://schemas.microsoft.com/office/drawing/2014/main" id="{8E7EB960-BF5C-43D0-0009-490297B14826}"/>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2331252" y="21152126"/>
            <a:ext cx="462317" cy="250655"/>
          </a:xfrm>
          <a:prstGeom prst="rect">
            <a:avLst/>
          </a:prstGeom>
        </p:spPr>
      </p:pic>
      <p:pic>
        <p:nvPicPr>
          <p:cNvPr id="45" name="Graphic 44">
            <a:extLst>
              <a:ext uri="{FF2B5EF4-FFF2-40B4-BE49-F238E27FC236}">
                <a16:creationId xmlns:a16="http://schemas.microsoft.com/office/drawing/2014/main" id="{EC79387F-F9D7-74D6-B870-AA4414F81492}"/>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2331252" y="21866968"/>
            <a:ext cx="462317" cy="250655"/>
          </a:xfrm>
          <a:prstGeom prst="rect">
            <a:avLst/>
          </a:prstGeom>
        </p:spPr>
      </p:pic>
      <p:pic>
        <p:nvPicPr>
          <p:cNvPr id="46" name="Graphic 45">
            <a:extLst>
              <a:ext uri="{FF2B5EF4-FFF2-40B4-BE49-F238E27FC236}">
                <a16:creationId xmlns:a16="http://schemas.microsoft.com/office/drawing/2014/main" id="{F259016B-F81B-FB5F-9D9C-653044B740A1}"/>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2377406" y="17400598"/>
            <a:ext cx="462317" cy="250655"/>
          </a:xfrm>
          <a:prstGeom prst="rect">
            <a:avLst/>
          </a:prstGeom>
        </p:spPr>
      </p:pic>
      <p:pic>
        <p:nvPicPr>
          <p:cNvPr id="47" name="Graphic 46">
            <a:extLst>
              <a:ext uri="{FF2B5EF4-FFF2-40B4-BE49-F238E27FC236}">
                <a16:creationId xmlns:a16="http://schemas.microsoft.com/office/drawing/2014/main" id="{86218225-D68A-6B5E-EF6D-C11FC999A103}"/>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2377405" y="18183967"/>
            <a:ext cx="462317" cy="250655"/>
          </a:xfrm>
          <a:prstGeom prst="rect">
            <a:avLst/>
          </a:prstGeom>
        </p:spPr>
      </p:pic>
      <p:pic>
        <p:nvPicPr>
          <p:cNvPr id="63" name="Graphic 62">
            <a:extLst>
              <a:ext uri="{FF2B5EF4-FFF2-40B4-BE49-F238E27FC236}">
                <a16:creationId xmlns:a16="http://schemas.microsoft.com/office/drawing/2014/main" id="{5B17DA30-1CA1-FF86-E652-2F40019D719B}"/>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2358729" y="18945683"/>
            <a:ext cx="462317" cy="250655"/>
          </a:xfrm>
          <a:prstGeom prst="rect">
            <a:avLst/>
          </a:prstGeom>
        </p:spPr>
      </p:pic>
      <p:pic>
        <p:nvPicPr>
          <p:cNvPr id="64" name="Graphic 63">
            <a:extLst>
              <a:ext uri="{FF2B5EF4-FFF2-40B4-BE49-F238E27FC236}">
                <a16:creationId xmlns:a16="http://schemas.microsoft.com/office/drawing/2014/main" id="{28968FE7-BD4C-2185-C74B-B781023F7C35}"/>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2339305" y="19689396"/>
            <a:ext cx="462317" cy="250655"/>
          </a:xfrm>
          <a:prstGeom prst="rect">
            <a:avLst/>
          </a:prstGeom>
        </p:spPr>
      </p:pic>
      <p:pic>
        <p:nvPicPr>
          <p:cNvPr id="65" name="Graphic 64">
            <a:extLst>
              <a:ext uri="{FF2B5EF4-FFF2-40B4-BE49-F238E27FC236}">
                <a16:creationId xmlns:a16="http://schemas.microsoft.com/office/drawing/2014/main" id="{D87DC86E-2D0E-E1E2-B286-5E0E7E388FE5}"/>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2320629" y="20451112"/>
            <a:ext cx="462317" cy="250655"/>
          </a:xfrm>
          <a:prstGeom prst="rect">
            <a:avLst/>
          </a:prstGeom>
        </p:spPr>
      </p:pic>
      <p:pic>
        <p:nvPicPr>
          <p:cNvPr id="68" name="Graphic 67">
            <a:extLst>
              <a:ext uri="{FF2B5EF4-FFF2-40B4-BE49-F238E27FC236}">
                <a16:creationId xmlns:a16="http://schemas.microsoft.com/office/drawing/2014/main" id="{23D424F6-081C-FDC1-5028-2312A22F8ACE}"/>
              </a:ext>
            </a:extLst>
          </p:cNvPr>
          <p:cNvPicPr>
            <a:picLocks noChangeAspect="1"/>
          </p:cNvPicPr>
          <p:nvPr/>
        </p:nvPicPr>
        <p:blipFill>
          <a:blip r:embed="rId10">
            <a:extLst>
              <a:ext uri="{96DAC541-7B7A-43D3-8B79-37D633B846F1}">
                <asvg:svgBlip xmlns:asvg="http://schemas.microsoft.com/office/drawing/2016/SVG/main" r:embed="rId13"/>
              </a:ext>
            </a:extLst>
          </a:blip>
          <a:srcRect l="13568" r="10977"/>
          <a:stretch/>
        </p:blipFill>
        <p:spPr>
          <a:xfrm flipH="1">
            <a:off x="3341364" y="15090826"/>
            <a:ext cx="462317" cy="250655"/>
          </a:xfrm>
          <a:prstGeom prst="rect">
            <a:avLst/>
          </a:prstGeom>
        </p:spPr>
      </p:pic>
      <p:pic>
        <p:nvPicPr>
          <p:cNvPr id="69" name="Graphic 68">
            <a:extLst>
              <a:ext uri="{FF2B5EF4-FFF2-40B4-BE49-F238E27FC236}">
                <a16:creationId xmlns:a16="http://schemas.microsoft.com/office/drawing/2014/main" id="{0456D2D7-F7D7-8654-A9E0-957A723BAA56}"/>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3341364" y="15800444"/>
            <a:ext cx="462317" cy="250655"/>
          </a:xfrm>
          <a:prstGeom prst="rect">
            <a:avLst/>
          </a:prstGeom>
        </p:spPr>
      </p:pic>
      <p:pic>
        <p:nvPicPr>
          <p:cNvPr id="70" name="Graphic 69">
            <a:extLst>
              <a:ext uri="{FF2B5EF4-FFF2-40B4-BE49-F238E27FC236}">
                <a16:creationId xmlns:a16="http://schemas.microsoft.com/office/drawing/2014/main" id="{BB2997D1-EAE5-6D77-8446-8850B701D0DB}"/>
              </a:ext>
            </a:extLst>
          </p:cNvPr>
          <p:cNvPicPr>
            <a:picLocks noChangeAspect="1"/>
          </p:cNvPicPr>
          <p:nvPr/>
        </p:nvPicPr>
        <p:blipFill>
          <a:blip r:embed="rId10">
            <a:extLst>
              <a:ext uri="{96DAC541-7B7A-43D3-8B79-37D633B846F1}">
                <asvg:svgBlip xmlns:asvg="http://schemas.microsoft.com/office/drawing/2016/SVG/main" r:embed="rId13"/>
              </a:ext>
            </a:extLst>
          </a:blip>
          <a:srcRect l="13568" r="10977"/>
          <a:stretch/>
        </p:blipFill>
        <p:spPr>
          <a:xfrm flipH="1">
            <a:off x="3387518" y="11370135"/>
            <a:ext cx="462317" cy="250655"/>
          </a:xfrm>
          <a:prstGeom prst="rect">
            <a:avLst/>
          </a:prstGeom>
        </p:spPr>
      </p:pic>
      <p:pic>
        <p:nvPicPr>
          <p:cNvPr id="73" name="Graphic 72">
            <a:extLst>
              <a:ext uri="{FF2B5EF4-FFF2-40B4-BE49-F238E27FC236}">
                <a16:creationId xmlns:a16="http://schemas.microsoft.com/office/drawing/2014/main" id="{9DFE538A-EF80-603F-5D51-7C8FE0D6809C}"/>
              </a:ext>
            </a:extLst>
          </p:cNvPr>
          <p:cNvPicPr>
            <a:picLocks noChangeAspect="1"/>
          </p:cNvPicPr>
          <p:nvPr/>
        </p:nvPicPr>
        <p:blipFill>
          <a:blip r:embed="rId10">
            <a:extLst>
              <a:ext uri="{96DAC541-7B7A-43D3-8B79-37D633B846F1}">
                <asvg:svgBlip xmlns:asvg="http://schemas.microsoft.com/office/drawing/2016/SVG/main" r:embed="rId13"/>
              </a:ext>
            </a:extLst>
          </a:blip>
          <a:srcRect l="13568" r="10977"/>
          <a:stretch/>
        </p:blipFill>
        <p:spPr>
          <a:xfrm flipH="1">
            <a:off x="3387517" y="12073168"/>
            <a:ext cx="462317" cy="250655"/>
          </a:xfrm>
          <a:prstGeom prst="rect">
            <a:avLst/>
          </a:prstGeom>
        </p:spPr>
      </p:pic>
      <p:pic>
        <p:nvPicPr>
          <p:cNvPr id="74" name="Graphic 73">
            <a:extLst>
              <a:ext uri="{FF2B5EF4-FFF2-40B4-BE49-F238E27FC236}">
                <a16:creationId xmlns:a16="http://schemas.microsoft.com/office/drawing/2014/main" id="{C9C2E147-E192-09BC-C83F-B1C0A31DF2FE}"/>
              </a:ext>
            </a:extLst>
          </p:cNvPr>
          <p:cNvPicPr>
            <a:picLocks noChangeAspect="1"/>
          </p:cNvPicPr>
          <p:nvPr/>
        </p:nvPicPr>
        <p:blipFill>
          <a:blip r:embed="rId10">
            <a:extLst>
              <a:ext uri="{96DAC541-7B7A-43D3-8B79-37D633B846F1}">
                <asvg:svgBlip xmlns:asvg="http://schemas.microsoft.com/office/drawing/2016/SVG/main" r:embed="rId13"/>
              </a:ext>
            </a:extLst>
          </a:blip>
          <a:srcRect l="13568" r="10977"/>
          <a:stretch/>
        </p:blipFill>
        <p:spPr>
          <a:xfrm flipH="1">
            <a:off x="3368841" y="12807611"/>
            <a:ext cx="462317" cy="250655"/>
          </a:xfrm>
          <a:prstGeom prst="rect">
            <a:avLst/>
          </a:prstGeom>
        </p:spPr>
      </p:pic>
      <p:pic>
        <p:nvPicPr>
          <p:cNvPr id="75" name="Graphic 74">
            <a:extLst>
              <a:ext uri="{FF2B5EF4-FFF2-40B4-BE49-F238E27FC236}">
                <a16:creationId xmlns:a16="http://schemas.microsoft.com/office/drawing/2014/main" id="{E9024021-789C-FC67-9C6D-50C911BA7C93}"/>
              </a:ext>
            </a:extLst>
          </p:cNvPr>
          <p:cNvPicPr>
            <a:picLocks noChangeAspect="1"/>
          </p:cNvPicPr>
          <p:nvPr/>
        </p:nvPicPr>
        <p:blipFill>
          <a:blip r:embed="rId10">
            <a:extLst>
              <a:ext uri="{96DAC541-7B7A-43D3-8B79-37D633B846F1}">
                <asvg:svgBlip xmlns:asvg="http://schemas.microsoft.com/office/drawing/2016/SVG/main" r:embed="rId13"/>
              </a:ext>
            </a:extLst>
          </a:blip>
          <a:srcRect l="13568" r="10977"/>
          <a:stretch/>
        </p:blipFill>
        <p:spPr>
          <a:xfrm flipH="1">
            <a:off x="3349417" y="13550794"/>
            <a:ext cx="462317" cy="250655"/>
          </a:xfrm>
          <a:prstGeom prst="rect">
            <a:avLst/>
          </a:prstGeom>
        </p:spPr>
      </p:pic>
      <p:pic>
        <p:nvPicPr>
          <p:cNvPr id="76" name="Graphic 75">
            <a:extLst>
              <a:ext uri="{FF2B5EF4-FFF2-40B4-BE49-F238E27FC236}">
                <a16:creationId xmlns:a16="http://schemas.microsoft.com/office/drawing/2014/main" id="{A0661F9E-F7DA-5476-A40B-D4D0BC71D1D1}"/>
              </a:ext>
            </a:extLst>
          </p:cNvPr>
          <p:cNvPicPr>
            <a:picLocks noChangeAspect="1"/>
          </p:cNvPicPr>
          <p:nvPr/>
        </p:nvPicPr>
        <p:blipFill>
          <a:blip r:embed="rId10">
            <a:extLst>
              <a:ext uri="{96DAC541-7B7A-43D3-8B79-37D633B846F1}">
                <asvg:svgBlip xmlns:asvg="http://schemas.microsoft.com/office/drawing/2016/SVG/main" r:embed="rId13"/>
              </a:ext>
            </a:extLst>
          </a:blip>
          <a:srcRect l="13568" r="10977"/>
          <a:stretch/>
        </p:blipFill>
        <p:spPr>
          <a:xfrm flipH="1">
            <a:off x="3330741" y="14376540"/>
            <a:ext cx="462317" cy="250655"/>
          </a:xfrm>
          <a:prstGeom prst="rect">
            <a:avLst/>
          </a:prstGeom>
        </p:spPr>
      </p:pic>
      <p:pic>
        <p:nvPicPr>
          <p:cNvPr id="81" name="Graphic 80">
            <a:extLst>
              <a:ext uri="{FF2B5EF4-FFF2-40B4-BE49-F238E27FC236}">
                <a16:creationId xmlns:a16="http://schemas.microsoft.com/office/drawing/2014/main" id="{1C9032E7-3AA8-2CB1-D428-0E11B39D7B69}"/>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3668625" y="11370135"/>
            <a:ext cx="462317" cy="250655"/>
          </a:xfrm>
          <a:prstGeom prst="rect">
            <a:avLst/>
          </a:prstGeom>
        </p:spPr>
      </p:pic>
      <p:pic>
        <p:nvPicPr>
          <p:cNvPr id="82" name="Graphic 81">
            <a:extLst>
              <a:ext uri="{FF2B5EF4-FFF2-40B4-BE49-F238E27FC236}">
                <a16:creationId xmlns:a16="http://schemas.microsoft.com/office/drawing/2014/main" id="{C8AA1CE9-E6F5-D89F-E1BB-EEF217164B77}"/>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3668624" y="12073168"/>
            <a:ext cx="462317" cy="250655"/>
          </a:xfrm>
          <a:prstGeom prst="rect">
            <a:avLst/>
          </a:prstGeom>
        </p:spPr>
      </p:pic>
      <p:pic>
        <p:nvPicPr>
          <p:cNvPr id="83" name="Graphic 82">
            <a:extLst>
              <a:ext uri="{FF2B5EF4-FFF2-40B4-BE49-F238E27FC236}">
                <a16:creationId xmlns:a16="http://schemas.microsoft.com/office/drawing/2014/main" id="{92FC3E74-5D47-DFED-0318-F0079D0D0F8D}"/>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3649948" y="12807611"/>
            <a:ext cx="462317" cy="250655"/>
          </a:xfrm>
          <a:prstGeom prst="rect">
            <a:avLst/>
          </a:prstGeom>
        </p:spPr>
      </p:pic>
      <p:pic>
        <p:nvPicPr>
          <p:cNvPr id="84" name="Graphic 83">
            <a:extLst>
              <a:ext uri="{FF2B5EF4-FFF2-40B4-BE49-F238E27FC236}">
                <a16:creationId xmlns:a16="http://schemas.microsoft.com/office/drawing/2014/main" id="{4D78D6EC-B60D-C712-7E1A-17B6CD63133E}"/>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3630524" y="13550794"/>
            <a:ext cx="462317" cy="250655"/>
          </a:xfrm>
          <a:prstGeom prst="rect">
            <a:avLst/>
          </a:prstGeom>
        </p:spPr>
      </p:pic>
      <p:pic>
        <p:nvPicPr>
          <p:cNvPr id="85" name="Graphic 84">
            <a:extLst>
              <a:ext uri="{FF2B5EF4-FFF2-40B4-BE49-F238E27FC236}">
                <a16:creationId xmlns:a16="http://schemas.microsoft.com/office/drawing/2014/main" id="{5626B11A-5B35-5081-5AB6-840135EC3D0F}"/>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3611848" y="14376540"/>
            <a:ext cx="462317" cy="250655"/>
          </a:xfrm>
          <a:prstGeom prst="rect">
            <a:avLst/>
          </a:prstGeom>
        </p:spPr>
      </p:pic>
      <p:pic>
        <p:nvPicPr>
          <p:cNvPr id="86" name="Graphic 85">
            <a:extLst>
              <a:ext uri="{FF2B5EF4-FFF2-40B4-BE49-F238E27FC236}">
                <a16:creationId xmlns:a16="http://schemas.microsoft.com/office/drawing/2014/main" id="{1D3F0111-E8E2-A559-077C-D6B3FD60C8B2}"/>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4372992" y="11370135"/>
            <a:ext cx="462317" cy="250655"/>
          </a:xfrm>
          <a:prstGeom prst="rect">
            <a:avLst/>
          </a:prstGeom>
        </p:spPr>
      </p:pic>
      <p:pic>
        <p:nvPicPr>
          <p:cNvPr id="87" name="Graphic 86">
            <a:extLst>
              <a:ext uri="{FF2B5EF4-FFF2-40B4-BE49-F238E27FC236}">
                <a16:creationId xmlns:a16="http://schemas.microsoft.com/office/drawing/2014/main" id="{2E41EC4C-0024-082C-DD05-DBA99EF037BD}"/>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4372991" y="12073168"/>
            <a:ext cx="462317" cy="250655"/>
          </a:xfrm>
          <a:prstGeom prst="rect">
            <a:avLst/>
          </a:prstGeom>
        </p:spPr>
      </p:pic>
      <p:pic>
        <p:nvPicPr>
          <p:cNvPr id="88" name="Graphic 87">
            <a:extLst>
              <a:ext uri="{FF2B5EF4-FFF2-40B4-BE49-F238E27FC236}">
                <a16:creationId xmlns:a16="http://schemas.microsoft.com/office/drawing/2014/main" id="{6E84FF39-91AC-F133-AC59-B37B0D006FC2}"/>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4354315" y="12807611"/>
            <a:ext cx="462317" cy="250655"/>
          </a:xfrm>
          <a:prstGeom prst="rect">
            <a:avLst/>
          </a:prstGeom>
        </p:spPr>
      </p:pic>
      <p:pic>
        <p:nvPicPr>
          <p:cNvPr id="89" name="Graphic 88">
            <a:extLst>
              <a:ext uri="{FF2B5EF4-FFF2-40B4-BE49-F238E27FC236}">
                <a16:creationId xmlns:a16="http://schemas.microsoft.com/office/drawing/2014/main" id="{CF5A4B05-ED34-D9C5-7E40-AA362A1122B9}"/>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4334891" y="13550794"/>
            <a:ext cx="462317" cy="250655"/>
          </a:xfrm>
          <a:prstGeom prst="rect">
            <a:avLst/>
          </a:prstGeom>
        </p:spPr>
      </p:pic>
      <p:pic>
        <p:nvPicPr>
          <p:cNvPr id="90" name="Graphic 89">
            <a:extLst>
              <a:ext uri="{FF2B5EF4-FFF2-40B4-BE49-F238E27FC236}">
                <a16:creationId xmlns:a16="http://schemas.microsoft.com/office/drawing/2014/main" id="{2C86B906-2546-99C1-609C-9C5F0472A00D}"/>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4316215" y="14376540"/>
            <a:ext cx="462317" cy="250655"/>
          </a:xfrm>
          <a:prstGeom prst="rect">
            <a:avLst/>
          </a:prstGeom>
        </p:spPr>
      </p:pic>
      <p:pic>
        <p:nvPicPr>
          <p:cNvPr id="91" name="Graphic 90">
            <a:extLst>
              <a:ext uri="{FF2B5EF4-FFF2-40B4-BE49-F238E27FC236}">
                <a16:creationId xmlns:a16="http://schemas.microsoft.com/office/drawing/2014/main" id="{29581D03-CA15-58A0-3C3F-CCEC645FCB66}"/>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4613907" y="15090826"/>
            <a:ext cx="462317" cy="250655"/>
          </a:xfrm>
          <a:prstGeom prst="rect">
            <a:avLst/>
          </a:prstGeom>
        </p:spPr>
      </p:pic>
      <p:pic>
        <p:nvPicPr>
          <p:cNvPr id="92" name="Graphic 91">
            <a:extLst>
              <a:ext uri="{FF2B5EF4-FFF2-40B4-BE49-F238E27FC236}">
                <a16:creationId xmlns:a16="http://schemas.microsoft.com/office/drawing/2014/main" id="{2BAC2065-90FC-43B9-EF41-E78A192273A8}"/>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4660061" y="11370135"/>
            <a:ext cx="462317" cy="250655"/>
          </a:xfrm>
          <a:prstGeom prst="rect">
            <a:avLst/>
          </a:prstGeom>
        </p:spPr>
      </p:pic>
      <p:pic>
        <p:nvPicPr>
          <p:cNvPr id="93" name="Graphic 92">
            <a:extLst>
              <a:ext uri="{FF2B5EF4-FFF2-40B4-BE49-F238E27FC236}">
                <a16:creationId xmlns:a16="http://schemas.microsoft.com/office/drawing/2014/main" id="{7E9AF876-F653-B379-386D-C00D8DDD4995}"/>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4660060" y="12073168"/>
            <a:ext cx="462317" cy="250655"/>
          </a:xfrm>
          <a:prstGeom prst="rect">
            <a:avLst/>
          </a:prstGeom>
        </p:spPr>
      </p:pic>
      <p:pic>
        <p:nvPicPr>
          <p:cNvPr id="94" name="Graphic 93">
            <a:extLst>
              <a:ext uri="{FF2B5EF4-FFF2-40B4-BE49-F238E27FC236}">
                <a16:creationId xmlns:a16="http://schemas.microsoft.com/office/drawing/2014/main" id="{DD180237-F9E4-F1C0-4113-3B6EEFA8A077}"/>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4641384" y="12807611"/>
            <a:ext cx="462317" cy="250655"/>
          </a:xfrm>
          <a:prstGeom prst="rect">
            <a:avLst/>
          </a:prstGeom>
        </p:spPr>
      </p:pic>
      <p:pic>
        <p:nvPicPr>
          <p:cNvPr id="95" name="Graphic 94">
            <a:extLst>
              <a:ext uri="{FF2B5EF4-FFF2-40B4-BE49-F238E27FC236}">
                <a16:creationId xmlns:a16="http://schemas.microsoft.com/office/drawing/2014/main" id="{523CAF89-EA8E-0F5E-6B9C-9A72C51C6891}"/>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4621960" y="13550794"/>
            <a:ext cx="462317" cy="250655"/>
          </a:xfrm>
          <a:prstGeom prst="rect">
            <a:avLst/>
          </a:prstGeom>
        </p:spPr>
      </p:pic>
      <p:pic>
        <p:nvPicPr>
          <p:cNvPr id="96" name="Graphic 95">
            <a:extLst>
              <a:ext uri="{FF2B5EF4-FFF2-40B4-BE49-F238E27FC236}">
                <a16:creationId xmlns:a16="http://schemas.microsoft.com/office/drawing/2014/main" id="{BB37AE13-BDED-771C-3DC7-CD763E3FE843}"/>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4603284" y="14376540"/>
            <a:ext cx="462317" cy="250655"/>
          </a:xfrm>
          <a:prstGeom prst="rect">
            <a:avLst/>
          </a:prstGeom>
        </p:spPr>
      </p:pic>
      <p:pic>
        <p:nvPicPr>
          <p:cNvPr id="97" name="Graphic 96">
            <a:extLst>
              <a:ext uri="{FF2B5EF4-FFF2-40B4-BE49-F238E27FC236}">
                <a16:creationId xmlns:a16="http://schemas.microsoft.com/office/drawing/2014/main" id="{37A7B6A5-F53F-B376-E868-9EA671B76B88}"/>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5358468" y="15090826"/>
            <a:ext cx="462317" cy="250655"/>
          </a:xfrm>
          <a:prstGeom prst="rect">
            <a:avLst/>
          </a:prstGeom>
        </p:spPr>
      </p:pic>
      <p:pic>
        <p:nvPicPr>
          <p:cNvPr id="98" name="Graphic 97">
            <a:extLst>
              <a:ext uri="{FF2B5EF4-FFF2-40B4-BE49-F238E27FC236}">
                <a16:creationId xmlns:a16="http://schemas.microsoft.com/office/drawing/2014/main" id="{22769E98-9600-B919-2F2B-2C09A79CEB5B}"/>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5358468" y="15800444"/>
            <a:ext cx="462317" cy="250655"/>
          </a:xfrm>
          <a:prstGeom prst="rect">
            <a:avLst/>
          </a:prstGeom>
        </p:spPr>
      </p:pic>
      <p:pic>
        <p:nvPicPr>
          <p:cNvPr id="99" name="Graphic 98">
            <a:extLst>
              <a:ext uri="{FF2B5EF4-FFF2-40B4-BE49-F238E27FC236}">
                <a16:creationId xmlns:a16="http://schemas.microsoft.com/office/drawing/2014/main" id="{9AF64FF0-CECC-4549-6C19-12B9B296B529}"/>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5404622" y="11370135"/>
            <a:ext cx="462317" cy="250655"/>
          </a:xfrm>
          <a:prstGeom prst="rect">
            <a:avLst/>
          </a:prstGeom>
        </p:spPr>
      </p:pic>
      <p:pic>
        <p:nvPicPr>
          <p:cNvPr id="100" name="Graphic 99">
            <a:extLst>
              <a:ext uri="{FF2B5EF4-FFF2-40B4-BE49-F238E27FC236}">
                <a16:creationId xmlns:a16="http://schemas.microsoft.com/office/drawing/2014/main" id="{AE1354B3-CCBE-01AD-8AF7-A7A1A6586FF2}"/>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5404621" y="12073168"/>
            <a:ext cx="462317" cy="250655"/>
          </a:xfrm>
          <a:prstGeom prst="rect">
            <a:avLst/>
          </a:prstGeom>
        </p:spPr>
      </p:pic>
      <p:pic>
        <p:nvPicPr>
          <p:cNvPr id="101" name="Graphic 100">
            <a:extLst>
              <a:ext uri="{FF2B5EF4-FFF2-40B4-BE49-F238E27FC236}">
                <a16:creationId xmlns:a16="http://schemas.microsoft.com/office/drawing/2014/main" id="{FA1DA526-0E9C-11A1-1AF6-A16507F5BC52}"/>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5385945" y="12807611"/>
            <a:ext cx="462317" cy="250655"/>
          </a:xfrm>
          <a:prstGeom prst="rect">
            <a:avLst/>
          </a:prstGeom>
        </p:spPr>
      </p:pic>
      <p:pic>
        <p:nvPicPr>
          <p:cNvPr id="102" name="Graphic 101">
            <a:extLst>
              <a:ext uri="{FF2B5EF4-FFF2-40B4-BE49-F238E27FC236}">
                <a16:creationId xmlns:a16="http://schemas.microsoft.com/office/drawing/2014/main" id="{97BCB1D9-9E90-FADF-E7B3-458FC90131DB}"/>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5366521" y="13550794"/>
            <a:ext cx="462317" cy="250655"/>
          </a:xfrm>
          <a:prstGeom prst="rect">
            <a:avLst/>
          </a:prstGeom>
        </p:spPr>
      </p:pic>
      <p:pic>
        <p:nvPicPr>
          <p:cNvPr id="103" name="Graphic 102">
            <a:extLst>
              <a:ext uri="{FF2B5EF4-FFF2-40B4-BE49-F238E27FC236}">
                <a16:creationId xmlns:a16="http://schemas.microsoft.com/office/drawing/2014/main" id="{15E0329D-2D08-B6A5-9266-76B2BA4759CC}"/>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5347845" y="14376540"/>
            <a:ext cx="462317" cy="250655"/>
          </a:xfrm>
          <a:prstGeom prst="rect">
            <a:avLst/>
          </a:prstGeom>
        </p:spPr>
      </p:pic>
      <p:pic>
        <p:nvPicPr>
          <p:cNvPr id="104" name="Graphic 103">
            <a:extLst>
              <a:ext uri="{FF2B5EF4-FFF2-40B4-BE49-F238E27FC236}">
                <a16:creationId xmlns:a16="http://schemas.microsoft.com/office/drawing/2014/main" id="{22192855-3289-7A10-7FE5-A9DA5B86E669}"/>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6054285" y="15090826"/>
            <a:ext cx="462317" cy="250655"/>
          </a:xfrm>
          <a:prstGeom prst="rect">
            <a:avLst/>
          </a:prstGeom>
        </p:spPr>
      </p:pic>
      <p:pic>
        <p:nvPicPr>
          <p:cNvPr id="105" name="Graphic 104">
            <a:extLst>
              <a:ext uri="{FF2B5EF4-FFF2-40B4-BE49-F238E27FC236}">
                <a16:creationId xmlns:a16="http://schemas.microsoft.com/office/drawing/2014/main" id="{0FD5BA8F-2D39-A6D7-C68D-DCA560B31801}"/>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6100439" y="11370135"/>
            <a:ext cx="462317" cy="250655"/>
          </a:xfrm>
          <a:prstGeom prst="rect">
            <a:avLst/>
          </a:prstGeom>
        </p:spPr>
      </p:pic>
      <p:pic>
        <p:nvPicPr>
          <p:cNvPr id="106" name="Graphic 105">
            <a:extLst>
              <a:ext uri="{FF2B5EF4-FFF2-40B4-BE49-F238E27FC236}">
                <a16:creationId xmlns:a16="http://schemas.microsoft.com/office/drawing/2014/main" id="{94158578-CE4A-93C4-2CAB-D1E9541B6396}"/>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6100438" y="12073168"/>
            <a:ext cx="462317" cy="250655"/>
          </a:xfrm>
          <a:prstGeom prst="rect">
            <a:avLst/>
          </a:prstGeom>
        </p:spPr>
      </p:pic>
      <p:pic>
        <p:nvPicPr>
          <p:cNvPr id="107" name="Graphic 106">
            <a:extLst>
              <a:ext uri="{FF2B5EF4-FFF2-40B4-BE49-F238E27FC236}">
                <a16:creationId xmlns:a16="http://schemas.microsoft.com/office/drawing/2014/main" id="{BB20E960-05A0-12F6-36D3-4A0B3316EBDA}"/>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6081762" y="12807611"/>
            <a:ext cx="462317" cy="250655"/>
          </a:xfrm>
          <a:prstGeom prst="rect">
            <a:avLst/>
          </a:prstGeom>
        </p:spPr>
      </p:pic>
      <p:pic>
        <p:nvPicPr>
          <p:cNvPr id="108" name="Graphic 107">
            <a:extLst>
              <a:ext uri="{FF2B5EF4-FFF2-40B4-BE49-F238E27FC236}">
                <a16:creationId xmlns:a16="http://schemas.microsoft.com/office/drawing/2014/main" id="{AE24E4B3-399D-19E4-98B2-3CFB691A9336}"/>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6062338" y="13550794"/>
            <a:ext cx="462317" cy="250655"/>
          </a:xfrm>
          <a:prstGeom prst="rect">
            <a:avLst/>
          </a:prstGeom>
        </p:spPr>
      </p:pic>
      <p:pic>
        <p:nvPicPr>
          <p:cNvPr id="109" name="Graphic 108">
            <a:extLst>
              <a:ext uri="{FF2B5EF4-FFF2-40B4-BE49-F238E27FC236}">
                <a16:creationId xmlns:a16="http://schemas.microsoft.com/office/drawing/2014/main" id="{41363B17-FE8F-6297-E48D-C00243F7CED9}"/>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6043662" y="14376540"/>
            <a:ext cx="462317" cy="250655"/>
          </a:xfrm>
          <a:prstGeom prst="rect">
            <a:avLst/>
          </a:prstGeom>
        </p:spPr>
      </p:pic>
      <p:pic>
        <p:nvPicPr>
          <p:cNvPr id="110" name="Graphic 109">
            <a:extLst>
              <a:ext uri="{FF2B5EF4-FFF2-40B4-BE49-F238E27FC236}">
                <a16:creationId xmlns:a16="http://schemas.microsoft.com/office/drawing/2014/main" id="{8C44D924-FBD8-19EB-692F-EA1E813BC001}"/>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6414520" y="15800444"/>
            <a:ext cx="462317" cy="250655"/>
          </a:xfrm>
          <a:prstGeom prst="rect">
            <a:avLst/>
          </a:prstGeom>
        </p:spPr>
      </p:pic>
      <p:pic>
        <p:nvPicPr>
          <p:cNvPr id="111" name="Graphic 110">
            <a:extLst>
              <a:ext uri="{FF2B5EF4-FFF2-40B4-BE49-F238E27FC236}">
                <a16:creationId xmlns:a16="http://schemas.microsoft.com/office/drawing/2014/main" id="{85DB396B-4A58-ACCE-3AD9-063D03B1E162}"/>
              </a:ext>
            </a:extLst>
          </p:cNvPr>
          <p:cNvPicPr>
            <a:picLocks noChangeAspect="1"/>
          </p:cNvPicPr>
          <p:nvPr/>
        </p:nvPicPr>
        <p:blipFill>
          <a:blip r:embed="rId10">
            <a:extLst>
              <a:ext uri="{96DAC541-7B7A-43D3-8B79-37D633B846F1}">
                <asvg:svgBlip xmlns:asvg="http://schemas.microsoft.com/office/drawing/2016/SVG/main" r:embed="rId13"/>
              </a:ext>
            </a:extLst>
          </a:blip>
          <a:srcRect l="13568" r="10977"/>
          <a:stretch/>
        </p:blipFill>
        <p:spPr>
          <a:xfrm flipH="1">
            <a:off x="6934581" y="15800444"/>
            <a:ext cx="462317" cy="250655"/>
          </a:xfrm>
          <a:prstGeom prst="rect">
            <a:avLst/>
          </a:prstGeom>
        </p:spPr>
      </p:pic>
      <p:pic>
        <p:nvPicPr>
          <p:cNvPr id="112" name="Graphic 111">
            <a:extLst>
              <a:ext uri="{FF2B5EF4-FFF2-40B4-BE49-F238E27FC236}">
                <a16:creationId xmlns:a16="http://schemas.microsoft.com/office/drawing/2014/main" id="{0964A3BD-7934-2863-0C1F-189536E3BDFF}"/>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7144918" y="12073168"/>
            <a:ext cx="462317" cy="250655"/>
          </a:xfrm>
          <a:prstGeom prst="rect">
            <a:avLst/>
          </a:prstGeom>
        </p:spPr>
      </p:pic>
      <p:pic>
        <p:nvPicPr>
          <p:cNvPr id="113" name="Graphic 112">
            <a:extLst>
              <a:ext uri="{FF2B5EF4-FFF2-40B4-BE49-F238E27FC236}">
                <a16:creationId xmlns:a16="http://schemas.microsoft.com/office/drawing/2014/main" id="{A412CF8F-9A9A-7851-DC22-9A9E61558712}"/>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7144917" y="12807611"/>
            <a:ext cx="462317" cy="250655"/>
          </a:xfrm>
          <a:prstGeom prst="rect">
            <a:avLst/>
          </a:prstGeom>
        </p:spPr>
      </p:pic>
      <p:pic>
        <p:nvPicPr>
          <p:cNvPr id="114" name="Graphic 113">
            <a:extLst>
              <a:ext uri="{FF2B5EF4-FFF2-40B4-BE49-F238E27FC236}">
                <a16:creationId xmlns:a16="http://schemas.microsoft.com/office/drawing/2014/main" id="{7561731E-A3C2-7A6D-FDEC-53801B07A8B0}"/>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7126241" y="13550794"/>
            <a:ext cx="462317" cy="250655"/>
          </a:xfrm>
          <a:prstGeom prst="rect">
            <a:avLst/>
          </a:prstGeom>
        </p:spPr>
      </p:pic>
      <p:pic>
        <p:nvPicPr>
          <p:cNvPr id="115" name="Graphic 114">
            <a:extLst>
              <a:ext uri="{FF2B5EF4-FFF2-40B4-BE49-F238E27FC236}">
                <a16:creationId xmlns:a16="http://schemas.microsoft.com/office/drawing/2014/main" id="{39CF9617-3057-D9CC-01AC-7501B1C888CD}"/>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7106817" y="14376540"/>
            <a:ext cx="462317" cy="250655"/>
          </a:xfrm>
          <a:prstGeom prst="rect">
            <a:avLst/>
          </a:prstGeom>
        </p:spPr>
      </p:pic>
      <p:pic>
        <p:nvPicPr>
          <p:cNvPr id="116" name="Graphic 115">
            <a:extLst>
              <a:ext uri="{FF2B5EF4-FFF2-40B4-BE49-F238E27FC236}">
                <a16:creationId xmlns:a16="http://schemas.microsoft.com/office/drawing/2014/main" id="{4EF943A6-90AB-02CD-237E-B53FBEDD7784}"/>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7230258" y="11370135"/>
            <a:ext cx="462316" cy="250655"/>
          </a:xfrm>
          <a:prstGeom prst="rect">
            <a:avLst/>
          </a:prstGeom>
        </p:spPr>
      </p:pic>
      <p:pic>
        <p:nvPicPr>
          <p:cNvPr id="117" name="Graphic 116">
            <a:extLst>
              <a:ext uri="{FF2B5EF4-FFF2-40B4-BE49-F238E27FC236}">
                <a16:creationId xmlns:a16="http://schemas.microsoft.com/office/drawing/2014/main" id="{746ADEEB-95EB-240B-8226-A70AA3ED6488}"/>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7106817" y="15090826"/>
            <a:ext cx="462317" cy="250655"/>
          </a:xfrm>
          <a:prstGeom prst="rect">
            <a:avLst/>
          </a:prstGeom>
        </p:spPr>
      </p:pic>
      <p:pic>
        <p:nvPicPr>
          <p:cNvPr id="118" name="Graphic 117">
            <a:extLst>
              <a:ext uri="{FF2B5EF4-FFF2-40B4-BE49-F238E27FC236}">
                <a16:creationId xmlns:a16="http://schemas.microsoft.com/office/drawing/2014/main" id="{3E1E2AD6-BBF2-92A5-E534-CCCEF981CF00}"/>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7682356" y="15090826"/>
            <a:ext cx="462317" cy="250655"/>
          </a:xfrm>
          <a:prstGeom prst="rect">
            <a:avLst/>
          </a:prstGeom>
        </p:spPr>
      </p:pic>
      <p:pic>
        <p:nvPicPr>
          <p:cNvPr id="119" name="Graphic 118">
            <a:extLst>
              <a:ext uri="{FF2B5EF4-FFF2-40B4-BE49-F238E27FC236}">
                <a16:creationId xmlns:a16="http://schemas.microsoft.com/office/drawing/2014/main" id="{3D24245C-2200-5DD6-CAC4-E871F7ACD022}"/>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7728510" y="11370135"/>
            <a:ext cx="462317" cy="250655"/>
          </a:xfrm>
          <a:prstGeom prst="rect">
            <a:avLst/>
          </a:prstGeom>
        </p:spPr>
      </p:pic>
      <p:pic>
        <p:nvPicPr>
          <p:cNvPr id="120" name="Graphic 119">
            <a:extLst>
              <a:ext uri="{FF2B5EF4-FFF2-40B4-BE49-F238E27FC236}">
                <a16:creationId xmlns:a16="http://schemas.microsoft.com/office/drawing/2014/main" id="{8C624927-F793-7141-E481-685F1F70F49D}"/>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7728509" y="12073168"/>
            <a:ext cx="462317" cy="250655"/>
          </a:xfrm>
          <a:prstGeom prst="rect">
            <a:avLst/>
          </a:prstGeom>
        </p:spPr>
      </p:pic>
      <p:pic>
        <p:nvPicPr>
          <p:cNvPr id="121" name="Graphic 120">
            <a:extLst>
              <a:ext uri="{FF2B5EF4-FFF2-40B4-BE49-F238E27FC236}">
                <a16:creationId xmlns:a16="http://schemas.microsoft.com/office/drawing/2014/main" id="{E3907ECF-949A-8409-9360-29630373F1B9}"/>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7709833" y="12807611"/>
            <a:ext cx="462317" cy="250655"/>
          </a:xfrm>
          <a:prstGeom prst="rect">
            <a:avLst/>
          </a:prstGeom>
        </p:spPr>
      </p:pic>
      <p:pic>
        <p:nvPicPr>
          <p:cNvPr id="122" name="Graphic 121">
            <a:extLst>
              <a:ext uri="{FF2B5EF4-FFF2-40B4-BE49-F238E27FC236}">
                <a16:creationId xmlns:a16="http://schemas.microsoft.com/office/drawing/2014/main" id="{4422E7ED-D800-3E8A-5B65-4A27DE7B06E0}"/>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7690409" y="13550794"/>
            <a:ext cx="462317" cy="250655"/>
          </a:xfrm>
          <a:prstGeom prst="rect">
            <a:avLst/>
          </a:prstGeom>
        </p:spPr>
      </p:pic>
      <p:pic>
        <p:nvPicPr>
          <p:cNvPr id="123" name="Graphic 122">
            <a:extLst>
              <a:ext uri="{FF2B5EF4-FFF2-40B4-BE49-F238E27FC236}">
                <a16:creationId xmlns:a16="http://schemas.microsoft.com/office/drawing/2014/main" id="{C81A8A36-4040-9A29-8D6D-D827D0969C72}"/>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7671733" y="14376540"/>
            <a:ext cx="462317" cy="250655"/>
          </a:xfrm>
          <a:prstGeom prst="rect">
            <a:avLst/>
          </a:prstGeom>
        </p:spPr>
      </p:pic>
      <p:pic>
        <p:nvPicPr>
          <p:cNvPr id="124" name="Graphic 123">
            <a:extLst>
              <a:ext uri="{FF2B5EF4-FFF2-40B4-BE49-F238E27FC236}">
                <a16:creationId xmlns:a16="http://schemas.microsoft.com/office/drawing/2014/main" id="{A19EFBCD-1317-B43B-BB8C-E698B15E647B}"/>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8315264" y="11370135"/>
            <a:ext cx="462317" cy="250655"/>
          </a:xfrm>
          <a:prstGeom prst="rect">
            <a:avLst/>
          </a:prstGeom>
        </p:spPr>
      </p:pic>
      <p:pic>
        <p:nvPicPr>
          <p:cNvPr id="125" name="Graphic 124">
            <a:extLst>
              <a:ext uri="{FF2B5EF4-FFF2-40B4-BE49-F238E27FC236}">
                <a16:creationId xmlns:a16="http://schemas.microsoft.com/office/drawing/2014/main" id="{45D4DC7E-2D88-B0FF-5DCE-502828D3F2AA}"/>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8419806" y="12073168"/>
            <a:ext cx="462317" cy="250655"/>
          </a:xfrm>
          <a:prstGeom prst="rect">
            <a:avLst/>
          </a:prstGeom>
        </p:spPr>
      </p:pic>
      <p:pic>
        <p:nvPicPr>
          <p:cNvPr id="126" name="Graphic 125">
            <a:extLst>
              <a:ext uri="{FF2B5EF4-FFF2-40B4-BE49-F238E27FC236}">
                <a16:creationId xmlns:a16="http://schemas.microsoft.com/office/drawing/2014/main" id="{61D047A6-D37F-7709-52B3-3CEF51EFE176}"/>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8401130" y="12807611"/>
            <a:ext cx="462317" cy="250655"/>
          </a:xfrm>
          <a:prstGeom prst="rect">
            <a:avLst/>
          </a:prstGeom>
        </p:spPr>
      </p:pic>
      <p:pic>
        <p:nvPicPr>
          <p:cNvPr id="127" name="Graphic 126">
            <a:extLst>
              <a:ext uri="{FF2B5EF4-FFF2-40B4-BE49-F238E27FC236}">
                <a16:creationId xmlns:a16="http://schemas.microsoft.com/office/drawing/2014/main" id="{3654AA0E-211C-91AF-1B8D-912840603D6B}"/>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8381706" y="13550794"/>
            <a:ext cx="462317" cy="250655"/>
          </a:xfrm>
          <a:prstGeom prst="rect">
            <a:avLst/>
          </a:prstGeom>
        </p:spPr>
      </p:pic>
      <p:pic>
        <p:nvPicPr>
          <p:cNvPr id="256" name="Graphic 255">
            <a:extLst>
              <a:ext uri="{FF2B5EF4-FFF2-40B4-BE49-F238E27FC236}">
                <a16:creationId xmlns:a16="http://schemas.microsoft.com/office/drawing/2014/main" id="{D3C4D3AA-B80A-B652-98AB-A489DAAB4226}"/>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8363030" y="14376540"/>
            <a:ext cx="462317" cy="250655"/>
          </a:xfrm>
          <a:prstGeom prst="rect">
            <a:avLst/>
          </a:prstGeom>
        </p:spPr>
      </p:pic>
      <p:pic>
        <p:nvPicPr>
          <p:cNvPr id="257" name="Graphic 256">
            <a:extLst>
              <a:ext uri="{FF2B5EF4-FFF2-40B4-BE49-F238E27FC236}">
                <a16:creationId xmlns:a16="http://schemas.microsoft.com/office/drawing/2014/main" id="{B276E4BA-237D-FE57-09B3-1DC0F32671C3}"/>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8702236" y="15090826"/>
            <a:ext cx="462317" cy="250655"/>
          </a:xfrm>
          <a:prstGeom prst="rect">
            <a:avLst/>
          </a:prstGeom>
        </p:spPr>
      </p:pic>
      <p:pic>
        <p:nvPicPr>
          <p:cNvPr id="258" name="Graphic 257">
            <a:extLst>
              <a:ext uri="{FF2B5EF4-FFF2-40B4-BE49-F238E27FC236}">
                <a16:creationId xmlns:a16="http://schemas.microsoft.com/office/drawing/2014/main" id="{358AA148-D4E3-C958-C451-A8074666E52B}"/>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8741616" y="15800444"/>
            <a:ext cx="462317" cy="250655"/>
          </a:xfrm>
          <a:prstGeom prst="rect">
            <a:avLst/>
          </a:prstGeom>
        </p:spPr>
      </p:pic>
      <p:pic>
        <p:nvPicPr>
          <p:cNvPr id="259" name="Graphic 258">
            <a:extLst>
              <a:ext uri="{FF2B5EF4-FFF2-40B4-BE49-F238E27FC236}">
                <a16:creationId xmlns:a16="http://schemas.microsoft.com/office/drawing/2014/main" id="{767F431F-D3A5-A37B-B049-EA93724D0E99}"/>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9486151" y="11370135"/>
            <a:ext cx="462317" cy="250655"/>
          </a:xfrm>
          <a:prstGeom prst="rect">
            <a:avLst/>
          </a:prstGeom>
        </p:spPr>
      </p:pic>
      <p:pic>
        <p:nvPicPr>
          <p:cNvPr id="260" name="Graphic 259">
            <a:extLst>
              <a:ext uri="{FF2B5EF4-FFF2-40B4-BE49-F238E27FC236}">
                <a16:creationId xmlns:a16="http://schemas.microsoft.com/office/drawing/2014/main" id="{AF2111C5-92B2-7522-5069-7E4CCE9873DD}"/>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0020097" y="15090826"/>
            <a:ext cx="462317" cy="250655"/>
          </a:xfrm>
          <a:prstGeom prst="rect">
            <a:avLst/>
          </a:prstGeom>
        </p:spPr>
      </p:pic>
      <p:pic>
        <p:nvPicPr>
          <p:cNvPr id="261" name="Graphic 260">
            <a:extLst>
              <a:ext uri="{FF2B5EF4-FFF2-40B4-BE49-F238E27FC236}">
                <a16:creationId xmlns:a16="http://schemas.microsoft.com/office/drawing/2014/main" id="{CA81F7DB-1C3A-BB29-5402-932E9ADF97C1}"/>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0066250" y="12073168"/>
            <a:ext cx="462317" cy="250655"/>
          </a:xfrm>
          <a:prstGeom prst="rect">
            <a:avLst/>
          </a:prstGeom>
        </p:spPr>
      </p:pic>
      <p:pic>
        <p:nvPicPr>
          <p:cNvPr id="262" name="Graphic 261">
            <a:extLst>
              <a:ext uri="{FF2B5EF4-FFF2-40B4-BE49-F238E27FC236}">
                <a16:creationId xmlns:a16="http://schemas.microsoft.com/office/drawing/2014/main" id="{78FAF1D6-34D7-224B-7A38-8C9B1063B203}"/>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0047574" y="12807611"/>
            <a:ext cx="462317" cy="250655"/>
          </a:xfrm>
          <a:prstGeom prst="rect">
            <a:avLst/>
          </a:prstGeom>
        </p:spPr>
      </p:pic>
      <p:pic>
        <p:nvPicPr>
          <p:cNvPr id="263" name="Graphic 262">
            <a:extLst>
              <a:ext uri="{FF2B5EF4-FFF2-40B4-BE49-F238E27FC236}">
                <a16:creationId xmlns:a16="http://schemas.microsoft.com/office/drawing/2014/main" id="{478650D2-F4E9-C639-5C20-7E60F1B8F9C1}"/>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0028150" y="13550794"/>
            <a:ext cx="462317" cy="250655"/>
          </a:xfrm>
          <a:prstGeom prst="rect">
            <a:avLst/>
          </a:prstGeom>
        </p:spPr>
      </p:pic>
      <p:pic>
        <p:nvPicPr>
          <p:cNvPr id="264" name="Graphic 263">
            <a:extLst>
              <a:ext uri="{FF2B5EF4-FFF2-40B4-BE49-F238E27FC236}">
                <a16:creationId xmlns:a16="http://schemas.microsoft.com/office/drawing/2014/main" id="{8B3BAE3F-1636-D583-E2D1-1782940DC4B0}"/>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0009474" y="14376540"/>
            <a:ext cx="462317" cy="250655"/>
          </a:xfrm>
          <a:prstGeom prst="rect">
            <a:avLst/>
          </a:prstGeom>
        </p:spPr>
      </p:pic>
      <p:pic>
        <p:nvPicPr>
          <p:cNvPr id="265" name="Graphic 264">
            <a:extLst>
              <a:ext uri="{FF2B5EF4-FFF2-40B4-BE49-F238E27FC236}">
                <a16:creationId xmlns:a16="http://schemas.microsoft.com/office/drawing/2014/main" id="{8A67CF70-1290-D6DE-E57C-E4BF4E503FC1}"/>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0759617" y="15090826"/>
            <a:ext cx="462317" cy="250655"/>
          </a:xfrm>
          <a:prstGeom prst="rect">
            <a:avLst/>
          </a:prstGeom>
        </p:spPr>
      </p:pic>
      <p:pic>
        <p:nvPicPr>
          <p:cNvPr id="266" name="Graphic 265">
            <a:extLst>
              <a:ext uri="{FF2B5EF4-FFF2-40B4-BE49-F238E27FC236}">
                <a16:creationId xmlns:a16="http://schemas.microsoft.com/office/drawing/2014/main" id="{BA94CA55-D1EA-437B-F174-1FC30D945E4F}"/>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0759617" y="15800444"/>
            <a:ext cx="462317" cy="250655"/>
          </a:xfrm>
          <a:prstGeom prst="rect">
            <a:avLst/>
          </a:prstGeom>
        </p:spPr>
      </p:pic>
      <p:pic>
        <p:nvPicPr>
          <p:cNvPr id="267" name="Graphic 266">
            <a:extLst>
              <a:ext uri="{FF2B5EF4-FFF2-40B4-BE49-F238E27FC236}">
                <a16:creationId xmlns:a16="http://schemas.microsoft.com/office/drawing/2014/main" id="{AF9BA320-A9CC-52B8-B2E1-33D996A62A2E}"/>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0094638" y="11370135"/>
            <a:ext cx="462317" cy="250655"/>
          </a:xfrm>
          <a:prstGeom prst="rect">
            <a:avLst/>
          </a:prstGeom>
        </p:spPr>
      </p:pic>
      <p:pic>
        <p:nvPicPr>
          <p:cNvPr id="268" name="Graphic 267">
            <a:extLst>
              <a:ext uri="{FF2B5EF4-FFF2-40B4-BE49-F238E27FC236}">
                <a16:creationId xmlns:a16="http://schemas.microsoft.com/office/drawing/2014/main" id="{51A9A985-3C27-8C62-D5B0-23991F19D7D0}"/>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0631407" y="11370135"/>
            <a:ext cx="462317" cy="250655"/>
          </a:xfrm>
          <a:prstGeom prst="rect">
            <a:avLst/>
          </a:prstGeom>
        </p:spPr>
      </p:pic>
      <p:pic>
        <p:nvPicPr>
          <p:cNvPr id="269" name="Graphic 268">
            <a:extLst>
              <a:ext uri="{FF2B5EF4-FFF2-40B4-BE49-F238E27FC236}">
                <a16:creationId xmlns:a16="http://schemas.microsoft.com/office/drawing/2014/main" id="{B853006E-E4A1-9DBE-EE9C-DE5E2EDBA131}"/>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10831870" y="12073168"/>
            <a:ext cx="462317" cy="250655"/>
          </a:xfrm>
          <a:prstGeom prst="rect">
            <a:avLst/>
          </a:prstGeom>
        </p:spPr>
      </p:pic>
      <p:pic>
        <p:nvPicPr>
          <p:cNvPr id="270" name="Graphic 269">
            <a:extLst>
              <a:ext uri="{FF2B5EF4-FFF2-40B4-BE49-F238E27FC236}">
                <a16:creationId xmlns:a16="http://schemas.microsoft.com/office/drawing/2014/main" id="{684DECB8-B680-E251-C471-AD34AD1234D4}"/>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10813194" y="12807611"/>
            <a:ext cx="462317" cy="250655"/>
          </a:xfrm>
          <a:prstGeom prst="rect">
            <a:avLst/>
          </a:prstGeom>
        </p:spPr>
      </p:pic>
      <p:pic>
        <p:nvPicPr>
          <p:cNvPr id="271" name="Graphic 270">
            <a:extLst>
              <a:ext uri="{FF2B5EF4-FFF2-40B4-BE49-F238E27FC236}">
                <a16:creationId xmlns:a16="http://schemas.microsoft.com/office/drawing/2014/main" id="{4D5A44BF-C7C8-9A5E-A044-C9679742D8E0}"/>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10793770" y="13550794"/>
            <a:ext cx="462317" cy="250655"/>
          </a:xfrm>
          <a:prstGeom prst="rect">
            <a:avLst/>
          </a:prstGeom>
        </p:spPr>
      </p:pic>
      <p:pic>
        <p:nvPicPr>
          <p:cNvPr id="272" name="Graphic 271">
            <a:extLst>
              <a:ext uri="{FF2B5EF4-FFF2-40B4-BE49-F238E27FC236}">
                <a16:creationId xmlns:a16="http://schemas.microsoft.com/office/drawing/2014/main" id="{3575844C-6ABD-B2C4-6ABD-F3913F68419D}"/>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10775094" y="14376540"/>
            <a:ext cx="462317" cy="250655"/>
          </a:xfrm>
          <a:prstGeom prst="rect">
            <a:avLst/>
          </a:prstGeom>
        </p:spPr>
      </p:pic>
      <p:pic>
        <p:nvPicPr>
          <p:cNvPr id="273" name="Graphic 272">
            <a:extLst>
              <a:ext uri="{FF2B5EF4-FFF2-40B4-BE49-F238E27FC236}">
                <a16:creationId xmlns:a16="http://schemas.microsoft.com/office/drawing/2014/main" id="{46BD9DFD-1863-A645-317D-DB381C2F4268}"/>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1528967" y="11370135"/>
            <a:ext cx="462317" cy="250655"/>
          </a:xfrm>
          <a:prstGeom prst="rect">
            <a:avLst/>
          </a:prstGeom>
        </p:spPr>
      </p:pic>
      <p:pic>
        <p:nvPicPr>
          <p:cNvPr id="274" name="Graphic 273">
            <a:extLst>
              <a:ext uri="{FF2B5EF4-FFF2-40B4-BE49-F238E27FC236}">
                <a16:creationId xmlns:a16="http://schemas.microsoft.com/office/drawing/2014/main" id="{42325D80-A81F-51DD-CE84-634210096086}"/>
              </a:ext>
            </a:extLst>
          </p:cNvPr>
          <p:cNvPicPr>
            <a:picLocks noChangeAspect="1"/>
          </p:cNvPicPr>
          <p:nvPr/>
        </p:nvPicPr>
        <p:blipFill>
          <a:blip r:embed="rId10">
            <a:extLst>
              <a:ext uri="{96DAC541-7B7A-43D3-8B79-37D633B846F1}">
                <asvg:svgBlip xmlns:asvg="http://schemas.microsoft.com/office/drawing/2016/SVG/main" r:embed="rId13"/>
              </a:ext>
            </a:extLst>
          </a:blip>
          <a:srcRect l="13568" r="10977"/>
          <a:stretch/>
        </p:blipFill>
        <p:spPr>
          <a:xfrm flipH="1">
            <a:off x="11031963" y="12073168"/>
            <a:ext cx="462317" cy="250655"/>
          </a:xfrm>
          <a:prstGeom prst="rect">
            <a:avLst/>
          </a:prstGeom>
        </p:spPr>
      </p:pic>
      <p:pic>
        <p:nvPicPr>
          <p:cNvPr id="275" name="Graphic 274">
            <a:extLst>
              <a:ext uri="{FF2B5EF4-FFF2-40B4-BE49-F238E27FC236}">
                <a16:creationId xmlns:a16="http://schemas.microsoft.com/office/drawing/2014/main" id="{8193C132-9C68-30BE-7B3E-3EEC9F4D8F24}"/>
              </a:ext>
            </a:extLst>
          </p:cNvPr>
          <p:cNvPicPr>
            <a:picLocks noChangeAspect="1"/>
          </p:cNvPicPr>
          <p:nvPr/>
        </p:nvPicPr>
        <p:blipFill>
          <a:blip r:embed="rId10">
            <a:extLst>
              <a:ext uri="{96DAC541-7B7A-43D3-8B79-37D633B846F1}">
                <asvg:svgBlip xmlns:asvg="http://schemas.microsoft.com/office/drawing/2016/SVG/main" r:embed="rId13"/>
              </a:ext>
            </a:extLst>
          </a:blip>
          <a:srcRect l="13568" r="10977"/>
          <a:stretch/>
        </p:blipFill>
        <p:spPr>
          <a:xfrm flipH="1">
            <a:off x="11013287" y="12807611"/>
            <a:ext cx="462317" cy="250655"/>
          </a:xfrm>
          <a:prstGeom prst="rect">
            <a:avLst/>
          </a:prstGeom>
        </p:spPr>
      </p:pic>
      <p:pic>
        <p:nvPicPr>
          <p:cNvPr id="276" name="Graphic 275">
            <a:extLst>
              <a:ext uri="{FF2B5EF4-FFF2-40B4-BE49-F238E27FC236}">
                <a16:creationId xmlns:a16="http://schemas.microsoft.com/office/drawing/2014/main" id="{01A6E403-CD3E-C36C-4767-8EFFC095F243}"/>
              </a:ext>
            </a:extLst>
          </p:cNvPr>
          <p:cNvPicPr>
            <a:picLocks noChangeAspect="1"/>
          </p:cNvPicPr>
          <p:nvPr/>
        </p:nvPicPr>
        <p:blipFill>
          <a:blip r:embed="rId10">
            <a:extLst>
              <a:ext uri="{96DAC541-7B7A-43D3-8B79-37D633B846F1}">
                <asvg:svgBlip xmlns:asvg="http://schemas.microsoft.com/office/drawing/2016/SVG/main" r:embed="rId13"/>
              </a:ext>
            </a:extLst>
          </a:blip>
          <a:srcRect l="13568" r="10977"/>
          <a:stretch/>
        </p:blipFill>
        <p:spPr>
          <a:xfrm flipH="1">
            <a:off x="10993863" y="13550794"/>
            <a:ext cx="462317" cy="250655"/>
          </a:xfrm>
          <a:prstGeom prst="rect">
            <a:avLst/>
          </a:prstGeom>
        </p:spPr>
      </p:pic>
      <p:pic>
        <p:nvPicPr>
          <p:cNvPr id="277" name="Graphic 276">
            <a:extLst>
              <a:ext uri="{FF2B5EF4-FFF2-40B4-BE49-F238E27FC236}">
                <a16:creationId xmlns:a16="http://schemas.microsoft.com/office/drawing/2014/main" id="{65BD6961-634F-DCF0-4830-702A4A87C628}"/>
              </a:ext>
            </a:extLst>
          </p:cNvPr>
          <p:cNvPicPr>
            <a:picLocks noChangeAspect="1"/>
          </p:cNvPicPr>
          <p:nvPr/>
        </p:nvPicPr>
        <p:blipFill>
          <a:blip r:embed="rId10">
            <a:extLst>
              <a:ext uri="{96DAC541-7B7A-43D3-8B79-37D633B846F1}">
                <asvg:svgBlip xmlns:asvg="http://schemas.microsoft.com/office/drawing/2016/SVG/main" r:embed="rId13"/>
              </a:ext>
            </a:extLst>
          </a:blip>
          <a:srcRect l="13568" r="10977"/>
          <a:stretch/>
        </p:blipFill>
        <p:spPr>
          <a:xfrm flipH="1">
            <a:off x="10975187" y="14376540"/>
            <a:ext cx="462317" cy="250655"/>
          </a:xfrm>
          <a:prstGeom prst="rect">
            <a:avLst/>
          </a:prstGeom>
        </p:spPr>
      </p:pic>
      <p:pic>
        <p:nvPicPr>
          <p:cNvPr id="278" name="Graphic 277">
            <a:extLst>
              <a:ext uri="{FF2B5EF4-FFF2-40B4-BE49-F238E27FC236}">
                <a16:creationId xmlns:a16="http://schemas.microsoft.com/office/drawing/2014/main" id="{383589B0-9FE2-E7B6-C649-ECF93827FFAE}"/>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1265960" y="15090826"/>
            <a:ext cx="462317" cy="250655"/>
          </a:xfrm>
          <a:prstGeom prst="rect">
            <a:avLst/>
          </a:prstGeom>
        </p:spPr>
      </p:pic>
      <p:pic>
        <p:nvPicPr>
          <p:cNvPr id="279" name="Graphic 278">
            <a:extLst>
              <a:ext uri="{FF2B5EF4-FFF2-40B4-BE49-F238E27FC236}">
                <a16:creationId xmlns:a16="http://schemas.microsoft.com/office/drawing/2014/main" id="{7108FEC7-D6CF-4281-8695-B9B0F6EB5ED6}"/>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1085483" y="15800444"/>
            <a:ext cx="462317" cy="250655"/>
          </a:xfrm>
          <a:prstGeom prst="rect">
            <a:avLst/>
          </a:prstGeom>
        </p:spPr>
      </p:pic>
      <p:pic>
        <p:nvPicPr>
          <p:cNvPr id="280" name="Graphic 279">
            <a:extLst>
              <a:ext uri="{FF2B5EF4-FFF2-40B4-BE49-F238E27FC236}">
                <a16:creationId xmlns:a16="http://schemas.microsoft.com/office/drawing/2014/main" id="{6ED3173B-C35B-8CDB-2A0F-1479F2E33133}"/>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1814052" y="15090826"/>
            <a:ext cx="462317" cy="250655"/>
          </a:xfrm>
          <a:prstGeom prst="rect">
            <a:avLst/>
          </a:prstGeom>
        </p:spPr>
      </p:pic>
      <p:pic>
        <p:nvPicPr>
          <p:cNvPr id="281" name="Graphic 280">
            <a:extLst>
              <a:ext uri="{FF2B5EF4-FFF2-40B4-BE49-F238E27FC236}">
                <a16:creationId xmlns:a16="http://schemas.microsoft.com/office/drawing/2014/main" id="{CFB9A704-43FF-AB5C-3D8B-9D6A0234F0DF}"/>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1338948" y="12073168"/>
            <a:ext cx="462317" cy="250655"/>
          </a:xfrm>
          <a:prstGeom prst="rect">
            <a:avLst/>
          </a:prstGeom>
        </p:spPr>
      </p:pic>
      <p:pic>
        <p:nvPicPr>
          <p:cNvPr id="282" name="Graphic 281">
            <a:extLst>
              <a:ext uri="{FF2B5EF4-FFF2-40B4-BE49-F238E27FC236}">
                <a16:creationId xmlns:a16="http://schemas.microsoft.com/office/drawing/2014/main" id="{14B4E8D7-61FB-24E7-516E-2755105A719D}"/>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1320272" y="12807611"/>
            <a:ext cx="462317" cy="250655"/>
          </a:xfrm>
          <a:prstGeom prst="rect">
            <a:avLst/>
          </a:prstGeom>
        </p:spPr>
      </p:pic>
      <p:pic>
        <p:nvPicPr>
          <p:cNvPr id="283" name="Graphic 282">
            <a:extLst>
              <a:ext uri="{FF2B5EF4-FFF2-40B4-BE49-F238E27FC236}">
                <a16:creationId xmlns:a16="http://schemas.microsoft.com/office/drawing/2014/main" id="{1876C1D3-5001-658F-440F-A4DCACFDB535}"/>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1300848" y="13550794"/>
            <a:ext cx="462317" cy="250655"/>
          </a:xfrm>
          <a:prstGeom prst="rect">
            <a:avLst/>
          </a:prstGeom>
        </p:spPr>
      </p:pic>
      <p:pic>
        <p:nvPicPr>
          <p:cNvPr id="284" name="Graphic 283">
            <a:extLst>
              <a:ext uri="{FF2B5EF4-FFF2-40B4-BE49-F238E27FC236}">
                <a16:creationId xmlns:a16="http://schemas.microsoft.com/office/drawing/2014/main" id="{27036AA6-CB61-39B4-2FD5-9BD48E303DC9}"/>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1282172" y="14376540"/>
            <a:ext cx="462317" cy="250655"/>
          </a:xfrm>
          <a:prstGeom prst="rect">
            <a:avLst/>
          </a:prstGeom>
        </p:spPr>
      </p:pic>
      <p:pic>
        <p:nvPicPr>
          <p:cNvPr id="285" name="Graphic 284">
            <a:extLst>
              <a:ext uri="{FF2B5EF4-FFF2-40B4-BE49-F238E27FC236}">
                <a16:creationId xmlns:a16="http://schemas.microsoft.com/office/drawing/2014/main" id="{05631503-45CC-535B-E913-7AEC6A224952}"/>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2558529" y="15800444"/>
            <a:ext cx="462317" cy="250655"/>
          </a:xfrm>
          <a:prstGeom prst="rect">
            <a:avLst/>
          </a:prstGeom>
        </p:spPr>
      </p:pic>
      <p:pic>
        <p:nvPicPr>
          <p:cNvPr id="286" name="Graphic 285">
            <a:extLst>
              <a:ext uri="{FF2B5EF4-FFF2-40B4-BE49-F238E27FC236}">
                <a16:creationId xmlns:a16="http://schemas.microsoft.com/office/drawing/2014/main" id="{89F6D245-AFC5-1420-38B4-9E763CE167D4}"/>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2604683" y="11370135"/>
            <a:ext cx="462317" cy="250655"/>
          </a:xfrm>
          <a:prstGeom prst="rect">
            <a:avLst/>
          </a:prstGeom>
        </p:spPr>
      </p:pic>
      <p:pic>
        <p:nvPicPr>
          <p:cNvPr id="287" name="Graphic 286">
            <a:extLst>
              <a:ext uri="{FF2B5EF4-FFF2-40B4-BE49-F238E27FC236}">
                <a16:creationId xmlns:a16="http://schemas.microsoft.com/office/drawing/2014/main" id="{7E5BE07E-70A7-3482-5E86-20359E780E8C}"/>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2604682" y="12073168"/>
            <a:ext cx="462317" cy="250655"/>
          </a:xfrm>
          <a:prstGeom prst="rect">
            <a:avLst/>
          </a:prstGeom>
        </p:spPr>
      </p:pic>
      <p:pic>
        <p:nvPicPr>
          <p:cNvPr id="288" name="Graphic 287">
            <a:extLst>
              <a:ext uri="{FF2B5EF4-FFF2-40B4-BE49-F238E27FC236}">
                <a16:creationId xmlns:a16="http://schemas.microsoft.com/office/drawing/2014/main" id="{819F5D24-A581-41C0-17C8-70C6BD8DF2CC}"/>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2586006" y="12807611"/>
            <a:ext cx="462317" cy="250655"/>
          </a:xfrm>
          <a:prstGeom prst="rect">
            <a:avLst/>
          </a:prstGeom>
        </p:spPr>
      </p:pic>
      <p:pic>
        <p:nvPicPr>
          <p:cNvPr id="289" name="Graphic 288">
            <a:extLst>
              <a:ext uri="{FF2B5EF4-FFF2-40B4-BE49-F238E27FC236}">
                <a16:creationId xmlns:a16="http://schemas.microsoft.com/office/drawing/2014/main" id="{38D24BF0-5195-B3E7-E3E4-74E85DABE6E6}"/>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2566582" y="13550794"/>
            <a:ext cx="462317" cy="250655"/>
          </a:xfrm>
          <a:prstGeom prst="rect">
            <a:avLst/>
          </a:prstGeom>
        </p:spPr>
      </p:pic>
      <p:pic>
        <p:nvPicPr>
          <p:cNvPr id="296" name="Graphic 295">
            <a:extLst>
              <a:ext uri="{FF2B5EF4-FFF2-40B4-BE49-F238E27FC236}">
                <a16:creationId xmlns:a16="http://schemas.microsoft.com/office/drawing/2014/main" id="{390C55F9-758A-4CA2-3686-0D48A24812CF}"/>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2547906" y="14376540"/>
            <a:ext cx="462317" cy="250655"/>
          </a:xfrm>
          <a:prstGeom prst="rect">
            <a:avLst/>
          </a:prstGeom>
        </p:spPr>
      </p:pic>
      <p:pic>
        <p:nvPicPr>
          <p:cNvPr id="297" name="Graphic 296">
            <a:extLst>
              <a:ext uri="{FF2B5EF4-FFF2-40B4-BE49-F238E27FC236}">
                <a16:creationId xmlns:a16="http://schemas.microsoft.com/office/drawing/2014/main" id="{676A0D60-BA90-DEFD-93B5-2D7C8A273109}"/>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2022497" y="12073168"/>
            <a:ext cx="462317" cy="250655"/>
          </a:xfrm>
          <a:prstGeom prst="rect">
            <a:avLst/>
          </a:prstGeom>
        </p:spPr>
      </p:pic>
      <p:pic>
        <p:nvPicPr>
          <p:cNvPr id="298" name="Graphic 297">
            <a:extLst>
              <a:ext uri="{FF2B5EF4-FFF2-40B4-BE49-F238E27FC236}">
                <a16:creationId xmlns:a16="http://schemas.microsoft.com/office/drawing/2014/main" id="{6CF3F12E-0B15-A18F-41EA-878D1FE1613B}"/>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2003821" y="12807611"/>
            <a:ext cx="462317" cy="250655"/>
          </a:xfrm>
          <a:prstGeom prst="rect">
            <a:avLst/>
          </a:prstGeom>
        </p:spPr>
      </p:pic>
      <p:pic>
        <p:nvPicPr>
          <p:cNvPr id="299" name="Graphic 298">
            <a:extLst>
              <a:ext uri="{FF2B5EF4-FFF2-40B4-BE49-F238E27FC236}">
                <a16:creationId xmlns:a16="http://schemas.microsoft.com/office/drawing/2014/main" id="{3C187D76-B83B-6198-D602-7C1F95719B61}"/>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1984397" y="13550794"/>
            <a:ext cx="462317" cy="250655"/>
          </a:xfrm>
          <a:prstGeom prst="rect">
            <a:avLst/>
          </a:prstGeom>
        </p:spPr>
      </p:pic>
      <p:pic>
        <p:nvPicPr>
          <p:cNvPr id="300" name="Graphic 299">
            <a:extLst>
              <a:ext uri="{FF2B5EF4-FFF2-40B4-BE49-F238E27FC236}">
                <a16:creationId xmlns:a16="http://schemas.microsoft.com/office/drawing/2014/main" id="{FA78B475-A226-FDDE-4B9B-32F942D0E5D4}"/>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1965721" y="14376540"/>
            <a:ext cx="462317" cy="250655"/>
          </a:xfrm>
          <a:prstGeom prst="rect">
            <a:avLst/>
          </a:prstGeom>
        </p:spPr>
      </p:pic>
      <p:pic>
        <p:nvPicPr>
          <p:cNvPr id="301" name="Graphic 300">
            <a:extLst>
              <a:ext uri="{FF2B5EF4-FFF2-40B4-BE49-F238E27FC236}">
                <a16:creationId xmlns:a16="http://schemas.microsoft.com/office/drawing/2014/main" id="{409FF5D7-C9C5-B16D-BCFA-9C51C497CA54}"/>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3077546" y="15090826"/>
            <a:ext cx="462317" cy="250655"/>
          </a:xfrm>
          <a:prstGeom prst="rect">
            <a:avLst/>
          </a:prstGeom>
        </p:spPr>
      </p:pic>
      <p:pic>
        <p:nvPicPr>
          <p:cNvPr id="302" name="Graphic 301">
            <a:extLst>
              <a:ext uri="{FF2B5EF4-FFF2-40B4-BE49-F238E27FC236}">
                <a16:creationId xmlns:a16="http://schemas.microsoft.com/office/drawing/2014/main" id="{6CC20993-4F71-2CF8-39FA-8B50E7561EC4}"/>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3077546" y="15800444"/>
            <a:ext cx="462317" cy="250655"/>
          </a:xfrm>
          <a:prstGeom prst="rect">
            <a:avLst/>
          </a:prstGeom>
        </p:spPr>
      </p:pic>
      <p:pic>
        <p:nvPicPr>
          <p:cNvPr id="303" name="Graphic 302">
            <a:extLst>
              <a:ext uri="{FF2B5EF4-FFF2-40B4-BE49-F238E27FC236}">
                <a16:creationId xmlns:a16="http://schemas.microsoft.com/office/drawing/2014/main" id="{6FA08ACD-2549-5530-8FC5-5E43BA01FB9A}"/>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3123700" y="11370135"/>
            <a:ext cx="462317" cy="250655"/>
          </a:xfrm>
          <a:prstGeom prst="rect">
            <a:avLst/>
          </a:prstGeom>
        </p:spPr>
      </p:pic>
      <p:pic>
        <p:nvPicPr>
          <p:cNvPr id="304" name="Graphic 303">
            <a:extLst>
              <a:ext uri="{FF2B5EF4-FFF2-40B4-BE49-F238E27FC236}">
                <a16:creationId xmlns:a16="http://schemas.microsoft.com/office/drawing/2014/main" id="{50A8094F-E656-12A9-80EA-3678E9A75EA2}"/>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3123699" y="12073168"/>
            <a:ext cx="462317" cy="250655"/>
          </a:xfrm>
          <a:prstGeom prst="rect">
            <a:avLst/>
          </a:prstGeom>
        </p:spPr>
      </p:pic>
      <p:pic>
        <p:nvPicPr>
          <p:cNvPr id="305" name="Graphic 304">
            <a:extLst>
              <a:ext uri="{FF2B5EF4-FFF2-40B4-BE49-F238E27FC236}">
                <a16:creationId xmlns:a16="http://schemas.microsoft.com/office/drawing/2014/main" id="{309242EB-C0AE-551E-DBF7-D7853324A0EB}"/>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3105023" y="12807611"/>
            <a:ext cx="462317" cy="250655"/>
          </a:xfrm>
          <a:prstGeom prst="rect">
            <a:avLst/>
          </a:prstGeom>
        </p:spPr>
      </p:pic>
      <p:pic>
        <p:nvPicPr>
          <p:cNvPr id="306" name="Graphic 305">
            <a:extLst>
              <a:ext uri="{FF2B5EF4-FFF2-40B4-BE49-F238E27FC236}">
                <a16:creationId xmlns:a16="http://schemas.microsoft.com/office/drawing/2014/main" id="{3993E9F7-AB38-7018-3AA3-84E54FC79F06}"/>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3085599" y="13550794"/>
            <a:ext cx="462317" cy="250655"/>
          </a:xfrm>
          <a:prstGeom prst="rect">
            <a:avLst/>
          </a:prstGeom>
        </p:spPr>
      </p:pic>
      <p:pic>
        <p:nvPicPr>
          <p:cNvPr id="307" name="Graphic 306">
            <a:extLst>
              <a:ext uri="{FF2B5EF4-FFF2-40B4-BE49-F238E27FC236}">
                <a16:creationId xmlns:a16="http://schemas.microsoft.com/office/drawing/2014/main" id="{8594D743-108D-CE68-7E1A-DDA8460ED66C}"/>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3066923" y="14376540"/>
            <a:ext cx="462317" cy="250655"/>
          </a:xfrm>
          <a:prstGeom prst="rect">
            <a:avLst/>
          </a:prstGeom>
        </p:spPr>
      </p:pic>
      <p:pic>
        <p:nvPicPr>
          <p:cNvPr id="308" name="Graphic 307">
            <a:extLst>
              <a:ext uri="{FF2B5EF4-FFF2-40B4-BE49-F238E27FC236}">
                <a16:creationId xmlns:a16="http://schemas.microsoft.com/office/drawing/2014/main" id="{C14C2DE8-86B5-C646-EDD6-D9CC3E7A86AE}"/>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3484596" y="11370135"/>
            <a:ext cx="462317" cy="250655"/>
          </a:xfrm>
          <a:prstGeom prst="rect">
            <a:avLst/>
          </a:prstGeom>
        </p:spPr>
      </p:pic>
      <p:pic>
        <p:nvPicPr>
          <p:cNvPr id="309" name="Graphic 308">
            <a:extLst>
              <a:ext uri="{FF2B5EF4-FFF2-40B4-BE49-F238E27FC236}">
                <a16:creationId xmlns:a16="http://schemas.microsoft.com/office/drawing/2014/main" id="{721BB838-3E03-176C-526A-99A41996F3B2}"/>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3484595" y="12073168"/>
            <a:ext cx="462317" cy="250655"/>
          </a:xfrm>
          <a:prstGeom prst="rect">
            <a:avLst/>
          </a:prstGeom>
        </p:spPr>
      </p:pic>
      <p:pic>
        <p:nvPicPr>
          <p:cNvPr id="310" name="Graphic 309">
            <a:extLst>
              <a:ext uri="{FF2B5EF4-FFF2-40B4-BE49-F238E27FC236}">
                <a16:creationId xmlns:a16="http://schemas.microsoft.com/office/drawing/2014/main" id="{07A785E0-57D5-C714-F7DD-47EF3E353DD6}"/>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3465919" y="12807611"/>
            <a:ext cx="462317" cy="250655"/>
          </a:xfrm>
          <a:prstGeom prst="rect">
            <a:avLst/>
          </a:prstGeom>
        </p:spPr>
      </p:pic>
      <p:pic>
        <p:nvPicPr>
          <p:cNvPr id="311" name="Graphic 310">
            <a:extLst>
              <a:ext uri="{FF2B5EF4-FFF2-40B4-BE49-F238E27FC236}">
                <a16:creationId xmlns:a16="http://schemas.microsoft.com/office/drawing/2014/main" id="{57C69E47-9AD1-49A7-FA56-4B22C057948C}"/>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3446495" y="13550794"/>
            <a:ext cx="462317" cy="250655"/>
          </a:xfrm>
          <a:prstGeom prst="rect">
            <a:avLst/>
          </a:prstGeom>
        </p:spPr>
      </p:pic>
      <p:pic>
        <p:nvPicPr>
          <p:cNvPr id="312" name="Graphic 311">
            <a:extLst>
              <a:ext uri="{FF2B5EF4-FFF2-40B4-BE49-F238E27FC236}">
                <a16:creationId xmlns:a16="http://schemas.microsoft.com/office/drawing/2014/main" id="{3EA2F05B-BD31-4D7E-C8D7-123F7E00AF74}"/>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3427819" y="14376540"/>
            <a:ext cx="462317" cy="250655"/>
          </a:xfrm>
          <a:prstGeom prst="rect">
            <a:avLst/>
          </a:prstGeom>
        </p:spPr>
      </p:pic>
      <p:pic>
        <p:nvPicPr>
          <p:cNvPr id="313" name="Graphic 312">
            <a:extLst>
              <a:ext uri="{FF2B5EF4-FFF2-40B4-BE49-F238E27FC236}">
                <a16:creationId xmlns:a16="http://schemas.microsoft.com/office/drawing/2014/main" id="{BCA84DD6-97C4-1533-48F5-E4BD457D1B29}"/>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13846199" y="15090826"/>
            <a:ext cx="462317" cy="250655"/>
          </a:xfrm>
          <a:prstGeom prst="rect">
            <a:avLst/>
          </a:prstGeom>
        </p:spPr>
      </p:pic>
      <p:pic>
        <p:nvPicPr>
          <p:cNvPr id="314" name="Graphic 313">
            <a:extLst>
              <a:ext uri="{FF2B5EF4-FFF2-40B4-BE49-F238E27FC236}">
                <a16:creationId xmlns:a16="http://schemas.microsoft.com/office/drawing/2014/main" id="{45A3FF52-F957-4612-BA68-79452938DF86}"/>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3846199" y="15800444"/>
            <a:ext cx="462317" cy="250655"/>
          </a:xfrm>
          <a:prstGeom prst="rect">
            <a:avLst/>
          </a:prstGeom>
        </p:spPr>
      </p:pic>
      <p:pic>
        <p:nvPicPr>
          <p:cNvPr id="315" name="Graphic 314">
            <a:extLst>
              <a:ext uri="{FF2B5EF4-FFF2-40B4-BE49-F238E27FC236}">
                <a16:creationId xmlns:a16="http://schemas.microsoft.com/office/drawing/2014/main" id="{F3145681-84AB-A4B7-DE07-24D578BAC9FB}"/>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13892353" y="11370135"/>
            <a:ext cx="462317" cy="250655"/>
          </a:xfrm>
          <a:prstGeom prst="rect">
            <a:avLst/>
          </a:prstGeom>
        </p:spPr>
      </p:pic>
      <p:pic>
        <p:nvPicPr>
          <p:cNvPr id="316" name="Graphic 315">
            <a:extLst>
              <a:ext uri="{FF2B5EF4-FFF2-40B4-BE49-F238E27FC236}">
                <a16:creationId xmlns:a16="http://schemas.microsoft.com/office/drawing/2014/main" id="{2814AC47-40DB-C060-2BF2-D10D44A7AAE0}"/>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13892352" y="12073168"/>
            <a:ext cx="462317" cy="250655"/>
          </a:xfrm>
          <a:prstGeom prst="rect">
            <a:avLst/>
          </a:prstGeom>
        </p:spPr>
      </p:pic>
      <p:pic>
        <p:nvPicPr>
          <p:cNvPr id="317" name="Graphic 316">
            <a:extLst>
              <a:ext uri="{FF2B5EF4-FFF2-40B4-BE49-F238E27FC236}">
                <a16:creationId xmlns:a16="http://schemas.microsoft.com/office/drawing/2014/main" id="{7095A262-C34A-FBD3-B607-5980BD86AC95}"/>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13873676" y="12807611"/>
            <a:ext cx="462317" cy="250655"/>
          </a:xfrm>
          <a:prstGeom prst="rect">
            <a:avLst/>
          </a:prstGeom>
        </p:spPr>
      </p:pic>
      <p:pic>
        <p:nvPicPr>
          <p:cNvPr id="318" name="Graphic 317">
            <a:extLst>
              <a:ext uri="{FF2B5EF4-FFF2-40B4-BE49-F238E27FC236}">
                <a16:creationId xmlns:a16="http://schemas.microsoft.com/office/drawing/2014/main" id="{B2936979-2999-FEB6-A912-AD2C6EFE24EC}"/>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13854252" y="13550794"/>
            <a:ext cx="462317" cy="250655"/>
          </a:xfrm>
          <a:prstGeom prst="rect">
            <a:avLst/>
          </a:prstGeom>
        </p:spPr>
      </p:pic>
      <p:pic>
        <p:nvPicPr>
          <p:cNvPr id="319" name="Graphic 318">
            <a:extLst>
              <a:ext uri="{FF2B5EF4-FFF2-40B4-BE49-F238E27FC236}">
                <a16:creationId xmlns:a16="http://schemas.microsoft.com/office/drawing/2014/main" id="{12B42048-3793-782B-1D97-5C3A183D4815}"/>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13835576" y="14376540"/>
            <a:ext cx="462317" cy="250655"/>
          </a:xfrm>
          <a:prstGeom prst="rect">
            <a:avLst/>
          </a:prstGeom>
        </p:spPr>
      </p:pic>
      <p:pic>
        <p:nvPicPr>
          <p:cNvPr id="320" name="Graphic 319">
            <a:extLst>
              <a:ext uri="{FF2B5EF4-FFF2-40B4-BE49-F238E27FC236}">
                <a16:creationId xmlns:a16="http://schemas.microsoft.com/office/drawing/2014/main" id="{AA294A06-CC76-45C2-3190-1BFC85F49C3A}"/>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14282202" y="15090826"/>
            <a:ext cx="462317" cy="250655"/>
          </a:xfrm>
          <a:prstGeom prst="rect">
            <a:avLst/>
          </a:prstGeom>
        </p:spPr>
      </p:pic>
      <p:pic>
        <p:nvPicPr>
          <p:cNvPr id="321" name="Graphic 320">
            <a:extLst>
              <a:ext uri="{FF2B5EF4-FFF2-40B4-BE49-F238E27FC236}">
                <a16:creationId xmlns:a16="http://schemas.microsoft.com/office/drawing/2014/main" id="{6679170D-88F4-FBF8-1961-E401D76731CC}"/>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4282202" y="15800444"/>
            <a:ext cx="462317" cy="250655"/>
          </a:xfrm>
          <a:prstGeom prst="rect">
            <a:avLst/>
          </a:prstGeom>
        </p:spPr>
      </p:pic>
      <p:pic>
        <p:nvPicPr>
          <p:cNvPr id="322" name="Graphic 321">
            <a:extLst>
              <a:ext uri="{FF2B5EF4-FFF2-40B4-BE49-F238E27FC236}">
                <a16:creationId xmlns:a16="http://schemas.microsoft.com/office/drawing/2014/main" id="{C6BDC256-CDFF-1432-DD00-00B107CCE26C}"/>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14328356" y="11370135"/>
            <a:ext cx="462317" cy="250655"/>
          </a:xfrm>
          <a:prstGeom prst="rect">
            <a:avLst/>
          </a:prstGeom>
        </p:spPr>
      </p:pic>
      <p:pic>
        <p:nvPicPr>
          <p:cNvPr id="323" name="Graphic 322">
            <a:extLst>
              <a:ext uri="{FF2B5EF4-FFF2-40B4-BE49-F238E27FC236}">
                <a16:creationId xmlns:a16="http://schemas.microsoft.com/office/drawing/2014/main" id="{3A8DB544-8D3B-E935-B85D-B12E4BC17A8F}"/>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14328355" y="12073168"/>
            <a:ext cx="462317" cy="250655"/>
          </a:xfrm>
          <a:prstGeom prst="rect">
            <a:avLst/>
          </a:prstGeom>
        </p:spPr>
      </p:pic>
      <p:pic>
        <p:nvPicPr>
          <p:cNvPr id="324" name="Graphic 323">
            <a:extLst>
              <a:ext uri="{FF2B5EF4-FFF2-40B4-BE49-F238E27FC236}">
                <a16:creationId xmlns:a16="http://schemas.microsoft.com/office/drawing/2014/main" id="{97B73F3D-5957-16DF-96BB-909CF4197328}"/>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14309679" y="12807611"/>
            <a:ext cx="462317" cy="250655"/>
          </a:xfrm>
          <a:prstGeom prst="rect">
            <a:avLst/>
          </a:prstGeom>
        </p:spPr>
      </p:pic>
      <p:pic>
        <p:nvPicPr>
          <p:cNvPr id="325" name="Graphic 324">
            <a:extLst>
              <a:ext uri="{FF2B5EF4-FFF2-40B4-BE49-F238E27FC236}">
                <a16:creationId xmlns:a16="http://schemas.microsoft.com/office/drawing/2014/main" id="{4220B167-5F26-A783-553D-99C1DBFAD7F5}"/>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14290255" y="13550794"/>
            <a:ext cx="462317" cy="250655"/>
          </a:xfrm>
          <a:prstGeom prst="rect">
            <a:avLst/>
          </a:prstGeom>
        </p:spPr>
      </p:pic>
      <p:pic>
        <p:nvPicPr>
          <p:cNvPr id="326" name="Graphic 325">
            <a:extLst>
              <a:ext uri="{FF2B5EF4-FFF2-40B4-BE49-F238E27FC236}">
                <a16:creationId xmlns:a16="http://schemas.microsoft.com/office/drawing/2014/main" id="{6D717DCE-70C0-9A95-E3C6-BE425F79C65A}"/>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14271579" y="14376540"/>
            <a:ext cx="462317" cy="250655"/>
          </a:xfrm>
          <a:prstGeom prst="rect">
            <a:avLst/>
          </a:prstGeom>
        </p:spPr>
      </p:pic>
      <p:pic>
        <p:nvPicPr>
          <p:cNvPr id="327" name="Graphic 326">
            <a:extLst>
              <a:ext uri="{FF2B5EF4-FFF2-40B4-BE49-F238E27FC236}">
                <a16:creationId xmlns:a16="http://schemas.microsoft.com/office/drawing/2014/main" id="{85546115-B91C-5F5A-69B1-7F296F67C5B6}"/>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14968684" y="15090826"/>
            <a:ext cx="462317" cy="250655"/>
          </a:xfrm>
          <a:prstGeom prst="rect">
            <a:avLst/>
          </a:prstGeom>
        </p:spPr>
      </p:pic>
      <p:pic>
        <p:nvPicPr>
          <p:cNvPr id="328" name="Graphic 327">
            <a:extLst>
              <a:ext uri="{FF2B5EF4-FFF2-40B4-BE49-F238E27FC236}">
                <a16:creationId xmlns:a16="http://schemas.microsoft.com/office/drawing/2014/main" id="{4A83A033-3766-885C-DC49-6477E1D9AFF9}"/>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15014838" y="11370135"/>
            <a:ext cx="462317" cy="250655"/>
          </a:xfrm>
          <a:prstGeom prst="rect">
            <a:avLst/>
          </a:prstGeom>
        </p:spPr>
      </p:pic>
      <p:pic>
        <p:nvPicPr>
          <p:cNvPr id="329" name="Graphic 328">
            <a:extLst>
              <a:ext uri="{FF2B5EF4-FFF2-40B4-BE49-F238E27FC236}">
                <a16:creationId xmlns:a16="http://schemas.microsoft.com/office/drawing/2014/main" id="{9475FBED-FED0-36A4-7B98-4F6AE7BA1F0E}"/>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15014837" y="12073168"/>
            <a:ext cx="462317" cy="250655"/>
          </a:xfrm>
          <a:prstGeom prst="rect">
            <a:avLst/>
          </a:prstGeom>
        </p:spPr>
      </p:pic>
      <p:pic>
        <p:nvPicPr>
          <p:cNvPr id="330" name="Graphic 329">
            <a:extLst>
              <a:ext uri="{FF2B5EF4-FFF2-40B4-BE49-F238E27FC236}">
                <a16:creationId xmlns:a16="http://schemas.microsoft.com/office/drawing/2014/main" id="{FAB1C4FA-B7D3-E31D-4D25-3E2EE36515F8}"/>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14996161" y="12807611"/>
            <a:ext cx="462317" cy="250655"/>
          </a:xfrm>
          <a:prstGeom prst="rect">
            <a:avLst/>
          </a:prstGeom>
        </p:spPr>
      </p:pic>
      <p:pic>
        <p:nvPicPr>
          <p:cNvPr id="331" name="Graphic 330">
            <a:extLst>
              <a:ext uri="{FF2B5EF4-FFF2-40B4-BE49-F238E27FC236}">
                <a16:creationId xmlns:a16="http://schemas.microsoft.com/office/drawing/2014/main" id="{196FB83A-3168-C80A-5FE9-FFF3075A7CDF}"/>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14976737" y="13550794"/>
            <a:ext cx="462317" cy="250655"/>
          </a:xfrm>
          <a:prstGeom prst="rect">
            <a:avLst/>
          </a:prstGeom>
        </p:spPr>
      </p:pic>
      <p:pic>
        <p:nvPicPr>
          <p:cNvPr id="332" name="Graphic 331">
            <a:extLst>
              <a:ext uri="{FF2B5EF4-FFF2-40B4-BE49-F238E27FC236}">
                <a16:creationId xmlns:a16="http://schemas.microsoft.com/office/drawing/2014/main" id="{A8B5512E-E775-E6F3-61BA-389ADF6FFA60}"/>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14958061" y="14376540"/>
            <a:ext cx="462317" cy="250655"/>
          </a:xfrm>
          <a:prstGeom prst="rect">
            <a:avLst/>
          </a:prstGeom>
        </p:spPr>
      </p:pic>
      <p:pic>
        <p:nvPicPr>
          <p:cNvPr id="333" name="Graphic 332">
            <a:extLst>
              <a:ext uri="{FF2B5EF4-FFF2-40B4-BE49-F238E27FC236}">
                <a16:creationId xmlns:a16="http://schemas.microsoft.com/office/drawing/2014/main" id="{8B9453F2-4EDF-3F1C-1F97-F260AE27628E}"/>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4925198" y="15800444"/>
            <a:ext cx="462317" cy="250655"/>
          </a:xfrm>
          <a:prstGeom prst="rect">
            <a:avLst/>
          </a:prstGeom>
        </p:spPr>
      </p:pic>
      <p:pic>
        <p:nvPicPr>
          <p:cNvPr id="334" name="Graphic 333">
            <a:extLst>
              <a:ext uri="{FF2B5EF4-FFF2-40B4-BE49-F238E27FC236}">
                <a16:creationId xmlns:a16="http://schemas.microsoft.com/office/drawing/2014/main" id="{FCEC1D56-F6D8-4EBB-0B57-571E6FD7ECC0}"/>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6256173" y="15090826"/>
            <a:ext cx="462317" cy="250655"/>
          </a:xfrm>
          <a:prstGeom prst="rect">
            <a:avLst/>
          </a:prstGeom>
        </p:spPr>
      </p:pic>
      <p:pic>
        <p:nvPicPr>
          <p:cNvPr id="335" name="Graphic 334">
            <a:extLst>
              <a:ext uri="{FF2B5EF4-FFF2-40B4-BE49-F238E27FC236}">
                <a16:creationId xmlns:a16="http://schemas.microsoft.com/office/drawing/2014/main" id="{6A873C00-1BE8-3623-AAE0-8818D323B984}"/>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6302327" y="11370135"/>
            <a:ext cx="462317" cy="250655"/>
          </a:xfrm>
          <a:prstGeom prst="rect">
            <a:avLst/>
          </a:prstGeom>
        </p:spPr>
      </p:pic>
      <p:pic>
        <p:nvPicPr>
          <p:cNvPr id="336" name="Graphic 335">
            <a:extLst>
              <a:ext uri="{FF2B5EF4-FFF2-40B4-BE49-F238E27FC236}">
                <a16:creationId xmlns:a16="http://schemas.microsoft.com/office/drawing/2014/main" id="{DD73801A-F987-D971-AB95-30B3E1DD4928}"/>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6302326" y="12073168"/>
            <a:ext cx="462317" cy="250655"/>
          </a:xfrm>
          <a:prstGeom prst="rect">
            <a:avLst/>
          </a:prstGeom>
        </p:spPr>
      </p:pic>
      <p:pic>
        <p:nvPicPr>
          <p:cNvPr id="337" name="Graphic 336">
            <a:extLst>
              <a:ext uri="{FF2B5EF4-FFF2-40B4-BE49-F238E27FC236}">
                <a16:creationId xmlns:a16="http://schemas.microsoft.com/office/drawing/2014/main" id="{4C880819-2433-B10C-C06B-658229F6725E}"/>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6283650" y="12807611"/>
            <a:ext cx="462317" cy="250655"/>
          </a:xfrm>
          <a:prstGeom prst="rect">
            <a:avLst/>
          </a:prstGeom>
        </p:spPr>
      </p:pic>
      <p:pic>
        <p:nvPicPr>
          <p:cNvPr id="338" name="Graphic 337">
            <a:extLst>
              <a:ext uri="{FF2B5EF4-FFF2-40B4-BE49-F238E27FC236}">
                <a16:creationId xmlns:a16="http://schemas.microsoft.com/office/drawing/2014/main" id="{C10CBEAE-93AA-1093-161E-BD36E81E975C}"/>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6264226" y="13550794"/>
            <a:ext cx="462317" cy="250655"/>
          </a:xfrm>
          <a:prstGeom prst="rect">
            <a:avLst/>
          </a:prstGeom>
        </p:spPr>
      </p:pic>
      <p:pic>
        <p:nvPicPr>
          <p:cNvPr id="339" name="Graphic 338">
            <a:extLst>
              <a:ext uri="{FF2B5EF4-FFF2-40B4-BE49-F238E27FC236}">
                <a16:creationId xmlns:a16="http://schemas.microsoft.com/office/drawing/2014/main" id="{B5664B79-338C-FEC1-7F1B-8CAD179C0D4C}"/>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6245550" y="14376540"/>
            <a:ext cx="462317" cy="250655"/>
          </a:xfrm>
          <a:prstGeom prst="rect">
            <a:avLst/>
          </a:prstGeom>
        </p:spPr>
      </p:pic>
      <p:pic>
        <p:nvPicPr>
          <p:cNvPr id="340" name="Graphic 339">
            <a:extLst>
              <a:ext uri="{FF2B5EF4-FFF2-40B4-BE49-F238E27FC236}">
                <a16:creationId xmlns:a16="http://schemas.microsoft.com/office/drawing/2014/main" id="{049875F2-241E-895B-9DD5-FD9758060528}"/>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6487503" y="15800444"/>
            <a:ext cx="462317" cy="250655"/>
          </a:xfrm>
          <a:prstGeom prst="rect">
            <a:avLst/>
          </a:prstGeom>
        </p:spPr>
      </p:pic>
      <p:pic>
        <p:nvPicPr>
          <p:cNvPr id="341" name="Graphic 340">
            <a:extLst>
              <a:ext uri="{FF2B5EF4-FFF2-40B4-BE49-F238E27FC236}">
                <a16:creationId xmlns:a16="http://schemas.microsoft.com/office/drawing/2014/main" id="{13128009-D89B-6ABD-1075-57427999F61C}"/>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7105273" y="15090826"/>
            <a:ext cx="462317" cy="250655"/>
          </a:xfrm>
          <a:prstGeom prst="rect">
            <a:avLst/>
          </a:prstGeom>
        </p:spPr>
      </p:pic>
      <p:pic>
        <p:nvPicPr>
          <p:cNvPr id="342" name="Graphic 341">
            <a:extLst>
              <a:ext uri="{FF2B5EF4-FFF2-40B4-BE49-F238E27FC236}">
                <a16:creationId xmlns:a16="http://schemas.microsoft.com/office/drawing/2014/main" id="{EBC30296-9359-D5C5-D7DB-AE51783CC927}"/>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7105273" y="15800444"/>
            <a:ext cx="462317" cy="250655"/>
          </a:xfrm>
          <a:prstGeom prst="rect">
            <a:avLst/>
          </a:prstGeom>
        </p:spPr>
      </p:pic>
      <p:pic>
        <p:nvPicPr>
          <p:cNvPr id="343" name="Graphic 342">
            <a:extLst>
              <a:ext uri="{FF2B5EF4-FFF2-40B4-BE49-F238E27FC236}">
                <a16:creationId xmlns:a16="http://schemas.microsoft.com/office/drawing/2014/main" id="{66CB36B5-B418-958D-578F-FFD7E3D632AD}"/>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7151427" y="11370135"/>
            <a:ext cx="462317" cy="250655"/>
          </a:xfrm>
          <a:prstGeom prst="rect">
            <a:avLst/>
          </a:prstGeom>
        </p:spPr>
      </p:pic>
      <p:pic>
        <p:nvPicPr>
          <p:cNvPr id="344" name="Graphic 343">
            <a:extLst>
              <a:ext uri="{FF2B5EF4-FFF2-40B4-BE49-F238E27FC236}">
                <a16:creationId xmlns:a16="http://schemas.microsoft.com/office/drawing/2014/main" id="{DEA42234-1F15-EEAE-5F9F-9272494A93D3}"/>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7151426" y="12073168"/>
            <a:ext cx="462317" cy="250655"/>
          </a:xfrm>
          <a:prstGeom prst="rect">
            <a:avLst/>
          </a:prstGeom>
        </p:spPr>
      </p:pic>
      <p:pic>
        <p:nvPicPr>
          <p:cNvPr id="345" name="Graphic 344">
            <a:extLst>
              <a:ext uri="{FF2B5EF4-FFF2-40B4-BE49-F238E27FC236}">
                <a16:creationId xmlns:a16="http://schemas.microsoft.com/office/drawing/2014/main" id="{E1ACDA23-0F3A-EE8C-D724-1CBCF34DD560}"/>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7132750" y="12807611"/>
            <a:ext cx="462317" cy="250655"/>
          </a:xfrm>
          <a:prstGeom prst="rect">
            <a:avLst/>
          </a:prstGeom>
        </p:spPr>
      </p:pic>
      <p:pic>
        <p:nvPicPr>
          <p:cNvPr id="346" name="Graphic 345">
            <a:extLst>
              <a:ext uri="{FF2B5EF4-FFF2-40B4-BE49-F238E27FC236}">
                <a16:creationId xmlns:a16="http://schemas.microsoft.com/office/drawing/2014/main" id="{862EF275-3BCE-F7AA-B68C-07ED751F0EFF}"/>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7113326" y="13550794"/>
            <a:ext cx="462317" cy="250655"/>
          </a:xfrm>
          <a:prstGeom prst="rect">
            <a:avLst/>
          </a:prstGeom>
        </p:spPr>
      </p:pic>
      <p:pic>
        <p:nvPicPr>
          <p:cNvPr id="347" name="Graphic 346">
            <a:extLst>
              <a:ext uri="{FF2B5EF4-FFF2-40B4-BE49-F238E27FC236}">
                <a16:creationId xmlns:a16="http://schemas.microsoft.com/office/drawing/2014/main" id="{52C9880A-F7E0-75E0-627D-03C30265EA7D}"/>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7094650" y="14376540"/>
            <a:ext cx="462317" cy="250655"/>
          </a:xfrm>
          <a:prstGeom prst="rect">
            <a:avLst/>
          </a:prstGeom>
        </p:spPr>
      </p:pic>
      <p:pic>
        <p:nvPicPr>
          <p:cNvPr id="348" name="Graphic 347">
            <a:extLst>
              <a:ext uri="{FF2B5EF4-FFF2-40B4-BE49-F238E27FC236}">
                <a16:creationId xmlns:a16="http://schemas.microsoft.com/office/drawing/2014/main" id="{D128D1BC-4942-3F51-35F6-945F889B8368}"/>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8346792" y="15090826"/>
            <a:ext cx="462317" cy="250655"/>
          </a:xfrm>
          <a:prstGeom prst="rect">
            <a:avLst/>
          </a:prstGeom>
        </p:spPr>
      </p:pic>
      <p:pic>
        <p:nvPicPr>
          <p:cNvPr id="349" name="Graphic 348">
            <a:extLst>
              <a:ext uri="{FF2B5EF4-FFF2-40B4-BE49-F238E27FC236}">
                <a16:creationId xmlns:a16="http://schemas.microsoft.com/office/drawing/2014/main" id="{09594DC4-AD65-DBCA-B690-FD12CC219327}"/>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8346792" y="15800444"/>
            <a:ext cx="462317" cy="250655"/>
          </a:xfrm>
          <a:prstGeom prst="rect">
            <a:avLst/>
          </a:prstGeom>
        </p:spPr>
      </p:pic>
      <p:pic>
        <p:nvPicPr>
          <p:cNvPr id="350" name="Graphic 349">
            <a:extLst>
              <a:ext uri="{FF2B5EF4-FFF2-40B4-BE49-F238E27FC236}">
                <a16:creationId xmlns:a16="http://schemas.microsoft.com/office/drawing/2014/main" id="{5B583541-554C-8167-9B2E-C5369B51E0BD}"/>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8392946" y="11370135"/>
            <a:ext cx="462317" cy="250655"/>
          </a:xfrm>
          <a:prstGeom prst="rect">
            <a:avLst/>
          </a:prstGeom>
        </p:spPr>
      </p:pic>
      <p:pic>
        <p:nvPicPr>
          <p:cNvPr id="351" name="Graphic 350">
            <a:extLst>
              <a:ext uri="{FF2B5EF4-FFF2-40B4-BE49-F238E27FC236}">
                <a16:creationId xmlns:a16="http://schemas.microsoft.com/office/drawing/2014/main" id="{1CD83E00-AFCA-BEF3-A728-154110C60D48}"/>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8392945" y="12073168"/>
            <a:ext cx="462317" cy="250655"/>
          </a:xfrm>
          <a:prstGeom prst="rect">
            <a:avLst/>
          </a:prstGeom>
        </p:spPr>
      </p:pic>
      <p:pic>
        <p:nvPicPr>
          <p:cNvPr id="352" name="Graphic 351">
            <a:extLst>
              <a:ext uri="{FF2B5EF4-FFF2-40B4-BE49-F238E27FC236}">
                <a16:creationId xmlns:a16="http://schemas.microsoft.com/office/drawing/2014/main" id="{BF12F998-F57C-3DBE-61CD-A70A4C0CB497}"/>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8374269" y="12807611"/>
            <a:ext cx="462317" cy="250655"/>
          </a:xfrm>
          <a:prstGeom prst="rect">
            <a:avLst/>
          </a:prstGeom>
        </p:spPr>
      </p:pic>
      <p:pic>
        <p:nvPicPr>
          <p:cNvPr id="353" name="Graphic 352">
            <a:extLst>
              <a:ext uri="{FF2B5EF4-FFF2-40B4-BE49-F238E27FC236}">
                <a16:creationId xmlns:a16="http://schemas.microsoft.com/office/drawing/2014/main" id="{C8805656-7F33-3B8C-484A-6F0655DC1B0C}"/>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8354845" y="13550794"/>
            <a:ext cx="462317" cy="250655"/>
          </a:xfrm>
          <a:prstGeom prst="rect">
            <a:avLst/>
          </a:prstGeom>
        </p:spPr>
      </p:pic>
      <p:pic>
        <p:nvPicPr>
          <p:cNvPr id="354" name="Graphic 353">
            <a:extLst>
              <a:ext uri="{FF2B5EF4-FFF2-40B4-BE49-F238E27FC236}">
                <a16:creationId xmlns:a16="http://schemas.microsoft.com/office/drawing/2014/main" id="{2C851101-6129-F09A-83AF-0903462D8056}"/>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8336169" y="14376540"/>
            <a:ext cx="462317" cy="250655"/>
          </a:xfrm>
          <a:prstGeom prst="rect">
            <a:avLst/>
          </a:prstGeom>
        </p:spPr>
      </p:pic>
      <p:pic>
        <p:nvPicPr>
          <p:cNvPr id="355" name="Graphic 354">
            <a:extLst>
              <a:ext uri="{FF2B5EF4-FFF2-40B4-BE49-F238E27FC236}">
                <a16:creationId xmlns:a16="http://schemas.microsoft.com/office/drawing/2014/main" id="{A2153817-9B94-9A8A-055F-CC23653E9A3F}"/>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19041749" y="15090826"/>
            <a:ext cx="462317" cy="250655"/>
          </a:xfrm>
          <a:prstGeom prst="rect">
            <a:avLst/>
          </a:prstGeom>
        </p:spPr>
      </p:pic>
      <p:pic>
        <p:nvPicPr>
          <p:cNvPr id="356" name="Graphic 355">
            <a:extLst>
              <a:ext uri="{FF2B5EF4-FFF2-40B4-BE49-F238E27FC236}">
                <a16:creationId xmlns:a16="http://schemas.microsoft.com/office/drawing/2014/main" id="{E37C939C-A82F-7C98-0069-C709E77CDB97}"/>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19087903" y="11370135"/>
            <a:ext cx="462317" cy="250655"/>
          </a:xfrm>
          <a:prstGeom prst="rect">
            <a:avLst/>
          </a:prstGeom>
        </p:spPr>
      </p:pic>
      <p:pic>
        <p:nvPicPr>
          <p:cNvPr id="357" name="Graphic 356">
            <a:extLst>
              <a:ext uri="{FF2B5EF4-FFF2-40B4-BE49-F238E27FC236}">
                <a16:creationId xmlns:a16="http://schemas.microsoft.com/office/drawing/2014/main" id="{600F7496-C4B9-3751-5873-2C0BBC09BD9E}"/>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19087902" y="12073168"/>
            <a:ext cx="462317" cy="250655"/>
          </a:xfrm>
          <a:prstGeom prst="rect">
            <a:avLst/>
          </a:prstGeom>
        </p:spPr>
      </p:pic>
      <p:pic>
        <p:nvPicPr>
          <p:cNvPr id="358" name="Graphic 357">
            <a:extLst>
              <a:ext uri="{FF2B5EF4-FFF2-40B4-BE49-F238E27FC236}">
                <a16:creationId xmlns:a16="http://schemas.microsoft.com/office/drawing/2014/main" id="{FB65ABD1-85AC-2A68-ABBB-3B259846F15D}"/>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19069226" y="12807611"/>
            <a:ext cx="462317" cy="250655"/>
          </a:xfrm>
          <a:prstGeom prst="rect">
            <a:avLst/>
          </a:prstGeom>
        </p:spPr>
      </p:pic>
      <p:pic>
        <p:nvPicPr>
          <p:cNvPr id="359" name="Graphic 358">
            <a:extLst>
              <a:ext uri="{FF2B5EF4-FFF2-40B4-BE49-F238E27FC236}">
                <a16:creationId xmlns:a16="http://schemas.microsoft.com/office/drawing/2014/main" id="{CE94C447-4597-E2E3-96E7-0140E4D3C02D}"/>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19049802" y="13550794"/>
            <a:ext cx="462317" cy="250655"/>
          </a:xfrm>
          <a:prstGeom prst="rect">
            <a:avLst/>
          </a:prstGeom>
        </p:spPr>
      </p:pic>
      <p:pic>
        <p:nvPicPr>
          <p:cNvPr id="360" name="Graphic 359">
            <a:extLst>
              <a:ext uri="{FF2B5EF4-FFF2-40B4-BE49-F238E27FC236}">
                <a16:creationId xmlns:a16="http://schemas.microsoft.com/office/drawing/2014/main" id="{B69B63A5-8BC5-AB0D-F106-E75498633F7C}"/>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19031126" y="14376540"/>
            <a:ext cx="462317" cy="250655"/>
          </a:xfrm>
          <a:prstGeom prst="rect">
            <a:avLst/>
          </a:prstGeom>
        </p:spPr>
      </p:pic>
      <p:pic>
        <p:nvPicPr>
          <p:cNvPr id="361" name="Graphic 360">
            <a:extLst>
              <a:ext uri="{FF2B5EF4-FFF2-40B4-BE49-F238E27FC236}">
                <a16:creationId xmlns:a16="http://schemas.microsoft.com/office/drawing/2014/main" id="{1721544D-CF58-F23A-6959-180AADC51851}"/>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2793569" y="21156293"/>
            <a:ext cx="462317" cy="250655"/>
          </a:xfrm>
          <a:prstGeom prst="rect">
            <a:avLst/>
          </a:prstGeom>
        </p:spPr>
      </p:pic>
      <p:pic>
        <p:nvPicPr>
          <p:cNvPr id="362" name="Graphic 361">
            <a:extLst>
              <a:ext uri="{FF2B5EF4-FFF2-40B4-BE49-F238E27FC236}">
                <a16:creationId xmlns:a16="http://schemas.microsoft.com/office/drawing/2014/main" id="{4A47EAC4-7233-2AAF-691A-707B389290A3}"/>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2793569" y="21871135"/>
            <a:ext cx="462317" cy="250655"/>
          </a:xfrm>
          <a:prstGeom prst="rect">
            <a:avLst/>
          </a:prstGeom>
        </p:spPr>
      </p:pic>
      <p:pic>
        <p:nvPicPr>
          <p:cNvPr id="363" name="Graphic 362">
            <a:extLst>
              <a:ext uri="{FF2B5EF4-FFF2-40B4-BE49-F238E27FC236}">
                <a16:creationId xmlns:a16="http://schemas.microsoft.com/office/drawing/2014/main" id="{D6145401-BFB6-0D2D-8ED4-A18F028C5566}"/>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2839723" y="17404765"/>
            <a:ext cx="462317" cy="250655"/>
          </a:xfrm>
          <a:prstGeom prst="rect">
            <a:avLst/>
          </a:prstGeom>
        </p:spPr>
      </p:pic>
      <p:pic>
        <p:nvPicPr>
          <p:cNvPr id="364" name="Graphic 363">
            <a:extLst>
              <a:ext uri="{FF2B5EF4-FFF2-40B4-BE49-F238E27FC236}">
                <a16:creationId xmlns:a16="http://schemas.microsoft.com/office/drawing/2014/main" id="{C07FF700-642F-520E-C940-B0A1C7BB6B5D}"/>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2839722" y="18188134"/>
            <a:ext cx="462317" cy="250655"/>
          </a:xfrm>
          <a:prstGeom prst="rect">
            <a:avLst/>
          </a:prstGeom>
        </p:spPr>
      </p:pic>
      <p:pic>
        <p:nvPicPr>
          <p:cNvPr id="365" name="Graphic 364">
            <a:extLst>
              <a:ext uri="{FF2B5EF4-FFF2-40B4-BE49-F238E27FC236}">
                <a16:creationId xmlns:a16="http://schemas.microsoft.com/office/drawing/2014/main" id="{B9410637-CEEC-0300-F2C4-565706091406}"/>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2821046" y="18949850"/>
            <a:ext cx="462317" cy="250655"/>
          </a:xfrm>
          <a:prstGeom prst="rect">
            <a:avLst/>
          </a:prstGeom>
        </p:spPr>
      </p:pic>
      <p:pic>
        <p:nvPicPr>
          <p:cNvPr id="366" name="Graphic 365">
            <a:extLst>
              <a:ext uri="{FF2B5EF4-FFF2-40B4-BE49-F238E27FC236}">
                <a16:creationId xmlns:a16="http://schemas.microsoft.com/office/drawing/2014/main" id="{931833DE-B3CA-C75B-844A-F5CA072031BA}"/>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2801622" y="19693563"/>
            <a:ext cx="462317" cy="250655"/>
          </a:xfrm>
          <a:prstGeom prst="rect">
            <a:avLst/>
          </a:prstGeom>
        </p:spPr>
      </p:pic>
      <p:pic>
        <p:nvPicPr>
          <p:cNvPr id="367" name="Graphic 366">
            <a:extLst>
              <a:ext uri="{FF2B5EF4-FFF2-40B4-BE49-F238E27FC236}">
                <a16:creationId xmlns:a16="http://schemas.microsoft.com/office/drawing/2014/main" id="{779FF8B4-7275-57D8-4F7F-E92B462E0562}"/>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2782946" y="20455279"/>
            <a:ext cx="462317" cy="250655"/>
          </a:xfrm>
          <a:prstGeom prst="rect">
            <a:avLst/>
          </a:prstGeom>
        </p:spPr>
      </p:pic>
      <p:pic>
        <p:nvPicPr>
          <p:cNvPr id="380" name="Graphic 379">
            <a:extLst>
              <a:ext uri="{FF2B5EF4-FFF2-40B4-BE49-F238E27FC236}">
                <a16:creationId xmlns:a16="http://schemas.microsoft.com/office/drawing/2014/main" id="{4153E7D0-C9A5-A998-690F-5B14C6A7290F}"/>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4346960" y="21139172"/>
            <a:ext cx="462317" cy="250655"/>
          </a:xfrm>
          <a:prstGeom prst="rect">
            <a:avLst/>
          </a:prstGeom>
        </p:spPr>
      </p:pic>
      <p:pic>
        <p:nvPicPr>
          <p:cNvPr id="381" name="Graphic 380">
            <a:extLst>
              <a:ext uri="{FF2B5EF4-FFF2-40B4-BE49-F238E27FC236}">
                <a16:creationId xmlns:a16="http://schemas.microsoft.com/office/drawing/2014/main" id="{A8CE82CC-B458-6351-4CF3-9F69CFBC301A}"/>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3383479" y="17400598"/>
            <a:ext cx="462317" cy="250655"/>
          </a:xfrm>
          <a:prstGeom prst="rect">
            <a:avLst/>
          </a:prstGeom>
        </p:spPr>
      </p:pic>
      <p:pic>
        <p:nvPicPr>
          <p:cNvPr id="382" name="Graphic 381">
            <a:extLst>
              <a:ext uri="{FF2B5EF4-FFF2-40B4-BE49-F238E27FC236}">
                <a16:creationId xmlns:a16="http://schemas.microsoft.com/office/drawing/2014/main" id="{E36D2331-2826-8EEF-7DB5-94AFC011187D}"/>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3383478" y="18183967"/>
            <a:ext cx="462317" cy="250655"/>
          </a:xfrm>
          <a:prstGeom prst="rect">
            <a:avLst/>
          </a:prstGeom>
        </p:spPr>
      </p:pic>
      <p:pic>
        <p:nvPicPr>
          <p:cNvPr id="383" name="Graphic 382">
            <a:extLst>
              <a:ext uri="{FF2B5EF4-FFF2-40B4-BE49-F238E27FC236}">
                <a16:creationId xmlns:a16="http://schemas.microsoft.com/office/drawing/2014/main" id="{79BD81A7-666F-FAAF-A53A-BA64D3182E95}"/>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3364802" y="18945683"/>
            <a:ext cx="462317" cy="250655"/>
          </a:xfrm>
          <a:prstGeom prst="rect">
            <a:avLst/>
          </a:prstGeom>
        </p:spPr>
      </p:pic>
      <p:pic>
        <p:nvPicPr>
          <p:cNvPr id="384" name="Graphic 383">
            <a:extLst>
              <a:ext uri="{FF2B5EF4-FFF2-40B4-BE49-F238E27FC236}">
                <a16:creationId xmlns:a16="http://schemas.microsoft.com/office/drawing/2014/main" id="{AC9B0996-3098-4211-B49E-B6FB22BC9FE0}"/>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3345378" y="19689396"/>
            <a:ext cx="462317" cy="250655"/>
          </a:xfrm>
          <a:prstGeom prst="rect">
            <a:avLst/>
          </a:prstGeom>
        </p:spPr>
      </p:pic>
      <p:pic>
        <p:nvPicPr>
          <p:cNvPr id="385" name="Graphic 384">
            <a:extLst>
              <a:ext uri="{FF2B5EF4-FFF2-40B4-BE49-F238E27FC236}">
                <a16:creationId xmlns:a16="http://schemas.microsoft.com/office/drawing/2014/main" id="{47424A20-7459-C955-2816-2C9D94EA06CC}"/>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3326702" y="20451112"/>
            <a:ext cx="462317" cy="250655"/>
          </a:xfrm>
          <a:prstGeom prst="rect">
            <a:avLst/>
          </a:prstGeom>
        </p:spPr>
      </p:pic>
      <p:pic>
        <p:nvPicPr>
          <p:cNvPr id="387" name="Graphic 386">
            <a:extLst>
              <a:ext uri="{FF2B5EF4-FFF2-40B4-BE49-F238E27FC236}">
                <a16:creationId xmlns:a16="http://schemas.microsoft.com/office/drawing/2014/main" id="{9BDDC59F-9704-9A40-EC9C-9C2400AD7DD6}"/>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5596384" y="17404951"/>
            <a:ext cx="462317" cy="250655"/>
          </a:xfrm>
          <a:prstGeom prst="rect">
            <a:avLst/>
          </a:prstGeom>
        </p:spPr>
      </p:pic>
      <p:pic>
        <p:nvPicPr>
          <p:cNvPr id="388" name="Graphic 387">
            <a:extLst>
              <a:ext uri="{FF2B5EF4-FFF2-40B4-BE49-F238E27FC236}">
                <a16:creationId xmlns:a16="http://schemas.microsoft.com/office/drawing/2014/main" id="{723A4682-E328-0AA2-78DE-44FDEEEEA468}"/>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5596384" y="18188320"/>
            <a:ext cx="462317" cy="250655"/>
          </a:xfrm>
          <a:prstGeom prst="rect">
            <a:avLst/>
          </a:prstGeom>
        </p:spPr>
      </p:pic>
      <p:pic>
        <p:nvPicPr>
          <p:cNvPr id="389" name="Graphic 388">
            <a:extLst>
              <a:ext uri="{FF2B5EF4-FFF2-40B4-BE49-F238E27FC236}">
                <a16:creationId xmlns:a16="http://schemas.microsoft.com/office/drawing/2014/main" id="{F6E4E578-E387-EB35-76BF-F350A24DC705}"/>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5596384" y="18950036"/>
            <a:ext cx="462317" cy="250655"/>
          </a:xfrm>
          <a:prstGeom prst="rect">
            <a:avLst/>
          </a:prstGeom>
        </p:spPr>
      </p:pic>
      <p:pic>
        <p:nvPicPr>
          <p:cNvPr id="390" name="Graphic 389">
            <a:extLst>
              <a:ext uri="{FF2B5EF4-FFF2-40B4-BE49-F238E27FC236}">
                <a16:creationId xmlns:a16="http://schemas.microsoft.com/office/drawing/2014/main" id="{A300F926-B132-B965-60F0-5AFA94F783CA}"/>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5596384" y="19693749"/>
            <a:ext cx="462317" cy="250655"/>
          </a:xfrm>
          <a:prstGeom prst="rect">
            <a:avLst/>
          </a:prstGeom>
        </p:spPr>
      </p:pic>
      <p:pic>
        <p:nvPicPr>
          <p:cNvPr id="391" name="Graphic 390">
            <a:extLst>
              <a:ext uri="{FF2B5EF4-FFF2-40B4-BE49-F238E27FC236}">
                <a16:creationId xmlns:a16="http://schemas.microsoft.com/office/drawing/2014/main" id="{034444D1-43FB-23B0-2B1B-468E5280ED02}"/>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5596384" y="20455465"/>
            <a:ext cx="462317" cy="250655"/>
          </a:xfrm>
          <a:prstGeom prst="rect">
            <a:avLst/>
          </a:prstGeom>
        </p:spPr>
      </p:pic>
      <p:pic>
        <p:nvPicPr>
          <p:cNvPr id="392" name="Graphic 391">
            <a:extLst>
              <a:ext uri="{FF2B5EF4-FFF2-40B4-BE49-F238E27FC236}">
                <a16:creationId xmlns:a16="http://schemas.microsoft.com/office/drawing/2014/main" id="{8E8C6B75-9C7E-2607-C9A7-532063305EBD}"/>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4354580" y="21866967"/>
            <a:ext cx="462317" cy="250655"/>
          </a:xfrm>
          <a:prstGeom prst="rect">
            <a:avLst/>
          </a:prstGeom>
        </p:spPr>
      </p:pic>
      <p:pic>
        <p:nvPicPr>
          <p:cNvPr id="393" name="Graphic 392">
            <a:extLst>
              <a:ext uri="{FF2B5EF4-FFF2-40B4-BE49-F238E27FC236}">
                <a16:creationId xmlns:a16="http://schemas.microsoft.com/office/drawing/2014/main" id="{BD4E0ABD-0B42-AE01-A6E1-D021204E6907}"/>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3887935" y="17401350"/>
            <a:ext cx="462317" cy="250655"/>
          </a:xfrm>
          <a:prstGeom prst="rect">
            <a:avLst/>
          </a:prstGeom>
        </p:spPr>
      </p:pic>
      <p:pic>
        <p:nvPicPr>
          <p:cNvPr id="394" name="Graphic 393">
            <a:extLst>
              <a:ext uri="{FF2B5EF4-FFF2-40B4-BE49-F238E27FC236}">
                <a16:creationId xmlns:a16="http://schemas.microsoft.com/office/drawing/2014/main" id="{6213A043-BE30-20EB-95D2-004EE3A534CC}"/>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3887934" y="18184719"/>
            <a:ext cx="462317" cy="250655"/>
          </a:xfrm>
          <a:prstGeom prst="rect">
            <a:avLst/>
          </a:prstGeom>
        </p:spPr>
      </p:pic>
      <p:pic>
        <p:nvPicPr>
          <p:cNvPr id="395" name="Graphic 394">
            <a:extLst>
              <a:ext uri="{FF2B5EF4-FFF2-40B4-BE49-F238E27FC236}">
                <a16:creationId xmlns:a16="http://schemas.microsoft.com/office/drawing/2014/main" id="{3FA9C6B9-5BD8-53B7-B867-230F107E8BB2}"/>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3869258" y="18946435"/>
            <a:ext cx="462317" cy="250655"/>
          </a:xfrm>
          <a:prstGeom prst="rect">
            <a:avLst/>
          </a:prstGeom>
        </p:spPr>
      </p:pic>
      <p:pic>
        <p:nvPicPr>
          <p:cNvPr id="396" name="Graphic 395">
            <a:extLst>
              <a:ext uri="{FF2B5EF4-FFF2-40B4-BE49-F238E27FC236}">
                <a16:creationId xmlns:a16="http://schemas.microsoft.com/office/drawing/2014/main" id="{C63671C8-DB25-808E-A268-DF9B703E22DE}"/>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3849834" y="19690148"/>
            <a:ext cx="462317" cy="250655"/>
          </a:xfrm>
          <a:prstGeom prst="rect">
            <a:avLst/>
          </a:prstGeom>
        </p:spPr>
      </p:pic>
      <p:pic>
        <p:nvPicPr>
          <p:cNvPr id="397" name="Graphic 396">
            <a:extLst>
              <a:ext uri="{FF2B5EF4-FFF2-40B4-BE49-F238E27FC236}">
                <a16:creationId xmlns:a16="http://schemas.microsoft.com/office/drawing/2014/main" id="{E4227D10-2E7C-55FB-E22A-C65AD88DCA50}"/>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3831158" y="20451864"/>
            <a:ext cx="462317" cy="250655"/>
          </a:xfrm>
          <a:prstGeom prst="rect">
            <a:avLst/>
          </a:prstGeom>
        </p:spPr>
      </p:pic>
      <p:pic>
        <p:nvPicPr>
          <p:cNvPr id="398" name="Graphic 397">
            <a:extLst>
              <a:ext uri="{FF2B5EF4-FFF2-40B4-BE49-F238E27FC236}">
                <a16:creationId xmlns:a16="http://schemas.microsoft.com/office/drawing/2014/main" id="{CED94258-4B7C-7492-A6AA-32DA4645FE69}"/>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4653313" y="21139172"/>
            <a:ext cx="462317" cy="250655"/>
          </a:xfrm>
          <a:prstGeom prst="rect">
            <a:avLst/>
          </a:prstGeom>
        </p:spPr>
      </p:pic>
      <p:pic>
        <p:nvPicPr>
          <p:cNvPr id="399" name="Graphic 398">
            <a:extLst>
              <a:ext uri="{FF2B5EF4-FFF2-40B4-BE49-F238E27FC236}">
                <a16:creationId xmlns:a16="http://schemas.microsoft.com/office/drawing/2014/main" id="{84E40FF4-3281-1431-4D48-0CDA60E2FDAA}"/>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5609498" y="21861191"/>
            <a:ext cx="462317" cy="250655"/>
          </a:xfrm>
          <a:prstGeom prst="rect">
            <a:avLst/>
          </a:prstGeom>
        </p:spPr>
      </p:pic>
      <p:pic>
        <p:nvPicPr>
          <p:cNvPr id="400" name="Graphic 399">
            <a:extLst>
              <a:ext uri="{FF2B5EF4-FFF2-40B4-BE49-F238E27FC236}">
                <a16:creationId xmlns:a16="http://schemas.microsoft.com/office/drawing/2014/main" id="{06B35BF4-DA86-FBC0-E1D3-EE5B115E2569}"/>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4381499" y="17400598"/>
            <a:ext cx="462317" cy="250655"/>
          </a:xfrm>
          <a:prstGeom prst="rect">
            <a:avLst/>
          </a:prstGeom>
        </p:spPr>
      </p:pic>
      <p:pic>
        <p:nvPicPr>
          <p:cNvPr id="401" name="Graphic 400">
            <a:extLst>
              <a:ext uri="{FF2B5EF4-FFF2-40B4-BE49-F238E27FC236}">
                <a16:creationId xmlns:a16="http://schemas.microsoft.com/office/drawing/2014/main" id="{80FE8CE4-AFF8-90C3-ED94-7DC517FBE86E}"/>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4381498" y="18183967"/>
            <a:ext cx="462317" cy="250655"/>
          </a:xfrm>
          <a:prstGeom prst="rect">
            <a:avLst/>
          </a:prstGeom>
        </p:spPr>
      </p:pic>
      <p:pic>
        <p:nvPicPr>
          <p:cNvPr id="402" name="Graphic 401">
            <a:extLst>
              <a:ext uri="{FF2B5EF4-FFF2-40B4-BE49-F238E27FC236}">
                <a16:creationId xmlns:a16="http://schemas.microsoft.com/office/drawing/2014/main" id="{9235C630-338C-752A-6DC6-680E2DE5D092}"/>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4362822" y="18945683"/>
            <a:ext cx="462317" cy="250655"/>
          </a:xfrm>
          <a:prstGeom prst="rect">
            <a:avLst/>
          </a:prstGeom>
        </p:spPr>
      </p:pic>
      <p:pic>
        <p:nvPicPr>
          <p:cNvPr id="403" name="Graphic 402">
            <a:extLst>
              <a:ext uri="{FF2B5EF4-FFF2-40B4-BE49-F238E27FC236}">
                <a16:creationId xmlns:a16="http://schemas.microsoft.com/office/drawing/2014/main" id="{618D4F3F-6712-E55B-5012-FAD4174BB8B0}"/>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4343398" y="19689396"/>
            <a:ext cx="462317" cy="250655"/>
          </a:xfrm>
          <a:prstGeom prst="rect">
            <a:avLst/>
          </a:prstGeom>
        </p:spPr>
      </p:pic>
      <p:pic>
        <p:nvPicPr>
          <p:cNvPr id="404" name="Graphic 403">
            <a:extLst>
              <a:ext uri="{FF2B5EF4-FFF2-40B4-BE49-F238E27FC236}">
                <a16:creationId xmlns:a16="http://schemas.microsoft.com/office/drawing/2014/main" id="{C17BAB8E-6FF4-B7CE-C25D-F0156DFC567E}"/>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4324722" y="20451112"/>
            <a:ext cx="462317" cy="250655"/>
          </a:xfrm>
          <a:prstGeom prst="rect">
            <a:avLst/>
          </a:prstGeom>
        </p:spPr>
      </p:pic>
      <p:pic>
        <p:nvPicPr>
          <p:cNvPr id="405" name="Graphic 404">
            <a:extLst>
              <a:ext uri="{FF2B5EF4-FFF2-40B4-BE49-F238E27FC236}">
                <a16:creationId xmlns:a16="http://schemas.microsoft.com/office/drawing/2014/main" id="{9D22F961-CB2A-16FE-B84B-E3CF28D43066}"/>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4652562" y="17400598"/>
            <a:ext cx="462317" cy="250655"/>
          </a:xfrm>
          <a:prstGeom prst="rect">
            <a:avLst/>
          </a:prstGeom>
        </p:spPr>
      </p:pic>
      <p:pic>
        <p:nvPicPr>
          <p:cNvPr id="406" name="Graphic 405">
            <a:extLst>
              <a:ext uri="{FF2B5EF4-FFF2-40B4-BE49-F238E27FC236}">
                <a16:creationId xmlns:a16="http://schemas.microsoft.com/office/drawing/2014/main" id="{1127AFF8-8B7D-EA73-369B-C551B444AAE1}"/>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4652561" y="18183967"/>
            <a:ext cx="462317" cy="250655"/>
          </a:xfrm>
          <a:prstGeom prst="rect">
            <a:avLst/>
          </a:prstGeom>
        </p:spPr>
      </p:pic>
      <p:pic>
        <p:nvPicPr>
          <p:cNvPr id="407" name="Graphic 406">
            <a:extLst>
              <a:ext uri="{FF2B5EF4-FFF2-40B4-BE49-F238E27FC236}">
                <a16:creationId xmlns:a16="http://schemas.microsoft.com/office/drawing/2014/main" id="{C8D7AD55-7F1D-3212-E7DA-63304A918E0C}"/>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4633885" y="18945683"/>
            <a:ext cx="462317" cy="250655"/>
          </a:xfrm>
          <a:prstGeom prst="rect">
            <a:avLst/>
          </a:prstGeom>
        </p:spPr>
      </p:pic>
      <p:pic>
        <p:nvPicPr>
          <p:cNvPr id="408" name="Graphic 407">
            <a:extLst>
              <a:ext uri="{FF2B5EF4-FFF2-40B4-BE49-F238E27FC236}">
                <a16:creationId xmlns:a16="http://schemas.microsoft.com/office/drawing/2014/main" id="{2202D76A-B0EA-B885-35DF-11BC8541C874}"/>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4614461" y="19689396"/>
            <a:ext cx="462317" cy="250655"/>
          </a:xfrm>
          <a:prstGeom prst="rect">
            <a:avLst/>
          </a:prstGeom>
        </p:spPr>
      </p:pic>
      <p:pic>
        <p:nvPicPr>
          <p:cNvPr id="409" name="Graphic 408">
            <a:extLst>
              <a:ext uri="{FF2B5EF4-FFF2-40B4-BE49-F238E27FC236}">
                <a16:creationId xmlns:a16="http://schemas.microsoft.com/office/drawing/2014/main" id="{7C0D95B6-0A0D-8ED5-9610-5CB3EF41F58E}"/>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4595785" y="20451112"/>
            <a:ext cx="462317" cy="250655"/>
          </a:xfrm>
          <a:prstGeom prst="rect">
            <a:avLst/>
          </a:prstGeom>
        </p:spPr>
      </p:pic>
      <p:pic>
        <p:nvPicPr>
          <p:cNvPr id="410" name="Graphic 409">
            <a:extLst>
              <a:ext uri="{FF2B5EF4-FFF2-40B4-BE49-F238E27FC236}">
                <a16:creationId xmlns:a16="http://schemas.microsoft.com/office/drawing/2014/main" id="{97FA13E6-E2B4-0340-02B2-2F9340826828}"/>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5609498" y="21132971"/>
            <a:ext cx="462317" cy="250655"/>
          </a:xfrm>
          <a:prstGeom prst="rect">
            <a:avLst/>
          </a:prstGeom>
        </p:spPr>
      </p:pic>
      <p:pic>
        <p:nvPicPr>
          <p:cNvPr id="411" name="Graphic 410">
            <a:extLst>
              <a:ext uri="{FF2B5EF4-FFF2-40B4-BE49-F238E27FC236}">
                <a16:creationId xmlns:a16="http://schemas.microsoft.com/office/drawing/2014/main" id="{F6C42E75-272A-F0C6-708D-C4649068EF6A}"/>
              </a:ext>
            </a:extLst>
          </p:cNvPr>
          <p:cNvPicPr>
            <a:picLocks noChangeAspect="1"/>
          </p:cNvPicPr>
          <p:nvPr/>
        </p:nvPicPr>
        <p:blipFill>
          <a:blip r:embed="rId10">
            <a:extLst>
              <a:ext uri="{96DAC541-7B7A-43D3-8B79-37D633B846F1}">
                <asvg:svgBlip xmlns:asvg="http://schemas.microsoft.com/office/drawing/2016/SVG/main" r:embed="rId13"/>
              </a:ext>
            </a:extLst>
          </a:blip>
          <a:srcRect l="13568" r="10977"/>
          <a:stretch/>
        </p:blipFill>
        <p:spPr>
          <a:xfrm flipH="1">
            <a:off x="6205355" y="17391230"/>
            <a:ext cx="462317" cy="250655"/>
          </a:xfrm>
          <a:prstGeom prst="rect">
            <a:avLst/>
          </a:prstGeom>
        </p:spPr>
      </p:pic>
      <p:pic>
        <p:nvPicPr>
          <p:cNvPr id="412" name="Graphic 411">
            <a:extLst>
              <a:ext uri="{FF2B5EF4-FFF2-40B4-BE49-F238E27FC236}">
                <a16:creationId xmlns:a16="http://schemas.microsoft.com/office/drawing/2014/main" id="{413ECD72-E678-F386-77C7-B39D30E8752B}"/>
              </a:ext>
            </a:extLst>
          </p:cNvPr>
          <p:cNvPicPr>
            <a:picLocks noChangeAspect="1"/>
          </p:cNvPicPr>
          <p:nvPr/>
        </p:nvPicPr>
        <p:blipFill>
          <a:blip r:embed="rId10">
            <a:extLst>
              <a:ext uri="{96DAC541-7B7A-43D3-8B79-37D633B846F1}">
                <asvg:svgBlip xmlns:asvg="http://schemas.microsoft.com/office/drawing/2016/SVG/main" r:embed="rId13"/>
              </a:ext>
            </a:extLst>
          </a:blip>
          <a:srcRect l="13568" r="10977"/>
          <a:stretch/>
        </p:blipFill>
        <p:spPr>
          <a:xfrm flipH="1">
            <a:off x="6205355" y="18174599"/>
            <a:ext cx="462317" cy="250655"/>
          </a:xfrm>
          <a:prstGeom prst="rect">
            <a:avLst/>
          </a:prstGeom>
        </p:spPr>
      </p:pic>
      <p:pic>
        <p:nvPicPr>
          <p:cNvPr id="413" name="Graphic 412">
            <a:extLst>
              <a:ext uri="{FF2B5EF4-FFF2-40B4-BE49-F238E27FC236}">
                <a16:creationId xmlns:a16="http://schemas.microsoft.com/office/drawing/2014/main" id="{C77B3812-8299-4A26-9A6E-8CA5CC176E69}"/>
              </a:ext>
            </a:extLst>
          </p:cNvPr>
          <p:cNvPicPr>
            <a:picLocks noChangeAspect="1"/>
          </p:cNvPicPr>
          <p:nvPr/>
        </p:nvPicPr>
        <p:blipFill>
          <a:blip r:embed="rId10">
            <a:extLst>
              <a:ext uri="{96DAC541-7B7A-43D3-8B79-37D633B846F1}">
                <asvg:svgBlip xmlns:asvg="http://schemas.microsoft.com/office/drawing/2016/SVG/main" r:embed="rId13"/>
              </a:ext>
            </a:extLst>
          </a:blip>
          <a:srcRect l="13568" r="10977"/>
          <a:stretch/>
        </p:blipFill>
        <p:spPr>
          <a:xfrm flipH="1">
            <a:off x="6205355" y="18936315"/>
            <a:ext cx="462317" cy="250655"/>
          </a:xfrm>
          <a:prstGeom prst="rect">
            <a:avLst/>
          </a:prstGeom>
        </p:spPr>
      </p:pic>
      <p:pic>
        <p:nvPicPr>
          <p:cNvPr id="414" name="Graphic 413">
            <a:extLst>
              <a:ext uri="{FF2B5EF4-FFF2-40B4-BE49-F238E27FC236}">
                <a16:creationId xmlns:a16="http://schemas.microsoft.com/office/drawing/2014/main" id="{622D3468-9D23-B395-DC04-A02BC57E96D5}"/>
              </a:ext>
            </a:extLst>
          </p:cNvPr>
          <p:cNvPicPr>
            <a:picLocks noChangeAspect="1"/>
          </p:cNvPicPr>
          <p:nvPr/>
        </p:nvPicPr>
        <p:blipFill>
          <a:blip r:embed="rId10">
            <a:extLst>
              <a:ext uri="{96DAC541-7B7A-43D3-8B79-37D633B846F1}">
                <asvg:svgBlip xmlns:asvg="http://schemas.microsoft.com/office/drawing/2016/SVG/main" r:embed="rId13"/>
              </a:ext>
            </a:extLst>
          </a:blip>
          <a:srcRect l="13568" r="10977"/>
          <a:stretch/>
        </p:blipFill>
        <p:spPr>
          <a:xfrm flipH="1">
            <a:off x="6205355" y="19680028"/>
            <a:ext cx="462317" cy="250655"/>
          </a:xfrm>
          <a:prstGeom prst="rect">
            <a:avLst/>
          </a:prstGeom>
        </p:spPr>
      </p:pic>
      <p:pic>
        <p:nvPicPr>
          <p:cNvPr id="415" name="Graphic 414">
            <a:extLst>
              <a:ext uri="{FF2B5EF4-FFF2-40B4-BE49-F238E27FC236}">
                <a16:creationId xmlns:a16="http://schemas.microsoft.com/office/drawing/2014/main" id="{C0C31B96-691E-7ECF-0840-9602CF348961}"/>
              </a:ext>
            </a:extLst>
          </p:cNvPr>
          <p:cNvPicPr>
            <a:picLocks noChangeAspect="1"/>
          </p:cNvPicPr>
          <p:nvPr/>
        </p:nvPicPr>
        <p:blipFill>
          <a:blip r:embed="rId10">
            <a:extLst>
              <a:ext uri="{96DAC541-7B7A-43D3-8B79-37D633B846F1}">
                <asvg:svgBlip xmlns:asvg="http://schemas.microsoft.com/office/drawing/2016/SVG/main" r:embed="rId13"/>
              </a:ext>
            </a:extLst>
          </a:blip>
          <a:srcRect l="13568" r="10977"/>
          <a:stretch/>
        </p:blipFill>
        <p:spPr>
          <a:xfrm flipH="1">
            <a:off x="6205355" y="20441744"/>
            <a:ext cx="462317" cy="250655"/>
          </a:xfrm>
          <a:prstGeom prst="rect">
            <a:avLst/>
          </a:prstGeom>
        </p:spPr>
      </p:pic>
      <p:pic>
        <p:nvPicPr>
          <p:cNvPr id="417" name="Graphic 416">
            <a:extLst>
              <a:ext uri="{FF2B5EF4-FFF2-40B4-BE49-F238E27FC236}">
                <a16:creationId xmlns:a16="http://schemas.microsoft.com/office/drawing/2014/main" id="{963C8C46-5028-DCB0-B388-9075CB31A8EB}"/>
              </a:ext>
            </a:extLst>
          </p:cNvPr>
          <p:cNvPicPr>
            <a:picLocks noChangeAspect="1"/>
          </p:cNvPicPr>
          <p:nvPr/>
        </p:nvPicPr>
        <p:blipFill>
          <a:blip r:embed="rId10">
            <a:extLst>
              <a:ext uri="{96DAC541-7B7A-43D3-8B79-37D633B846F1}">
                <asvg:svgBlip xmlns:asvg="http://schemas.microsoft.com/office/drawing/2016/SVG/main" r:embed="rId13"/>
              </a:ext>
            </a:extLst>
          </a:blip>
          <a:srcRect l="13568" r="10977"/>
          <a:stretch/>
        </p:blipFill>
        <p:spPr>
          <a:xfrm flipH="1">
            <a:off x="6218469" y="21119250"/>
            <a:ext cx="462317" cy="250655"/>
          </a:xfrm>
          <a:prstGeom prst="rect">
            <a:avLst/>
          </a:prstGeom>
        </p:spPr>
      </p:pic>
      <p:pic>
        <p:nvPicPr>
          <p:cNvPr id="418" name="Graphic 417">
            <a:extLst>
              <a:ext uri="{FF2B5EF4-FFF2-40B4-BE49-F238E27FC236}">
                <a16:creationId xmlns:a16="http://schemas.microsoft.com/office/drawing/2014/main" id="{8A9FEB27-68F9-E88F-90DD-BBE1977673DD}"/>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6648854" y="21862863"/>
            <a:ext cx="462317" cy="250655"/>
          </a:xfrm>
          <a:prstGeom prst="rect">
            <a:avLst/>
          </a:prstGeom>
        </p:spPr>
      </p:pic>
      <p:pic>
        <p:nvPicPr>
          <p:cNvPr id="419" name="Graphic 418">
            <a:extLst>
              <a:ext uri="{FF2B5EF4-FFF2-40B4-BE49-F238E27FC236}">
                <a16:creationId xmlns:a16="http://schemas.microsoft.com/office/drawing/2014/main" id="{7DCC53FA-C45B-AC26-9A0B-9AFDDAD1BD5F}"/>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7406434" y="17410728"/>
            <a:ext cx="462317" cy="250655"/>
          </a:xfrm>
          <a:prstGeom prst="rect">
            <a:avLst/>
          </a:prstGeom>
        </p:spPr>
      </p:pic>
      <p:pic>
        <p:nvPicPr>
          <p:cNvPr id="420" name="Graphic 419">
            <a:extLst>
              <a:ext uri="{FF2B5EF4-FFF2-40B4-BE49-F238E27FC236}">
                <a16:creationId xmlns:a16="http://schemas.microsoft.com/office/drawing/2014/main" id="{1EF32485-A140-3A5D-9D36-C5A2C86E818F}"/>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7406434" y="18194097"/>
            <a:ext cx="462317" cy="250655"/>
          </a:xfrm>
          <a:prstGeom prst="rect">
            <a:avLst/>
          </a:prstGeom>
        </p:spPr>
      </p:pic>
      <p:pic>
        <p:nvPicPr>
          <p:cNvPr id="421" name="Graphic 420">
            <a:extLst>
              <a:ext uri="{FF2B5EF4-FFF2-40B4-BE49-F238E27FC236}">
                <a16:creationId xmlns:a16="http://schemas.microsoft.com/office/drawing/2014/main" id="{F027D181-2CC2-357A-6399-8D0F413AD00B}"/>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7406434" y="18955813"/>
            <a:ext cx="462317" cy="250655"/>
          </a:xfrm>
          <a:prstGeom prst="rect">
            <a:avLst/>
          </a:prstGeom>
        </p:spPr>
      </p:pic>
      <p:pic>
        <p:nvPicPr>
          <p:cNvPr id="422" name="Graphic 421">
            <a:extLst>
              <a:ext uri="{FF2B5EF4-FFF2-40B4-BE49-F238E27FC236}">
                <a16:creationId xmlns:a16="http://schemas.microsoft.com/office/drawing/2014/main" id="{C631BC68-B91F-98A8-7285-8A41672B3B83}"/>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7406434" y="19699526"/>
            <a:ext cx="462317" cy="250655"/>
          </a:xfrm>
          <a:prstGeom prst="rect">
            <a:avLst/>
          </a:prstGeom>
        </p:spPr>
      </p:pic>
      <p:pic>
        <p:nvPicPr>
          <p:cNvPr id="423" name="Graphic 422">
            <a:extLst>
              <a:ext uri="{FF2B5EF4-FFF2-40B4-BE49-F238E27FC236}">
                <a16:creationId xmlns:a16="http://schemas.microsoft.com/office/drawing/2014/main" id="{AB64E56C-62C8-071C-EA0C-317E6FF961FA}"/>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7406434" y="20461242"/>
            <a:ext cx="462317" cy="250655"/>
          </a:xfrm>
          <a:prstGeom prst="rect">
            <a:avLst/>
          </a:prstGeom>
        </p:spPr>
      </p:pic>
      <p:pic>
        <p:nvPicPr>
          <p:cNvPr id="425" name="Graphic 424">
            <a:extLst>
              <a:ext uri="{FF2B5EF4-FFF2-40B4-BE49-F238E27FC236}">
                <a16:creationId xmlns:a16="http://schemas.microsoft.com/office/drawing/2014/main" id="{DEBA66F2-E9E7-C46C-0877-4793B8CA3FFE}"/>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7419548" y="21138748"/>
            <a:ext cx="462317" cy="250655"/>
          </a:xfrm>
          <a:prstGeom prst="rect">
            <a:avLst/>
          </a:prstGeom>
        </p:spPr>
      </p:pic>
      <p:pic>
        <p:nvPicPr>
          <p:cNvPr id="426" name="Graphic 425">
            <a:extLst>
              <a:ext uri="{FF2B5EF4-FFF2-40B4-BE49-F238E27FC236}">
                <a16:creationId xmlns:a16="http://schemas.microsoft.com/office/drawing/2014/main" id="{9EB7415A-5C2B-D9D0-E934-A53E6EE680BD}"/>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8053335" y="17410728"/>
            <a:ext cx="462317" cy="250655"/>
          </a:xfrm>
          <a:prstGeom prst="rect">
            <a:avLst/>
          </a:prstGeom>
        </p:spPr>
      </p:pic>
      <p:pic>
        <p:nvPicPr>
          <p:cNvPr id="427" name="Graphic 426">
            <a:extLst>
              <a:ext uri="{FF2B5EF4-FFF2-40B4-BE49-F238E27FC236}">
                <a16:creationId xmlns:a16="http://schemas.microsoft.com/office/drawing/2014/main" id="{67856C93-7AF4-B38D-A40C-BCC0B40AEA81}"/>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8053335" y="18194097"/>
            <a:ext cx="462317" cy="250655"/>
          </a:xfrm>
          <a:prstGeom prst="rect">
            <a:avLst/>
          </a:prstGeom>
        </p:spPr>
      </p:pic>
      <p:pic>
        <p:nvPicPr>
          <p:cNvPr id="428" name="Graphic 427">
            <a:extLst>
              <a:ext uri="{FF2B5EF4-FFF2-40B4-BE49-F238E27FC236}">
                <a16:creationId xmlns:a16="http://schemas.microsoft.com/office/drawing/2014/main" id="{0F4D1F9C-7E10-10FC-9BE1-9179DD9E969A}"/>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8053335" y="18955813"/>
            <a:ext cx="462317" cy="250655"/>
          </a:xfrm>
          <a:prstGeom prst="rect">
            <a:avLst/>
          </a:prstGeom>
        </p:spPr>
      </p:pic>
      <p:pic>
        <p:nvPicPr>
          <p:cNvPr id="429" name="Graphic 428">
            <a:extLst>
              <a:ext uri="{FF2B5EF4-FFF2-40B4-BE49-F238E27FC236}">
                <a16:creationId xmlns:a16="http://schemas.microsoft.com/office/drawing/2014/main" id="{B4D3BBF4-2662-6D42-E0D6-A1B5CCCA2E41}"/>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8053335" y="19699526"/>
            <a:ext cx="462317" cy="250655"/>
          </a:xfrm>
          <a:prstGeom prst="rect">
            <a:avLst/>
          </a:prstGeom>
        </p:spPr>
      </p:pic>
      <p:pic>
        <p:nvPicPr>
          <p:cNvPr id="430" name="Graphic 429">
            <a:extLst>
              <a:ext uri="{FF2B5EF4-FFF2-40B4-BE49-F238E27FC236}">
                <a16:creationId xmlns:a16="http://schemas.microsoft.com/office/drawing/2014/main" id="{035122DB-343B-2319-3B3B-934AEEC1FD11}"/>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8053335" y="20461242"/>
            <a:ext cx="462317" cy="250655"/>
          </a:xfrm>
          <a:prstGeom prst="rect">
            <a:avLst/>
          </a:prstGeom>
        </p:spPr>
      </p:pic>
      <p:pic>
        <p:nvPicPr>
          <p:cNvPr id="431" name="Graphic 430">
            <a:extLst>
              <a:ext uri="{FF2B5EF4-FFF2-40B4-BE49-F238E27FC236}">
                <a16:creationId xmlns:a16="http://schemas.microsoft.com/office/drawing/2014/main" id="{2D5D1915-B79D-ADCD-EFA5-77D66E480A41}"/>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8066449" y="21866968"/>
            <a:ext cx="462317" cy="250655"/>
          </a:xfrm>
          <a:prstGeom prst="rect">
            <a:avLst/>
          </a:prstGeom>
        </p:spPr>
      </p:pic>
      <p:pic>
        <p:nvPicPr>
          <p:cNvPr id="432" name="Graphic 431">
            <a:extLst>
              <a:ext uri="{FF2B5EF4-FFF2-40B4-BE49-F238E27FC236}">
                <a16:creationId xmlns:a16="http://schemas.microsoft.com/office/drawing/2014/main" id="{4BD7FEE5-C6DA-F8D6-3B54-DB2327EB93A0}"/>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8066449" y="21138748"/>
            <a:ext cx="462317" cy="250655"/>
          </a:xfrm>
          <a:prstGeom prst="rect">
            <a:avLst/>
          </a:prstGeom>
        </p:spPr>
      </p:pic>
      <p:pic>
        <p:nvPicPr>
          <p:cNvPr id="433" name="Graphic 432">
            <a:extLst>
              <a:ext uri="{FF2B5EF4-FFF2-40B4-BE49-F238E27FC236}">
                <a16:creationId xmlns:a16="http://schemas.microsoft.com/office/drawing/2014/main" id="{D339761D-7EA1-DAD3-F11E-A3175E2E7154}"/>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9783975" y="17398750"/>
            <a:ext cx="462317" cy="250655"/>
          </a:xfrm>
          <a:prstGeom prst="rect">
            <a:avLst/>
          </a:prstGeom>
        </p:spPr>
      </p:pic>
      <p:pic>
        <p:nvPicPr>
          <p:cNvPr id="434" name="Graphic 433">
            <a:extLst>
              <a:ext uri="{FF2B5EF4-FFF2-40B4-BE49-F238E27FC236}">
                <a16:creationId xmlns:a16="http://schemas.microsoft.com/office/drawing/2014/main" id="{6FEC6E5A-EE9E-A0A2-4A3A-2E6950F51D2A}"/>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9783975" y="18182119"/>
            <a:ext cx="462317" cy="250655"/>
          </a:xfrm>
          <a:prstGeom prst="rect">
            <a:avLst/>
          </a:prstGeom>
        </p:spPr>
      </p:pic>
      <p:pic>
        <p:nvPicPr>
          <p:cNvPr id="435" name="Graphic 434">
            <a:extLst>
              <a:ext uri="{FF2B5EF4-FFF2-40B4-BE49-F238E27FC236}">
                <a16:creationId xmlns:a16="http://schemas.microsoft.com/office/drawing/2014/main" id="{10AA16D9-078B-D41F-BE57-C8AA6DDE3445}"/>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9783975" y="18943835"/>
            <a:ext cx="462317" cy="250655"/>
          </a:xfrm>
          <a:prstGeom prst="rect">
            <a:avLst/>
          </a:prstGeom>
        </p:spPr>
      </p:pic>
      <p:pic>
        <p:nvPicPr>
          <p:cNvPr id="436" name="Graphic 435">
            <a:extLst>
              <a:ext uri="{FF2B5EF4-FFF2-40B4-BE49-F238E27FC236}">
                <a16:creationId xmlns:a16="http://schemas.microsoft.com/office/drawing/2014/main" id="{FD49D204-300D-2E65-26F4-70F753C5A3E1}"/>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9783975" y="19687548"/>
            <a:ext cx="462317" cy="250655"/>
          </a:xfrm>
          <a:prstGeom prst="rect">
            <a:avLst/>
          </a:prstGeom>
        </p:spPr>
      </p:pic>
      <p:pic>
        <p:nvPicPr>
          <p:cNvPr id="437" name="Graphic 436">
            <a:extLst>
              <a:ext uri="{FF2B5EF4-FFF2-40B4-BE49-F238E27FC236}">
                <a16:creationId xmlns:a16="http://schemas.microsoft.com/office/drawing/2014/main" id="{3F4DC644-7C6F-2D0A-17D0-02D8C766B2E5}"/>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9783975" y="20449264"/>
            <a:ext cx="462317" cy="250655"/>
          </a:xfrm>
          <a:prstGeom prst="rect">
            <a:avLst/>
          </a:prstGeom>
        </p:spPr>
      </p:pic>
      <p:pic>
        <p:nvPicPr>
          <p:cNvPr id="438" name="Graphic 437">
            <a:extLst>
              <a:ext uri="{FF2B5EF4-FFF2-40B4-BE49-F238E27FC236}">
                <a16:creationId xmlns:a16="http://schemas.microsoft.com/office/drawing/2014/main" id="{290B331E-AEE4-05F7-BD7B-6D768CB12186}"/>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9797089" y="21854990"/>
            <a:ext cx="462317" cy="250655"/>
          </a:xfrm>
          <a:prstGeom prst="rect">
            <a:avLst/>
          </a:prstGeom>
        </p:spPr>
      </p:pic>
      <p:pic>
        <p:nvPicPr>
          <p:cNvPr id="439" name="Graphic 438">
            <a:extLst>
              <a:ext uri="{FF2B5EF4-FFF2-40B4-BE49-F238E27FC236}">
                <a16:creationId xmlns:a16="http://schemas.microsoft.com/office/drawing/2014/main" id="{AF4F4E81-1C22-56D2-D477-83C923589584}"/>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9797089" y="21126770"/>
            <a:ext cx="462317" cy="250655"/>
          </a:xfrm>
          <a:prstGeom prst="rect">
            <a:avLst/>
          </a:prstGeom>
        </p:spPr>
      </p:pic>
      <p:pic>
        <p:nvPicPr>
          <p:cNvPr id="440" name="Graphic 439">
            <a:extLst>
              <a:ext uri="{FF2B5EF4-FFF2-40B4-BE49-F238E27FC236}">
                <a16:creationId xmlns:a16="http://schemas.microsoft.com/office/drawing/2014/main" id="{9B55357F-1285-0FBE-A8F7-07766B680D67}"/>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0216381" y="17401203"/>
            <a:ext cx="462317" cy="250655"/>
          </a:xfrm>
          <a:prstGeom prst="rect">
            <a:avLst/>
          </a:prstGeom>
        </p:spPr>
      </p:pic>
      <p:pic>
        <p:nvPicPr>
          <p:cNvPr id="441" name="Graphic 440">
            <a:extLst>
              <a:ext uri="{FF2B5EF4-FFF2-40B4-BE49-F238E27FC236}">
                <a16:creationId xmlns:a16="http://schemas.microsoft.com/office/drawing/2014/main" id="{231DCFAF-FA56-6666-EE2F-16EC085AAEE0}"/>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0216381" y="18184572"/>
            <a:ext cx="462317" cy="250655"/>
          </a:xfrm>
          <a:prstGeom prst="rect">
            <a:avLst/>
          </a:prstGeom>
        </p:spPr>
      </p:pic>
      <p:pic>
        <p:nvPicPr>
          <p:cNvPr id="442" name="Graphic 441">
            <a:extLst>
              <a:ext uri="{FF2B5EF4-FFF2-40B4-BE49-F238E27FC236}">
                <a16:creationId xmlns:a16="http://schemas.microsoft.com/office/drawing/2014/main" id="{5DD93E9B-58E5-0BB3-A81A-D23759CF45BD}"/>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0216381" y="18946288"/>
            <a:ext cx="462317" cy="250655"/>
          </a:xfrm>
          <a:prstGeom prst="rect">
            <a:avLst/>
          </a:prstGeom>
        </p:spPr>
      </p:pic>
      <p:pic>
        <p:nvPicPr>
          <p:cNvPr id="443" name="Graphic 442">
            <a:extLst>
              <a:ext uri="{FF2B5EF4-FFF2-40B4-BE49-F238E27FC236}">
                <a16:creationId xmlns:a16="http://schemas.microsoft.com/office/drawing/2014/main" id="{27115240-8982-799F-6010-9B3D7B03FBCD}"/>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0216381" y="19690001"/>
            <a:ext cx="462317" cy="250655"/>
          </a:xfrm>
          <a:prstGeom prst="rect">
            <a:avLst/>
          </a:prstGeom>
        </p:spPr>
      </p:pic>
      <p:pic>
        <p:nvPicPr>
          <p:cNvPr id="444" name="Graphic 443">
            <a:extLst>
              <a:ext uri="{FF2B5EF4-FFF2-40B4-BE49-F238E27FC236}">
                <a16:creationId xmlns:a16="http://schemas.microsoft.com/office/drawing/2014/main" id="{5C8EDBD7-F85B-0CBA-EB85-88C09EB8A03D}"/>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0216381" y="20451717"/>
            <a:ext cx="462317" cy="250655"/>
          </a:xfrm>
          <a:prstGeom prst="rect">
            <a:avLst/>
          </a:prstGeom>
        </p:spPr>
      </p:pic>
      <p:pic>
        <p:nvPicPr>
          <p:cNvPr id="446" name="Graphic 445">
            <a:extLst>
              <a:ext uri="{FF2B5EF4-FFF2-40B4-BE49-F238E27FC236}">
                <a16:creationId xmlns:a16="http://schemas.microsoft.com/office/drawing/2014/main" id="{62E3C375-0EF7-57EA-0483-689805AFFC37}"/>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0229495" y="21129223"/>
            <a:ext cx="462317" cy="250655"/>
          </a:xfrm>
          <a:prstGeom prst="rect">
            <a:avLst/>
          </a:prstGeom>
        </p:spPr>
      </p:pic>
      <p:pic>
        <p:nvPicPr>
          <p:cNvPr id="447" name="Graphic 446">
            <a:extLst>
              <a:ext uri="{FF2B5EF4-FFF2-40B4-BE49-F238E27FC236}">
                <a16:creationId xmlns:a16="http://schemas.microsoft.com/office/drawing/2014/main" id="{43D72DC8-4905-B6ED-C3F3-4FFB701CB60E}"/>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0854325" y="21866967"/>
            <a:ext cx="462317" cy="250655"/>
          </a:xfrm>
          <a:prstGeom prst="rect">
            <a:avLst/>
          </a:prstGeom>
        </p:spPr>
      </p:pic>
      <p:pic>
        <p:nvPicPr>
          <p:cNvPr id="448" name="Graphic 447">
            <a:extLst>
              <a:ext uri="{FF2B5EF4-FFF2-40B4-BE49-F238E27FC236}">
                <a16:creationId xmlns:a16="http://schemas.microsoft.com/office/drawing/2014/main" id="{5B5172A1-A2FB-4D7A-E6DA-78B2F963BAE0}"/>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0854325" y="21139172"/>
            <a:ext cx="462317" cy="250655"/>
          </a:xfrm>
          <a:prstGeom prst="rect">
            <a:avLst/>
          </a:prstGeom>
        </p:spPr>
      </p:pic>
      <p:pic>
        <p:nvPicPr>
          <p:cNvPr id="449" name="Graphic 448">
            <a:extLst>
              <a:ext uri="{FF2B5EF4-FFF2-40B4-BE49-F238E27FC236}">
                <a16:creationId xmlns:a16="http://schemas.microsoft.com/office/drawing/2014/main" id="{40CA04CC-AE90-8796-05B1-EBFDBC46B782}"/>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0803643" y="17400598"/>
            <a:ext cx="462317" cy="250655"/>
          </a:xfrm>
          <a:prstGeom prst="rect">
            <a:avLst/>
          </a:prstGeom>
        </p:spPr>
      </p:pic>
      <p:pic>
        <p:nvPicPr>
          <p:cNvPr id="454" name="Graphic 453">
            <a:extLst>
              <a:ext uri="{FF2B5EF4-FFF2-40B4-BE49-F238E27FC236}">
                <a16:creationId xmlns:a16="http://schemas.microsoft.com/office/drawing/2014/main" id="{ECC04C7B-E91E-10ED-124A-309CE0F7C5C1}"/>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0976571" y="18183967"/>
            <a:ext cx="462317" cy="250655"/>
          </a:xfrm>
          <a:prstGeom prst="rect">
            <a:avLst/>
          </a:prstGeom>
        </p:spPr>
      </p:pic>
      <p:pic>
        <p:nvPicPr>
          <p:cNvPr id="455" name="Graphic 454">
            <a:extLst>
              <a:ext uri="{FF2B5EF4-FFF2-40B4-BE49-F238E27FC236}">
                <a16:creationId xmlns:a16="http://schemas.microsoft.com/office/drawing/2014/main" id="{74DC41AE-7D9E-9B4C-A75B-B954B9281833}"/>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0976571" y="18945683"/>
            <a:ext cx="462317" cy="250655"/>
          </a:xfrm>
          <a:prstGeom prst="rect">
            <a:avLst/>
          </a:prstGeom>
        </p:spPr>
      </p:pic>
      <p:pic>
        <p:nvPicPr>
          <p:cNvPr id="456" name="Graphic 455">
            <a:extLst>
              <a:ext uri="{FF2B5EF4-FFF2-40B4-BE49-F238E27FC236}">
                <a16:creationId xmlns:a16="http://schemas.microsoft.com/office/drawing/2014/main" id="{645A0A49-7A69-0587-CE57-EA4A0FB80F4B}"/>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0976571" y="19689396"/>
            <a:ext cx="462317" cy="250655"/>
          </a:xfrm>
          <a:prstGeom prst="rect">
            <a:avLst/>
          </a:prstGeom>
        </p:spPr>
      </p:pic>
      <p:pic>
        <p:nvPicPr>
          <p:cNvPr id="457" name="Graphic 456">
            <a:extLst>
              <a:ext uri="{FF2B5EF4-FFF2-40B4-BE49-F238E27FC236}">
                <a16:creationId xmlns:a16="http://schemas.microsoft.com/office/drawing/2014/main" id="{BCC656F8-991B-2CC9-999A-4951EDCB9730}"/>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0976571" y="20451112"/>
            <a:ext cx="462317" cy="250655"/>
          </a:xfrm>
          <a:prstGeom prst="rect">
            <a:avLst/>
          </a:prstGeom>
        </p:spPr>
      </p:pic>
      <p:pic>
        <p:nvPicPr>
          <p:cNvPr id="458" name="Graphic 457">
            <a:extLst>
              <a:ext uri="{FF2B5EF4-FFF2-40B4-BE49-F238E27FC236}">
                <a16:creationId xmlns:a16="http://schemas.microsoft.com/office/drawing/2014/main" id="{A811473D-EF65-C36B-DFF8-06E073E7818F}"/>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1907613" y="17412207"/>
            <a:ext cx="462317" cy="250655"/>
          </a:xfrm>
          <a:prstGeom prst="rect">
            <a:avLst/>
          </a:prstGeom>
        </p:spPr>
      </p:pic>
      <p:pic>
        <p:nvPicPr>
          <p:cNvPr id="459" name="Graphic 458">
            <a:extLst>
              <a:ext uri="{FF2B5EF4-FFF2-40B4-BE49-F238E27FC236}">
                <a16:creationId xmlns:a16="http://schemas.microsoft.com/office/drawing/2014/main" id="{68724BB3-BC76-B6F2-07F6-97E7AC1AC4D8}"/>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1529021" y="18183967"/>
            <a:ext cx="462317" cy="250655"/>
          </a:xfrm>
          <a:prstGeom prst="rect">
            <a:avLst/>
          </a:prstGeom>
        </p:spPr>
      </p:pic>
      <p:pic>
        <p:nvPicPr>
          <p:cNvPr id="460" name="Graphic 459">
            <a:extLst>
              <a:ext uri="{FF2B5EF4-FFF2-40B4-BE49-F238E27FC236}">
                <a16:creationId xmlns:a16="http://schemas.microsoft.com/office/drawing/2014/main" id="{D15C4225-FDB2-3885-6441-7FF6ABD7DBE8}"/>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1529021" y="18945683"/>
            <a:ext cx="462317" cy="250655"/>
          </a:xfrm>
          <a:prstGeom prst="rect">
            <a:avLst/>
          </a:prstGeom>
        </p:spPr>
      </p:pic>
      <p:pic>
        <p:nvPicPr>
          <p:cNvPr id="461" name="Graphic 460">
            <a:extLst>
              <a:ext uri="{FF2B5EF4-FFF2-40B4-BE49-F238E27FC236}">
                <a16:creationId xmlns:a16="http://schemas.microsoft.com/office/drawing/2014/main" id="{4E1D986D-EFA6-1DF7-3D92-92F7523E8FD6}"/>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1529021" y="19689396"/>
            <a:ext cx="462317" cy="250655"/>
          </a:xfrm>
          <a:prstGeom prst="rect">
            <a:avLst/>
          </a:prstGeom>
        </p:spPr>
      </p:pic>
      <p:pic>
        <p:nvPicPr>
          <p:cNvPr id="462" name="Graphic 461">
            <a:extLst>
              <a:ext uri="{FF2B5EF4-FFF2-40B4-BE49-F238E27FC236}">
                <a16:creationId xmlns:a16="http://schemas.microsoft.com/office/drawing/2014/main" id="{41CF9438-9588-D352-DEC2-022719B54B4D}"/>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1529021" y="20451112"/>
            <a:ext cx="462317" cy="250655"/>
          </a:xfrm>
          <a:prstGeom prst="rect">
            <a:avLst/>
          </a:prstGeom>
        </p:spPr>
      </p:pic>
      <p:pic>
        <p:nvPicPr>
          <p:cNvPr id="463" name="Graphic 462">
            <a:extLst>
              <a:ext uri="{FF2B5EF4-FFF2-40B4-BE49-F238E27FC236}">
                <a16:creationId xmlns:a16="http://schemas.microsoft.com/office/drawing/2014/main" id="{DADCD608-FC18-386C-F0BB-408271473475}"/>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11530600" y="21139172"/>
            <a:ext cx="462317" cy="250655"/>
          </a:xfrm>
          <a:prstGeom prst="rect">
            <a:avLst/>
          </a:prstGeom>
        </p:spPr>
      </p:pic>
      <p:pic>
        <p:nvPicPr>
          <p:cNvPr id="464" name="Graphic 463">
            <a:extLst>
              <a:ext uri="{FF2B5EF4-FFF2-40B4-BE49-F238E27FC236}">
                <a16:creationId xmlns:a16="http://schemas.microsoft.com/office/drawing/2014/main" id="{B0F97564-C7F7-E3AC-398B-E86CC5F25057}"/>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1351347" y="21875921"/>
            <a:ext cx="462317" cy="250655"/>
          </a:xfrm>
          <a:prstGeom prst="rect">
            <a:avLst/>
          </a:prstGeom>
        </p:spPr>
      </p:pic>
      <p:pic>
        <p:nvPicPr>
          <p:cNvPr id="465" name="Graphic 464">
            <a:extLst>
              <a:ext uri="{FF2B5EF4-FFF2-40B4-BE49-F238E27FC236}">
                <a16:creationId xmlns:a16="http://schemas.microsoft.com/office/drawing/2014/main" id="{F9D7C3E5-D50C-A5F1-0496-5071792CF55B}"/>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2026131" y="18183967"/>
            <a:ext cx="462317" cy="250655"/>
          </a:xfrm>
          <a:prstGeom prst="rect">
            <a:avLst/>
          </a:prstGeom>
        </p:spPr>
      </p:pic>
      <p:pic>
        <p:nvPicPr>
          <p:cNvPr id="466" name="Graphic 465">
            <a:extLst>
              <a:ext uri="{FF2B5EF4-FFF2-40B4-BE49-F238E27FC236}">
                <a16:creationId xmlns:a16="http://schemas.microsoft.com/office/drawing/2014/main" id="{5832703D-8745-1B1C-2C78-ECA49B2626F5}"/>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2026131" y="18945683"/>
            <a:ext cx="462317" cy="250655"/>
          </a:xfrm>
          <a:prstGeom prst="rect">
            <a:avLst/>
          </a:prstGeom>
        </p:spPr>
      </p:pic>
      <p:pic>
        <p:nvPicPr>
          <p:cNvPr id="467" name="Graphic 466">
            <a:extLst>
              <a:ext uri="{FF2B5EF4-FFF2-40B4-BE49-F238E27FC236}">
                <a16:creationId xmlns:a16="http://schemas.microsoft.com/office/drawing/2014/main" id="{1FC92BB9-B692-F526-533C-39FF2F0B9696}"/>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2026131" y="19689396"/>
            <a:ext cx="462317" cy="250655"/>
          </a:xfrm>
          <a:prstGeom prst="rect">
            <a:avLst/>
          </a:prstGeom>
        </p:spPr>
      </p:pic>
      <p:pic>
        <p:nvPicPr>
          <p:cNvPr id="468" name="Graphic 467">
            <a:extLst>
              <a:ext uri="{FF2B5EF4-FFF2-40B4-BE49-F238E27FC236}">
                <a16:creationId xmlns:a16="http://schemas.microsoft.com/office/drawing/2014/main" id="{4F55144D-0EE1-EBF6-BB86-46EEB849BD4F}"/>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2026131" y="20451112"/>
            <a:ext cx="462317" cy="250655"/>
          </a:xfrm>
          <a:prstGeom prst="rect">
            <a:avLst/>
          </a:prstGeom>
        </p:spPr>
      </p:pic>
      <p:pic>
        <p:nvPicPr>
          <p:cNvPr id="469" name="Graphic 468">
            <a:extLst>
              <a:ext uri="{FF2B5EF4-FFF2-40B4-BE49-F238E27FC236}">
                <a16:creationId xmlns:a16="http://schemas.microsoft.com/office/drawing/2014/main" id="{7D90A182-9AB1-79F3-9C39-1292278E00B2}"/>
              </a:ext>
            </a:extLst>
          </p:cNvPr>
          <p:cNvPicPr>
            <a:picLocks noChangeAspect="1"/>
          </p:cNvPicPr>
          <p:nvPr/>
        </p:nvPicPr>
        <p:blipFill>
          <a:blip r:embed="rId10">
            <a:extLst>
              <a:ext uri="{96DAC541-7B7A-43D3-8B79-37D633B846F1}">
                <asvg:svgBlip xmlns:asvg="http://schemas.microsoft.com/office/drawing/2016/SVG/main" r:embed="rId13"/>
              </a:ext>
            </a:extLst>
          </a:blip>
          <a:srcRect l="13568" r="10977"/>
          <a:stretch/>
        </p:blipFill>
        <p:spPr>
          <a:xfrm flipH="1">
            <a:off x="12039245" y="21128618"/>
            <a:ext cx="462317" cy="250655"/>
          </a:xfrm>
          <a:prstGeom prst="rect">
            <a:avLst/>
          </a:prstGeom>
        </p:spPr>
      </p:pic>
      <p:pic>
        <p:nvPicPr>
          <p:cNvPr id="470" name="Graphic 469">
            <a:extLst>
              <a:ext uri="{FF2B5EF4-FFF2-40B4-BE49-F238E27FC236}">
                <a16:creationId xmlns:a16="http://schemas.microsoft.com/office/drawing/2014/main" id="{C245F14F-349C-284C-DB2D-8EF83DB8434E}"/>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12345361" y="18190788"/>
            <a:ext cx="462317" cy="250655"/>
          </a:xfrm>
          <a:prstGeom prst="rect">
            <a:avLst/>
          </a:prstGeom>
        </p:spPr>
      </p:pic>
      <p:pic>
        <p:nvPicPr>
          <p:cNvPr id="471" name="Graphic 470">
            <a:extLst>
              <a:ext uri="{FF2B5EF4-FFF2-40B4-BE49-F238E27FC236}">
                <a16:creationId xmlns:a16="http://schemas.microsoft.com/office/drawing/2014/main" id="{87B1F122-323E-CB2A-A078-ED7044E8C663}"/>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12345361" y="18952504"/>
            <a:ext cx="462317" cy="250655"/>
          </a:xfrm>
          <a:prstGeom prst="rect">
            <a:avLst/>
          </a:prstGeom>
        </p:spPr>
      </p:pic>
      <p:pic>
        <p:nvPicPr>
          <p:cNvPr id="472" name="Graphic 471">
            <a:extLst>
              <a:ext uri="{FF2B5EF4-FFF2-40B4-BE49-F238E27FC236}">
                <a16:creationId xmlns:a16="http://schemas.microsoft.com/office/drawing/2014/main" id="{C57E9EC6-C49A-9A24-809A-8D75CA270E89}"/>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12345361" y="19696217"/>
            <a:ext cx="462317" cy="250655"/>
          </a:xfrm>
          <a:prstGeom prst="rect">
            <a:avLst/>
          </a:prstGeom>
        </p:spPr>
      </p:pic>
      <p:pic>
        <p:nvPicPr>
          <p:cNvPr id="473" name="Graphic 472">
            <a:extLst>
              <a:ext uri="{FF2B5EF4-FFF2-40B4-BE49-F238E27FC236}">
                <a16:creationId xmlns:a16="http://schemas.microsoft.com/office/drawing/2014/main" id="{D893A122-3B1D-10C7-7FE3-DFD3C7F65DFD}"/>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12345361" y="20457933"/>
            <a:ext cx="462317" cy="250655"/>
          </a:xfrm>
          <a:prstGeom prst="rect">
            <a:avLst/>
          </a:prstGeom>
        </p:spPr>
      </p:pic>
      <p:pic>
        <p:nvPicPr>
          <p:cNvPr id="475" name="Graphic 474">
            <a:extLst>
              <a:ext uri="{FF2B5EF4-FFF2-40B4-BE49-F238E27FC236}">
                <a16:creationId xmlns:a16="http://schemas.microsoft.com/office/drawing/2014/main" id="{6BFF5353-7BDC-A337-FCF1-7D4B4314CF37}"/>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2831975" y="17410728"/>
            <a:ext cx="462317" cy="250655"/>
          </a:xfrm>
          <a:prstGeom prst="rect">
            <a:avLst/>
          </a:prstGeom>
        </p:spPr>
      </p:pic>
      <p:pic>
        <p:nvPicPr>
          <p:cNvPr id="476" name="Graphic 475">
            <a:extLst>
              <a:ext uri="{FF2B5EF4-FFF2-40B4-BE49-F238E27FC236}">
                <a16:creationId xmlns:a16="http://schemas.microsoft.com/office/drawing/2014/main" id="{588AB3BA-955B-7671-5C91-9BEAF545159C}"/>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2831975" y="18194097"/>
            <a:ext cx="462317" cy="250655"/>
          </a:xfrm>
          <a:prstGeom prst="rect">
            <a:avLst/>
          </a:prstGeom>
        </p:spPr>
      </p:pic>
      <p:pic>
        <p:nvPicPr>
          <p:cNvPr id="477" name="Graphic 476">
            <a:extLst>
              <a:ext uri="{FF2B5EF4-FFF2-40B4-BE49-F238E27FC236}">
                <a16:creationId xmlns:a16="http://schemas.microsoft.com/office/drawing/2014/main" id="{B3B0E2C0-AE22-F5D8-1865-767328050B8A}"/>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2831975" y="18955813"/>
            <a:ext cx="462317" cy="250655"/>
          </a:xfrm>
          <a:prstGeom prst="rect">
            <a:avLst/>
          </a:prstGeom>
        </p:spPr>
      </p:pic>
      <p:pic>
        <p:nvPicPr>
          <p:cNvPr id="478" name="Graphic 477">
            <a:extLst>
              <a:ext uri="{FF2B5EF4-FFF2-40B4-BE49-F238E27FC236}">
                <a16:creationId xmlns:a16="http://schemas.microsoft.com/office/drawing/2014/main" id="{39FA27CD-B44A-361F-51CD-526C2FD3EE2A}"/>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2831975" y="19699526"/>
            <a:ext cx="462317" cy="250655"/>
          </a:xfrm>
          <a:prstGeom prst="rect">
            <a:avLst/>
          </a:prstGeom>
        </p:spPr>
      </p:pic>
      <p:pic>
        <p:nvPicPr>
          <p:cNvPr id="479" name="Graphic 478">
            <a:extLst>
              <a:ext uri="{FF2B5EF4-FFF2-40B4-BE49-F238E27FC236}">
                <a16:creationId xmlns:a16="http://schemas.microsoft.com/office/drawing/2014/main" id="{D227BDEF-5480-BB1B-64D5-58EFC55A0487}"/>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2831975" y="20461242"/>
            <a:ext cx="462317" cy="250655"/>
          </a:xfrm>
          <a:prstGeom prst="rect">
            <a:avLst/>
          </a:prstGeom>
        </p:spPr>
      </p:pic>
      <p:pic>
        <p:nvPicPr>
          <p:cNvPr id="480" name="Graphic 479">
            <a:extLst>
              <a:ext uri="{FF2B5EF4-FFF2-40B4-BE49-F238E27FC236}">
                <a16:creationId xmlns:a16="http://schemas.microsoft.com/office/drawing/2014/main" id="{F233DC60-9809-F3E1-77E4-D4685CAC9D3F}"/>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2845089" y="21866968"/>
            <a:ext cx="462317" cy="250655"/>
          </a:xfrm>
          <a:prstGeom prst="rect">
            <a:avLst/>
          </a:prstGeom>
        </p:spPr>
      </p:pic>
      <p:pic>
        <p:nvPicPr>
          <p:cNvPr id="482" name="Graphic 481">
            <a:extLst>
              <a:ext uri="{FF2B5EF4-FFF2-40B4-BE49-F238E27FC236}">
                <a16:creationId xmlns:a16="http://schemas.microsoft.com/office/drawing/2014/main" id="{15715C9A-A9ED-F380-DC39-798F52A84621}"/>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3328187" y="17410728"/>
            <a:ext cx="462317" cy="250655"/>
          </a:xfrm>
          <a:prstGeom prst="rect">
            <a:avLst/>
          </a:prstGeom>
        </p:spPr>
      </p:pic>
      <p:pic>
        <p:nvPicPr>
          <p:cNvPr id="483" name="Graphic 482">
            <a:extLst>
              <a:ext uri="{FF2B5EF4-FFF2-40B4-BE49-F238E27FC236}">
                <a16:creationId xmlns:a16="http://schemas.microsoft.com/office/drawing/2014/main" id="{93F146C6-58DD-1DFF-7AE3-8A2DB8E3A4CD}"/>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3328187" y="18194097"/>
            <a:ext cx="462317" cy="250655"/>
          </a:xfrm>
          <a:prstGeom prst="rect">
            <a:avLst/>
          </a:prstGeom>
        </p:spPr>
      </p:pic>
      <p:pic>
        <p:nvPicPr>
          <p:cNvPr id="484" name="Graphic 483">
            <a:extLst>
              <a:ext uri="{FF2B5EF4-FFF2-40B4-BE49-F238E27FC236}">
                <a16:creationId xmlns:a16="http://schemas.microsoft.com/office/drawing/2014/main" id="{8A68F736-BD4C-531F-A2F2-07C7E2AA0082}"/>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3328187" y="18955813"/>
            <a:ext cx="462317" cy="250655"/>
          </a:xfrm>
          <a:prstGeom prst="rect">
            <a:avLst/>
          </a:prstGeom>
        </p:spPr>
      </p:pic>
      <p:pic>
        <p:nvPicPr>
          <p:cNvPr id="485" name="Graphic 484">
            <a:extLst>
              <a:ext uri="{FF2B5EF4-FFF2-40B4-BE49-F238E27FC236}">
                <a16:creationId xmlns:a16="http://schemas.microsoft.com/office/drawing/2014/main" id="{60431820-D47B-0A38-0051-4CF1506C21CD}"/>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3328187" y="19699526"/>
            <a:ext cx="462317" cy="250655"/>
          </a:xfrm>
          <a:prstGeom prst="rect">
            <a:avLst/>
          </a:prstGeom>
        </p:spPr>
      </p:pic>
      <p:pic>
        <p:nvPicPr>
          <p:cNvPr id="486" name="Graphic 485">
            <a:extLst>
              <a:ext uri="{FF2B5EF4-FFF2-40B4-BE49-F238E27FC236}">
                <a16:creationId xmlns:a16="http://schemas.microsoft.com/office/drawing/2014/main" id="{0419B2DD-CC4F-15A8-A110-95EB25974A5E}"/>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3328187" y="20461242"/>
            <a:ext cx="462317" cy="250655"/>
          </a:xfrm>
          <a:prstGeom prst="rect">
            <a:avLst/>
          </a:prstGeom>
        </p:spPr>
      </p:pic>
      <p:pic>
        <p:nvPicPr>
          <p:cNvPr id="487" name="Graphic 486">
            <a:extLst>
              <a:ext uri="{FF2B5EF4-FFF2-40B4-BE49-F238E27FC236}">
                <a16:creationId xmlns:a16="http://schemas.microsoft.com/office/drawing/2014/main" id="{107023DD-12CF-2798-87A9-EF2B7EE339B3}"/>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3341301" y="21866968"/>
            <a:ext cx="462317" cy="250655"/>
          </a:xfrm>
          <a:prstGeom prst="rect">
            <a:avLst/>
          </a:prstGeom>
        </p:spPr>
      </p:pic>
      <p:pic>
        <p:nvPicPr>
          <p:cNvPr id="488" name="Graphic 487">
            <a:extLst>
              <a:ext uri="{FF2B5EF4-FFF2-40B4-BE49-F238E27FC236}">
                <a16:creationId xmlns:a16="http://schemas.microsoft.com/office/drawing/2014/main" id="{8CA05354-7E4C-51B4-A470-B8937B76804F}"/>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3341301" y="21138748"/>
            <a:ext cx="462317" cy="250655"/>
          </a:xfrm>
          <a:prstGeom prst="rect">
            <a:avLst/>
          </a:prstGeom>
        </p:spPr>
      </p:pic>
      <p:pic>
        <p:nvPicPr>
          <p:cNvPr id="489" name="Graphic 488">
            <a:extLst>
              <a:ext uri="{FF2B5EF4-FFF2-40B4-BE49-F238E27FC236}">
                <a16:creationId xmlns:a16="http://schemas.microsoft.com/office/drawing/2014/main" id="{85D42C2C-4786-0CB6-F792-EBBAAA0E8A90}"/>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3937731" y="17410728"/>
            <a:ext cx="462317" cy="250655"/>
          </a:xfrm>
          <a:prstGeom prst="rect">
            <a:avLst/>
          </a:prstGeom>
        </p:spPr>
      </p:pic>
      <p:pic>
        <p:nvPicPr>
          <p:cNvPr id="490" name="Graphic 489">
            <a:extLst>
              <a:ext uri="{FF2B5EF4-FFF2-40B4-BE49-F238E27FC236}">
                <a16:creationId xmlns:a16="http://schemas.microsoft.com/office/drawing/2014/main" id="{F3E18288-168A-439E-C846-694AC0C2CEE6}"/>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3937731" y="18194097"/>
            <a:ext cx="462317" cy="250655"/>
          </a:xfrm>
          <a:prstGeom prst="rect">
            <a:avLst/>
          </a:prstGeom>
        </p:spPr>
      </p:pic>
      <p:pic>
        <p:nvPicPr>
          <p:cNvPr id="491" name="Graphic 490">
            <a:extLst>
              <a:ext uri="{FF2B5EF4-FFF2-40B4-BE49-F238E27FC236}">
                <a16:creationId xmlns:a16="http://schemas.microsoft.com/office/drawing/2014/main" id="{089FFC79-D3C1-5815-5A58-41B9BF2391C9}"/>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3937731" y="18955813"/>
            <a:ext cx="462317" cy="250655"/>
          </a:xfrm>
          <a:prstGeom prst="rect">
            <a:avLst/>
          </a:prstGeom>
        </p:spPr>
      </p:pic>
      <p:pic>
        <p:nvPicPr>
          <p:cNvPr id="492" name="Graphic 491">
            <a:extLst>
              <a:ext uri="{FF2B5EF4-FFF2-40B4-BE49-F238E27FC236}">
                <a16:creationId xmlns:a16="http://schemas.microsoft.com/office/drawing/2014/main" id="{0E0CC899-9A66-48F6-BA64-4276D48F06F2}"/>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3937731" y="19699526"/>
            <a:ext cx="462317" cy="250655"/>
          </a:xfrm>
          <a:prstGeom prst="rect">
            <a:avLst/>
          </a:prstGeom>
        </p:spPr>
      </p:pic>
      <p:pic>
        <p:nvPicPr>
          <p:cNvPr id="493" name="Graphic 492">
            <a:extLst>
              <a:ext uri="{FF2B5EF4-FFF2-40B4-BE49-F238E27FC236}">
                <a16:creationId xmlns:a16="http://schemas.microsoft.com/office/drawing/2014/main" id="{7136FDFD-085C-7A76-5046-69AC2B1462C8}"/>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3937731" y="20461242"/>
            <a:ext cx="462317" cy="250655"/>
          </a:xfrm>
          <a:prstGeom prst="rect">
            <a:avLst/>
          </a:prstGeom>
        </p:spPr>
      </p:pic>
      <p:pic>
        <p:nvPicPr>
          <p:cNvPr id="494" name="Graphic 493">
            <a:extLst>
              <a:ext uri="{FF2B5EF4-FFF2-40B4-BE49-F238E27FC236}">
                <a16:creationId xmlns:a16="http://schemas.microsoft.com/office/drawing/2014/main" id="{FF252562-9E86-79DD-9D82-2BE0BD9A54D5}"/>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3950845" y="21866968"/>
            <a:ext cx="462317" cy="250655"/>
          </a:xfrm>
          <a:prstGeom prst="rect">
            <a:avLst/>
          </a:prstGeom>
        </p:spPr>
      </p:pic>
      <p:pic>
        <p:nvPicPr>
          <p:cNvPr id="495" name="Graphic 494">
            <a:extLst>
              <a:ext uri="{FF2B5EF4-FFF2-40B4-BE49-F238E27FC236}">
                <a16:creationId xmlns:a16="http://schemas.microsoft.com/office/drawing/2014/main" id="{E7B319A1-EF30-3BB6-467F-9B1E769C6141}"/>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3950845" y="21138748"/>
            <a:ext cx="462317" cy="250655"/>
          </a:xfrm>
          <a:prstGeom prst="rect">
            <a:avLst/>
          </a:prstGeom>
        </p:spPr>
      </p:pic>
      <p:pic>
        <p:nvPicPr>
          <p:cNvPr id="496" name="Graphic 495">
            <a:extLst>
              <a:ext uri="{FF2B5EF4-FFF2-40B4-BE49-F238E27FC236}">
                <a16:creationId xmlns:a16="http://schemas.microsoft.com/office/drawing/2014/main" id="{75F0E0D5-5C26-D4BF-E524-E823B5F0472D}"/>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4604481" y="17411262"/>
            <a:ext cx="462317" cy="250655"/>
          </a:xfrm>
          <a:prstGeom prst="rect">
            <a:avLst/>
          </a:prstGeom>
        </p:spPr>
      </p:pic>
      <p:pic>
        <p:nvPicPr>
          <p:cNvPr id="497" name="Graphic 496">
            <a:extLst>
              <a:ext uri="{FF2B5EF4-FFF2-40B4-BE49-F238E27FC236}">
                <a16:creationId xmlns:a16="http://schemas.microsoft.com/office/drawing/2014/main" id="{5EC7FEF8-DFEB-E6BB-8B2E-80EB22B36D62}"/>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4604481" y="18194631"/>
            <a:ext cx="462317" cy="250655"/>
          </a:xfrm>
          <a:prstGeom prst="rect">
            <a:avLst/>
          </a:prstGeom>
        </p:spPr>
      </p:pic>
      <p:pic>
        <p:nvPicPr>
          <p:cNvPr id="498" name="Graphic 497">
            <a:extLst>
              <a:ext uri="{FF2B5EF4-FFF2-40B4-BE49-F238E27FC236}">
                <a16:creationId xmlns:a16="http://schemas.microsoft.com/office/drawing/2014/main" id="{85CBA92F-EE21-D421-7C48-726E49E8E572}"/>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4604481" y="18956347"/>
            <a:ext cx="462317" cy="250655"/>
          </a:xfrm>
          <a:prstGeom prst="rect">
            <a:avLst/>
          </a:prstGeom>
        </p:spPr>
      </p:pic>
      <p:pic>
        <p:nvPicPr>
          <p:cNvPr id="499" name="Graphic 498">
            <a:extLst>
              <a:ext uri="{FF2B5EF4-FFF2-40B4-BE49-F238E27FC236}">
                <a16:creationId xmlns:a16="http://schemas.microsoft.com/office/drawing/2014/main" id="{BB5A2130-F27A-A40C-F5B9-737D16EABCB7}"/>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4604481" y="19700060"/>
            <a:ext cx="462317" cy="250655"/>
          </a:xfrm>
          <a:prstGeom prst="rect">
            <a:avLst/>
          </a:prstGeom>
        </p:spPr>
      </p:pic>
      <p:pic>
        <p:nvPicPr>
          <p:cNvPr id="500" name="Graphic 499">
            <a:extLst>
              <a:ext uri="{FF2B5EF4-FFF2-40B4-BE49-F238E27FC236}">
                <a16:creationId xmlns:a16="http://schemas.microsoft.com/office/drawing/2014/main" id="{5539EA42-2B5A-321D-24D5-F67A3527E5AD}"/>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4604481" y="20461776"/>
            <a:ext cx="462317" cy="250655"/>
          </a:xfrm>
          <a:prstGeom prst="rect">
            <a:avLst/>
          </a:prstGeom>
        </p:spPr>
      </p:pic>
      <p:pic>
        <p:nvPicPr>
          <p:cNvPr id="501" name="Graphic 500">
            <a:extLst>
              <a:ext uri="{FF2B5EF4-FFF2-40B4-BE49-F238E27FC236}">
                <a16:creationId xmlns:a16="http://schemas.microsoft.com/office/drawing/2014/main" id="{577979FF-642B-E6BA-650A-CAF534C2A478}"/>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4617595" y="21867502"/>
            <a:ext cx="462317" cy="250655"/>
          </a:xfrm>
          <a:prstGeom prst="rect">
            <a:avLst/>
          </a:prstGeom>
        </p:spPr>
      </p:pic>
      <p:pic>
        <p:nvPicPr>
          <p:cNvPr id="502" name="Graphic 501">
            <a:extLst>
              <a:ext uri="{FF2B5EF4-FFF2-40B4-BE49-F238E27FC236}">
                <a16:creationId xmlns:a16="http://schemas.microsoft.com/office/drawing/2014/main" id="{A908EB0C-291B-850F-7BE9-3A0BA4EB04B0}"/>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4617595" y="21139282"/>
            <a:ext cx="462317" cy="250655"/>
          </a:xfrm>
          <a:prstGeom prst="rect">
            <a:avLst/>
          </a:prstGeom>
        </p:spPr>
      </p:pic>
      <p:pic>
        <p:nvPicPr>
          <p:cNvPr id="503" name="Graphic 502">
            <a:extLst>
              <a:ext uri="{FF2B5EF4-FFF2-40B4-BE49-F238E27FC236}">
                <a16:creationId xmlns:a16="http://schemas.microsoft.com/office/drawing/2014/main" id="{8039EC53-4A87-B677-B61F-848C6B0CB60B}"/>
              </a:ext>
            </a:extLst>
          </p:cNvPr>
          <p:cNvPicPr>
            <a:picLocks noChangeAspect="1"/>
          </p:cNvPicPr>
          <p:nvPr/>
        </p:nvPicPr>
        <p:blipFill>
          <a:blip r:embed="rId10">
            <a:extLst>
              <a:ext uri="{96DAC541-7B7A-43D3-8B79-37D633B846F1}">
                <asvg:svgBlip xmlns:asvg="http://schemas.microsoft.com/office/drawing/2016/SVG/main" r:embed="rId13"/>
              </a:ext>
            </a:extLst>
          </a:blip>
          <a:srcRect l="13568" r="10977"/>
          <a:stretch/>
        </p:blipFill>
        <p:spPr>
          <a:xfrm flipH="1">
            <a:off x="15206064" y="17407448"/>
            <a:ext cx="462317" cy="250655"/>
          </a:xfrm>
          <a:prstGeom prst="rect">
            <a:avLst/>
          </a:prstGeom>
        </p:spPr>
      </p:pic>
      <p:pic>
        <p:nvPicPr>
          <p:cNvPr id="504" name="Graphic 503">
            <a:extLst>
              <a:ext uri="{FF2B5EF4-FFF2-40B4-BE49-F238E27FC236}">
                <a16:creationId xmlns:a16="http://schemas.microsoft.com/office/drawing/2014/main" id="{3BF28128-6AE5-7512-72BD-51DDB583E4F5}"/>
              </a:ext>
            </a:extLst>
          </p:cNvPr>
          <p:cNvPicPr>
            <a:picLocks noChangeAspect="1"/>
          </p:cNvPicPr>
          <p:nvPr/>
        </p:nvPicPr>
        <p:blipFill>
          <a:blip r:embed="rId10">
            <a:extLst>
              <a:ext uri="{96DAC541-7B7A-43D3-8B79-37D633B846F1}">
                <asvg:svgBlip xmlns:asvg="http://schemas.microsoft.com/office/drawing/2016/SVG/main" r:embed="rId13"/>
              </a:ext>
            </a:extLst>
          </a:blip>
          <a:srcRect l="13568" r="10977"/>
          <a:stretch/>
        </p:blipFill>
        <p:spPr>
          <a:xfrm flipH="1">
            <a:off x="15206064" y="18190817"/>
            <a:ext cx="462317" cy="250655"/>
          </a:xfrm>
          <a:prstGeom prst="rect">
            <a:avLst/>
          </a:prstGeom>
        </p:spPr>
      </p:pic>
      <p:pic>
        <p:nvPicPr>
          <p:cNvPr id="505" name="Graphic 504">
            <a:extLst>
              <a:ext uri="{FF2B5EF4-FFF2-40B4-BE49-F238E27FC236}">
                <a16:creationId xmlns:a16="http://schemas.microsoft.com/office/drawing/2014/main" id="{D8015E05-A167-1F37-B551-8E7A203BC5F8}"/>
              </a:ext>
            </a:extLst>
          </p:cNvPr>
          <p:cNvPicPr>
            <a:picLocks noChangeAspect="1"/>
          </p:cNvPicPr>
          <p:nvPr/>
        </p:nvPicPr>
        <p:blipFill>
          <a:blip r:embed="rId10">
            <a:extLst>
              <a:ext uri="{96DAC541-7B7A-43D3-8B79-37D633B846F1}">
                <asvg:svgBlip xmlns:asvg="http://schemas.microsoft.com/office/drawing/2016/SVG/main" r:embed="rId13"/>
              </a:ext>
            </a:extLst>
          </a:blip>
          <a:srcRect l="13568" r="10977"/>
          <a:stretch/>
        </p:blipFill>
        <p:spPr>
          <a:xfrm flipH="1">
            <a:off x="15206064" y="18952533"/>
            <a:ext cx="462317" cy="250655"/>
          </a:xfrm>
          <a:prstGeom prst="rect">
            <a:avLst/>
          </a:prstGeom>
        </p:spPr>
      </p:pic>
      <p:pic>
        <p:nvPicPr>
          <p:cNvPr id="506" name="Graphic 505">
            <a:extLst>
              <a:ext uri="{FF2B5EF4-FFF2-40B4-BE49-F238E27FC236}">
                <a16:creationId xmlns:a16="http://schemas.microsoft.com/office/drawing/2014/main" id="{74823089-E173-4289-77F0-740821B86F2C}"/>
              </a:ext>
            </a:extLst>
          </p:cNvPr>
          <p:cNvPicPr>
            <a:picLocks noChangeAspect="1"/>
          </p:cNvPicPr>
          <p:nvPr/>
        </p:nvPicPr>
        <p:blipFill>
          <a:blip r:embed="rId10">
            <a:extLst>
              <a:ext uri="{96DAC541-7B7A-43D3-8B79-37D633B846F1}">
                <asvg:svgBlip xmlns:asvg="http://schemas.microsoft.com/office/drawing/2016/SVG/main" r:embed="rId13"/>
              </a:ext>
            </a:extLst>
          </a:blip>
          <a:srcRect l="13568" r="10977"/>
          <a:stretch/>
        </p:blipFill>
        <p:spPr>
          <a:xfrm flipH="1">
            <a:off x="15206064" y="19696246"/>
            <a:ext cx="462317" cy="250655"/>
          </a:xfrm>
          <a:prstGeom prst="rect">
            <a:avLst/>
          </a:prstGeom>
        </p:spPr>
      </p:pic>
      <p:pic>
        <p:nvPicPr>
          <p:cNvPr id="507" name="Graphic 506">
            <a:extLst>
              <a:ext uri="{FF2B5EF4-FFF2-40B4-BE49-F238E27FC236}">
                <a16:creationId xmlns:a16="http://schemas.microsoft.com/office/drawing/2014/main" id="{A6B5DC8E-7893-E032-46B7-30A2B9DE0315}"/>
              </a:ext>
            </a:extLst>
          </p:cNvPr>
          <p:cNvPicPr>
            <a:picLocks noChangeAspect="1"/>
          </p:cNvPicPr>
          <p:nvPr/>
        </p:nvPicPr>
        <p:blipFill>
          <a:blip r:embed="rId10">
            <a:extLst>
              <a:ext uri="{96DAC541-7B7A-43D3-8B79-37D633B846F1}">
                <asvg:svgBlip xmlns:asvg="http://schemas.microsoft.com/office/drawing/2016/SVG/main" r:embed="rId13"/>
              </a:ext>
            </a:extLst>
          </a:blip>
          <a:srcRect l="13568" r="10977"/>
          <a:stretch/>
        </p:blipFill>
        <p:spPr>
          <a:xfrm flipH="1">
            <a:off x="15206064" y="20457962"/>
            <a:ext cx="462317" cy="250655"/>
          </a:xfrm>
          <a:prstGeom prst="rect">
            <a:avLst/>
          </a:prstGeom>
        </p:spPr>
      </p:pic>
      <p:pic>
        <p:nvPicPr>
          <p:cNvPr id="508" name="Graphic 507">
            <a:extLst>
              <a:ext uri="{FF2B5EF4-FFF2-40B4-BE49-F238E27FC236}">
                <a16:creationId xmlns:a16="http://schemas.microsoft.com/office/drawing/2014/main" id="{37FE0767-6F71-F82F-E059-D2DFF88C469A}"/>
              </a:ext>
            </a:extLst>
          </p:cNvPr>
          <p:cNvPicPr>
            <a:picLocks noChangeAspect="1"/>
          </p:cNvPicPr>
          <p:nvPr/>
        </p:nvPicPr>
        <p:blipFill>
          <a:blip r:embed="rId10">
            <a:extLst>
              <a:ext uri="{96DAC541-7B7A-43D3-8B79-37D633B846F1}">
                <asvg:svgBlip xmlns:asvg="http://schemas.microsoft.com/office/drawing/2016/SVG/main" r:embed="rId13"/>
              </a:ext>
            </a:extLst>
          </a:blip>
          <a:srcRect l="13568" r="10977"/>
          <a:stretch/>
        </p:blipFill>
        <p:spPr>
          <a:xfrm flipH="1">
            <a:off x="15219178" y="21135468"/>
            <a:ext cx="462317" cy="250655"/>
          </a:xfrm>
          <a:prstGeom prst="rect">
            <a:avLst/>
          </a:prstGeom>
        </p:spPr>
      </p:pic>
      <p:pic>
        <p:nvPicPr>
          <p:cNvPr id="509" name="Graphic 508">
            <a:extLst>
              <a:ext uri="{FF2B5EF4-FFF2-40B4-BE49-F238E27FC236}">
                <a16:creationId xmlns:a16="http://schemas.microsoft.com/office/drawing/2014/main" id="{CB84DC27-255E-0925-6706-B512A4C07289}"/>
              </a:ext>
            </a:extLst>
          </p:cNvPr>
          <p:cNvPicPr>
            <a:picLocks noChangeAspect="1"/>
          </p:cNvPicPr>
          <p:nvPr/>
        </p:nvPicPr>
        <p:blipFill>
          <a:blip r:embed="rId10">
            <a:extLst>
              <a:ext uri="{96DAC541-7B7A-43D3-8B79-37D633B846F1}">
                <asvg:svgBlip xmlns:asvg="http://schemas.microsoft.com/office/drawing/2016/SVG/main" r:embed="rId13"/>
              </a:ext>
            </a:extLst>
          </a:blip>
          <a:srcRect l="13568" r="10977"/>
          <a:stretch/>
        </p:blipFill>
        <p:spPr>
          <a:xfrm flipH="1">
            <a:off x="15135021" y="21866968"/>
            <a:ext cx="462317" cy="250655"/>
          </a:xfrm>
          <a:prstGeom prst="rect">
            <a:avLst/>
          </a:prstGeom>
        </p:spPr>
      </p:pic>
      <p:pic>
        <p:nvPicPr>
          <p:cNvPr id="510" name="Graphic 509">
            <a:extLst>
              <a:ext uri="{FF2B5EF4-FFF2-40B4-BE49-F238E27FC236}">
                <a16:creationId xmlns:a16="http://schemas.microsoft.com/office/drawing/2014/main" id="{F5ECF629-5600-983F-FFA3-5E49705E7D6E}"/>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6160076" y="21866967"/>
            <a:ext cx="462317" cy="250655"/>
          </a:xfrm>
          <a:prstGeom prst="rect">
            <a:avLst/>
          </a:prstGeom>
        </p:spPr>
      </p:pic>
      <p:pic>
        <p:nvPicPr>
          <p:cNvPr id="511" name="Graphic 510">
            <a:extLst>
              <a:ext uri="{FF2B5EF4-FFF2-40B4-BE49-F238E27FC236}">
                <a16:creationId xmlns:a16="http://schemas.microsoft.com/office/drawing/2014/main" id="{8BC93B4B-9BCD-6307-261B-9D8ED65D191E}"/>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6953973" y="21884566"/>
            <a:ext cx="462317" cy="250655"/>
          </a:xfrm>
          <a:prstGeom prst="rect">
            <a:avLst/>
          </a:prstGeom>
        </p:spPr>
      </p:pic>
      <p:pic>
        <p:nvPicPr>
          <p:cNvPr id="512" name="Graphic 511">
            <a:extLst>
              <a:ext uri="{FF2B5EF4-FFF2-40B4-BE49-F238E27FC236}">
                <a16:creationId xmlns:a16="http://schemas.microsoft.com/office/drawing/2014/main" id="{2ADAC152-A537-0947-CFCE-F4C3825E4E3A}"/>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6893406" y="17418807"/>
            <a:ext cx="462317" cy="250655"/>
          </a:xfrm>
          <a:prstGeom prst="rect">
            <a:avLst/>
          </a:prstGeom>
        </p:spPr>
      </p:pic>
      <p:pic>
        <p:nvPicPr>
          <p:cNvPr id="513" name="Graphic 512">
            <a:extLst>
              <a:ext uri="{FF2B5EF4-FFF2-40B4-BE49-F238E27FC236}">
                <a16:creationId xmlns:a16="http://schemas.microsoft.com/office/drawing/2014/main" id="{4FA401CD-28EB-3779-517B-8902BA0C8FE3}"/>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6893406" y="18202176"/>
            <a:ext cx="462317" cy="250655"/>
          </a:xfrm>
          <a:prstGeom prst="rect">
            <a:avLst/>
          </a:prstGeom>
        </p:spPr>
      </p:pic>
      <p:pic>
        <p:nvPicPr>
          <p:cNvPr id="514" name="Graphic 513">
            <a:extLst>
              <a:ext uri="{FF2B5EF4-FFF2-40B4-BE49-F238E27FC236}">
                <a16:creationId xmlns:a16="http://schemas.microsoft.com/office/drawing/2014/main" id="{01FD069E-5062-C374-1DB0-ABD8FB21EF0C}"/>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6893406" y="18963892"/>
            <a:ext cx="462317" cy="250655"/>
          </a:xfrm>
          <a:prstGeom prst="rect">
            <a:avLst/>
          </a:prstGeom>
        </p:spPr>
      </p:pic>
      <p:pic>
        <p:nvPicPr>
          <p:cNvPr id="515" name="Graphic 514">
            <a:extLst>
              <a:ext uri="{FF2B5EF4-FFF2-40B4-BE49-F238E27FC236}">
                <a16:creationId xmlns:a16="http://schemas.microsoft.com/office/drawing/2014/main" id="{49E38C35-79F9-E6BB-E110-2CC018B9EF6D}"/>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6893406" y="19707605"/>
            <a:ext cx="462317" cy="250655"/>
          </a:xfrm>
          <a:prstGeom prst="rect">
            <a:avLst/>
          </a:prstGeom>
        </p:spPr>
      </p:pic>
      <p:pic>
        <p:nvPicPr>
          <p:cNvPr id="516" name="Graphic 515">
            <a:extLst>
              <a:ext uri="{FF2B5EF4-FFF2-40B4-BE49-F238E27FC236}">
                <a16:creationId xmlns:a16="http://schemas.microsoft.com/office/drawing/2014/main" id="{EDFCA189-6102-ECB1-599F-1E653687F07C}"/>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6893406" y="20469321"/>
            <a:ext cx="462317" cy="250655"/>
          </a:xfrm>
          <a:prstGeom prst="rect">
            <a:avLst/>
          </a:prstGeom>
        </p:spPr>
      </p:pic>
      <p:pic>
        <p:nvPicPr>
          <p:cNvPr id="517" name="Graphic 516">
            <a:extLst>
              <a:ext uri="{FF2B5EF4-FFF2-40B4-BE49-F238E27FC236}">
                <a16:creationId xmlns:a16="http://schemas.microsoft.com/office/drawing/2014/main" id="{154E2A63-A893-8BDF-B046-E75C304FBE9E}"/>
              </a:ext>
            </a:extLst>
          </p:cNvPr>
          <p:cNvPicPr>
            <a:picLocks noChangeAspect="1"/>
          </p:cNvPicPr>
          <p:nvPr/>
        </p:nvPicPr>
        <p:blipFill>
          <a:blip r:embed="rId8">
            <a:extLst>
              <a:ext uri="{96DAC541-7B7A-43D3-8B79-37D633B846F1}">
                <asvg:svgBlip xmlns:asvg="http://schemas.microsoft.com/office/drawing/2016/SVG/main" r:embed="rId9"/>
              </a:ext>
            </a:extLst>
          </a:blip>
          <a:srcRect l="13568" r="10977"/>
          <a:stretch/>
        </p:blipFill>
        <p:spPr>
          <a:xfrm flipH="1">
            <a:off x="16906520" y="21146827"/>
            <a:ext cx="462317" cy="250655"/>
          </a:xfrm>
          <a:prstGeom prst="rect">
            <a:avLst/>
          </a:prstGeom>
        </p:spPr>
      </p:pic>
      <p:pic>
        <p:nvPicPr>
          <p:cNvPr id="518" name="Graphic 517">
            <a:extLst>
              <a:ext uri="{FF2B5EF4-FFF2-40B4-BE49-F238E27FC236}">
                <a16:creationId xmlns:a16="http://schemas.microsoft.com/office/drawing/2014/main" id="{2E34BB02-4B56-C8CE-4D27-71BFA593D8B7}"/>
              </a:ext>
            </a:extLst>
          </p:cNvPr>
          <p:cNvPicPr>
            <a:picLocks noChangeAspect="1"/>
          </p:cNvPicPr>
          <p:nvPr/>
        </p:nvPicPr>
        <p:blipFill>
          <a:blip r:embed="rId10">
            <a:extLst>
              <a:ext uri="{96DAC541-7B7A-43D3-8B79-37D633B846F1}">
                <asvg:svgBlip xmlns:asvg="http://schemas.microsoft.com/office/drawing/2016/SVG/main" r:embed="rId13"/>
              </a:ext>
            </a:extLst>
          </a:blip>
          <a:srcRect l="13568" r="10977"/>
          <a:stretch/>
        </p:blipFill>
        <p:spPr>
          <a:xfrm flipH="1">
            <a:off x="17435460" y="17419648"/>
            <a:ext cx="462317" cy="250655"/>
          </a:xfrm>
          <a:prstGeom prst="rect">
            <a:avLst/>
          </a:prstGeom>
        </p:spPr>
      </p:pic>
      <p:pic>
        <p:nvPicPr>
          <p:cNvPr id="519" name="Graphic 518">
            <a:extLst>
              <a:ext uri="{FF2B5EF4-FFF2-40B4-BE49-F238E27FC236}">
                <a16:creationId xmlns:a16="http://schemas.microsoft.com/office/drawing/2014/main" id="{8B67A97B-B1A2-72E7-7672-95288DF4FF8F}"/>
              </a:ext>
            </a:extLst>
          </p:cNvPr>
          <p:cNvPicPr>
            <a:picLocks noChangeAspect="1"/>
          </p:cNvPicPr>
          <p:nvPr/>
        </p:nvPicPr>
        <p:blipFill>
          <a:blip r:embed="rId10">
            <a:extLst>
              <a:ext uri="{96DAC541-7B7A-43D3-8B79-37D633B846F1}">
                <asvg:svgBlip xmlns:asvg="http://schemas.microsoft.com/office/drawing/2016/SVG/main" r:embed="rId13"/>
              </a:ext>
            </a:extLst>
          </a:blip>
          <a:srcRect l="13568" r="10977"/>
          <a:stretch/>
        </p:blipFill>
        <p:spPr>
          <a:xfrm flipH="1">
            <a:off x="17435460" y="18203017"/>
            <a:ext cx="462317" cy="250655"/>
          </a:xfrm>
          <a:prstGeom prst="rect">
            <a:avLst/>
          </a:prstGeom>
        </p:spPr>
      </p:pic>
      <p:pic>
        <p:nvPicPr>
          <p:cNvPr id="520" name="Graphic 519">
            <a:extLst>
              <a:ext uri="{FF2B5EF4-FFF2-40B4-BE49-F238E27FC236}">
                <a16:creationId xmlns:a16="http://schemas.microsoft.com/office/drawing/2014/main" id="{C731D524-A339-969C-068F-0FE17C3E1DF8}"/>
              </a:ext>
            </a:extLst>
          </p:cNvPr>
          <p:cNvPicPr>
            <a:picLocks noChangeAspect="1"/>
          </p:cNvPicPr>
          <p:nvPr/>
        </p:nvPicPr>
        <p:blipFill>
          <a:blip r:embed="rId10">
            <a:extLst>
              <a:ext uri="{96DAC541-7B7A-43D3-8B79-37D633B846F1}">
                <asvg:svgBlip xmlns:asvg="http://schemas.microsoft.com/office/drawing/2016/SVG/main" r:embed="rId13"/>
              </a:ext>
            </a:extLst>
          </a:blip>
          <a:srcRect l="13568" r="10977"/>
          <a:stretch/>
        </p:blipFill>
        <p:spPr>
          <a:xfrm flipH="1">
            <a:off x="17435460" y="18964733"/>
            <a:ext cx="462317" cy="250655"/>
          </a:xfrm>
          <a:prstGeom prst="rect">
            <a:avLst/>
          </a:prstGeom>
        </p:spPr>
      </p:pic>
      <p:pic>
        <p:nvPicPr>
          <p:cNvPr id="521" name="Graphic 520">
            <a:extLst>
              <a:ext uri="{FF2B5EF4-FFF2-40B4-BE49-F238E27FC236}">
                <a16:creationId xmlns:a16="http://schemas.microsoft.com/office/drawing/2014/main" id="{E6ABEB2F-1D6C-DC39-990B-9ACC7487E99D}"/>
              </a:ext>
            </a:extLst>
          </p:cNvPr>
          <p:cNvPicPr>
            <a:picLocks noChangeAspect="1"/>
          </p:cNvPicPr>
          <p:nvPr/>
        </p:nvPicPr>
        <p:blipFill>
          <a:blip r:embed="rId10">
            <a:extLst>
              <a:ext uri="{96DAC541-7B7A-43D3-8B79-37D633B846F1}">
                <asvg:svgBlip xmlns:asvg="http://schemas.microsoft.com/office/drawing/2016/SVG/main" r:embed="rId13"/>
              </a:ext>
            </a:extLst>
          </a:blip>
          <a:srcRect l="13568" r="10977"/>
          <a:stretch/>
        </p:blipFill>
        <p:spPr>
          <a:xfrm flipH="1">
            <a:off x="17435460" y="19708446"/>
            <a:ext cx="462317" cy="250655"/>
          </a:xfrm>
          <a:prstGeom prst="rect">
            <a:avLst/>
          </a:prstGeom>
        </p:spPr>
      </p:pic>
      <p:pic>
        <p:nvPicPr>
          <p:cNvPr id="522" name="Graphic 521">
            <a:extLst>
              <a:ext uri="{FF2B5EF4-FFF2-40B4-BE49-F238E27FC236}">
                <a16:creationId xmlns:a16="http://schemas.microsoft.com/office/drawing/2014/main" id="{692BAAA8-3C5E-216A-6610-51333FBB678C}"/>
              </a:ext>
            </a:extLst>
          </p:cNvPr>
          <p:cNvPicPr>
            <a:picLocks noChangeAspect="1"/>
          </p:cNvPicPr>
          <p:nvPr/>
        </p:nvPicPr>
        <p:blipFill>
          <a:blip r:embed="rId10">
            <a:extLst>
              <a:ext uri="{96DAC541-7B7A-43D3-8B79-37D633B846F1}">
                <asvg:svgBlip xmlns:asvg="http://schemas.microsoft.com/office/drawing/2016/SVG/main" r:embed="rId13"/>
              </a:ext>
            </a:extLst>
          </a:blip>
          <a:srcRect l="13568" r="10977"/>
          <a:stretch/>
        </p:blipFill>
        <p:spPr>
          <a:xfrm flipH="1">
            <a:off x="17435460" y="20470162"/>
            <a:ext cx="462317" cy="250655"/>
          </a:xfrm>
          <a:prstGeom prst="rect">
            <a:avLst/>
          </a:prstGeom>
        </p:spPr>
      </p:pic>
      <p:pic>
        <p:nvPicPr>
          <p:cNvPr id="523" name="Graphic 522">
            <a:extLst>
              <a:ext uri="{FF2B5EF4-FFF2-40B4-BE49-F238E27FC236}">
                <a16:creationId xmlns:a16="http://schemas.microsoft.com/office/drawing/2014/main" id="{0764145A-52D1-7925-A7F9-B42505B65D6F}"/>
              </a:ext>
            </a:extLst>
          </p:cNvPr>
          <p:cNvPicPr>
            <a:picLocks noChangeAspect="1"/>
          </p:cNvPicPr>
          <p:nvPr/>
        </p:nvPicPr>
        <p:blipFill>
          <a:blip r:embed="rId10">
            <a:extLst>
              <a:ext uri="{96DAC541-7B7A-43D3-8B79-37D633B846F1}">
                <asvg:svgBlip xmlns:asvg="http://schemas.microsoft.com/office/drawing/2016/SVG/main" r:embed="rId13"/>
              </a:ext>
            </a:extLst>
          </a:blip>
          <a:srcRect l="13568" r="10977"/>
          <a:stretch/>
        </p:blipFill>
        <p:spPr>
          <a:xfrm flipH="1">
            <a:off x="17448574" y="21875888"/>
            <a:ext cx="462317" cy="250655"/>
          </a:xfrm>
          <a:prstGeom prst="rect">
            <a:avLst/>
          </a:prstGeom>
        </p:spPr>
      </p:pic>
      <p:pic>
        <p:nvPicPr>
          <p:cNvPr id="524" name="Graphic 523">
            <a:extLst>
              <a:ext uri="{FF2B5EF4-FFF2-40B4-BE49-F238E27FC236}">
                <a16:creationId xmlns:a16="http://schemas.microsoft.com/office/drawing/2014/main" id="{E73AE247-AC30-C1FB-7245-668A7618E49C}"/>
              </a:ext>
            </a:extLst>
          </p:cNvPr>
          <p:cNvPicPr>
            <a:picLocks noChangeAspect="1"/>
          </p:cNvPicPr>
          <p:nvPr/>
        </p:nvPicPr>
        <p:blipFill>
          <a:blip r:embed="rId10">
            <a:extLst>
              <a:ext uri="{96DAC541-7B7A-43D3-8B79-37D633B846F1}">
                <asvg:svgBlip xmlns:asvg="http://schemas.microsoft.com/office/drawing/2016/SVG/main" r:embed="rId13"/>
              </a:ext>
            </a:extLst>
          </a:blip>
          <a:srcRect l="13568" r="10977"/>
          <a:stretch/>
        </p:blipFill>
        <p:spPr>
          <a:xfrm flipH="1">
            <a:off x="17448574" y="21147668"/>
            <a:ext cx="462317" cy="250655"/>
          </a:xfrm>
          <a:prstGeom prst="rect">
            <a:avLst/>
          </a:prstGeom>
        </p:spPr>
      </p:pic>
      <p:pic>
        <p:nvPicPr>
          <p:cNvPr id="525" name="Graphic 524">
            <a:extLst>
              <a:ext uri="{FF2B5EF4-FFF2-40B4-BE49-F238E27FC236}">
                <a16:creationId xmlns:a16="http://schemas.microsoft.com/office/drawing/2014/main" id="{84E04518-A950-10B9-CB93-6A8FA17BF5DE}"/>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18716149" y="17410728"/>
            <a:ext cx="462317" cy="250655"/>
          </a:xfrm>
          <a:prstGeom prst="rect">
            <a:avLst/>
          </a:prstGeom>
        </p:spPr>
      </p:pic>
      <p:pic>
        <p:nvPicPr>
          <p:cNvPr id="526" name="Graphic 525">
            <a:extLst>
              <a:ext uri="{FF2B5EF4-FFF2-40B4-BE49-F238E27FC236}">
                <a16:creationId xmlns:a16="http://schemas.microsoft.com/office/drawing/2014/main" id="{BAE8AC20-3C30-F515-0494-7D9666BDDB34}"/>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18716149" y="18194097"/>
            <a:ext cx="462317" cy="250655"/>
          </a:xfrm>
          <a:prstGeom prst="rect">
            <a:avLst/>
          </a:prstGeom>
        </p:spPr>
      </p:pic>
      <p:pic>
        <p:nvPicPr>
          <p:cNvPr id="527" name="Graphic 526">
            <a:extLst>
              <a:ext uri="{FF2B5EF4-FFF2-40B4-BE49-F238E27FC236}">
                <a16:creationId xmlns:a16="http://schemas.microsoft.com/office/drawing/2014/main" id="{36317B49-D7B7-C04B-F97F-FCC9F7D8AD9F}"/>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18716149" y="18955813"/>
            <a:ext cx="462317" cy="250655"/>
          </a:xfrm>
          <a:prstGeom prst="rect">
            <a:avLst/>
          </a:prstGeom>
        </p:spPr>
      </p:pic>
      <p:pic>
        <p:nvPicPr>
          <p:cNvPr id="528" name="Graphic 527">
            <a:extLst>
              <a:ext uri="{FF2B5EF4-FFF2-40B4-BE49-F238E27FC236}">
                <a16:creationId xmlns:a16="http://schemas.microsoft.com/office/drawing/2014/main" id="{A24CF445-EBCD-763A-8A71-9A39D1AB2ED7}"/>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18716149" y="19699526"/>
            <a:ext cx="462317" cy="250655"/>
          </a:xfrm>
          <a:prstGeom prst="rect">
            <a:avLst/>
          </a:prstGeom>
        </p:spPr>
      </p:pic>
      <p:pic>
        <p:nvPicPr>
          <p:cNvPr id="529" name="Graphic 528">
            <a:extLst>
              <a:ext uri="{FF2B5EF4-FFF2-40B4-BE49-F238E27FC236}">
                <a16:creationId xmlns:a16="http://schemas.microsoft.com/office/drawing/2014/main" id="{F3433C8A-DFEA-5412-3FDB-B95E58FE02A8}"/>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18716149" y="20461242"/>
            <a:ext cx="462317" cy="250655"/>
          </a:xfrm>
          <a:prstGeom prst="rect">
            <a:avLst/>
          </a:prstGeom>
        </p:spPr>
      </p:pic>
      <p:pic>
        <p:nvPicPr>
          <p:cNvPr id="530" name="Graphic 529">
            <a:extLst>
              <a:ext uri="{FF2B5EF4-FFF2-40B4-BE49-F238E27FC236}">
                <a16:creationId xmlns:a16="http://schemas.microsoft.com/office/drawing/2014/main" id="{25B4C763-2120-8963-E1B0-DF23E2446537}"/>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18729263" y="21866968"/>
            <a:ext cx="462317" cy="250655"/>
          </a:xfrm>
          <a:prstGeom prst="rect">
            <a:avLst/>
          </a:prstGeom>
        </p:spPr>
      </p:pic>
      <p:pic>
        <p:nvPicPr>
          <p:cNvPr id="531" name="Graphic 530">
            <a:extLst>
              <a:ext uri="{FF2B5EF4-FFF2-40B4-BE49-F238E27FC236}">
                <a16:creationId xmlns:a16="http://schemas.microsoft.com/office/drawing/2014/main" id="{2614EE80-3C33-C0BE-74FA-2C4AA2402174}"/>
              </a:ext>
            </a:extLst>
          </p:cNvPr>
          <p:cNvPicPr>
            <a:picLocks noChangeAspect="1"/>
          </p:cNvPicPr>
          <p:nvPr/>
        </p:nvPicPr>
        <p:blipFill>
          <a:blip r:embed="rId8">
            <a:extLst>
              <a:ext uri="{96DAC541-7B7A-43D3-8B79-37D633B846F1}">
                <asvg:svgBlip xmlns:asvg="http://schemas.microsoft.com/office/drawing/2016/SVG/main" r:embed="rId12"/>
              </a:ext>
            </a:extLst>
          </a:blip>
          <a:srcRect l="13568" r="10977"/>
          <a:stretch/>
        </p:blipFill>
        <p:spPr>
          <a:xfrm flipH="1">
            <a:off x="18729263" y="21138748"/>
            <a:ext cx="462317" cy="250655"/>
          </a:xfrm>
          <a:prstGeom prst="rect">
            <a:avLst/>
          </a:prstGeom>
        </p:spPr>
      </p:pic>
      <p:pic>
        <p:nvPicPr>
          <p:cNvPr id="532" name="Graphic 531">
            <a:extLst>
              <a:ext uri="{FF2B5EF4-FFF2-40B4-BE49-F238E27FC236}">
                <a16:creationId xmlns:a16="http://schemas.microsoft.com/office/drawing/2014/main" id="{FE3FA38F-46C4-83FB-E618-800EF9E6DCA0}"/>
              </a:ext>
            </a:extLst>
          </p:cNvPr>
          <p:cNvPicPr>
            <a:picLocks noChangeAspect="1"/>
          </p:cNvPicPr>
          <p:nvPr/>
        </p:nvPicPr>
        <p:blipFill>
          <a:blip r:embed="rId10">
            <a:extLst>
              <a:ext uri="{96DAC541-7B7A-43D3-8B79-37D633B846F1}">
                <asvg:svgBlip xmlns:asvg="http://schemas.microsoft.com/office/drawing/2016/SVG/main" r:embed="rId13"/>
              </a:ext>
            </a:extLst>
          </a:blip>
          <a:srcRect l="13568" r="10977"/>
          <a:stretch/>
        </p:blipFill>
        <p:spPr>
          <a:xfrm flipH="1">
            <a:off x="19407477" y="17427924"/>
            <a:ext cx="462317" cy="250655"/>
          </a:xfrm>
          <a:prstGeom prst="rect">
            <a:avLst/>
          </a:prstGeom>
        </p:spPr>
      </p:pic>
      <p:pic>
        <p:nvPicPr>
          <p:cNvPr id="533" name="Graphic 532">
            <a:extLst>
              <a:ext uri="{FF2B5EF4-FFF2-40B4-BE49-F238E27FC236}">
                <a16:creationId xmlns:a16="http://schemas.microsoft.com/office/drawing/2014/main" id="{595FA105-AE29-76D5-B572-70EC4327EF0F}"/>
              </a:ext>
            </a:extLst>
          </p:cNvPr>
          <p:cNvPicPr>
            <a:picLocks noChangeAspect="1"/>
          </p:cNvPicPr>
          <p:nvPr/>
        </p:nvPicPr>
        <p:blipFill>
          <a:blip r:embed="rId10">
            <a:extLst>
              <a:ext uri="{96DAC541-7B7A-43D3-8B79-37D633B846F1}">
                <asvg:svgBlip xmlns:asvg="http://schemas.microsoft.com/office/drawing/2016/SVG/main" r:embed="rId13"/>
              </a:ext>
            </a:extLst>
          </a:blip>
          <a:srcRect l="13568" r="10977"/>
          <a:stretch/>
        </p:blipFill>
        <p:spPr>
          <a:xfrm flipH="1">
            <a:off x="19407477" y="18211293"/>
            <a:ext cx="462317" cy="250655"/>
          </a:xfrm>
          <a:prstGeom prst="rect">
            <a:avLst/>
          </a:prstGeom>
        </p:spPr>
      </p:pic>
      <p:pic>
        <p:nvPicPr>
          <p:cNvPr id="534" name="Graphic 533">
            <a:extLst>
              <a:ext uri="{FF2B5EF4-FFF2-40B4-BE49-F238E27FC236}">
                <a16:creationId xmlns:a16="http://schemas.microsoft.com/office/drawing/2014/main" id="{F4D9980E-2988-9437-DABA-20B2F06E0574}"/>
              </a:ext>
            </a:extLst>
          </p:cNvPr>
          <p:cNvPicPr>
            <a:picLocks noChangeAspect="1"/>
          </p:cNvPicPr>
          <p:nvPr/>
        </p:nvPicPr>
        <p:blipFill>
          <a:blip r:embed="rId10">
            <a:extLst>
              <a:ext uri="{96DAC541-7B7A-43D3-8B79-37D633B846F1}">
                <asvg:svgBlip xmlns:asvg="http://schemas.microsoft.com/office/drawing/2016/SVG/main" r:embed="rId13"/>
              </a:ext>
            </a:extLst>
          </a:blip>
          <a:srcRect l="13568" r="10977"/>
          <a:stretch/>
        </p:blipFill>
        <p:spPr>
          <a:xfrm flipH="1">
            <a:off x="19407477" y="18973009"/>
            <a:ext cx="462317" cy="250655"/>
          </a:xfrm>
          <a:prstGeom prst="rect">
            <a:avLst/>
          </a:prstGeom>
        </p:spPr>
      </p:pic>
      <p:pic>
        <p:nvPicPr>
          <p:cNvPr id="535" name="Graphic 534">
            <a:extLst>
              <a:ext uri="{FF2B5EF4-FFF2-40B4-BE49-F238E27FC236}">
                <a16:creationId xmlns:a16="http://schemas.microsoft.com/office/drawing/2014/main" id="{517B6A59-F0E1-280E-B537-6D9A2D2BEAC3}"/>
              </a:ext>
            </a:extLst>
          </p:cNvPr>
          <p:cNvPicPr>
            <a:picLocks noChangeAspect="1"/>
          </p:cNvPicPr>
          <p:nvPr/>
        </p:nvPicPr>
        <p:blipFill>
          <a:blip r:embed="rId10">
            <a:extLst>
              <a:ext uri="{96DAC541-7B7A-43D3-8B79-37D633B846F1}">
                <asvg:svgBlip xmlns:asvg="http://schemas.microsoft.com/office/drawing/2016/SVG/main" r:embed="rId13"/>
              </a:ext>
            </a:extLst>
          </a:blip>
          <a:srcRect l="13568" r="10977"/>
          <a:stretch/>
        </p:blipFill>
        <p:spPr>
          <a:xfrm flipH="1">
            <a:off x="19407477" y="19716722"/>
            <a:ext cx="462317" cy="250655"/>
          </a:xfrm>
          <a:prstGeom prst="rect">
            <a:avLst/>
          </a:prstGeom>
        </p:spPr>
      </p:pic>
      <p:pic>
        <p:nvPicPr>
          <p:cNvPr id="536" name="Graphic 535">
            <a:extLst>
              <a:ext uri="{FF2B5EF4-FFF2-40B4-BE49-F238E27FC236}">
                <a16:creationId xmlns:a16="http://schemas.microsoft.com/office/drawing/2014/main" id="{AC6BBF5C-C62E-CC12-C18C-5572CF2E1643}"/>
              </a:ext>
            </a:extLst>
          </p:cNvPr>
          <p:cNvPicPr>
            <a:picLocks noChangeAspect="1"/>
          </p:cNvPicPr>
          <p:nvPr/>
        </p:nvPicPr>
        <p:blipFill>
          <a:blip r:embed="rId10">
            <a:extLst>
              <a:ext uri="{96DAC541-7B7A-43D3-8B79-37D633B846F1}">
                <asvg:svgBlip xmlns:asvg="http://schemas.microsoft.com/office/drawing/2016/SVG/main" r:embed="rId13"/>
              </a:ext>
            </a:extLst>
          </a:blip>
          <a:srcRect l="13568" r="10977"/>
          <a:stretch/>
        </p:blipFill>
        <p:spPr>
          <a:xfrm flipH="1">
            <a:off x="19407477" y="20478438"/>
            <a:ext cx="462317" cy="250655"/>
          </a:xfrm>
          <a:prstGeom prst="rect">
            <a:avLst/>
          </a:prstGeom>
        </p:spPr>
      </p:pic>
      <p:pic>
        <p:nvPicPr>
          <p:cNvPr id="538" name="Graphic 537">
            <a:extLst>
              <a:ext uri="{FF2B5EF4-FFF2-40B4-BE49-F238E27FC236}">
                <a16:creationId xmlns:a16="http://schemas.microsoft.com/office/drawing/2014/main" id="{58D659A7-B17C-41F2-E1DF-B03D2BB1D97C}"/>
              </a:ext>
            </a:extLst>
          </p:cNvPr>
          <p:cNvPicPr>
            <a:picLocks noChangeAspect="1"/>
          </p:cNvPicPr>
          <p:nvPr/>
        </p:nvPicPr>
        <p:blipFill>
          <a:blip r:embed="rId10">
            <a:extLst>
              <a:ext uri="{96DAC541-7B7A-43D3-8B79-37D633B846F1}">
                <asvg:svgBlip xmlns:asvg="http://schemas.microsoft.com/office/drawing/2016/SVG/main" r:embed="rId13"/>
              </a:ext>
            </a:extLst>
          </a:blip>
          <a:srcRect l="13568" r="10977"/>
          <a:stretch/>
        </p:blipFill>
        <p:spPr>
          <a:xfrm flipH="1">
            <a:off x="19420591" y="21155944"/>
            <a:ext cx="462317" cy="250655"/>
          </a:xfrm>
          <a:prstGeom prst="rect">
            <a:avLst/>
          </a:prstGeom>
        </p:spPr>
      </p:pic>
      <p:sp>
        <p:nvSpPr>
          <p:cNvPr id="539" name="TextBox 538">
            <a:extLst>
              <a:ext uri="{FF2B5EF4-FFF2-40B4-BE49-F238E27FC236}">
                <a16:creationId xmlns:a16="http://schemas.microsoft.com/office/drawing/2014/main" id="{3D437000-D59A-DC63-E257-C05A6202776D}"/>
              </a:ext>
            </a:extLst>
          </p:cNvPr>
          <p:cNvSpPr txBox="1"/>
          <p:nvPr/>
        </p:nvSpPr>
        <p:spPr>
          <a:xfrm>
            <a:off x="2291478" y="21759301"/>
            <a:ext cx="596818" cy="400110"/>
          </a:xfrm>
          <a:prstGeom prst="rect">
            <a:avLst/>
          </a:prstGeom>
          <a:noFill/>
        </p:spPr>
        <p:txBody>
          <a:bodyPr wrap="square" rtlCol="0">
            <a:spAutoFit/>
          </a:bodyPr>
          <a:lstStyle/>
          <a:p>
            <a:r>
              <a:rPr lang="en-GB" sz="2000">
                <a:latin typeface="Calibri" panose="020F0502020204030204" pitchFamily="34" charset="0"/>
                <a:ea typeface="Calibri" panose="020F0502020204030204" pitchFamily="34" charset="0"/>
                <a:cs typeface="Calibri" panose="020F0502020204030204" pitchFamily="34" charset="0"/>
              </a:rPr>
              <a:t>*</a:t>
            </a:r>
          </a:p>
        </p:txBody>
      </p:sp>
      <p:sp>
        <p:nvSpPr>
          <p:cNvPr id="540" name="TextBox 539">
            <a:extLst>
              <a:ext uri="{FF2B5EF4-FFF2-40B4-BE49-F238E27FC236}">
                <a16:creationId xmlns:a16="http://schemas.microsoft.com/office/drawing/2014/main" id="{B8FA9A3D-3495-CD6A-A490-F1F61E783C48}"/>
              </a:ext>
            </a:extLst>
          </p:cNvPr>
          <p:cNvSpPr txBox="1"/>
          <p:nvPr/>
        </p:nvSpPr>
        <p:spPr>
          <a:xfrm>
            <a:off x="2732744" y="21761294"/>
            <a:ext cx="596818" cy="400110"/>
          </a:xfrm>
          <a:prstGeom prst="rect">
            <a:avLst/>
          </a:prstGeom>
          <a:noFill/>
        </p:spPr>
        <p:txBody>
          <a:bodyPr wrap="square" rtlCol="0">
            <a:spAutoFit/>
          </a:bodyPr>
          <a:lstStyle/>
          <a:p>
            <a:r>
              <a:rPr lang="en-GB" sz="2000">
                <a:latin typeface="Calibri" panose="020F0502020204030204" pitchFamily="34" charset="0"/>
                <a:ea typeface="Calibri" panose="020F0502020204030204" pitchFamily="34" charset="0"/>
                <a:cs typeface="Calibri" panose="020F0502020204030204" pitchFamily="34" charset="0"/>
              </a:rPr>
              <a:t>*</a:t>
            </a:r>
          </a:p>
        </p:txBody>
      </p:sp>
      <p:sp>
        <p:nvSpPr>
          <p:cNvPr id="541" name="TextBox 540">
            <a:extLst>
              <a:ext uri="{FF2B5EF4-FFF2-40B4-BE49-F238E27FC236}">
                <a16:creationId xmlns:a16="http://schemas.microsoft.com/office/drawing/2014/main" id="{4C5CEFD2-36A2-2306-B73F-5AF166482879}"/>
              </a:ext>
            </a:extLst>
          </p:cNvPr>
          <p:cNvSpPr txBox="1"/>
          <p:nvPr/>
        </p:nvSpPr>
        <p:spPr>
          <a:xfrm>
            <a:off x="4286529" y="21758119"/>
            <a:ext cx="596818" cy="400110"/>
          </a:xfrm>
          <a:prstGeom prst="rect">
            <a:avLst/>
          </a:prstGeom>
          <a:noFill/>
        </p:spPr>
        <p:txBody>
          <a:bodyPr wrap="square" rtlCol="0">
            <a:spAutoFit/>
          </a:bodyPr>
          <a:lstStyle/>
          <a:p>
            <a:r>
              <a:rPr lang="en-GB" sz="2000">
                <a:latin typeface="Calibri" panose="020F0502020204030204" pitchFamily="34" charset="0"/>
                <a:ea typeface="Calibri" panose="020F0502020204030204" pitchFamily="34" charset="0"/>
                <a:cs typeface="Calibri" panose="020F0502020204030204" pitchFamily="34" charset="0"/>
              </a:rPr>
              <a:t>*</a:t>
            </a:r>
          </a:p>
        </p:txBody>
      </p:sp>
      <p:sp>
        <p:nvSpPr>
          <p:cNvPr id="542" name="TextBox 541">
            <a:extLst>
              <a:ext uri="{FF2B5EF4-FFF2-40B4-BE49-F238E27FC236}">
                <a16:creationId xmlns:a16="http://schemas.microsoft.com/office/drawing/2014/main" id="{5D764CC1-BDC1-7865-4D8C-F66FEF1A52DD}"/>
              </a:ext>
            </a:extLst>
          </p:cNvPr>
          <p:cNvSpPr txBox="1"/>
          <p:nvPr/>
        </p:nvSpPr>
        <p:spPr>
          <a:xfrm>
            <a:off x="18650297" y="17320366"/>
            <a:ext cx="596818" cy="400110"/>
          </a:xfrm>
          <a:prstGeom prst="rect">
            <a:avLst/>
          </a:prstGeom>
          <a:noFill/>
        </p:spPr>
        <p:txBody>
          <a:bodyPr wrap="square" rtlCol="0">
            <a:spAutoFit/>
          </a:bodyPr>
          <a:lstStyle/>
          <a:p>
            <a:r>
              <a:rPr lang="en-GB" sz="2000">
                <a:latin typeface="Calibri" panose="020F0502020204030204" pitchFamily="34" charset="0"/>
                <a:ea typeface="Calibri" panose="020F0502020204030204" pitchFamily="34" charset="0"/>
                <a:cs typeface="Calibri" panose="020F0502020204030204" pitchFamily="34" charset="0"/>
              </a:rPr>
              <a:t>*</a:t>
            </a:r>
          </a:p>
        </p:txBody>
      </p:sp>
      <p:sp>
        <p:nvSpPr>
          <p:cNvPr id="543" name="TextBox 542">
            <a:extLst>
              <a:ext uri="{FF2B5EF4-FFF2-40B4-BE49-F238E27FC236}">
                <a16:creationId xmlns:a16="http://schemas.microsoft.com/office/drawing/2014/main" id="{35FAA47C-D709-F4F3-04B4-62482DABC249}"/>
              </a:ext>
            </a:extLst>
          </p:cNvPr>
          <p:cNvSpPr txBox="1"/>
          <p:nvPr/>
        </p:nvSpPr>
        <p:spPr>
          <a:xfrm>
            <a:off x="19361497" y="17337480"/>
            <a:ext cx="596818" cy="400110"/>
          </a:xfrm>
          <a:prstGeom prst="rect">
            <a:avLst/>
          </a:prstGeom>
          <a:noFill/>
        </p:spPr>
        <p:txBody>
          <a:bodyPr wrap="square" rtlCol="0">
            <a:spAutoFit/>
          </a:bodyPr>
          <a:lstStyle/>
          <a:p>
            <a:r>
              <a:rPr lang="en-GB" sz="2000">
                <a:latin typeface="Calibri" panose="020F0502020204030204" pitchFamily="34" charset="0"/>
                <a:ea typeface="Calibri" panose="020F0502020204030204" pitchFamily="34" charset="0"/>
                <a:cs typeface="Calibri" panose="020F0502020204030204" pitchFamily="34" charset="0"/>
              </a:rPr>
              <a:t>*</a:t>
            </a:r>
          </a:p>
        </p:txBody>
      </p:sp>
      <p:sp>
        <p:nvSpPr>
          <p:cNvPr id="544" name="TextBox 543">
            <a:extLst>
              <a:ext uri="{FF2B5EF4-FFF2-40B4-BE49-F238E27FC236}">
                <a16:creationId xmlns:a16="http://schemas.microsoft.com/office/drawing/2014/main" id="{B9E5AB39-0765-0DA5-AFAC-1F9F0608AAE4}"/>
              </a:ext>
            </a:extLst>
          </p:cNvPr>
          <p:cNvSpPr txBox="1"/>
          <p:nvPr/>
        </p:nvSpPr>
        <p:spPr>
          <a:xfrm>
            <a:off x="19342447" y="18109239"/>
            <a:ext cx="596818" cy="400110"/>
          </a:xfrm>
          <a:prstGeom prst="rect">
            <a:avLst/>
          </a:prstGeom>
          <a:noFill/>
        </p:spPr>
        <p:txBody>
          <a:bodyPr wrap="square" rtlCol="0">
            <a:spAutoFit/>
          </a:bodyPr>
          <a:lstStyle/>
          <a:p>
            <a:r>
              <a:rPr lang="en-GB" sz="2000">
                <a:latin typeface="Calibri" panose="020F0502020204030204" pitchFamily="34" charset="0"/>
                <a:ea typeface="Calibri" panose="020F0502020204030204" pitchFamily="34" charset="0"/>
                <a:cs typeface="Calibri" panose="020F0502020204030204" pitchFamily="34" charset="0"/>
              </a:rPr>
              <a:t>*</a:t>
            </a:r>
          </a:p>
        </p:txBody>
      </p:sp>
      <p:sp>
        <p:nvSpPr>
          <p:cNvPr id="545" name="TextBox 544">
            <a:extLst>
              <a:ext uri="{FF2B5EF4-FFF2-40B4-BE49-F238E27FC236}">
                <a16:creationId xmlns:a16="http://schemas.microsoft.com/office/drawing/2014/main" id="{BDE87657-7A62-20E9-6F01-3DEF9E888B87}"/>
              </a:ext>
            </a:extLst>
          </p:cNvPr>
          <p:cNvSpPr txBox="1"/>
          <p:nvPr/>
        </p:nvSpPr>
        <p:spPr>
          <a:xfrm>
            <a:off x="18631247" y="18109239"/>
            <a:ext cx="596818" cy="400110"/>
          </a:xfrm>
          <a:prstGeom prst="rect">
            <a:avLst/>
          </a:prstGeom>
          <a:noFill/>
        </p:spPr>
        <p:txBody>
          <a:bodyPr wrap="square" rtlCol="0">
            <a:spAutoFit/>
          </a:bodyPr>
          <a:lstStyle/>
          <a:p>
            <a:r>
              <a:rPr lang="en-GB" sz="2000">
                <a:latin typeface="Calibri" panose="020F0502020204030204" pitchFamily="34" charset="0"/>
                <a:ea typeface="Calibri" panose="020F0502020204030204" pitchFamily="34" charset="0"/>
                <a:cs typeface="Calibri" panose="020F0502020204030204" pitchFamily="34" charset="0"/>
              </a:rPr>
              <a:t>*</a:t>
            </a:r>
          </a:p>
        </p:txBody>
      </p:sp>
      <p:sp>
        <p:nvSpPr>
          <p:cNvPr id="546" name="TextBox 545">
            <a:extLst>
              <a:ext uri="{FF2B5EF4-FFF2-40B4-BE49-F238E27FC236}">
                <a16:creationId xmlns:a16="http://schemas.microsoft.com/office/drawing/2014/main" id="{63052EC8-921A-5525-9F08-2E20CA5B707D}"/>
              </a:ext>
            </a:extLst>
          </p:cNvPr>
          <p:cNvSpPr txBox="1"/>
          <p:nvPr/>
        </p:nvSpPr>
        <p:spPr>
          <a:xfrm>
            <a:off x="19367847" y="18863049"/>
            <a:ext cx="596818" cy="400110"/>
          </a:xfrm>
          <a:prstGeom prst="rect">
            <a:avLst/>
          </a:prstGeom>
          <a:noFill/>
        </p:spPr>
        <p:txBody>
          <a:bodyPr wrap="square" rtlCol="0">
            <a:spAutoFit/>
          </a:bodyPr>
          <a:lstStyle/>
          <a:p>
            <a:r>
              <a:rPr lang="en-GB" sz="2000">
                <a:latin typeface="Calibri" panose="020F0502020204030204" pitchFamily="34" charset="0"/>
                <a:ea typeface="Calibri" panose="020F0502020204030204" pitchFamily="34" charset="0"/>
                <a:cs typeface="Calibri" panose="020F0502020204030204" pitchFamily="34" charset="0"/>
              </a:rPr>
              <a:t>*</a:t>
            </a:r>
          </a:p>
        </p:txBody>
      </p:sp>
      <p:sp>
        <p:nvSpPr>
          <p:cNvPr id="547" name="TextBox 546">
            <a:extLst>
              <a:ext uri="{FF2B5EF4-FFF2-40B4-BE49-F238E27FC236}">
                <a16:creationId xmlns:a16="http://schemas.microsoft.com/office/drawing/2014/main" id="{8167F56A-4AAA-09E0-6613-0D8FA1FFC0C3}"/>
              </a:ext>
            </a:extLst>
          </p:cNvPr>
          <p:cNvSpPr txBox="1"/>
          <p:nvPr/>
        </p:nvSpPr>
        <p:spPr>
          <a:xfrm>
            <a:off x="18656647" y="18863049"/>
            <a:ext cx="596818" cy="400110"/>
          </a:xfrm>
          <a:prstGeom prst="rect">
            <a:avLst/>
          </a:prstGeom>
          <a:noFill/>
        </p:spPr>
        <p:txBody>
          <a:bodyPr wrap="square" rtlCol="0">
            <a:spAutoFit/>
          </a:bodyPr>
          <a:lstStyle/>
          <a:p>
            <a:r>
              <a:rPr lang="en-GB" sz="2000">
                <a:latin typeface="Calibri" panose="020F0502020204030204" pitchFamily="34" charset="0"/>
                <a:ea typeface="Calibri" panose="020F0502020204030204" pitchFamily="34" charset="0"/>
                <a:cs typeface="Calibri" panose="020F0502020204030204" pitchFamily="34" charset="0"/>
              </a:rPr>
              <a:t>*</a:t>
            </a:r>
          </a:p>
        </p:txBody>
      </p:sp>
      <p:sp>
        <p:nvSpPr>
          <p:cNvPr id="548" name="TextBox 547">
            <a:extLst>
              <a:ext uri="{FF2B5EF4-FFF2-40B4-BE49-F238E27FC236}">
                <a16:creationId xmlns:a16="http://schemas.microsoft.com/office/drawing/2014/main" id="{263FE9A1-B8D3-FDF2-B65A-F559ADC1267F}"/>
              </a:ext>
            </a:extLst>
          </p:cNvPr>
          <p:cNvSpPr txBox="1"/>
          <p:nvPr/>
        </p:nvSpPr>
        <p:spPr>
          <a:xfrm>
            <a:off x="19355147" y="19618699"/>
            <a:ext cx="596818" cy="400110"/>
          </a:xfrm>
          <a:prstGeom prst="rect">
            <a:avLst/>
          </a:prstGeom>
          <a:noFill/>
        </p:spPr>
        <p:txBody>
          <a:bodyPr wrap="square" rtlCol="0">
            <a:spAutoFit/>
          </a:bodyPr>
          <a:lstStyle/>
          <a:p>
            <a:r>
              <a:rPr lang="en-GB" sz="2000">
                <a:latin typeface="Calibri" panose="020F0502020204030204" pitchFamily="34" charset="0"/>
                <a:ea typeface="Calibri" panose="020F0502020204030204" pitchFamily="34" charset="0"/>
                <a:cs typeface="Calibri" panose="020F0502020204030204" pitchFamily="34" charset="0"/>
              </a:rPr>
              <a:t>*</a:t>
            </a:r>
          </a:p>
        </p:txBody>
      </p:sp>
      <p:sp>
        <p:nvSpPr>
          <p:cNvPr id="549" name="TextBox 548">
            <a:extLst>
              <a:ext uri="{FF2B5EF4-FFF2-40B4-BE49-F238E27FC236}">
                <a16:creationId xmlns:a16="http://schemas.microsoft.com/office/drawing/2014/main" id="{C8163FE1-48B3-7A88-3367-CA222A86721A}"/>
              </a:ext>
            </a:extLst>
          </p:cNvPr>
          <p:cNvSpPr txBox="1"/>
          <p:nvPr/>
        </p:nvSpPr>
        <p:spPr>
          <a:xfrm>
            <a:off x="18643947" y="19618699"/>
            <a:ext cx="596818" cy="400110"/>
          </a:xfrm>
          <a:prstGeom prst="rect">
            <a:avLst/>
          </a:prstGeom>
          <a:noFill/>
        </p:spPr>
        <p:txBody>
          <a:bodyPr wrap="square" rtlCol="0">
            <a:spAutoFit/>
          </a:bodyPr>
          <a:lstStyle/>
          <a:p>
            <a:r>
              <a:rPr lang="en-GB" sz="2000">
                <a:latin typeface="Calibri" panose="020F0502020204030204" pitchFamily="34" charset="0"/>
                <a:ea typeface="Calibri" panose="020F0502020204030204" pitchFamily="34" charset="0"/>
                <a:cs typeface="Calibri" panose="020F0502020204030204" pitchFamily="34" charset="0"/>
              </a:rPr>
              <a:t>*</a:t>
            </a:r>
          </a:p>
        </p:txBody>
      </p:sp>
      <p:sp>
        <p:nvSpPr>
          <p:cNvPr id="550" name="TextBox 549">
            <a:extLst>
              <a:ext uri="{FF2B5EF4-FFF2-40B4-BE49-F238E27FC236}">
                <a16:creationId xmlns:a16="http://schemas.microsoft.com/office/drawing/2014/main" id="{0147F060-4DB4-9592-B514-1900F9F7571C}"/>
              </a:ext>
            </a:extLst>
          </p:cNvPr>
          <p:cNvSpPr txBox="1"/>
          <p:nvPr/>
        </p:nvSpPr>
        <p:spPr>
          <a:xfrm>
            <a:off x="19361497" y="20367999"/>
            <a:ext cx="596818" cy="400110"/>
          </a:xfrm>
          <a:prstGeom prst="rect">
            <a:avLst/>
          </a:prstGeom>
          <a:noFill/>
        </p:spPr>
        <p:txBody>
          <a:bodyPr wrap="square" rtlCol="0">
            <a:spAutoFit/>
          </a:bodyPr>
          <a:lstStyle/>
          <a:p>
            <a:r>
              <a:rPr lang="en-GB" sz="2000">
                <a:latin typeface="Calibri" panose="020F0502020204030204" pitchFamily="34" charset="0"/>
                <a:ea typeface="Calibri" panose="020F0502020204030204" pitchFamily="34" charset="0"/>
                <a:cs typeface="Calibri" panose="020F0502020204030204" pitchFamily="34" charset="0"/>
              </a:rPr>
              <a:t>*</a:t>
            </a:r>
          </a:p>
        </p:txBody>
      </p:sp>
      <p:sp>
        <p:nvSpPr>
          <p:cNvPr id="551" name="TextBox 550">
            <a:extLst>
              <a:ext uri="{FF2B5EF4-FFF2-40B4-BE49-F238E27FC236}">
                <a16:creationId xmlns:a16="http://schemas.microsoft.com/office/drawing/2014/main" id="{C9112203-CDCC-6D2C-9749-768AC42DC769}"/>
              </a:ext>
            </a:extLst>
          </p:cNvPr>
          <p:cNvSpPr txBox="1"/>
          <p:nvPr/>
        </p:nvSpPr>
        <p:spPr>
          <a:xfrm>
            <a:off x="18650297" y="20367999"/>
            <a:ext cx="596818" cy="400110"/>
          </a:xfrm>
          <a:prstGeom prst="rect">
            <a:avLst/>
          </a:prstGeom>
          <a:noFill/>
        </p:spPr>
        <p:txBody>
          <a:bodyPr wrap="square" rtlCol="0">
            <a:spAutoFit/>
          </a:bodyPr>
          <a:lstStyle/>
          <a:p>
            <a:r>
              <a:rPr lang="en-GB" sz="2000">
                <a:latin typeface="Calibri" panose="020F0502020204030204" pitchFamily="34" charset="0"/>
                <a:ea typeface="Calibri" panose="020F0502020204030204" pitchFamily="34" charset="0"/>
                <a:cs typeface="Calibri" panose="020F0502020204030204" pitchFamily="34" charset="0"/>
              </a:rPr>
              <a:t>*</a:t>
            </a:r>
          </a:p>
        </p:txBody>
      </p:sp>
      <p:sp>
        <p:nvSpPr>
          <p:cNvPr id="552" name="TextBox 551">
            <a:extLst>
              <a:ext uri="{FF2B5EF4-FFF2-40B4-BE49-F238E27FC236}">
                <a16:creationId xmlns:a16="http://schemas.microsoft.com/office/drawing/2014/main" id="{3F84EB23-8239-6B10-88ED-32EA29635C42}"/>
              </a:ext>
            </a:extLst>
          </p:cNvPr>
          <p:cNvSpPr txBox="1"/>
          <p:nvPr/>
        </p:nvSpPr>
        <p:spPr>
          <a:xfrm>
            <a:off x="19348797" y="21072849"/>
            <a:ext cx="596818" cy="400110"/>
          </a:xfrm>
          <a:prstGeom prst="rect">
            <a:avLst/>
          </a:prstGeom>
          <a:noFill/>
        </p:spPr>
        <p:txBody>
          <a:bodyPr wrap="square" rtlCol="0">
            <a:spAutoFit/>
          </a:bodyPr>
          <a:lstStyle/>
          <a:p>
            <a:r>
              <a:rPr lang="en-GB" sz="2000">
                <a:latin typeface="Calibri" panose="020F0502020204030204" pitchFamily="34" charset="0"/>
                <a:ea typeface="Calibri" panose="020F0502020204030204" pitchFamily="34" charset="0"/>
                <a:cs typeface="Calibri" panose="020F0502020204030204" pitchFamily="34" charset="0"/>
              </a:rPr>
              <a:t>*</a:t>
            </a:r>
          </a:p>
        </p:txBody>
      </p:sp>
      <p:sp>
        <p:nvSpPr>
          <p:cNvPr id="553" name="TextBox 552">
            <a:extLst>
              <a:ext uri="{FF2B5EF4-FFF2-40B4-BE49-F238E27FC236}">
                <a16:creationId xmlns:a16="http://schemas.microsoft.com/office/drawing/2014/main" id="{CF3C1D64-E03F-0BB0-915A-E78CD7A78F55}"/>
              </a:ext>
            </a:extLst>
          </p:cNvPr>
          <p:cNvSpPr txBox="1"/>
          <p:nvPr/>
        </p:nvSpPr>
        <p:spPr>
          <a:xfrm>
            <a:off x="18669347" y="21045395"/>
            <a:ext cx="596818" cy="400110"/>
          </a:xfrm>
          <a:prstGeom prst="rect">
            <a:avLst/>
          </a:prstGeom>
          <a:noFill/>
        </p:spPr>
        <p:txBody>
          <a:bodyPr wrap="square" rtlCol="0">
            <a:spAutoFit/>
          </a:bodyPr>
          <a:lstStyle/>
          <a:p>
            <a:r>
              <a:rPr lang="en-GB" sz="2000">
                <a:latin typeface="Calibri" panose="020F0502020204030204" pitchFamily="34" charset="0"/>
                <a:ea typeface="Calibri" panose="020F0502020204030204" pitchFamily="34" charset="0"/>
                <a:cs typeface="Calibri" panose="020F0502020204030204" pitchFamily="34" charset="0"/>
              </a:rPr>
              <a:t>*</a:t>
            </a:r>
          </a:p>
        </p:txBody>
      </p:sp>
      <p:sp>
        <p:nvSpPr>
          <p:cNvPr id="554" name="TextBox 553">
            <a:extLst>
              <a:ext uri="{FF2B5EF4-FFF2-40B4-BE49-F238E27FC236}">
                <a16:creationId xmlns:a16="http://schemas.microsoft.com/office/drawing/2014/main" id="{48A1E5D1-4C3C-26E2-0624-36DFD6F3EE20}"/>
              </a:ext>
            </a:extLst>
          </p:cNvPr>
          <p:cNvSpPr txBox="1"/>
          <p:nvPr/>
        </p:nvSpPr>
        <p:spPr>
          <a:xfrm>
            <a:off x="18656647" y="21797120"/>
            <a:ext cx="596818" cy="400110"/>
          </a:xfrm>
          <a:prstGeom prst="rect">
            <a:avLst/>
          </a:prstGeom>
          <a:noFill/>
        </p:spPr>
        <p:txBody>
          <a:bodyPr wrap="square" rtlCol="0">
            <a:spAutoFit/>
          </a:bodyPr>
          <a:lstStyle/>
          <a:p>
            <a:r>
              <a:rPr lang="en-GB" sz="2000">
                <a:latin typeface="Calibri" panose="020F0502020204030204" pitchFamily="34" charset="0"/>
                <a:ea typeface="Calibri" panose="020F0502020204030204" pitchFamily="34" charset="0"/>
                <a:cs typeface="Calibri" panose="020F0502020204030204" pitchFamily="34" charset="0"/>
              </a:rPr>
              <a:t>*</a:t>
            </a:r>
          </a:p>
        </p:txBody>
      </p:sp>
      <p:sp>
        <p:nvSpPr>
          <p:cNvPr id="555" name="TextBox 554">
            <a:extLst>
              <a:ext uri="{FF2B5EF4-FFF2-40B4-BE49-F238E27FC236}">
                <a16:creationId xmlns:a16="http://schemas.microsoft.com/office/drawing/2014/main" id="{F691A5A4-0369-0921-6F8D-5B20825B66D5}"/>
              </a:ext>
            </a:extLst>
          </p:cNvPr>
          <p:cNvSpPr txBox="1"/>
          <p:nvPr/>
        </p:nvSpPr>
        <p:spPr>
          <a:xfrm>
            <a:off x="18037951" y="22642791"/>
            <a:ext cx="3109363" cy="523220"/>
          </a:xfrm>
          <a:prstGeom prst="rect">
            <a:avLst/>
          </a:prstGeom>
          <a:noFill/>
        </p:spPr>
        <p:txBody>
          <a:bodyPr wrap="square" rtlCol="0">
            <a:spAutoFit/>
          </a:bodyPr>
          <a:lstStyle/>
          <a:p>
            <a:r>
              <a:rPr lang="en-GB" sz="2000">
                <a:latin typeface="Calibri" panose="020F0502020204030204" pitchFamily="34" charset="0"/>
                <a:ea typeface="Calibri" panose="020F0502020204030204" pitchFamily="34" charset="0"/>
                <a:cs typeface="Calibri" panose="020F0502020204030204" pitchFamily="34" charset="0"/>
              </a:rPr>
              <a:t>* </a:t>
            </a:r>
            <a:r>
              <a:rPr lang="en-GB" sz="2800">
                <a:latin typeface="Calibri" panose="020F0502020204030204" pitchFamily="34" charset="0"/>
                <a:ea typeface="Calibri" panose="020F0502020204030204" pitchFamily="34" charset="0"/>
                <a:cs typeface="Calibri" panose="020F0502020204030204" pitchFamily="34" charset="0"/>
              </a:rPr>
              <a:t>= Request sailing</a:t>
            </a:r>
          </a:p>
        </p:txBody>
      </p:sp>
      <p:sp>
        <p:nvSpPr>
          <p:cNvPr id="561" name="TextBox 560">
            <a:extLst>
              <a:ext uri="{FF2B5EF4-FFF2-40B4-BE49-F238E27FC236}">
                <a16:creationId xmlns:a16="http://schemas.microsoft.com/office/drawing/2014/main" id="{59FFF0AF-E025-FF8D-A4ED-0CD057D0F770}"/>
              </a:ext>
            </a:extLst>
          </p:cNvPr>
          <p:cNvSpPr txBox="1"/>
          <p:nvPr/>
        </p:nvSpPr>
        <p:spPr>
          <a:xfrm>
            <a:off x="11265960" y="23421034"/>
            <a:ext cx="9858375" cy="3003899"/>
          </a:xfrm>
          <a:prstGeom prst="rect">
            <a:avLst/>
          </a:prstGeom>
          <a:noFill/>
        </p:spPr>
        <p:txBody>
          <a:bodyPr wrap="square" lIns="91440" tIns="45720" rIns="91440" bIns="45720" anchor="t">
            <a:spAutoFit/>
          </a:bodyPr>
          <a:lstStyle/>
          <a:p>
            <a:pPr marL="0" marR="0" lvl="1" indent="0" algn="l" defTabSz="2951866" rtl="0" eaLnBrk="1" fontAlgn="auto" latinLnBrk="0" hangingPunct="1">
              <a:lnSpc>
                <a:spcPct val="90000"/>
              </a:lnSpc>
              <a:spcBef>
                <a:spcPts val="0"/>
              </a:spcBef>
              <a:spcAft>
                <a:spcPts val="600"/>
              </a:spcAft>
              <a:buClrTx/>
              <a:buSzTx/>
              <a:buFontTx/>
              <a:buNone/>
              <a:tabLst/>
              <a:defRPr/>
            </a:pPr>
            <a:r>
              <a:rPr kumimoji="0" lang="en-GB" sz="2100" b="0" i="0" u="none" strike="noStrike" kern="1200" cap="none" spc="0" normalizeH="0" baseline="0" noProof="0">
                <a:ln>
                  <a:noFill/>
                </a:ln>
                <a:solidFill>
                  <a:prstClr val="black"/>
                </a:solidFill>
                <a:effectLst/>
                <a:uLnTx/>
                <a:uFillTx/>
                <a:latin typeface="Calibri"/>
                <a:ea typeface="Calibri"/>
                <a:cs typeface="Calibri"/>
              </a:rPr>
              <a:t>On Unst, the </a:t>
            </a:r>
            <a:r>
              <a:rPr kumimoji="0" lang="en-GB" sz="2100" b="1" i="0" u="none" strike="noStrike" kern="1200" cap="none" spc="0" normalizeH="0" baseline="0" noProof="0">
                <a:ln>
                  <a:noFill/>
                </a:ln>
                <a:solidFill>
                  <a:prstClr val="black"/>
                </a:solidFill>
                <a:effectLst/>
                <a:uLnTx/>
                <a:uFillTx/>
                <a:latin typeface="Calibri"/>
                <a:ea typeface="Calibri"/>
                <a:cs typeface="Calibri"/>
              </a:rPr>
              <a:t>No.28 </a:t>
            </a:r>
            <a:r>
              <a:rPr lang="en-GB" sz="2100">
                <a:solidFill>
                  <a:prstClr val="black"/>
                </a:solidFill>
                <a:latin typeface="Calibri"/>
                <a:ea typeface="Calibri"/>
                <a:cs typeface="Calibri"/>
              </a:rPr>
              <a:t>bus/dial-a-ride </a:t>
            </a:r>
            <a:r>
              <a:rPr kumimoji="0" lang="en-GB" sz="2100" b="0" i="0" u="none" strike="noStrike" kern="1200" cap="none" spc="0" normalizeH="0" baseline="0" noProof="0">
                <a:ln>
                  <a:noFill/>
                </a:ln>
                <a:solidFill>
                  <a:prstClr val="black"/>
                </a:solidFill>
                <a:effectLst/>
                <a:uLnTx/>
                <a:uFillTx/>
                <a:latin typeface="Calibri"/>
                <a:ea typeface="Calibri"/>
                <a:cs typeface="Calibri"/>
              </a:rPr>
              <a:t>operates from </a:t>
            </a:r>
            <a:r>
              <a:rPr kumimoji="0" lang="en-GB" sz="2100" b="1" i="0" u="none" strike="noStrike" kern="1200" cap="none" spc="0" normalizeH="0" baseline="0" noProof="0">
                <a:ln>
                  <a:noFill/>
                </a:ln>
                <a:solidFill>
                  <a:prstClr val="black"/>
                </a:solidFill>
                <a:effectLst/>
                <a:uLnTx/>
                <a:uFillTx/>
                <a:latin typeface="Calibri"/>
                <a:ea typeface="Calibri"/>
                <a:cs typeface="Calibri"/>
              </a:rPr>
              <a:t>Belmont to </a:t>
            </a:r>
            <a:r>
              <a:rPr kumimoji="0" lang="en-GB" sz="2100" b="1" i="0" u="none" strike="noStrike" kern="1200" cap="none" spc="0" normalizeH="0" baseline="0" noProof="0" err="1">
                <a:ln>
                  <a:noFill/>
                </a:ln>
                <a:solidFill>
                  <a:prstClr val="black"/>
                </a:solidFill>
                <a:effectLst/>
                <a:uLnTx/>
                <a:uFillTx/>
                <a:latin typeface="Calibri"/>
                <a:ea typeface="Calibri"/>
                <a:cs typeface="Calibri"/>
              </a:rPr>
              <a:t>Baltasound</a:t>
            </a:r>
            <a:r>
              <a:rPr kumimoji="0" lang="en-GB" sz="2100" b="0" i="0" u="none" strike="noStrike" kern="1200" cap="none" spc="0" normalizeH="0" baseline="0" noProof="0">
                <a:ln>
                  <a:noFill/>
                </a:ln>
                <a:solidFill>
                  <a:prstClr val="black"/>
                </a:solidFill>
                <a:effectLst/>
                <a:uLnTx/>
                <a:uFillTx/>
                <a:latin typeface="Calibri"/>
                <a:ea typeface="Calibri"/>
                <a:cs typeface="Calibri"/>
              </a:rPr>
              <a:t> providing Unst residents with a connection to the </a:t>
            </a:r>
            <a:r>
              <a:rPr kumimoji="0" lang="en-GB" sz="2100" b="0" i="0" u="none" strike="noStrike" kern="1200" cap="none" spc="0" normalizeH="0" baseline="0" noProof="0" err="1">
                <a:ln>
                  <a:noFill/>
                </a:ln>
                <a:solidFill>
                  <a:prstClr val="black"/>
                </a:solidFill>
                <a:effectLst/>
                <a:uLnTx/>
                <a:uFillTx/>
                <a:latin typeface="Calibri"/>
                <a:ea typeface="Calibri"/>
                <a:cs typeface="Calibri"/>
              </a:rPr>
              <a:t>Bluemull</a:t>
            </a:r>
            <a:r>
              <a:rPr kumimoji="0" lang="en-GB" sz="2100" b="0" i="0" u="none" strike="noStrike" kern="1200" cap="none" spc="0" normalizeH="0" baseline="0" noProof="0">
                <a:ln>
                  <a:noFill/>
                </a:ln>
                <a:solidFill>
                  <a:prstClr val="black"/>
                </a:solidFill>
                <a:effectLst/>
                <a:uLnTx/>
                <a:uFillTx/>
                <a:latin typeface="Calibri"/>
                <a:ea typeface="Calibri"/>
                <a:cs typeface="Calibri"/>
              </a:rPr>
              <a:t> Sound services:</a:t>
            </a:r>
          </a:p>
          <a:p>
            <a:pPr marL="342900" lvl="1" indent="-342900">
              <a:lnSpc>
                <a:spcPct val="90000"/>
              </a:lnSpc>
              <a:spcAft>
                <a:spcPts val="600"/>
              </a:spcAft>
              <a:buFont typeface="Arial" panose="020B0604020202020204" pitchFamily="34" charset="0"/>
              <a:buChar char="•"/>
              <a:defRPr/>
            </a:pPr>
            <a:r>
              <a:rPr kumimoji="0" lang="en-GB" sz="2100" b="0" i="0" u="none" strike="noStrike" kern="1200" cap="none" spc="0" normalizeH="0" baseline="0" noProof="0">
                <a:ln>
                  <a:noFill/>
                </a:ln>
                <a:solidFill>
                  <a:prstClr val="black"/>
                </a:solidFill>
                <a:effectLst/>
                <a:uLnTx/>
                <a:uFillTx/>
                <a:latin typeface="Calibri"/>
                <a:ea typeface="Calibri"/>
                <a:cs typeface="Calibri"/>
              </a:rPr>
              <a:t>There are </a:t>
            </a:r>
            <a:r>
              <a:rPr kumimoji="0" lang="en-GB" sz="2100" b="1" i="0" u="none" strike="noStrike" kern="1200" cap="none" spc="0" normalizeH="0" baseline="0" noProof="0">
                <a:ln>
                  <a:noFill/>
                </a:ln>
                <a:solidFill>
                  <a:prstClr val="black"/>
                </a:solidFill>
                <a:effectLst/>
                <a:uLnTx/>
                <a:uFillTx/>
                <a:latin typeface="Calibri"/>
                <a:ea typeface="Calibri"/>
                <a:cs typeface="Calibri"/>
              </a:rPr>
              <a:t>three</a:t>
            </a:r>
            <a:r>
              <a:rPr kumimoji="0" lang="en-GB" sz="2100" b="0" i="0" u="none" strike="noStrike" kern="1200" cap="none" spc="0" normalizeH="0" baseline="0" noProof="0">
                <a:ln>
                  <a:noFill/>
                </a:ln>
                <a:solidFill>
                  <a:prstClr val="black"/>
                </a:solidFill>
                <a:effectLst/>
                <a:uLnTx/>
                <a:uFillTx/>
                <a:latin typeface="Calibri"/>
                <a:ea typeface="Calibri"/>
                <a:cs typeface="Calibri"/>
              </a:rPr>
              <a:t> buses per day from Baltasound to Belmont and </a:t>
            </a:r>
            <a:r>
              <a:rPr kumimoji="0" lang="en-GB" sz="2100" b="1" i="0" u="none" strike="noStrike" kern="1200" cap="none" spc="0" normalizeH="0" baseline="0" noProof="0">
                <a:ln>
                  <a:noFill/>
                </a:ln>
                <a:solidFill>
                  <a:prstClr val="black"/>
                </a:solidFill>
                <a:effectLst/>
                <a:uLnTx/>
                <a:uFillTx/>
                <a:latin typeface="Calibri"/>
                <a:ea typeface="Calibri"/>
                <a:cs typeface="Calibri"/>
              </a:rPr>
              <a:t>four</a:t>
            </a:r>
            <a:r>
              <a:rPr kumimoji="0" lang="en-GB" sz="2100" b="0" i="0" u="none" strike="noStrike" kern="1200" cap="none" spc="0" normalizeH="0" baseline="0" noProof="0">
                <a:ln>
                  <a:noFill/>
                </a:ln>
                <a:solidFill>
                  <a:prstClr val="black"/>
                </a:solidFill>
                <a:effectLst/>
                <a:uLnTx/>
                <a:uFillTx/>
                <a:latin typeface="Calibri"/>
                <a:ea typeface="Calibri"/>
                <a:cs typeface="Calibri"/>
              </a:rPr>
              <a:t> from Belmont to Baltasound </a:t>
            </a:r>
            <a:r>
              <a:rPr kumimoji="0" lang="en-GB" sz="2100" b="1" i="0" u="none" strike="noStrike" kern="1200" cap="none" spc="0" normalizeH="0" baseline="0" noProof="0">
                <a:ln>
                  <a:noFill/>
                </a:ln>
                <a:solidFill>
                  <a:prstClr val="black"/>
                </a:solidFill>
                <a:effectLst/>
                <a:uLnTx/>
                <a:uFillTx/>
                <a:latin typeface="Calibri"/>
                <a:ea typeface="Calibri"/>
                <a:cs typeface="Calibri"/>
              </a:rPr>
              <a:t>Monday to Saturday (</a:t>
            </a:r>
            <a:r>
              <a:rPr kumimoji="0" lang="en-GB" sz="2100" i="0" u="none" strike="noStrike" kern="1200" cap="none" spc="0" normalizeH="0" baseline="0" noProof="0">
                <a:ln>
                  <a:noFill/>
                </a:ln>
                <a:solidFill>
                  <a:prstClr val="black"/>
                </a:solidFill>
                <a:effectLst/>
                <a:uLnTx/>
                <a:uFillTx/>
                <a:latin typeface="Calibri"/>
                <a:ea typeface="Calibri"/>
                <a:cs typeface="Calibri"/>
              </a:rPr>
              <a:t>there is an additional service from Belmont to Baltasound on a Friday during school term</a:t>
            </a:r>
            <a:r>
              <a:rPr kumimoji="0" lang="en-GB" sz="2100" b="0" i="0" u="none" strike="noStrike" kern="1200" cap="none" spc="0" normalizeH="0" baseline="0" noProof="0">
                <a:ln>
                  <a:noFill/>
                </a:ln>
                <a:solidFill>
                  <a:prstClr val="black"/>
                </a:solidFill>
                <a:effectLst/>
                <a:uLnTx/>
                <a:uFillTx/>
                <a:latin typeface="Calibri"/>
                <a:ea typeface="Calibri"/>
                <a:cs typeface="Calibri"/>
              </a:rPr>
              <a:t>)</a:t>
            </a:r>
            <a:endParaRPr lang="en-GB" sz="2100" b="0" i="0" u="none" strike="noStrike" kern="1200" cap="none" spc="0" normalizeH="0" baseline="0" noProof="0">
              <a:ln>
                <a:noFill/>
              </a:ln>
              <a:solidFill>
                <a:prstClr val="black"/>
              </a:solidFill>
              <a:effectLst/>
              <a:uLnTx/>
              <a:uFillTx/>
              <a:latin typeface="Calibri"/>
              <a:ea typeface="Calibri"/>
              <a:cs typeface="Calibri"/>
            </a:endParaRPr>
          </a:p>
          <a:p>
            <a:pPr marL="342900" marR="0" lvl="1" indent="-342900" algn="l" defTabSz="2951866"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GB" sz="2100" b="0" i="0" u="none" strike="noStrike" kern="1200" cap="none" spc="0" normalizeH="0" baseline="0" noProof="0">
                <a:ln>
                  <a:noFill/>
                </a:ln>
                <a:solidFill>
                  <a:prstClr val="black"/>
                </a:solidFill>
                <a:effectLst/>
                <a:uLnTx/>
                <a:uFillTx/>
                <a:latin typeface="Calibri"/>
                <a:ea typeface="Calibri"/>
                <a:cs typeface="Calibri"/>
              </a:rPr>
              <a:t>There are no connecting buses on a </a:t>
            </a:r>
            <a:r>
              <a:rPr kumimoji="0" lang="en-GB" sz="2100" b="1" i="0" u="none" strike="noStrike" kern="1200" cap="none" spc="0" normalizeH="0" baseline="0" noProof="0">
                <a:ln>
                  <a:noFill/>
                </a:ln>
                <a:solidFill>
                  <a:prstClr val="black"/>
                </a:solidFill>
                <a:effectLst/>
                <a:uLnTx/>
                <a:uFillTx/>
                <a:latin typeface="Calibri"/>
                <a:ea typeface="Calibri"/>
                <a:cs typeface="Calibri"/>
              </a:rPr>
              <a:t>Sunday</a:t>
            </a:r>
            <a:endParaRPr lang="en-GB" sz="2100" b="1" i="0" u="none" strike="noStrike" kern="1200" cap="none" spc="0" normalizeH="0" baseline="0" noProof="0">
              <a:ln>
                <a:noFill/>
              </a:ln>
              <a:solidFill>
                <a:prstClr val="black"/>
              </a:solidFill>
              <a:effectLst/>
              <a:uLnTx/>
              <a:uFillTx/>
              <a:latin typeface="Calibri"/>
              <a:ea typeface="Calibri"/>
              <a:cs typeface="Calibri"/>
            </a:endParaRPr>
          </a:p>
          <a:p>
            <a:pPr marL="342900" marR="0" lvl="1" indent="-342900" algn="l" defTabSz="2951866"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GB" sz="2100" b="0" i="0" u="none" strike="noStrike" kern="1200" cap="none" spc="0" normalizeH="0" baseline="0" noProof="0">
                <a:ln>
                  <a:noFill/>
                </a:ln>
                <a:solidFill>
                  <a:prstClr val="black"/>
                </a:solidFill>
                <a:effectLst/>
                <a:uLnTx/>
                <a:uFillTx/>
                <a:latin typeface="Calibri"/>
                <a:ea typeface="Calibri"/>
                <a:cs typeface="Calibri"/>
              </a:rPr>
              <a:t>The end-to-end journey time between Belmont and Baltasound is approximately </a:t>
            </a:r>
            <a:r>
              <a:rPr kumimoji="0" lang="en-GB" sz="2100" b="1" i="0" u="none" strike="noStrike" kern="1200" cap="none" spc="0" normalizeH="0" baseline="0" noProof="0">
                <a:ln>
                  <a:noFill/>
                </a:ln>
                <a:solidFill>
                  <a:prstClr val="black"/>
                </a:solidFill>
                <a:effectLst/>
                <a:uLnTx/>
                <a:uFillTx/>
                <a:latin typeface="Calibri"/>
                <a:ea typeface="Calibri"/>
                <a:cs typeface="Calibri"/>
              </a:rPr>
              <a:t>20 minutes</a:t>
            </a:r>
            <a:endParaRPr lang="en-GB" sz="2100" b="1" i="0" u="none" strike="noStrike" kern="1200" cap="none" spc="0" normalizeH="0" baseline="0" noProof="0">
              <a:ln>
                <a:noFill/>
              </a:ln>
              <a:solidFill>
                <a:prstClr val="black"/>
              </a:solidFill>
              <a:effectLst/>
              <a:uLnTx/>
              <a:uFillTx/>
              <a:latin typeface="Calibri"/>
              <a:ea typeface="Calibri"/>
              <a:cs typeface="Calibri"/>
            </a:endParaRPr>
          </a:p>
          <a:p>
            <a:pPr marL="0" marR="0" lvl="1" indent="0" algn="l" defTabSz="2951866" rtl="0" eaLnBrk="1" fontAlgn="auto" latinLnBrk="0" hangingPunct="1">
              <a:lnSpc>
                <a:spcPct val="90000"/>
              </a:lnSpc>
              <a:spcBef>
                <a:spcPts val="0"/>
              </a:spcBef>
              <a:spcAft>
                <a:spcPts val="60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a:ea typeface="Calibri"/>
                <a:cs typeface="Calibri"/>
              </a:rPr>
              <a:t>There is a dial-a-ride bus service on </a:t>
            </a:r>
            <a:r>
              <a:rPr kumimoji="0" lang="en-GB" sz="2000" b="1" i="0" u="none" strike="noStrike" kern="1200" cap="none" spc="0" normalizeH="0" baseline="0" noProof="0">
                <a:ln>
                  <a:noFill/>
                </a:ln>
                <a:solidFill>
                  <a:prstClr val="black"/>
                </a:solidFill>
                <a:effectLst/>
                <a:uLnTx/>
                <a:uFillTx/>
                <a:latin typeface="Calibri"/>
                <a:ea typeface="Calibri"/>
                <a:cs typeface="Calibri"/>
              </a:rPr>
              <a:t>Fetlar</a:t>
            </a:r>
            <a:endParaRPr lang="en-GB" sz="2000" b="1" i="0" u="none" strike="noStrike" kern="1200" cap="none" spc="0" normalizeH="0" baseline="0" noProof="0">
              <a:ln>
                <a:noFill/>
              </a:ln>
              <a:solidFill>
                <a:prstClr val="black"/>
              </a:solidFill>
              <a:effectLst/>
              <a:uLnTx/>
              <a:uFillTx/>
              <a:latin typeface="Calibri"/>
              <a:ea typeface="Calibri"/>
              <a:cs typeface="Calibri"/>
            </a:endParaRPr>
          </a:p>
        </p:txBody>
      </p:sp>
    </p:spTree>
    <p:extLst>
      <p:ext uri="{BB962C8B-B14F-4D97-AF65-F5344CB8AC3E}">
        <p14:creationId xmlns:p14="http://schemas.microsoft.com/office/powerpoint/2010/main" val="2057043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52A17-A24E-744E-F1C9-3FF1FC9BBEB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7E11C26-74DF-858B-5A03-75F100464EAF}"/>
              </a:ext>
            </a:extLst>
          </p:cNvPr>
          <p:cNvSpPr/>
          <p:nvPr/>
        </p:nvSpPr>
        <p:spPr>
          <a:xfrm>
            <a:off x="624344" y="733936"/>
            <a:ext cx="20112583" cy="2162310"/>
          </a:xfrm>
          <a:prstGeom prst="rect">
            <a:avLst/>
          </a:prstGeom>
          <a:solidFill>
            <a:srgbClr val="023459"/>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Rounded Corners 37">
            <a:extLst>
              <a:ext uri="{FF2B5EF4-FFF2-40B4-BE49-F238E27FC236}">
                <a16:creationId xmlns:a16="http://schemas.microsoft.com/office/drawing/2014/main" id="{F9CF9C63-E934-65A6-BCBC-AF4BE3D510BD}"/>
              </a:ext>
            </a:extLst>
          </p:cNvPr>
          <p:cNvSpPr/>
          <p:nvPr/>
        </p:nvSpPr>
        <p:spPr>
          <a:xfrm>
            <a:off x="422235" y="22771060"/>
            <a:ext cx="20497475" cy="5904050"/>
          </a:xfrm>
          <a:prstGeom prst="roundRect">
            <a:avLst/>
          </a:prstGeom>
          <a:solidFill>
            <a:srgbClr val="E9E9E9"/>
          </a:solidFill>
          <a:ln>
            <a:solidFill>
              <a:srgbClr val="E9E9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Rounded Corners 39">
            <a:extLst>
              <a:ext uri="{FF2B5EF4-FFF2-40B4-BE49-F238E27FC236}">
                <a16:creationId xmlns:a16="http://schemas.microsoft.com/office/drawing/2014/main" id="{77D381CB-BD8D-919E-12A6-56CCE20D53AF}"/>
              </a:ext>
            </a:extLst>
          </p:cNvPr>
          <p:cNvSpPr/>
          <p:nvPr/>
        </p:nvSpPr>
        <p:spPr>
          <a:xfrm>
            <a:off x="422235" y="9826116"/>
            <a:ext cx="20497475" cy="5904050"/>
          </a:xfrm>
          <a:prstGeom prst="roundRect">
            <a:avLst/>
          </a:prstGeom>
          <a:solidFill>
            <a:srgbClr val="E9E9E9"/>
          </a:solidFill>
          <a:ln>
            <a:solidFill>
              <a:srgbClr val="E9E9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Rounded Corners 40">
            <a:extLst>
              <a:ext uri="{FF2B5EF4-FFF2-40B4-BE49-F238E27FC236}">
                <a16:creationId xmlns:a16="http://schemas.microsoft.com/office/drawing/2014/main" id="{D51C48C7-9568-E854-EA9E-B10E41C69BF2}"/>
              </a:ext>
            </a:extLst>
          </p:cNvPr>
          <p:cNvSpPr/>
          <p:nvPr/>
        </p:nvSpPr>
        <p:spPr>
          <a:xfrm>
            <a:off x="422235" y="3353644"/>
            <a:ext cx="20497475" cy="5904050"/>
          </a:xfrm>
          <a:prstGeom prst="roundRect">
            <a:avLst/>
          </a:prstGeom>
          <a:solidFill>
            <a:srgbClr val="E9E9E9"/>
          </a:solidFill>
          <a:ln>
            <a:solidFill>
              <a:srgbClr val="E9E9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6B5CC00-E6D6-E266-5F49-EB040DA023A5}"/>
              </a:ext>
            </a:extLst>
          </p:cNvPr>
          <p:cNvSpPr txBox="1"/>
          <p:nvPr/>
        </p:nvSpPr>
        <p:spPr>
          <a:xfrm>
            <a:off x="1912327" y="660928"/>
            <a:ext cx="17180432" cy="2308324"/>
          </a:xfrm>
          <a:prstGeom prst="rect">
            <a:avLst/>
          </a:prstGeom>
          <a:noFill/>
        </p:spPr>
        <p:txBody>
          <a:bodyPr wrap="square" rtlCol="0" anchor="ctr">
            <a:spAutoFit/>
          </a:bodyPr>
          <a:lstStyle/>
          <a:p>
            <a:pPr algn="ctr">
              <a:spcBef>
                <a:spcPts val="1200"/>
              </a:spcBef>
              <a:spcAft>
                <a:spcPts val="1200"/>
              </a:spcAft>
            </a:pPr>
            <a:r>
              <a:rPr lang="en-GB" sz="7200" b="1">
                <a:solidFill>
                  <a:schemeClr val="bg1"/>
                </a:solidFill>
                <a:latin typeface="Source Sans Pro" panose="020B0503030403020204" pitchFamily="34" charset="0"/>
                <a:ea typeface="Source Sans Pro" panose="020B0503030403020204" pitchFamily="34" charset="0"/>
              </a:rPr>
              <a:t>Ferry Carryings, Capacity Utilisation and Performance</a:t>
            </a:r>
          </a:p>
        </p:txBody>
      </p:sp>
      <p:grpSp>
        <p:nvGrpSpPr>
          <p:cNvPr id="13" name="Group 12">
            <a:extLst>
              <a:ext uri="{FF2B5EF4-FFF2-40B4-BE49-F238E27FC236}">
                <a16:creationId xmlns:a16="http://schemas.microsoft.com/office/drawing/2014/main" id="{9E6DB94D-6E3C-BD27-37E3-D2DABD080FF3}"/>
              </a:ext>
            </a:extLst>
          </p:cNvPr>
          <p:cNvGrpSpPr/>
          <p:nvPr/>
        </p:nvGrpSpPr>
        <p:grpSpPr>
          <a:xfrm>
            <a:off x="220075" y="28950444"/>
            <a:ext cx="20816084" cy="1140243"/>
            <a:chOff x="220075" y="28950444"/>
            <a:chExt cx="20816084" cy="1140243"/>
          </a:xfrm>
        </p:grpSpPr>
        <p:pic>
          <p:nvPicPr>
            <p:cNvPr id="14" name="Picture 2" descr="Logo: Shetland Islands Council">
              <a:extLst>
                <a:ext uri="{FF2B5EF4-FFF2-40B4-BE49-F238E27FC236}">
                  <a16:creationId xmlns:a16="http://schemas.microsoft.com/office/drawing/2014/main" id="{B6762D33-595A-065F-BF6E-605B931617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075" y="28950444"/>
              <a:ext cx="2738763" cy="110115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FD51415D-C443-868B-1742-A2C0DA6ADE3D}"/>
                </a:ext>
              </a:extLst>
            </p:cNvPr>
            <p:cNvPicPr>
              <a:picLocks noChangeAspect="1"/>
            </p:cNvPicPr>
            <p:nvPr/>
          </p:nvPicPr>
          <p:blipFill>
            <a:blip r:embed="rId4"/>
            <a:stretch>
              <a:fillRect/>
            </a:stretch>
          </p:blipFill>
          <p:spPr>
            <a:xfrm>
              <a:off x="15145958" y="29481507"/>
              <a:ext cx="1804817" cy="479284"/>
            </a:xfrm>
            <a:prstGeom prst="rect">
              <a:avLst/>
            </a:prstGeom>
          </p:spPr>
        </p:pic>
        <p:pic>
          <p:nvPicPr>
            <p:cNvPr id="16" name="Picture 15">
              <a:extLst>
                <a:ext uri="{FF2B5EF4-FFF2-40B4-BE49-F238E27FC236}">
                  <a16:creationId xmlns:a16="http://schemas.microsoft.com/office/drawing/2014/main" id="{8A62654E-AE4E-ECF1-8AC2-5F8154CB7B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04729" y="29288392"/>
              <a:ext cx="802295" cy="802295"/>
            </a:xfrm>
            <a:prstGeom prst="rect">
              <a:avLst/>
            </a:prstGeom>
          </p:spPr>
        </p:pic>
        <p:pic>
          <p:nvPicPr>
            <p:cNvPr id="17" name="Picture 16">
              <a:extLst>
                <a:ext uri="{FF2B5EF4-FFF2-40B4-BE49-F238E27FC236}">
                  <a16:creationId xmlns:a16="http://schemas.microsoft.com/office/drawing/2014/main" id="{E4FB4637-9695-908E-F8D7-D7E219DAFE5E}"/>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9447133" y="29501020"/>
              <a:ext cx="1589026" cy="545576"/>
            </a:xfrm>
            <a:prstGeom prst="rect">
              <a:avLst/>
            </a:prstGeom>
            <a:extLst>
              <a:ext uri="{FAA26D3D-D897-4be2-8F04-BA451C77F1D7}">
                <ma14:placeholderFlag xmlns:lc="http://schemas.openxmlformats.org/drawingml/2006/lockedCanvas" xmlns:arto="http://schemas.microsoft.com/office/word/2006/arto"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a:ext>
            </a:extLst>
          </p:spPr>
        </p:pic>
        <p:pic>
          <p:nvPicPr>
            <p:cNvPr id="18" name="Picture 17" descr="Logo, company name&#10;&#10;Description automatically generated">
              <a:extLst>
                <a:ext uri="{FF2B5EF4-FFF2-40B4-BE49-F238E27FC236}">
                  <a16:creationId xmlns:a16="http://schemas.microsoft.com/office/drawing/2014/main" id="{A7158334-FE01-D71D-B3F9-E97A3A8220E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950775" y="29351612"/>
              <a:ext cx="1318466" cy="739075"/>
            </a:xfrm>
            <a:prstGeom prst="rect">
              <a:avLst/>
            </a:prstGeom>
          </p:spPr>
        </p:pic>
      </p:grpSp>
      <p:sp>
        <p:nvSpPr>
          <p:cNvPr id="28" name="Text Placeholder 2">
            <a:extLst>
              <a:ext uri="{FF2B5EF4-FFF2-40B4-BE49-F238E27FC236}">
                <a16:creationId xmlns:a16="http://schemas.microsoft.com/office/drawing/2014/main" id="{9FE27966-9636-A473-FA64-DAD6E0A5E903}"/>
              </a:ext>
            </a:extLst>
          </p:cNvPr>
          <p:cNvSpPr txBox="1">
            <a:spLocks/>
          </p:cNvSpPr>
          <p:nvPr/>
        </p:nvSpPr>
        <p:spPr>
          <a:xfrm>
            <a:off x="11862074" y="3671881"/>
            <a:ext cx="8430144" cy="5643356"/>
          </a:xfrm>
          <a:prstGeom prst="rect">
            <a:avLst/>
          </a:prstGeom>
        </p:spPr>
        <p:txBody>
          <a:bodyPr vert="horz" wrap="square" lIns="0" tIns="0" rIns="0" bIns="0" rtlCol="0" anchor="t">
            <a:normAutofit fontScale="92500" lnSpcReduction="20000"/>
          </a:bodyPr>
          <a:lstStyle>
            <a:defPPr>
              <a:defRPr lang="en-US"/>
            </a:defPPr>
            <a:lvl1pPr marL="0" algn="l" defTabSz="2951866" rtl="0" eaLnBrk="1" latinLnBrk="0" hangingPunct="1">
              <a:defRPr sz="2806" kern="1200">
                <a:solidFill>
                  <a:schemeClr val="tx1">
                    <a:tint val="75000"/>
                  </a:schemeClr>
                </a:solidFill>
                <a:latin typeface="+mn-lt"/>
                <a:ea typeface="+mn-ea"/>
                <a:cs typeface="+mn-cs"/>
              </a:defRPr>
            </a:lvl1pPr>
            <a:lvl2pPr marL="1475933" algn="l" defTabSz="2951866" rtl="0" eaLnBrk="1" latinLnBrk="0" hangingPunct="1">
              <a:defRPr sz="5811" kern="1200">
                <a:solidFill>
                  <a:schemeClr val="tx1"/>
                </a:solidFill>
                <a:latin typeface="+mn-lt"/>
                <a:ea typeface="+mn-ea"/>
                <a:cs typeface="+mn-cs"/>
              </a:defRPr>
            </a:lvl2pPr>
            <a:lvl3pPr marL="2951866" algn="l" defTabSz="2951866" rtl="0" eaLnBrk="1" latinLnBrk="0" hangingPunct="1">
              <a:defRPr sz="5811" kern="1200">
                <a:solidFill>
                  <a:schemeClr val="tx1"/>
                </a:solidFill>
                <a:latin typeface="+mn-lt"/>
                <a:ea typeface="+mn-ea"/>
                <a:cs typeface="+mn-cs"/>
              </a:defRPr>
            </a:lvl3pPr>
            <a:lvl4pPr marL="4427799" algn="l" defTabSz="2951866" rtl="0" eaLnBrk="1" latinLnBrk="0" hangingPunct="1">
              <a:defRPr sz="5811" kern="1200">
                <a:solidFill>
                  <a:schemeClr val="tx1"/>
                </a:solidFill>
                <a:latin typeface="+mn-lt"/>
                <a:ea typeface="+mn-ea"/>
                <a:cs typeface="+mn-cs"/>
              </a:defRPr>
            </a:lvl4pPr>
            <a:lvl5pPr marL="5903732" algn="l" defTabSz="2951866" rtl="0" eaLnBrk="1" latinLnBrk="0" hangingPunct="1">
              <a:defRPr sz="5811" kern="1200">
                <a:solidFill>
                  <a:schemeClr val="tx1"/>
                </a:solidFill>
                <a:latin typeface="+mn-lt"/>
                <a:ea typeface="+mn-ea"/>
                <a:cs typeface="+mn-cs"/>
              </a:defRPr>
            </a:lvl5pPr>
            <a:lvl6pPr marL="7379665" algn="l" defTabSz="2951866" rtl="0" eaLnBrk="1" latinLnBrk="0" hangingPunct="1">
              <a:defRPr sz="5811" kern="1200">
                <a:solidFill>
                  <a:schemeClr val="tx1"/>
                </a:solidFill>
                <a:latin typeface="+mn-lt"/>
                <a:ea typeface="+mn-ea"/>
                <a:cs typeface="+mn-cs"/>
              </a:defRPr>
            </a:lvl6pPr>
            <a:lvl7pPr marL="8855598" algn="l" defTabSz="2951866" rtl="0" eaLnBrk="1" latinLnBrk="0" hangingPunct="1">
              <a:defRPr sz="5811" kern="1200">
                <a:solidFill>
                  <a:schemeClr val="tx1"/>
                </a:solidFill>
                <a:latin typeface="+mn-lt"/>
                <a:ea typeface="+mn-ea"/>
                <a:cs typeface="+mn-cs"/>
              </a:defRPr>
            </a:lvl7pPr>
            <a:lvl8pPr marL="10331531" algn="l" defTabSz="2951866" rtl="0" eaLnBrk="1" latinLnBrk="0" hangingPunct="1">
              <a:defRPr sz="5811" kern="1200">
                <a:solidFill>
                  <a:schemeClr val="tx1"/>
                </a:solidFill>
                <a:latin typeface="+mn-lt"/>
                <a:ea typeface="+mn-ea"/>
                <a:cs typeface="+mn-cs"/>
              </a:defRPr>
            </a:lvl8pPr>
            <a:lvl9pPr marL="11807464" algn="l" defTabSz="2951866" rtl="0" eaLnBrk="1" latinLnBrk="0" hangingPunct="1">
              <a:defRPr sz="5811" kern="1200">
                <a:solidFill>
                  <a:schemeClr val="tx1"/>
                </a:solidFill>
                <a:latin typeface="+mn-lt"/>
                <a:ea typeface="+mn-ea"/>
                <a:cs typeface="+mn-cs"/>
              </a:defRPr>
            </a:lvl9pPr>
          </a:lstStyle>
          <a:p>
            <a:r>
              <a:rPr lang="en-GB" sz="2800">
                <a:solidFill>
                  <a:schemeClr val="tx1"/>
                </a:solidFill>
                <a:latin typeface="Calibri" panose="020F0502020204030204" pitchFamily="34" charset="0"/>
                <a:ea typeface="Calibri" panose="020F0502020204030204" pitchFamily="34" charset="0"/>
                <a:cs typeface="Calibri" panose="020F0502020204030204" pitchFamily="34" charset="0"/>
              </a:rPr>
              <a:t>The figure shows the number of sailings made on </a:t>
            </a:r>
            <a:r>
              <a:rPr lang="en-GB" sz="2800" b="1">
                <a:solidFill>
                  <a:schemeClr val="tx1"/>
                </a:solidFill>
                <a:latin typeface="Calibri" panose="020F0502020204030204" pitchFamily="34" charset="0"/>
                <a:ea typeface="Calibri" panose="020F0502020204030204" pitchFamily="34" charset="0"/>
                <a:cs typeface="Calibri" panose="020F0502020204030204" pitchFamily="34" charset="0"/>
              </a:rPr>
              <a:t>each leg of the Bluemull Sound route.</a:t>
            </a:r>
          </a:p>
          <a:p>
            <a:endParaRPr lang="en-GB" sz="280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GB" sz="2800">
                <a:solidFill>
                  <a:schemeClr val="tx1"/>
                </a:solidFill>
                <a:latin typeface="Calibri" panose="020F0502020204030204" pitchFamily="34" charset="0"/>
                <a:ea typeface="Calibri" panose="020F0502020204030204" pitchFamily="34" charset="0"/>
                <a:cs typeface="Calibri" panose="020F0502020204030204" pitchFamily="34" charset="0"/>
              </a:rPr>
              <a:t>The inter-island ferry service was subject to a programme of </a:t>
            </a:r>
            <a:r>
              <a:rPr lang="en-GB" sz="2800" b="1">
                <a:solidFill>
                  <a:schemeClr val="tx1"/>
                </a:solidFill>
                <a:latin typeface="Calibri" panose="020F0502020204030204" pitchFamily="34" charset="0"/>
                <a:ea typeface="Calibri" panose="020F0502020204030204" pitchFamily="34" charset="0"/>
                <a:cs typeface="Calibri" panose="020F0502020204030204" pitchFamily="34" charset="0"/>
              </a:rPr>
              <a:t>service reductions in 2013</a:t>
            </a:r>
            <a:r>
              <a:rPr lang="en-GB" sz="2800">
                <a:solidFill>
                  <a:schemeClr val="tx1"/>
                </a:solidFill>
                <a:latin typeface="Calibri" panose="020F0502020204030204" pitchFamily="34" charset="0"/>
                <a:ea typeface="Calibri" panose="020F0502020204030204" pitchFamily="34" charset="0"/>
                <a:cs typeface="Calibri" panose="020F0502020204030204" pitchFamily="34" charset="0"/>
              </a:rPr>
              <a:t> – for </a:t>
            </a:r>
            <a:r>
              <a:rPr lang="en-GB" sz="2800" b="1">
                <a:solidFill>
                  <a:schemeClr val="tx1"/>
                </a:solidFill>
                <a:latin typeface="Calibri" panose="020F0502020204030204" pitchFamily="34" charset="0"/>
                <a:ea typeface="Calibri" panose="020F0502020204030204" pitchFamily="34" charset="0"/>
                <a:cs typeface="Calibri" panose="020F0502020204030204" pitchFamily="34" charset="0"/>
              </a:rPr>
              <a:t>Unst</a:t>
            </a:r>
            <a:r>
              <a:rPr lang="en-GB" sz="2800">
                <a:solidFill>
                  <a:schemeClr val="tx1"/>
                </a:solidFill>
                <a:latin typeface="Calibri" panose="020F0502020204030204" pitchFamily="34" charset="0"/>
                <a:ea typeface="Calibri" panose="020F0502020204030204" pitchFamily="34" charset="0"/>
                <a:cs typeface="Calibri" panose="020F0502020204030204" pitchFamily="34" charset="0"/>
              </a:rPr>
              <a:t>, the reductions were mainly focused on weekends.</a:t>
            </a:r>
          </a:p>
          <a:p>
            <a:endParaRPr lang="en-GB" sz="280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GB" sz="2800">
                <a:solidFill>
                  <a:schemeClr val="tx1"/>
                </a:solidFill>
                <a:latin typeface="Calibri" panose="020F0502020204030204" pitchFamily="34" charset="0"/>
                <a:ea typeface="Calibri" panose="020F0502020204030204" pitchFamily="34" charset="0"/>
                <a:cs typeface="Calibri" panose="020F0502020204030204" pitchFamily="34" charset="0"/>
              </a:rPr>
              <a:t>There was a </a:t>
            </a:r>
            <a:r>
              <a:rPr lang="en-GB" sz="2800" b="1">
                <a:solidFill>
                  <a:schemeClr val="tx1"/>
                </a:solidFill>
                <a:latin typeface="Calibri" panose="020F0502020204030204" pitchFamily="34" charset="0"/>
                <a:ea typeface="Calibri" panose="020F0502020204030204" pitchFamily="34" charset="0"/>
                <a:cs typeface="Calibri" panose="020F0502020204030204" pitchFamily="34" charset="0"/>
              </a:rPr>
              <a:t>5%</a:t>
            </a:r>
            <a:r>
              <a:rPr lang="en-GB" sz="2800">
                <a:solidFill>
                  <a:schemeClr val="tx1"/>
                </a:solidFill>
                <a:latin typeface="Calibri" panose="020F0502020204030204" pitchFamily="34" charset="0"/>
                <a:ea typeface="Calibri" panose="020F0502020204030204" pitchFamily="34" charset="0"/>
                <a:cs typeface="Calibri" panose="020F0502020204030204" pitchFamily="34" charset="0"/>
              </a:rPr>
              <a:t> reduction in scheduled sailings between </a:t>
            </a:r>
            <a:r>
              <a:rPr lang="en-GB" sz="2800" b="1">
                <a:solidFill>
                  <a:schemeClr val="tx1"/>
                </a:solidFill>
                <a:latin typeface="Calibri" panose="020F0502020204030204" pitchFamily="34" charset="0"/>
                <a:ea typeface="Calibri" panose="020F0502020204030204" pitchFamily="34" charset="0"/>
                <a:cs typeface="Calibri" panose="020F0502020204030204" pitchFamily="34" charset="0"/>
              </a:rPr>
              <a:t>Belmont and Gutcher </a:t>
            </a:r>
            <a:r>
              <a:rPr lang="en-GB" sz="2800">
                <a:solidFill>
                  <a:schemeClr val="tx1"/>
                </a:solidFill>
                <a:latin typeface="Calibri" panose="020F0502020204030204" pitchFamily="34" charset="0"/>
                <a:ea typeface="Calibri" panose="020F0502020204030204" pitchFamily="34" charset="0"/>
                <a:cs typeface="Calibri" panose="020F0502020204030204" pitchFamily="34" charset="0"/>
              </a:rPr>
              <a:t>and a </a:t>
            </a:r>
            <a:r>
              <a:rPr lang="en-GB" sz="2800" b="1">
                <a:solidFill>
                  <a:schemeClr val="tx1"/>
                </a:solidFill>
                <a:latin typeface="Calibri" panose="020F0502020204030204" pitchFamily="34" charset="0"/>
                <a:ea typeface="Calibri" panose="020F0502020204030204" pitchFamily="34" charset="0"/>
                <a:cs typeface="Calibri" panose="020F0502020204030204" pitchFamily="34" charset="0"/>
              </a:rPr>
              <a:t>2% </a:t>
            </a:r>
            <a:r>
              <a:rPr lang="en-GB" sz="2800">
                <a:solidFill>
                  <a:schemeClr val="tx1"/>
                </a:solidFill>
                <a:latin typeface="Calibri" panose="020F0502020204030204" pitchFamily="34" charset="0"/>
                <a:ea typeface="Calibri" panose="020F0502020204030204" pitchFamily="34" charset="0"/>
                <a:cs typeface="Calibri" panose="020F0502020204030204" pitchFamily="34" charset="0"/>
              </a:rPr>
              <a:t>reduction in sailings between </a:t>
            </a:r>
            <a:r>
              <a:rPr lang="en-GB" sz="2800" b="1">
                <a:solidFill>
                  <a:schemeClr val="tx1"/>
                </a:solidFill>
                <a:latin typeface="Calibri" panose="020F0502020204030204" pitchFamily="34" charset="0"/>
                <a:ea typeface="Calibri" panose="020F0502020204030204" pitchFamily="34" charset="0"/>
                <a:cs typeface="Calibri" panose="020F0502020204030204" pitchFamily="34" charset="0"/>
              </a:rPr>
              <a:t>Belmont and Hamars Ness </a:t>
            </a:r>
            <a:r>
              <a:rPr lang="en-GB" sz="2800">
                <a:solidFill>
                  <a:schemeClr val="tx1"/>
                </a:solidFill>
                <a:latin typeface="Calibri" panose="020F0502020204030204" pitchFamily="34" charset="0"/>
                <a:ea typeface="Calibri" panose="020F0502020204030204" pitchFamily="34" charset="0"/>
                <a:cs typeface="Calibri" panose="020F0502020204030204" pitchFamily="34" charset="0"/>
              </a:rPr>
              <a:t>between 2013 and 2015, and then broad stability thereafter.</a:t>
            </a:r>
          </a:p>
          <a:p>
            <a:endParaRPr lang="en-GB" sz="280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GB" sz="2800">
                <a:solidFill>
                  <a:schemeClr val="tx1"/>
                </a:solidFill>
                <a:latin typeface="Calibri" panose="020F0502020204030204" pitchFamily="34" charset="0"/>
                <a:ea typeface="Calibri" panose="020F0502020204030204" pitchFamily="34" charset="0"/>
                <a:cs typeface="Calibri" panose="020F0502020204030204" pitchFamily="34" charset="0"/>
              </a:rPr>
              <a:t>A new timetable will need to be introduced to reflect the time required to lash all commercial vehicles over 3.5 tonnes travelling between </a:t>
            </a:r>
            <a:r>
              <a:rPr lang="en-GB" sz="2800" b="1">
                <a:solidFill>
                  <a:schemeClr val="tx1"/>
                </a:solidFill>
                <a:latin typeface="Calibri" panose="020F0502020204030204" pitchFamily="34" charset="0"/>
                <a:ea typeface="Calibri" panose="020F0502020204030204" pitchFamily="34" charset="0"/>
                <a:cs typeface="Calibri" panose="020F0502020204030204" pitchFamily="34" charset="0"/>
              </a:rPr>
              <a:t>Gutcher and Belmont</a:t>
            </a:r>
            <a:r>
              <a:rPr lang="en-GB" sz="2800">
                <a:solidFill>
                  <a:schemeClr val="tx1"/>
                </a:solidFill>
                <a:latin typeface="Calibri" panose="020F0502020204030204" pitchFamily="34" charset="0"/>
                <a:ea typeface="Calibri" panose="020F0502020204030204" pitchFamily="34" charset="0"/>
                <a:cs typeface="Calibri" panose="020F0502020204030204" pitchFamily="34" charset="0"/>
              </a:rPr>
              <a:t>, which will reduce the number of scheduled sailings.</a:t>
            </a:r>
          </a:p>
          <a:p>
            <a:pPr marL="257175" lvl="1" indent="-257175">
              <a:lnSpc>
                <a:spcPct val="90000"/>
              </a:lnSpc>
              <a:buFont typeface="Arial" panose="020B0604020202020204" pitchFamily="34" charset="0"/>
              <a:buChar char="•"/>
            </a:pPr>
            <a:endParaRPr lang="en-GB" sz="2000" b="1">
              <a:latin typeface="Calibri" panose="020F0502020204030204" pitchFamily="34" charset="0"/>
              <a:ea typeface="Calibri" panose="020F0502020204030204" pitchFamily="34" charset="0"/>
              <a:cs typeface="Calibri" panose="020F0502020204030204" pitchFamily="34" charset="0"/>
            </a:endParaRPr>
          </a:p>
        </p:txBody>
      </p:sp>
      <p:sp>
        <p:nvSpPr>
          <p:cNvPr id="31" name="Text Placeholder 2">
            <a:extLst>
              <a:ext uri="{FF2B5EF4-FFF2-40B4-BE49-F238E27FC236}">
                <a16:creationId xmlns:a16="http://schemas.microsoft.com/office/drawing/2014/main" id="{DBBD43E4-188E-5159-AD8D-5CA6B53086E5}"/>
              </a:ext>
            </a:extLst>
          </p:cNvPr>
          <p:cNvSpPr txBox="1">
            <a:spLocks/>
          </p:cNvSpPr>
          <p:nvPr/>
        </p:nvSpPr>
        <p:spPr>
          <a:xfrm>
            <a:off x="1043839" y="10347821"/>
            <a:ext cx="8476615" cy="5210049"/>
          </a:xfrm>
          <a:prstGeom prst="rect">
            <a:avLst/>
          </a:prstGeom>
        </p:spPr>
        <p:txBody>
          <a:bodyPr vert="horz" wrap="square" lIns="0" tIns="0" rIns="0" bIns="0" rtlCol="0" anchor="t">
            <a:noAutofit/>
          </a:bodyPr>
          <a:lstStyle>
            <a:lvl1pPr marL="257175" indent="-257175" algn="l" defTabSz="685800" rtl="0" eaLnBrk="1" latinLnBrk="0" hangingPunct="1">
              <a:spcBef>
                <a:spcPct val="20000"/>
              </a:spcBef>
              <a:buFont typeface="Arial" panose="020B0604020202020204" pitchFamily="34" charset="0"/>
              <a:buChar char="•"/>
              <a:defRPr sz="2000" kern="1200" baseline="0">
                <a:solidFill>
                  <a:srgbClr val="222222"/>
                </a:solidFill>
                <a:latin typeface="+mn-lt"/>
                <a:ea typeface="+mn-ea"/>
                <a:cs typeface="+mn-cs"/>
              </a:defRPr>
            </a:lvl1pPr>
            <a:lvl2pPr marL="342900" indent="0" algn="l" defTabSz="685800" rtl="0" eaLnBrk="1" latinLnBrk="0" hangingPunct="1">
              <a:spcBef>
                <a:spcPct val="20000"/>
              </a:spcBef>
              <a:buFont typeface="Arial" panose="020B0604020202020204" pitchFamily="34" charset="0"/>
              <a:buNone/>
              <a:defRPr sz="2100" kern="1200">
                <a:solidFill>
                  <a:srgbClr val="222222"/>
                </a:solidFill>
                <a:latin typeface="+mn-lt"/>
                <a:ea typeface="+mn-ea"/>
                <a:cs typeface="+mn-cs"/>
              </a:defRPr>
            </a:lvl2pPr>
            <a:lvl3pPr marL="685800" indent="0" algn="l" defTabSz="685800" rtl="0" eaLnBrk="1" latinLnBrk="0" hangingPunct="1">
              <a:spcBef>
                <a:spcPct val="20000"/>
              </a:spcBef>
              <a:buFont typeface="Arial" panose="020B0604020202020204" pitchFamily="34" charset="0"/>
              <a:buNone/>
              <a:defRPr sz="1800" kern="1200">
                <a:solidFill>
                  <a:srgbClr val="222222"/>
                </a:solidFill>
                <a:latin typeface="+mn-lt"/>
                <a:ea typeface="+mn-ea"/>
                <a:cs typeface="+mn-cs"/>
              </a:defRPr>
            </a:lvl3pPr>
            <a:lvl4pPr marL="1028700" indent="0" algn="l" defTabSz="685800" rtl="0" eaLnBrk="1" latinLnBrk="0" hangingPunct="1">
              <a:spcBef>
                <a:spcPct val="20000"/>
              </a:spcBef>
              <a:buFont typeface="Arial" panose="020B0604020202020204" pitchFamily="34" charset="0"/>
              <a:buNone/>
              <a:defRPr sz="1500" kern="1200">
                <a:solidFill>
                  <a:schemeClr val="tx1"/>
                </a:solidFill>
                <a:latin typeface="+mn-lt"/>
                <a:ea typeface="+mn-ea"/>
                <a:cs typeface="+mn-cs"/>
              </a:defRPr>
            </a:lvl4pPr>
            <a:lvl5pPr marL="1371600" indent="0" algn="l" defTabSz="685800" rtl="0" eaLnBrk="1" latinLnBrk="0" hangingPunct="1">
              <a:spcBef>
                <a:spcPct val="20000"/>
              </a:spcBef>
              <a:buFont typeface="Arial" panose="020B0604020202020204" pitchFamily="34" charset="0"/>
              <a:buNone/>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20000"/>
              </a:spcBef>
              <a:spcAft>
                <a:spcPts val="0"/>
              </a:spcAft>
              <a:buClrTx/>
              <a:buSzTx/>
              <a:buNone/>
              <a:tabLst/>
              <a:defRPr/>
            </a:pPr>
            <a:r>
              <a:rPr kumimoji="0" lang="en-GB" sz="2300" b="0" i="0" u="none" strike="noStrike" kern="1200" cap="none" spc="0" normalizeH="0" baseline="0" noProof="0">
                <a:ln>
                  <a:noFill/>
                </a:ln>
                <a:solidFill>
                  <a:srgbClr val="222222"/>
                </a:solidFill>
                <a:effectLst/>
                <a:uLnTx/>
                <a:uFillTx/>
                <a:latin typeface="Calibri"/>
                <a:ea typeface="Calibri"/>
                <a:cs typeface="Calibri"/>
              </a:rPr>
              <a:t>The figure shows </a:t>
            </a:r>
            <a:r>
              <a:rPr kumimoji="0" lang="en-GB" sz="2300" b="1" i="0" u="none" strike="noStrike" kern="1200" cap="none" spc="0" normalizeH="0" baseline="0" noProof="0">
                <a:ln>
                  <a:noFill/>
                </a:ln>
                <a:solidFill>
                  <a:srgbClr val="222222"/>
                </a:solidFill>
                <a:effectLst/>
                <a:uLnTx/>
                <a:uFillTx/>
                <a:latin typeface="Calibri"/>
                <a:ea typeface="Calibri"/>
                <a:cs typeface="Calibri"/>
              </a:rPr>
              <a:t>vehicle carryings in terms of total lane metres</a:t>
            </a:r>
            <a:r>
              <a:rPr lang="en-GB" sz="2300" b="1">
                <a:latin typeface="Calibri"/>
                <a:ea typeface="Calibri"/>
                <a:cs typeface="Calibri"/>
              </a:rPr>
              <a:t> (</a:t>
            </a:r>
            <a:r>
              <a:rPr kumimoji="0" lang="en-GB" sz="2300" b="1" i="0" u="none" strike="noStrike" kern="1200" cap="none" spc="0" normalizeH="0" baseline="0" noProof="0">
                <a:ln>
                  <a:noFill/>
                </a:ln>
                <a:solidFill>
                  <a:srgbClr val="222222"/>
                </a:solidFill>
                <a:effectLst/>
                <a:uLnTx/>
                <a:uFillTx/>
                <a:latin typeface="Calibri"/>
                <a:ea typeface="Calibri"/>
                <a:cs typeface="Calibri"/>
              </a:rPr>
              <a:t>LMs)</a:t>
            </a:r>
            <a:r>
              <a:rPr kumimoji="0" lang="en-GB" sz="2300" b="0" i="0" u="none" strike="noStrike" kern="1200" cap="none" spc="0" normalizeH="0" baseline="0" noProof="0">
                <a:ln>
                  <a:noFill/>
                </a:ln>
                <a:solidFill>
                  <a:srgbClr val="222222"/>
                </a:solidFill>
                <a:effectLst/>
                <a:uLnTx/>
                <a:uFillTx/>
                <a:latin typeface="Calibri"/>
                <a:ea typeface="Calibri"/>
                <a:cs typeface="Calibri"/>
              </a:rPr>
              <a:t> carried on each leg of the </a:t>
            </a:r>
            <a:r>
              <a:rPr kumimoji="0" lang="en-GB" sz="2300" b="0" i="0" u="none" strike="noStrike" kern="1200" cap="none" spc="0" normalizeH="0" baseline="0" noProof="0" err="1">
                <a:ln>
                  <a:noFill/>
                </a:ln>
                <a:solidFill>
                  <a:srgbClr val="222222"/>
                </a:solidFill>
                <a:effectLst/>
                <a:uLnTx/>
                <a:uFillTx/>
                <a:latin typeface="Calibri"/>
                <a:ea typeface="Calibri"/>
                <a:cs typeface="Calibri"/>
              </a:rPr>
              <a:t>Bluemull</a:t>
            </a:r>
            <a:r>
              <a:rPr kumimoji="0" lang="en-GB" sz="2300" b="0" i="0" u="none" strike="noStrike" kern="1200" cap="none" spc="0" normalizeH="0" baseline="0" noProof="0">
                <a:ln>
                  <a:noFill/>
                </a:ln>
                <a:solidFill>
                  <a:srgbClr val="222222"/>
                </a:solidFill>
                <a:effectLst/>
                <a:uLnTx/>
                <a:uFillTx/>
                <a:latin typeface="Calibri"/>
                <a:ea typeface="Calibri"/>
                <a:cs typeface="Calibri"/>
              </a:rPr>
              <a:t> Sound route for each year between 2013 and 2024</a:t>
            </a:r>
            <a:r>
              <a:rPr lang="en-GB" sz="2300">
                <a:latin typeface="Calibri"/>
                <a:ea typeface="Calibri"/>
                <a:cs typeface="Calibri"/>
              </a:rPr>
              <a:t>.</a:t>
            </a:r>
            <a:r>
              <a:rPr kumimoji="0" lang="en-GB" sz="2300" b="0" i="0" u="none" strike="noStrike" kern="1200" cap="none" spc="0" normalizeH="0" baseline="0" noProof="0">
                <a:ln>
                  <a:noFill/>
                </a:ln>
                <a:solidFill>
                  <a:srgbClr val="222222"/>
                </a:solidFill>
                <a:effectLst/>
                <a:uLnTx/>
                <a:uFillTx/>
                <a:latin typeface="Calibri"/>
                <a:ea typeface="Calibri"/>
                <a:cs typeface="Calibri"/>
              </a:rPr>
              <a:t> </a:t>
            </a:r>
          </a:p>
          <a:p>
            <a:pPr marL="0" marR="0" lvl="0" indent="0" algn="l" defTabSz="685800" rtl="0" eaLnBrk="1" fontAlgn="auto" latinLnBrk="0" hangingPunct="1">
              <a:lnSpc>
                <a:spcPct val="100000"/>
              </a:lnSpc>
              <a:spcBef>
                <a:spcPct val="20000"/>
              </a:spcBef>
              <a:spcAft>
                <a:spcPts val="0"/>
              </a:spcAft>
              <a:buClrTx/>
              <a:buSzTx/>
              <a:buNone/>
              <a:tabLst/>
              <a:defRPr/>
            </a:pPr>
            <a:r>
              <a:rPr kumimoji="0" lang="en-GB" sz="2300" b="0" i="1" u="none" strike="noStrike" kern="1200" cap="none" spc="0" normalizeH="0" baseline="0" noProof="0">
                <a:ln>
                  <a:noFill/>
                </a:ln>
                <a:solidFill>
                  <a:srgbClr val="222222"/>
                </a:solidFill>
                <a:effectLst/>
                <a:uLnTx/>
                <a:uFillTx/>
                <a:latin typeface="Calibri"/>
                <a:ea typeface="Calibri"/>
                <a:cs typeface="Calibri"/>
              </a:rPr>
              <a:t>A lane metre is a common unit of measurement for all vehicular traffic using a roll-on/roll-off (Ro-Ro) ferry. For example, a typical car would be 5 lane </a:t>
            </a:r>
            <a:r>
              <a:rPr lang="en-GB" sz="2300" i="1">
                <a:latin typeface="Calibri"/>
                <a:ea typeface="Calibri"/>
                <a:cs typeface="Calibri"/>
              </a:rPr>
              <a:t>m</a:t>
            </a:r>
            <a:r>
              <a:rPr kumimoji="0" lang="en-GB" sz="2300" b="0" i="1" u="none" strike="noStrike" kern="1200" cap="none" spc="0" normalizeH="0" baseline="0" noProof="0">
                <a:ln>
                  <a:noFill/>
                </a:ln>
                <a:solidFill>
                  <a:srgbClr val="222222"/>
                </a:solidFill>
                <a:effectLst/>
                <a:uLnTx/>
                <a:uFillTx/>
                <a:latin typeface="Calibri"/>
                <a:ea typeface="Calibri"/>
                <a:cs typeface="Calibri"/>
              </a:rPr>
              <a:t>etres.</a:t>
            </a:r>
            <a:r>
              <a:rPr kumimoji="0" lang="en-GB" sz="2300" b="0" i="0" u="none" strike="noStrike" kern="1200" cap="none" spc="0" normalizeH="0" baseline="0" noProof="0">
                <a:ln>
                  <a:noFill/>
                </a:ln>
                <a:solidFill>
                  <a:srgbClr val="222222"/>
                </a:solidFill>
                <a:effectLst/>
                <a:uLnTx/>
                <a:uFillTx/>
                <a:latin typeface="Calibri"/>
                <a:ea typeface="Calibri"/>
                <a:cs typeface="Calibri"/>
              </a:rPr>
              <a:t> </a:t>
            </a:r>
            <a:endParaRPr lang="en-GB" sz="2300" b="0" i="0" u="none" strike="noStrike" kern="1200" cap="none" spc="0" normalizeH="0" baseline="0" noProof="0">
              <a:ln>
                <a:noFill/>
              </a:ln>
              <a:solidFill>
                <a:srgbClr val="222222"/>
              </a:solidFill>
              <a:effectLst/>
              <a:uLnTx/>
              <a:uFillTx/>
              <a:latin typeface="Calibri"/>
              <a:ea typeface="Calibri"/>
              <a:cs typeface="Calibri"/>
            </a:endParaRPr>
          </a:p>
          <a:p>
            <a:pPr marL="0" marR="0" lvl="0" indent="0" algn="l" defTabSz="685800" rtl="0" eaLnBrk="1" fontAlgn="auto" latinLnBrk="0" hangingPunct="1">
              <a:lnSpc>
                <a:spcPct val="100000"/>
              </a:lnSpc>
              <a:spcBef>
                <a:spcPct val="20000"/>
              </a:spcBef>
              <a:spcAft>
                <a:spcPts val="0"/>
              </a:spcAft>
              <a:buClrTx/>
              <a:buSzTx/>
              <a:buNone/>
              <a:tabLst/>
              <a:defRPr/>
            </a:pPr>
            <a:r>
              <a:rPr kumimoji="0" lang="en-GB" sz="2300" b="0" i="0" u="none" strike="noStrike" kern="1200" cap="none" spc="0" normalizeH="0" baseline="0" noProof="0">
                <a:ln>
                  <a:noFill/>
                </a:ln>
                <a:solidFill>
                  <a:srgbClr val="222222"/>
                </a:solidFill>
                <a:effectLst/>
                <a:uLnTx/>
                <a:uFillTx/>
                <a:latin typeface="Calibri"/>
                <a:ea typeface="Calibri"/>
                <a:cs typeface="Calibri"/>
              </a:rPr>
              <a:t>Despite the reduction in sailings post-2013, carryings on the </a:t>
            </a:r>
            <a:r>
              <a:rPr kumimoji="0" lang="en-GB" sz="2300" b="1" i="0" u="none" strike="noStrike" kern="1200" cap="none" spc="0" normalizeH="0" baseline="0" noProof="0">
                <a:ln>
                  <a:noFill/>
                </a:ln>
                <a:solidFill>
                  <a:srgbClr val="222222"/>
                </a:solidFill>
                <a:effectLst/>
                <a:uLnTx/>
                <a:uFillTx/>
                <a:latin typeface="Calibri"/>
                <a:ea typeface="Calibri"/>
                <a:cs typeface="Calibri"/>
              </a:rPr>
              <a:t>Belmont – Gutcher</a:t>
            </a:r>
            <a:r>
              <a:rPr kumimoji="0" lang="en-GB" sz="2300" b="0" i="0" u="none" strike="noStrike" kern="1200" cap="none" spc="0" normalizeH="0" baseline="0" noProof="0">
                <a:ln>
                  <a:noFill/>
                </a:ln>
                <a:solidFill>
                  <a:srgbClr val="222222"/>
                </a:solidFill>
                <a:effectLst/>
                <a:uLnTx/>
                <a:uFillTx/>
                <a:latin typeface="Calibri"/>
                <a:ea typeface="Calibri"/>
                <a:cs typeface="Calibri"/>
              </a:rPr>
              <a:t> route leg grew until 2016, after which they largely plateaued. Carryings in the last full pre-pandemic year (2019) were </a:t>
            </a:r>
            <a:r>
              <a:rPr lang="en-GB" sz="2300" b="1">
                <a:latin typeface="Calibri"/>
                <a:ea typeface="Calibri"/>
                <a:cs typeface="Calibri"/>
              </a:rPr>
              <a:t>5% above their 2013 level.</a:t>
            </a:r>
            <a:endParaRPr lang="en-GB" sz="2300" b="1">
              <a:latin typeface="Calibri" panose="020F0502020204030204" pitchFamily="34" charset="0"/>
              <a:ea typeface="Calibri" panose="020F0502020204030204" pitchFamily="34" charset="0"/>
              <a:cs typeface="Calibri" panose="020F0502020204030204" pitchFamily="34" charset="0"/>
            </a:endParaRPr>
          </a:p>
          <a:p>
            <a:pPr marL="0" marR="0" lvl="0" indent="0" algn="l" defTabSz="685800" rtl="0" eaLnBrk="1" fontAlgn="auto" latinLnBrk="0" hangingPunct="1">
              <a:lnSpc>
                <a:spcPct val="100000"/>
              </a:lnSpc>
              <a:spcBef>
                <a:spcPct val="20000"/>
              </a:spcBef>
              <a:spcAft>
                <a:spcPts val="0"/>
              </a:spcAft>
              <a:buClrTx/>
              <a:buSzTx/>
              <a:buNone/>
              <a:tabLst/>
              <a:defRPr/>
            </a:pPr>
            <a:r>
              <a:rPr kumimoji="0" lang="en-GB" sz="2300" i="0" u="none" strike="noStrike" kern="1200" cap="none" spc="0" normalizeH="0" baseline="0" noProof="0">
                <a:ln>
                  <a:noFill/>
                </a:ln>
                <a:solidFill>
                  <a:srgbClr val="222222"/>
                </a:solidFill>
                <a:effectLst/>
                <a:uLnTx/>
                <a:uFillTx/>
                <a:latin typeface="Calibri"/>
                <a:ea typeface="Calibri"/>
                <a:cs typeface="Calibri"/>
              </a:rPr>
              <a:t>Carryings on the </a:t>
            </a:r>
            <a:r>
              <a:rPr kumimoji="0" lang="en-GB" sz="2300" b="1" i="0" u="none" strike="noStrike" kern="1200" cap="none" spc="0" normalizeH="0" baseline="0" noProof="0">
                <a:ln>
                  <a:noFill/>
                </a:ln>
                <a:solidFill>
                  <a:srgbClr val="222222"/>
                </a:solidFill>
                <a:effectLst/>
                <a:uLnTx/>
                <a:uFillTx/>
                <a:latin typeface="Calibri"/>
                <a:ea typeface="Calibri"/>
                <a:cs typeface="Calibri"/>
              </a:rPr>
              <a:t>Belmont – Hamars Ness</a:t>
            </a:r>
            <a:r>
              <a:rPr kumimoji="0" lang="en-GB" sz="2300" i="0" u="none" strike="noStrike" kern="1200" cap="none" spc="0" normalizeH="0" baseline="0" noProof="0">
                <a:ln>
                  <a:noFill/>
                </a:ln>
                <a:solidFill>
                  <a:srgbClr val="222222"/>
                </a:solidFill>
                <a:effectLst/>
                <a:uLnTx/>
                <a:uFillTx/>
                <a:latin typeface="Calibri"/>
                <a:ea typeface="Calibri"/>
                <a:cs typeface="Calibri"/>
              </a:rPr>
              <a:t> route leg remained stable (2015 aside) following the 2013 service reductions but declined quite significantly thereafter. Carryings in the last full pre-pandemic year were </a:t>
            </a:r>
            <a:r>
              <a:rPr kumimoji="0" lang="en-GB" sz="2300" b="1" i="0" u="none" strike="noStrike" kern="1200" cap="none" spc="0" normalizeH="0" baseline="0" noProof="0">
                <a:ln>
                  <a:noFill/>
                </a:ln>
                <a:solidFill>
                  <a:srgbClr val="222222"/>
                </a:solidFill>
                <a:effectLst/>
                <a:uLnTx/>
                <a:uFillTx/>
                <a:latin typeface="Calibri"/>
                <a:ea typeface="Calibri"/>
                <a:cs typeface="Calibri"/>
              </a:rPr>
              <a:t>19% below their 2013 level</a:t>
            </a:r>
            <a:r>
              <a:rPr lang="en-GB" sz="2300" b="1">
                <a:latin typeface="Calibri"/>
                <a:ea typeface="Calibri"/>
                <a:cs typeface="Calibri"/>
              </a:rPr>
              <a:t>.</a:t>
            </a:r>
            <a:endParaRPr kumimoji="0" lang="en-GB" sz="2300" i="0" u="none" strike="noStrike" kern="1200" cap="none" spc="0" normalizeH="0" baseline="0" noProof="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57175" marR="0" lvl="0" indent="-257175" algn="l" defTabSz="6858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300" b="0" i="0" u="none" strike="noStrike" kern="1200" cap="none" spc="0" normalizeH="0" baseline="0" noProof="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57175" marR="0" lvl="1" indent="-257175" algn="l" defTabSz="685800" rtl="0" eaLnBrk="1" fontAlgn="auto" latinLnBrk="0" hangingPunct="1">
              <a:lnSpc>
                <a:spcPct val="90000"/>
              </a:lnSpc>
              <a:spcBef>
                <a:spcPct val="20000"/>
              </a:spcBef>
              <a:spcAft>
                <a:spcPts val="0"/>
              </a:spcAft>
              <a:buClrTx/>
              <a:buSzTx/>
              <a:buFont typeface="Arial" panose="020B0604020202020204" pitchFamily="34" charset="0"/>
              <a:buChar char="•"/>
              <a:tabLst/>
              <a:defRPr/>
            </a:pPr>
            <a:endParaRPr kumimoji="0" lang="en-GB" sz="2300" b="1" i="0" u="none" strike="noStrike" kern="1200" cap="none" spc="0" normalizeH="0" baseline="0" noProof="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 name="Rectangle: Rounded Corners 2">
            <a:extLst>
              <a:ext uri="{FF2B5EF4-FFF2-40B4-BE49-F238E27FC236}">
                <a16:creationId xmlns:a16="http://schemas.microsoft.com/office/drawing/2014/main" id="{ACB73837-5294-20A0-CC33-0436CFF2A791}"/>
              </a:ext>
            </a:extLst>
          </p:cNvPr>
          <p:cNvSpPr/>
          <p:nvPr/>
        </p:nvSpPr>
        <p:spPr>
          <a:xfrm>
            <a:off x="1186756" y="3047107"/>
            <a:ext cx="9505056" cy="895724"/>
          </a:xfrm>
          <a:prstGeom prst="roundRect">
            <a:avLst>
              <a:gd name="adj" fmla="val 50000"/>
            </a:avLst>
          </a:prstGeom>
          <a:solidFill>
            <a:srgbClr val="02345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latin typeface="Calibri" panose="020F0502020204030204" pitchFamily="34" charset="0"/>
                <a:ea typeface="Calibri" panose="020F0502020204030204" pitchFamily="34" charset="0"/>
                <a:cs typeface="Calibri" panose="020F0502020204030204" pitchFamily="34" charset="0"/>
              </a:rPr>
              <a:t>How many sailings are made on each leg in each year?</a:t>
            </a:r>
          </a:p>
        </p:txBody>
      </p:sp>
      <p:sp>
        <p:nvSpPr>
          <p:cNvPr id="4" name="Rectangle: Rounded Corners 3">
            <a:extLst>
              <a:ext uri="{FF2B5EF4-FFF2-40B4-BE49-F238E27FC236}">
                <a16:creationId xmlns:a16="http://schemas.microsoft.com/office/drawing/2014/main" id="{8EDEE326-1EDE-992D-2A89-C7DE8821C341}"/>
              </a:ext>
            </a:extLst>
          </p:cNvPr>
          <p:cNvSpPr/>
          <p:nvPr/>
        </p:nvSpPr>
        <p:spPr>
          <a:xfrm>
            <a:off x="10580205" y="9452097"/>
            <a:ext cx="9505056" cy="895724"/>
          </a:xfrm>
          <a:prstGeom prst="roundRect">
            <a:avLst>
              <a:gd name="adj" fmla="val 50000"/>
            </a:avLst>
          </a:prstGeom>
          <a:solidFill>
            <a:srgbClr val="02345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latin typeface="Calibri" panose="020F0502020204030204" pitchFamily="34" charset="0"/>
                <a:ea typeface="Calibri" panose="020F0502020204030204" pitchFamily="34" charset="0"/>
                <a:cs typeface="Calibri" panose="020F0502020204030204" pitchFamily="34" charset="0"/>
              </a:rPr>
              <a:t>How have vehicle lane metre carryings changed over time?</a:t>
            </a:r>
          </a:p>
        </p:txBody>
      </p:sp>
      <p:sp>
        <p:nvSpPr>
          <p:cNvPr id="9" name="TextBox 8">
            <a:extLst>
              <a:ext uri="{FF2B5EF4-FFF2-40B4-BE49-F238E27FC236}">
                <a16:creationId xmlns:a16="http://schemas.microsoft.com/office/drawing/2014/main" id="{6B11165D-6844-27A0-0805-2C950327A26A}"/>
              </a:ext>
            </a:extLst>
          </p:cNvPr>
          <p:cNvSpPr txBox="1"/>
          <p:nvPr/>
        </p:nvSpPr>
        <p:spPr>
          <a:xfrm>
            <a:off x="3684815" y="9341538"/>
            <a:ext cx="6444216" cy="3300160"/>
          </a:xfrm>
          <a:prstGeom prst="rect">
            <a:avLst/>
          </a:prstGeom>
        </p:spPr>
        <p:txBody>
          <a:bodyPr vert="horz" wrap="square" lIns="0" tIns="0" rIns="0" bIns="0" rtlCol="0" anchor="t">
            <a:noAutofit/>
          </a:bodyPr>
          <a:lstStyle>
            <a:defPPr>
              <a:defRPr lang="en-US"/>
            </a:defPPr>
            <a:lvl1pPr marR="0" lvl="0" indent="0" defTabSz="685800" fontAlgn="auto">
              <a:lnSpc>
                <a:spcPct val="100000"/>
              </a:lnSpc>
              <a:spcBef>
                <a:spcPct val="20000"/>
              </a:spcBef>
              <a:spcAft>
                <a:spcPts val="0"/>
              </a:spcAft>
              <a:buClrTx/>
              <a:buSzTx/>
              <a:buFont typeface="Arial" panose="020B0604020202020204" pitchFamily="34" charset="0"/>
              <a:buNone/>
              <a:tabLst/>
              <a:defRPr kumimoji="0" sz="2600" b="0" i="0" u="none" strike="noStrike" cap="none" spc="0" normalizeH="0" baseline="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defRPr>
            </a:lvl1pPr>
            <a:lvl2pPr marL="257175" marR="0" lvl="1" indent="-257175" defTabSz="685800" fontAlgn="auto">
              <a:lnSpc>
                <a:spcPct val="90000"/>
              </a:lnSpc>
              <a:spcBef>
                <a:spcPct val="20000"/>
              </a:spcBef>
              <a:spcAft>
                <a:spcPts val="0"/>
              </a:spcAft>
              <a:buClrTx/>
              <a:buSzTx/>
              <a:buFont typeface="Arial" panose="020B0604020202020204" pitchFamily="34" charset="0"/>
              <a:buChar char="•"/>
              <a:tabLst/>
              <a:defRPr kumimoji="0" sz="2600" b="1" i="0" u="none" strike="noStrike" cap="none" spc="0" normalizeH="0" baseline="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defRPr>
            </a:lvl2pPr>
            <a:lvl3pPr marL="685800" indent="0" defTabSz="685800">
              <a:spcBef>
                <a:spcPct val="20000"/>
              </a:spcBef>
              <a:buFont typeface="Arial" panose="020B0604020202020204" pitchFamily="34" charset="0"/>
              <a:buNone/>
              <a:defRPr sz="1800">
                <a:solidFill>
                  <a:srgbClr val="222222"/>
                </a:solidFill>
              </a:defRPr>
            </a:lvl3pPr>
            <a:lvl4pPr marL="1028700" indent="0" defTabSz="685800">
              <a:spcBef>
                <a:spcPct val="20000"/>
              </a:spcBef>
              <a:buFont typeface="Arial" panose="020B0604020202020204" pitchFamily="34" charset="0"/>
              <a:buNone/>
              <a:defRPr sz="1500"/>
            </a:lvl4pPr>
            <a:lvl5pPr marL="1371600" indent="0" defTabSz="685800">
              <a:spcBef>
                <a:spcPct val="20000"/>
              </a:spcBef>
              <a:buFont typeface="Arial" panose="020B0604020202020204" pitchFamily="34" charset="0"/>
              <a:buNone/>
              <a:defRPr sz="1500"/>
            </a:lvl5pPr>
            <a:lvl6pPr marL="1885950" indent="-171450" defTabSz="685800">
              <a:spcBef>
                <a:spcPct val="20000"/>
              </a:spcBef>
              <a:buFont typeface="Arial" panose="020B0604020202020204" pitchFamily="34" charset="0"/>
              <a:buChar char="•"/>
              <a:defRPr sz="1500"/>
            </a:lvl6pPr>
            <a:lvl7pPr marL="2228850" indent="-171450" defTabSz="685800">
              <a:spcBef>
                <a:spcPct val="20000"/>
              </a:spcBef>
              <a:buFont typeface="Arial" panose="020B0604020202020204" pitchFamily="34" charset="0"/>
              <a:buChar char="•"/>
              <a:defRPr sz="1500"/>
            </a:lvl7pPr>
            <a:lvl8pPr marL="2571750" indent="-171450" defTabSz="685800">
              <a:spcBef>
                <a:spcPct val="20000"/>
              </a:spcBef>
              <a:buFont typeface="Arial" panose="020B0604020202020204" pitchFamily="34" charset="0"/>
              <a:buChar char="•"/>
              <a:defRPr sz="1500"/>
            </a:lvl8pPr>
            <a:lvl9pPr marL="2914650" indent="-171450" defTabSz="685800">
              <a:spcBef>
                <a:spcPct val="20000"/>
              </a:spcBef>
              <a:buFont typeface="Arial" panose="020B0604020202020204" pitchFamily="34" charset="0"/>
              <a:buChar char="•"/>
              <a:defRPr sz="1500"/>
            </a:lvl9pPr>
          </a:lstStyle>
          <a:p>
            <a:endParaRPr lang="en-GB"/>
          </a:p>
        </p:txBody>
      </p:sp>
      <p:sp>
        <p:nvSpPr>
          <p:cNvPr id="11" name="Rectangle: Rounded Corners 10">
            <a:extLst>
              <a:ext uri="{FF2B5EF4-FFF2-40B4-BE49-F238E27FC236}">
                <a16:creationId xmlns:a16="http://schemas.microsoft.com/office/drawing/2014/main" id="{17A3AAEC-1472-455A-122C-FCE0107E2BCC}"/>
              </a:ext>
            </a:extLst>
          </p:cNvPr>
          <p:cNvSpPr/>
          <p:nvPr/>
        </p:nvSpPr>
        <p:spPr>
          <a:xfrm>
            <a:off x="422235" y="16298588"/>
            <a:ext cx="20497475" cy="5904050"/>
          </a:xfrm>
          <a:prstGeom prst="roundRect">
            <a:avLst/>
          </a:prstGeom>
          <a:solidFill>
            <a:srgbClr val="E9E9E9"/>
          </a:solidFill>
          <a:ln>
            <a:solidFill>
              <a:srgbClr val="E9E9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101406CB-55BC-AB58-3949-94ACEEE29407}"/>
              </a:ext>
            </a:extLst>
          </p:cNvPr>
          <p:cNvSpPr/>
          <p:nvPr/>
        </p:nvSpPr>
        <p:spPr>
          <a:xfrm>
            <a:off x="10108717" y="22369443"/>
            <a:ext cx="9976544" cy="833771"/>
          </a:xfrm>
          <a:prstGeom prst="roundRect">
            <a:avLst>
              <a:gd name="adj" fmla="val 50000"/>
            </a:avLst>
          </a:prstGeom>
          <a:solidFill>
            <a:srgbClr val="02345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2800">
                <a:latin typeface="Calibri" panose="020F0502020204030204" pitchFamily="34" charset="0"/>
                <a:ea typeface="Calibri" panose="020F0502020204030204" pitchFamily="34" charset="0"/>
                <a:cs typeface="Calibri" panose="020F0502020204030204" pitchFamily="34" charset="0"/>
              </a:rPr>
              <a:t>How does this compare across time periods and routes? (2024)</a:t>
            </a:r>
          </a:p>
        </p:txBody>
      </p:sp>
      <p:sp>
        <p:nvSpPr>
          <p:cNvPr id="22" name="Text Placeholder 2">
            <a:extLst>
              <a:ext uri="{FF2B5EF4-FFF2-40B4-BE49-F238E27FC236}">
                <a16:creationId xmlns:a16="http://schemas.microsoft.com/office/drawing/2014/main" id="{C663F575-9CDA-ACE3-52D2-FD6DD1EE7C26}"/>
              </a:ext>
            </a:extLst>
          </p:cNvPr>
          <p:cNvSpPr txBox="1">
            <a:spLocks/>
          </p:cNvSpPr>
          <p:nvPr/>
        </p:nvSpPr>
        <p:spPr>
          <a:xfrm>
            <a:off x="757356" y="23154778"/>
            <a:ext cx="9580583" cy="5103014"/>
          </a:xfrm>
          <a:prstGeom prst="rect">
            <a:avLst/>
          </a:prstGeom>
        </p:spPr>
        <p:txBody>
          <a:bodyPr vert="horz" wrap="square" lIns="0" tIns="0" rIns="0" bIns="0" rtlCol="0" anchor="t">
            <a:noAutofit/>
          </a:bodyPr>
          <a:lstStyle>
            <a:defPPr>
              <a:defRPr lang="en-US"/>
            </a:defPPr>
            <a:lvl1pPr marL="0" algn="l" defTabSz="2951866" rtl="0" eaLnBrk="1" latinLnBrk="0" hangingPunct="1">
              <a:defRPr sz="2806" kern="1200">
                <a:solidFill>
                  <a:schemeClr val="tx1">
                    <a:tint val="75000"/>
                  </a:schemeClr>
                </a:solidFill>
                <a:latin typeface="+mn-lt"/>
                <a:ea typeface="+mn-ea"/>
                <a:cs typeface="+mn-cs"/>
              </a:defRPr>
            </a:lvl1pPr>
            <a:lvl2pPr marL="1475933" algn="l" defTabSz="2951866" rtl="0" eaLnBrk="1" latinLnBrk="0" hangingPunct="1">
              <a:defRPr sz="5811" kern="1200">
                <a:solidFill>
                  <a:schemeClr val="tx1"/>
                </a:solidFill>
                <a:latin typeface="+mn-lt"/>
                <a:ea typeface="+mn-ea"/>
                <a:cs typeface="+mn-cs"/>
              </a:defRPr>
            </a:lvl2pPr>
            <a:lvl3pPr marL="2951866" algn="l" defTabSz="2951866" rtl="0" eaLnBrk="1" latinLnBrk="0" hangingPunct="1">
              <a:defRPr sz="5811" kern="1200">
                <a:solidFill>
                  <a:schemeClr val="tx1"/>
                </a:solidFill>
                <a:latin typeface="+mn-lt"/>
                <a:ea typeface="+mn-ea"/>
                <a:cs typeface="+mn-cs"/>
              </a:defRPr>
            </a:lvl3pPr>
            <a:lvl4pPr marL="4427799" algn="l" defTabSz="2951866" rtl="0" eaLnBrk="1" latinLnBrk="0" hangingPunct="1">
              <a:defRPr sz="5811" kern="1200">
                <a:solidFill>
                  <a:schemeClr val="tx1"/>
                </a:solidFill>
                <a:latin typeface="+mn-lt"/>
                <a:ea typeface="+mn-ea"/>
                <a:cs typeface="+mn-cs"/>
              </a:defRPr>
            </a:lvl4pPr>
            <a:lvl5pPr marL="5903732" algn="l" defTabSz="2951866" rtl="0" eaLnBrk="1" latinLnBrk="0" hangingPunct="1">
              <a:defRPr sz="5811" kern="1200">
                <a:solidFill>
                  <a:schemeClr val="tx1"/>
                </a:solidFill>
                <a:latin typeface="+mn-lt"/>
                <a:ea typeface="+mn-ea"/>
                <a:cs typeface="+mn-cs"/>
              </a:defRPr>
            </a:lvl5pPr>
            <a:lvl6pPr marL="7379665" algn="l" defTabSz="2951866" rtl="0" eaLnBrk="1" latinLnBrk="0" hangingPunct="1">
              <a:defRPr sz="5811" kern="1200">
                <a:solidFill>
                  <a:schemeClr val="tx1"/>
                </a:solidFill>
                <a:latin typeface="+mn-lt"/>
                <a:ea typeface="+mn-ea"/>
                <a:cs typeface="+mn-cs"/>
              </a:defRPr>
            </a:lvl6pPr>
            <a:lvl7pPr marL="8855598" algn="l" defTabSz="2951866" rtl="0" eaLnBrk="1" latinLnBrk="0" hangingPunct="1">
              <a:defRPr sz="5811" kern="1200">
                <a:solidFill>
                  <a:schemeClr val="tx1"/>
                </a:solidFill>
                <a:latin typeface="+mn-lt"/>
                <a:ea typeface="+mn-ea"/>
                <a:cs typeface="+mn-cs"/>
              </a:defRPr>
            </a:lvl7pPr>
            <a:lvl8pPr marL="10331531" algn="l" defTabSz="2951866" rtl="0" eaLnBrk="1" latinLnBrk="0" hangingPunct="1">
              <a:defRPr sz="5811" kern="1200">
                <a:solidFill>
                  <a:schemeClr val="tx1"/>
                </a:solidFill>
                <a:latin typeface="+mn-lt"/>
                <a:ea typeface="+mn-ea"/>
                <a:cs typeface="+mn-cs"/>
              </a:defRPr>
            </a:lvl8pPr>
            <a:lvl9pPr marL="11807464" algn="l" defTabSz="2951866" rtl="0" eaLnBrk="1" latinLnBrk="0" hangingPunct="1">
              <a:defRPr sz="5811" kern="1200">
                <a:solidFill>
                  <a:schemeClr val="tx1"/>
                </a:solidFill>
                <a:latin typeface="+mn-lt"/>
                <a:ea typeface="+mn-ea"/>
                <a:cs typeface="+mn-cs"/>
              </a:defRPr>
            </a:lvl9pPr>
          </a:lstStyle>
          <a:p>
            <a:r>
              <a:rPr lang="en-GB" sz="2400">
                <a:solidFill>
                  <a:schemeClr val="tx1"/>
                </a:solidFill>
                <a:latin typeface="Calibri"/>
                <a:ea typeface="Calibri"/>
                <a:cs typeface="Calibri"/>
              </a:rPr>
              <a:t>The table on the right shows the proportion of total sailings within given time windows where </a:t>
            </a:r>
            <a:r>
              <a:rPr lang="en-GB" sz="2400" b="1">
                <a:solidFill>
                  <a:schemeClr val="tx1"/>
                </a:solidFill>
                <a:latin typeface="Calibri"/>
                <a:ea typeface="Calibri"/>
                <a:cs typeface="Calibri"/>
              </a:rPr>
              <a:t>vehicle deck utilisation exceeded 75%</a:t>
            </a:r>
            <a:r>
              <a:rPr lang="en-GB" sz="2400">
                <a:solidFill>
                  <a:schemeClr val="tx1"/>
                </a:solidFill>
                <a:latin typeface="Calibri"/>
                <a:ea typeface="Calibri"/>
                <a:cs typeface="Calibri"/>
              </a:rPr>
              <a:t> - i.e., sailings which were </a:t>
            </a:r>
            <a:r>
              <a:rPr lang="en-GB" sz="2400" b="1">
                <a:solidFill>
                  <a:schemeClr val="tx1"/>
                </a:solidFill>
                <a:latin typeface="Calibri"/>
                <a:ea typeface="Calibri"/>
                <a:cs typeface="Calibri"/>
              </a:rPr>
              <a:t>full</a:t>
            </a:r>
            <a:r>
              <a:rPr lang="en-GB" sz="2400">
                <a:solidFill>
                  <a:schemeClr val="tx1"/>
                </a:solidFill>
                <a:latin typeface="Calibri"/>
                <a:ea typeface="Calibri"/>
                <a:cs typeface="Calibri"/>
              </a:rPr>
              <a:t> or </a:t>
            </a:r>
            <a:r>
              <a:rPr lang="en-GB" sz="2400" b="1">
                <a:solidFill>
                  <a:schemeClr val="tx1"/>
                </a:solidFill>
                <a:latin typeface="Calibri"/>
                <a:ea typeface="Calibri"/>
                <a:cs typeface="Calibri"/>
              </a:rPr>
              <a:t>nearly full</a:t>
            </a:r>
            <a:r>
              <a:rPr lang="en-GB" sz="2400">
                <a:solidFill>
                  <a:schemeClr val="tx1"/>
                </a:solidFill>
                <a:latin typeface="Calibri"/>
                <a:ea typeface="Calibri"/>
                <a:cs typeface="Calibri"/>
              </a:rPr>
              <a:t>. It covers all Shetland Ro-Ro routes in the calendar year 2024.</a:t>
            </a:r>
          </a:p>
          <a:p>
            <a:endParaRPr lang="en-GB" sz="2400" b="1">
              <a:solidFill>
                <a:schemeClr val="tx1"/>
              </a:solidFill>
              <a:latin typeface="Calibri" panose="020F0502020204030204" pitchFamily="34" charset="0"/>
              <a:ea typeface="Calibri" panose="020F0502020204030204" pitchFamily="34" charset="0"/>
              <a:cs typeface="Calibri" panose="020F0502020204030204" pitchFamily="34" charset="0"/>
            </a:endParaRPr>
          </a:p>
          <a:p>
            <a:pPr>
              <a:spcAft>
                <a:spcPts val="600"/>
              </a:spcAft>
            </a:pPr>
            <a:r>
              <a:rPr lang="en-GB" sz="2400">
                <a:solidFill>
                  <a:schemeClr val="tx1"/>
                </a:solidFill>
                <a:latin typeface="Calibri" panose="020F0502020204030204" pitchFamily="34" charset="0"/>
                <a:ea typeface="Calibri" panose="020F0502020204030204" pitchFamily="34" charset="0"/>
                <a:cs typeface="Calibri" panose="020F0502020204030204" pitchFamily="34" charset="0"/>
              </a:rPr>
              <a:t>Key headlines for </a:t>
            </a:r>
            <a:r>
              <a:rPr lang="en-GB" sz="2400" b="1">
                <a:solidFill>
                  <a:schemeClr val="tx1"/>
                </a:solidFill>
                <a:latin typeface="Calibri" panose="020F0502020204030204" pitchFamily="34" charset="0"/>
                <a:ea typeface="Calibri" panose="020F0502020204030204" pitchFamily="34" charset="0"/>
                <a:cs typeface="Calibri" panose="020F0502020204030204" pitchFamily="34" charset="0"/>
              </a:rPr>
              <a:t>Bluemull Sound</a:t>
            </a:r>
            <a:r>
              <a:rPr lang="en-GB" sz="2400">
                <a:solidFill>
                  <a:schemeClr val="tx1"/>
                </a:solidFill>
                <a:latin typeface="Calibri" panose="020F0502020204030204" pitchFamily="34" charset="0"/>
                <a:ea typeface="Calibri" panose="020F0502020204030204" pitchFamily="34" charset="0"/>
                <a:cs typeface="Calibri" panose="020F0502020204030204" pitchFamily="34" charset="0"/>
              </a:rPr>
              <a:t> include:</a:t>
            </a:r>
          </a:p>
          <a:p>
            <a:pPr marL="342900" indent="-342900">
              <a:buFont typeface="Arial" panose="020B0604020202020204" pitchFamily="34" charset="0"/>
              <a:buChar char="•"/>
            </a:pPr>
            <a:r>
              <a:rPr lang="en-GB" sz="2400">
                <a:solidFill>
                  <a:schemeClr val="tx1"/>
                </a:solidFill>
                <a:latin typeface="Calibri"/>
                <a:ea typeface="Calibri"/>
                <a:cs typeface="Calibri"/>
              </a:rPr>
              <a:t>Around </a:t>
            </a:r>
            <a:r>
              <a:rPr lang="en-GB" sz="2400" b="1">
                <a:solidFill>
                  <a:schemeClr val="tx1"/>
                </a:solidFill>
                <a:latin typeface="Calibri"/>
                <a:ea typeface="Calibri"/>
                <a:cs typeface="Calibri"/>
              </a:rPr>
              <a:t>a quarter of weekday sailings </a:t>
            </a:r>
            <a:r>
              <a:rPr lang="en-GB" sz="2400">
                <a:solidFill>
                  <a:schemeClr val="tx1"/>
                </a:solidFill>
                <a:latin typeface="Calibri"/>
                <a:ea typeface="Calibri"/>
                <a:cs typeface="Calibri"/>
              </a:rPr>
              <a:t>between 07:00-19:00 on the </a:t>
            </a:r>
            <a:r>
              <a:rPr lang="en-GB" sz="2400" b="1">
                <a:solidFill>
                  <a:schemeClr val="tx1"/>
                </a:solidFill>
                <a:latin typeface="Calibri"/>
                <a:ea typeface="Calibri"/>
                <a:cs typeface="Calibri"/>
              </a:rPr>
              <a:t>Gutcher – Belmont route leg </a:t>
            </a:r>
            <a:r>
              <a:rPr lang="en-GB" sz="2400">
                <a:solidFill>
                  <a:schemeClr val="tx1"/>
                </a:solidFill>
                <a:latin typeface="Calibri"/>
                <a:ea typeface="Calibri"/>
                <a:cs typeface="Calibri"/>
              </a:rPr>
              <a:t>are full or nearly full</a:t>
            </a:r>
          </a:p>
          <a:p>
            <a:pPr marL="342900" indent="-342900">
              <a:buFont typeface="Arial" panose="020B0604020202020204" pitchFamily="34" charset="0"/>
              <a:buChar char="•"/>
            </a:pPr>
            <a:r>
              <a:rPr lang="en-GB" sz="2400">
                <a:solidFill>
                  <a:schemeClr val="tx1"/>
                </a:solidFill>
                <a:latin typeface="Calibri"/>
                <a:ea typeface="Calibri"/>
                <a:cs typeface="Calibri"/>
              </a:rPr>
              <a:t>Around a </a:t>
            </a:r>
            <a:r>
              <a:rPr lang="en-GB" sz="2400" b="1">
                <a:solidFill>
                  <a:schemeClr val="tx1"/>
                </a:solidFill>
                <a:latin typeface="Calibri"/>
                <a:ea typeface="Calibri"/>
                <a:cs typeface="Calibri"/>
              </a:rPr>
              <a:t>quarter </a:t>
            </a:r>
            <a:r>
              <a:rPr lang="en-GB" sz="2400">
                <a:solidFill>
                  <a:schemeClr val="tx1"/>
                </a:solidFill>
                <a:latin typeface="Calibri"/>
                <a:ea typeface="Calibri"/>
                <a:cs typeface="Calibri"/>
              </a:rPr>
              <a:t>of </a:t>
            </a:r>
            <a:r>
              <a:rPr lang="en-GB" sz="2400" b="1">
                <a:solidFill>
                  <a:schemeClr val="tx1"/>
                </a:solidFill>
                <a:latin typeface="Calibri"/>
                <a:ea typeface="Calibri"/>
                <a:cs typeface="Calibri"/>
              </a:rPr>
              <a:t>Saturday </a:t>
            </a:r>
            <a:r>
              <a:rPr lang="en-GB" sz="2400">
                <a:solidFill>
                  <a:schemeClr val="tx1"/>
                </a:solidFill>
                <a:latin typeface="Calibri"/>
                <a:ea typeface="Calibri"/>
                <a:cs typeface="Calibri"/>
              </a:rPr>
              <a:t>and </a:t>
            </a:r>
            <a:r>
              <a:rPr lang="en-GB" sz="2400" b="1">
                <a:solidFill>
                  <a:schemeClr val="tx1"/>
                </a:solidFill>
                <a:latin typeface="Calibri"/>
                <a:ea typeface="Calibri"/>
                <a:cs typeface="Calibri"/>
              </a:rPr>
              <a:t>Sunday </a:t>
            </a:r>
            <a:r>
              <a:rPr lang="en-GB" sz="2400">
                <a:solidFill>
                  <a:schemeClr val="tx1"/>
                </a:solidFill>
                <a:latin typeface="Calibri"/>
                <a:ea typeface="Calibri"/>
                <a:cs typeface="Calibri"/>
              </a:rPr>
              <a:t>sailings on the Gutcher – Belmont route leg are also routinely full or nearly full</a:t>
            </a:r>
          </a:p>
          <a:p>
            <a:pPr marL="342900" indent="-342900">
              <a:buFont typeface="Arial" panose="020B0604020202020204" pitchFamily="34" charset="0"/>
              <a:buChar char="•"/>
            </a:pPr>
            <a:r>
              <a:rPr lang="en-GB" sz="2400">
                <a:solidFill>
                  <a:schemeClr val="tx1"/>
                </a:solidFill>
                <a:latin typeface="Calibri"/>
                <a:ea typeface="Calibri"/>
                <a:cs typeface="Calibri"/>
              </a:rPr>
              <a:t>Capacity is not a significant problem on the Fetlar legs, although it does have to be borne in mind that the triangular nature of the route means that carryings on each leg are additive (so, for example, the 10:15 from Belmont routes via Hamars Ness, so the Fetlar traffic is additional to the Unst traffic, all of which has to be accommodated on the ferry)</a:t>
            </a:r>
          </a:p>
          <a:p>
            <a:endParaRPr lang="en-GB" sz="2600" b="1">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3" name="Chart 22">
            <a:extLst>
              <a:ext uri="{FF2B5EF4-FFF2-40B4-BE49-F238E27FC236}">
                <a16:creationId xmlns:a16="http://schemas.microsoft.com/office/drawing/2014/main" id="{221589F8-AFDB-F2A1-B140-FF93D9549B8F}"/>
              </a:ext>
            </a:extLst>
          </p:cNvPr>
          <p:cNvGraphicFramePr/>
          <p:nvPr>
            <p:extLst>
              <p:ext uri="{D42A27DB-BD31-4B8C-83A1-F6EECF244321}">
                <p14:modId xmlns:p14="http://schemas.microsoft.com/office/powerpoint/2010/main" val="578462428"/>
              </p:ext>
            </p:extLst>
          </p:nvPr>
        </p:nvGraphicFramePr>
        <p:xfrm>
          <a:off x="998958" y="17040825"/>
          <a:ext cx="12576510" cy="5116953"/>
        </p:xfrm>
        <a:graphic>
          <a:graphicData uri="http://schemas.openxmlformats.org/drawingml/2006/chart">
            <c:chart xmlns:c="http://schemas.openxmlformats.org/drawingml/2006/chart" xmlns:r="http://schemas.openxmlformats.org/officeDocument/2006/relationships" r:id="rId8"/>
          </a:graphicData>
        </a:graphic>
      </p:graphicFrame>
      <p:sp>
        <p:nvSpPr>
          <p:cNvPr id="37" name="Text Placeholder 2">
            <a:extLst>
              <a:ext uri="{FF2B5EF4-FFF2-40B4-BE49-F238E27FC236}">
                <a16:creationId xmlns:a16="http://schemas.microsoft.com/office/drawing/2014/main" id="{C35B8983-CF35-EDE0-D0BB-7488FF5619B7}"/>
              </a:ext>
            </a:extLst>
          </p:cNvPr>
          <p:cNvSpPr txBox="1">
            <a:spLocks/>
          </p:cNvSpPr>
          <p:nvPr/>
        </p:nvSpPr>
        <p:spPr>
          <a:xfrm>
            <a:off x="13665826" y="17577855"/>
            <a:ext cx="6900011" cy="3791883"/>
          </a:xfrm>
          <a:prstGeom prst="rect">
            <a:avLst/>
          </a:prstGeom>
        </p:spPr>
        <p:txBody>
          <a:bodyPr vert="horz" wrap="square" lIns="0" tIns="0" rIns="0" bIns="0" rtlCol="0" anchor="t">
            <a:noAutofit/>
          </a:bodyPr>
          <a:lstStyle>
            <a:lvl1pPr marL="257175" indent="-257175" algn="l" defTabSz="685800" rtl="0" eaLnBrk="1" latinLnBrk="0" hangingPunct="1">
              <a:spcBef>
                <a:spcPct val="20000"/>
              </a:spcBef>
              <a:buFont typeface="Arial" panose="020B0604020202020204" pitchFamily="34" charset="0"/>
              <a:buChar char="•"/>
              <a:defRPr sz="2000" kern="1200" baseline="0">
                <a:solidFill>
                  <a:srgbClr val="222222"/>
                </a:solidFill>
                <a:latin typeface="+mn-lt"/>
                <a:ea typeface="+mn-ea"/>
                <a:cs typeface="+mn-cs"/>
              </a:defRPr>
            </a:lvl1pPr>
            <a:lvl2pPr marL="342900" indent="0" algn="l" defTabSz="685800" rtl="0" eaLnBrk="1" latinLnBrk="0" hangingPunct="1">
              <a:spcBef>
                <a:spcPct val="20000"/>
              </a:spcBef>
              <a:buFont typeface="Arial" panose="020B0604020202020204" pitchFamily="34" charset="0"/>
              <a:buNone/>
              <a:defRPr sz="2100" kern="1200">
                <a:solidFill>
                  <a:srgbClr val="222222"/>
                </a:solidFill>
                <a:latin typeface="+mn-lt"/>
                <a:ea typeface="+mn-ea"/>
                <a:cs typeface="+mn-cs"/>
              </a:defRPr>
            </a:lvl2pPr>
            <a:lvl3pPr marL="685800" indent="0" algn="l" defTabSz="685800" rtl="0" eaLnBrk="1" latinLnBrk="0" hangingPunct="1">
              <a:spcBef>
                <a:spcPct val="20000"/>
              </a:spcBef>
              <a:buFont typeface="Arial" panose="020B0604020202020204" pitchFamily="34" charset="0"/>
              <a:buNone/>
              <a:defRPr sz="1800" kern="1200">
                <a:solidFill>
                  <a:srgbClr val="222222"/>
                </a:solidFill>
                <a:latin typeface="+mn-lt"/>
                <a:ea typeface="+mn-ea"/>
                <a:cs typeface="+mn-cs"/>
              </a:defRPr>
            </a:lvl3pPr>
            <a:lvl4pPr marL="1028700" indent="0" algn="l" defTabSz="685800" rtl="0" eaLnBrk="1" latinLnBrk="0" hangingPunct="1">
              <a:spcBef>
                <a:spcPct val="20000"/>
              </a:spcBef>
              <a:buFont typeface="Arial" panose="020B0604020202020204" pitchFamily="34" charset="0"/>
              <a:buNone/>
              <a:defRPr sz="1500" kern="1200">
                <a:solidFill>
                  <a:schemeClr val="tx1"/>
                </a:solidFill>
                <a:latin typeface="+mn-lt"/>
                <a:ea typeface="+mn-ea"/>
                <a:cs typeface="+mn-cs"/>
              </a:defRPr>
            </a:lvl4pPr>
            <a:lvl5pPr marL="1371600" indent="0" algn="l" defTabSz="685800" rtl="0" eaLnBrk="1" latinLnBrk="0" hangingPunct="1">
              <a:spcBef>
                <a:spcPct val="20000"/>
              </a:spcBef>
              <a:buFont typeface="Arial" panose="020B0604020202020204" pitchFamily="34" charset="0"/>
              <a:buNone/>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20000"/>
              </a:spcBef>
              <a:spcAft>
                <a:spcPts val="1200"/>
              </a:spcAft>
              <a:buClrTx/>
              <a:buSzTx/>
              <a:buNone/>
              <a:tabLst/>
              <a:defRPr/>
            </a:pPr>
            <a:r>
              <a:rPr kumimoji="0" lang="en-GB" sz="2100" b="0" i="0" u="none" strike="noStrike" kern="1200" cap="none" spc="0" normalizeH="0" baseline="0" noProof="0">
                <a:ln>
                  <a:noFill/>
                </a:ln>
                <a:solidFill>
                  <a:srgbClr val="222222"/>
                </a:solidFill>
                <a:effectLst/>
                <a:uLnTx/>
                <a:uFillTx/>
                <a:latin typeface="Calibri"/>
                <a:ea typeface="Calibri"/>
                <a:cs typeface="Calibri"/>
              </a:rPr>
              <a:t>The </a:t>
            </a:r>
            <a:r>
              <a:rPr lang="en-GB" sz="2100">
                <a:latin typeface="Calibri"/>
                <a:ea typeface="Calibri"/>
                <a:cs typeface="Calibri"/>
              </a:rPr>
              <a:t>chart</a:t>
            </a:r>
            <a:r>
              <a:rPr kumimoji="0" lang="en-GB" sz="2100" b="0" i="0" u="none" strike="noStrike" kern="1200" cap="none" spc="0" normalizeH="0" baseline="0" noProof="0">
                <a:ln>
                  <a:noFill/>
                </a:ln>
                <a:solidFill>
                  <a:srgbClr val="222222"/>
                </a:solidFill>
                <a:effectLst/>
                <a:uLnTx/>
                <a:uFillTx/>
                <a:latin typeface="Calibri"/>
                <a:ea typeface="Calibri"/>
                <a:cs typeface="Calibri"/>
              </a:rPr>
              <a:t> shows the proportion of </a:t>
            </a:r>
            <a:r>
              <a:rPr kumimoji="0" lang="en-GB" sz="2100" b="1" i="0" u="none" strike="noStrike" kern="1200" cap="none" spc="0" normalizeH="0" baseline="0" noProof="0">
                <a:ln>
                  <a:noFill/>
                </a:ln>
                <a:solidFill>
                  <a:srgbClr val="222222"/>
                </a:solidFill>
                <a:effectLst/>
                <a:uLnTx/>
                <a:uFillTx/>
                <a:latin typeface="Calibri"/>
                <a:ea typeface="Calibri"/>
                <a:cs typeface="Calibri"/>
              </a:rPr>
              <a:t>direct</a:t>
            </a:r>
            <a:r>
              <a:rPr kumimoji="0" lang="en-GB" sz="2100" b="0" i="0" u="none" strike="noStrike" kern="1200" cap="none" spc="0" normalizeH="0" baseline="0" noProof="0">
                <a:ln>
                  <a:noFill/>
                </a:ln>
                <a:solidFill>
                  <a:srgbClr val="222222"/>
                </a:solidFill>
                <a:effectLst/>
                <a:uLnTx/>
                <a:uFillTx/>
                <a:latin typeface="Calibri"/>
                <a:ea typeface="Calibri"/>
                <a:cs typeface="Calibri"/>
              </a:rPr>
              <a:t> </a:t>
            </a:r>
            <a:r>
              <a:rPr kumimoji="0" lang="en-GB" sz="2100" b="1" i="0" u="none" strike="noStrike" kern="1200" cap="none" spc="0" normalizeH="0" baseline="0" noProof="0">
                <a:ln>
                  <a:noFill/>
                </a:ln>
                <a:solidFill>
                  <a:srgbClr val="222222"/>
                </a:solidFill>
                <a:effectLst/>
                <a:uLnTx/>
                <a:uFillTx/>
                <a:latin typeface="Calibri"/>
                <a:ea typeface="Calibri"/>
                <a:cs typeface="Calibri"/>
              </a:rPr>
              <a:t>Belmont – Gutcher</a:t>
            </a:r>
            <a:r>
              <a:rPr kumimoji="0" lang="en-GB" sz="2100" i="0" u="none" strike="noStrike" kern="1200" cap="none" spc="0" normalizeH="0" baseline="0" noProof="0">
                <a:ln>
                  <a:noFill/>
                </a:ln>
                <a:solidFill>
                  <a:srgbClr val="222222"/>
                </a:solidFill>
                <a:effectLst/>
                <a:uLnTx/>
                <a:uFillTx/>
                <a:latin typeface="Calibri"/>
                <a:ea typeface="Calibri"/>
                <a:cs typeface="Calibri"/>
              </a:rPr>
              <a:t> sailings for each scheduled departure time</a:t>
            </a:r>
            <a:r>
              <a:rPr lang="en-GB" sz="2100">
                <a:latin typeface="Calibri"/>
                <a:ea typeface="Calibri"/>
                <a:cs typeface="Calibri"/>
              </a:rPr>
              <a:t> across the week</a:t>
            </a:r>
            <a:r>
              <a:rPr kumimoji="0" lang="en-GB" sz="2100" i="0" u="none" strike="noStrike" kern="1200" cap="none" spc="0" normalizeH="0" baseline="0" noProof="0">
                <a:ln>
                  <a:noFill/>
                </a:ln>
                <a:solidFill>
                  <a:srgbClr val="222222"/>
                </a:solidFill>
                <a:effectLst/>
                <a:uLnTx/>
                <a:uFillTx/>
                <a:latin typeface="Calibri"/>
                <a:ea typeface="Calibri"/>
                <a:cs typeface="Calibri"/>
              </a:rPr>
              <a:t> where </a:t>
            </a:r>
            <a:r>
              <a:rPr kumimoji="0" lang="en-GB" sz="2100" b="1" i="0" u="none" strike="noStrike" kern="1200" cap="none" spc="0" normalizeH="0" baseline="0" noProof="0">
                <a:ln>
                  <a:noFill/>
                </a:ln>
                <a:solidFill>
                  <a:srgbClr val="222222"/>
                </a:solidFill>
                <a:effectLst/>
                <a:uLnTx/>
                <a:uFillTx/>
                <a:latin typeface="Calibri"/>
                <a:ea typeface="Calibri"/>
                <a:cs typeface="Calibri"/>
              </a:rPr>
              <a:t>vehicle deck utilisation exceeded 75% - </a:t>
            </a:r>
            <a:r>
              <a:rPr kumimoji="0" lang="en-GB" sz="2100" i="0" u="none" strike="noStrike" kern="1200" cap="none" spc="0" normalizeH="0" baseline="0" noProof="0">
                <a:ln>
                  <a:noFill/>
                </a:ln>
                <a:solidFill>
                  <a:srgbClr val="222222"/>
                </a:solidFill>
                <a:effectLst/>
                <a:uLnTx/>
                <a:uFillTx/>
                <a:latin typeface="Calibri"/>
                <a:ea typeface="Calibri"/>
                <a:cs typeface="Calibri"/>
              </a:rPr>
              <a:t>i.e., sailings which were </a:t>
            </a:r>
            <a:r>
              <a:rPr kumimoji="0" lang="en-GB" sz="2100" b="1" i="0" u="none" strike="noStrike" kern="1200" cap="none" spc="0" normalizeH="0" baseline="0" noProof="0">
                <a:ln>
                  <a:noFill/>
                </a:ln>
                <a:solidFill>
                  <a:srgbClr val="222222"/>
                </a:solidFill>
                <a:effectLst/>
                <a:uLnTx/>
                <a:uFillTx/>
                <a:latin typeface="Calibri"/>
                <a:ea typeface="Calibri"/>
                <a:cs typeface="Calibri"/>
              </a:rPr>
              <a:t>full </a:t>
            </a:r>
            <a:r>
              <a:rPr kumimoji="0" lang="en-GB" sz="2100" i="0" u="none" strike="noStrike" kern="1200" cap="none" spc="0" normalizeH="0" baseline="0" noProof="0">
                <a:ln>
                  <a:noFill/>
                </a:ln>
                <a:solidFill>
                  <a:srgbClr val="222222"/>
                </a:solidFill>
                <a:effectLst/>
                <a:uLnTx/>
                <a:uFillTx/>
                <a:latin typeface="Calibri"/>
                <a:ea typeface="Calibri"/>
                <a:cs typeface="Calibri"/>
              </a:rPr>
              <a:t>or </a:t>
            </a:r>
            <a:r>
              <a:rPr kumimoji="0" lang="en-GB" sz="2100" b="1" i="0" u="none" strike="noStrike" kern="1200" cap="none" spc="0" normalizeH="0" baseline="0" noProof="0">
                <a:ln>
                  <a:noFill/>
                </a:ln>
                <a:solidFill>
                  <a:srgbClr val="222222"/>
                </a:solidFill>
                <a:effectLst/>
                <a:uLnTx/>
                <a:uFillTx/>
                <a:latin typeface="Calibri"/>
                <a:ea typeface="Calibri"/>
                <a:cs typeface="Calibri"/>
              </a:rPr>
              <a:t>nearly full </a:t>
            </a:r>
            <a:r>
              <a:rPr kumimoji="0" lang="en-GB" sz="2100" i="0" u="none" strike="noStrike" kern="1200" cap="none" spc="0" normalizeH="0" baseline="0" noProof="0">
                <a:ln>
                  <a:noFill/>
                </a:ln>
                <a:solidFill>
                  <a:srgbClr val="222222"/>
                </a:solidFill>
                <a:effectLst/>
                <a:uLnTx/>
                <a:uFillTx/>
                <a:latin typeface="Calibri"/>
                <a:ea typeface="Calibri"/>
                <a:cs typeface="Calibri"/>
              </a:rPr>
              <a:t>in 2024.</a:t>
            </a:r>
            <a:endParaRPr lang="en-GB" sz="2100" i="0" u="none" strike="noStrike" kern="1200" cap="none" spc="0" normalizeH="0" baseline="0" noProof="0">
              <a:ln>
                <a:noFill/>
              </a:ln>
              <a:solidFill>
                <a:srgbClr val="222222"/>
              </a:solidFill>
              <a:effectLst/>
              <a:uLnTx/>
              <a:uFillTx/>
              <a:latin typeface="Calibri"/>
              <a:ea typeface="Calibri"/>
              <a:cs typeface="Calibri"/>
            </a:endParaRPr>
          </a:p>
          <a:p>
            <a:pPr marL="0" marR="0" lvl="0" indent="0" algn="l" defTabSz="685800" rtl="0" eaLnBrk="1" fontAlgn="auto" latinLnBrk="0" hangingPunct="1">
              <a:lnSpc>
                <a:spcPct val="100000"/>
              </a:lnSpc>
              <a:spcBef>
                <a:spcPct val="20000"/>
              </a:spcBef>
              <a:spcAft>
                <a:spcPts val="1200"/>
              </a:spcAft>
              <a:buClrTx/>
              <a:buSzTx/>
              <a:buNone/>
              <a:tabLst/>
              <a:defRPr/>
            </a:pPr>
            <a:r>
              <a:rPr lang="en-GB" sz="2100" b="0">
                <a:latin typeface="Calibri"/>
                <a:ea typeface="Calibri"/>
                <a:cs typeface="Calibri"/>
              </a:rPr>
              <a:t>There are several peaks across the day</a:t>
            </a:r>
            <a:r>
              <a:rPr lang="en-GB" sz="2100">
                <a:latin typeface="Calibri"/>
                <a:ea typeface="Calibri"/>
                <a:cs typeface="Calibri"/>
              </a:rPr>
              <a:t>, with strong commuter flows to and from Unst.</a:t>
            </a:r>
          </a:p>
          <a:p>
            <a:pPr marL="0" marR="0" lvl="0" indent="0" algn="l" defTabSz="685800" rtl="0" eaLnBrk="1" fontAlgn="auto" latinLnBrk="0" hangingPunct="1">
              <a:lnSpc>
                <a:spcPct val="100000"/>
              </a:lnSpc>
              <a:spcBef>
                <a:spcPct val="20000"/>
              </a:spcBef>
              <a:spcAft>
                <a:spcPts val="1200"/>
              </a:spcAft>
              <a:buClrTx/>
              <a:buSzTx/>
              <a:buNone/>
              <a:tabLst/>
              <a:defRPr/>
            </a:pPr>
            <a:r>
              <a:rPr kumimoji="0" lang="en-GB" sz="2100" i="0" u="none" strike="noStrike" kern="1200" cap="none" spc="0" normalizeH="0" baseline="0" noProof="0">
                <a:ln>
                  <a:noFill/>
                </a:ln>
                <a:solidFill>
                  <a:srgbClr val="222222"/>
                </a:solidFill>
                <a:effectLst/>
                <a:uLnTx/>
                <a:uFillTx/>
                <a:latin typeface="Calibri"/>
                <a:ea typeface="Calibri"/>
                <a:cs typeface="Calibri"/>
              </a:rPr>
              <a:t>To make a journey viable, the passenger has to be able to secure a booking in </a:t>
            </a:r>
            <a:r>
              <a:rPr lang="en-GB" sz="2100" b="1">
                <a:latin typeface="Calibri"/>
                <a:ea typeface="Calibri"/>
                <a:cs typeface="Calibri"/>
              </a:rPr>
              <a:t>both directions.</a:t>
            </a:r>
            <a:endParaRPr kumimoji="0" lang="en-GB" sz="2100" b="0" i="0" u="none" strike="noStrike" kern="1200" cap="none" spc="0" normalizeH="0" baseline="0" noProof="0">
              <a:ln>
                <a:noFill/>
              </a:ln>
              <a:solidFill>
                <a:srgbClr val="222222"/>
              </a:solidFill>
              <a:effectLst/>
              <a:uLnTx/>
              <a:uFillTx/>
              <a:latin typeface="Calibri"/>
              <a:ea typeface="Calibri"/>
              <a:cs typeface="Calibri"/>
            </a:endParaRPr>
          </a:p>
          <a:p>
            <a:pPr marL="0" marR="0" lvl="1" indent="0" algn="l" defTabSz="685800" rtl="0" eaLnBrk="1" fontAlgn="auto" latinLnBrk="0" hangingPunct="1">
              <a:lnSpc>
                <a:spcPct val="90000"/>
              </a:lnSpc>
              <a:spcBef>
                <a:spcPct val="20000"/>
              </a:spcBef>
              <a:spcAft>
                <a:spcPts val="1200"/>
              </a:spcAft>
              <a:buClrTx/>
              <a:buSzTx/>
              <a:buFont typeface="Arial" panose="020B0604020202020204" pitchFamily="34" charset="0"/>
              <a:buNone/>
              <a:tabLst/>
              <a:defRPr/>
            </a:pPr>
            <a:endParaRPr kumimoji="0" lang="en-GB" sz="2600" b="1" i="0" u="none" strike="noStrike" kern="1200" cap="none" spc="0" normalizeH="0" baseline="0" noProof="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3AE1F990-00B1-5DEE-3D6F-96C783DD6567}"/>
              </a:ext>
            </a:extLst>
          </p:cNvPr>
          <p:cNvSpPr/>
          <p:nvPr/>
        </p:nvSpPr>
        <p:spPr>
          <a:xfrm>
            <a:off x="1075149" y="15894248"/>
            <a:ext cx="9505056" cy="895724"/>
          </a:xfrm>
          <a:prstGeom prst="roundRect">
            <a:avLst>
              <a:gd name="adj" fmla="val 50000"/>
            </a:avLst>
          </a:prstGeom>
          <a:solidFill>
            <a:srgbClr val="02345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a:latin typeface="Calibri" panose="020F0502020204030204" pitchFamily="34" charset="0"/>
                <a:ea typeface="Calibri" panose="020F0502020204030204" pitchFamily="34" charset="0"/>
                <a:cs typeface="Calibri" panose="020F0502020204030204" pitchFamily="34" charset="0"/>
              </a:rPr>
              <a:t>When are the busiest sailings?</a:t>
            </a:r>
          </a:p>
        </p:txBody>
      </p:sp>
      <p:graphicFrame>
        <p:nvGraphicFramePr>
          <p:cNvPr id="5" name="Chart 4">
            <a:extLst>
              <a:ext uri="{FF2B5EF4-FFF2-40B4-BE49-F238E27FC236}">
                <a16:creationId xmlns:a16="http://schemas.microsoft.com/office/drawing/2014/main" id="{0079A38D-D85D-7125-3E8E-BF82DAD2F327}"/>
              </a:ext>
            </a:extLst>
          </p:cNvPr>
          <p:cNvGraphicFramePr/>
          <p:nvPr>
            <p:extLst>
              <p:ext uri="{D42A27DB-BD31-4B8C-83A1-F6EECF244321}">
                <p14:modId xmlns:p14="http://schemas.microsoft.com/office/powerpoint/2010/main" val="3610152668"/>
              </p:ext>
            </p:extLst>
          </p:nvPr>
        </p:nvGraphicFramePr>
        <p:xfrm>
          <a:off x="9520454" y="10496685"/>
          <a:ext cx="11160165" cy="514671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 name="Chart 6">
            <a:extLst>
              <a:ext uri="{FF2B5EF4-FFF2-40B4-BE49-F238E27FC236}">
                <a16:creationId xmlns:a16="http://schemas.microsoft.com/office/drawing/2014/main" id="{FCD1618B-5CCA-3F99-F9BF-9403EFBFDF8E}"/>
              </a:ext>
            </a:extLst>
          </p:cNvPr>
          <p:cNvGraphicFramePr/>
          <p:nvPr>
            <p:extLst>
              <p:ext uri="{D42A27DB-BD31-4B8C-83A1-F6EECF244321}">
                <p14:modId xmlns:p14="http://schemas.microsoft.com/office/powerpoint/2010/main" val="4048965467"/>
              </p:ext>
            </p:extLst>
          </p:nvPr>
        </p:nvGraphicFramePr>
        <p:xfrm>
          <a:off x="422235" y="3919494"/>
          <a:ext cx="11160165" cy="514671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0" name="Table 9">
            <a:extLst>
              <a:ext uri="{FF2B5EF4-FFF2-40B4-BE49-F238E27FC236}">
                <a16:creationId xmlns:a16="http://schemas.microsoft.com/office/drawing/2014/main" id="{C6CB786B-F1FD-9D4F-D83E-28054FFFCE6B}"/>
              </a:ext>
            </a:extLst>
          </p:cNvPr>
          <p:cNvGraphicFramePr>
            <a:graphicFrameLocks noGrp="1"/>
          </p:cNvGraphicFramePr>
          <p:nvPr>
            <p:extLst>
              <p:ext uri="{D42A27DB-BD31-4B8C-83A1-F6EECF244321}">
                <p14:modId xmlns:p14="http://schemas.microsoft.com/office/powerpoint/2010/main" val="4026343308"/>
              </p:ext>
            </p:extLst>
          </p:nvPr>
        </p:nvGraphicFramePr>
        <p:xfrm>
          <a:off x="10691812" y="23510178"/>
          <a:ext cx="9874025" cy="5040001"/>
        </p:xfrm>
        <a:graphic>
          <a:graphicData uri="http://schemas.openxmlformats.org/drawingml/2006/table">
            <a:tbl>
              <a:tblPr/>
              <a:tblGrid>
                <a:gridCol w="1746865">
                  <a:extLst>
                    <a:ext uri="{9D8B030D-6E8A-4147-A177-3AD203B41FA5}">
                      <a16:colId xmlns:a16="http://schemas.microsoft.com/office/drawing/2014/main" val="779355418"/>
                    </a:ext>
                  </a:extLst>
                </a:gridCol>
                <a:gridCol w="1625432">
                  <a:extLst>
                    <a:ext uri="{9D8B030D-6E8A-4147-A177-3AD203B41FA5}">
                      <a16:colId xmlns:a16="http://schemas.microsoft.com/office/drawing/2014/main" val="3393391739"/>
                    </a:ext>
                  </a:extLst>
                </a:gridCol>
                <a:gridCol w="1625432">
                  <a:extLst>
                    <a:ext uri="{9D8B030D-6E8A-4147-A177-3AD203B41FA5}">
                      <a16:colId xmlns:a16="http://schemas.microsoft.com/office/drawing/2014/main" val="1366357193"/>
                    </a:ext>
                  </a:extLst>
                </a:gridCol>
                <a:gridCol w="1625432">
                  <a:extLst>
                    <a:ext uri="{9D8B030D-6E8A-4147-A177-3AD203B41FA5}">
                      <a16:colId xmlns:a16="http://schemas.microsoft.com/office/drawing/2014/main" val="2803355528"/>
                    </a:ext>
                  </a:extLst>
                </a:gridCol>
                <a:gridCol w="1625432">
                  <a:extLst>
                    <a:ext uri="{9D8B030D-6E8A-4147-A177-3AD203B41FA5}">
                      <a16:colId xmlns:a16="http://schemas.microsoft.com/office/drawing/2014/main" val="110940070"/>
                    </a:ext>
                  </a:extLst>
                </a:gridCol>
                <a:gridCol w="1625432">
                  <a:extLst>
                    <a:ext uri="{9D8B030D-6E8A-4147-A177-3AD203B41FA5}">
                      <a16:colId xmlns:a16="http://schemas.microsoft.com/office/drawing/2014/main" val="2368464766"/>
                    </a:ext>
                  </a:extLst>
                </a:gridCol>
              </a:tblGrid>
              <a:tr h="562753">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E8E8E8"/>
                    </a:solidFill>
                  </a:tcPr>
                </a:tc>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Tuesday-Friday</a:t>
                      </a:r>
                    </a:p>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0700-1900</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E8E8E8"/>
                    </a:solidFill>
                  </a:tcPr>
                </a:tc>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Monday</a:t>
                      </a:r>
                    </a:p>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 0700-1900</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E8E8E8"/>
                    </a:solidFill>
                  </a:tcPr>
                </a:tc>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Saturday</a:t>
                      </a:r>
                    </a:p>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0800-1900</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E8E8E8"/>
                    </a:solidFill>
                  </a:tcPr>
                </a:tc>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Sunday</a:t>
                      </a:r>
                    </a:p>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0900-1800</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E8E8E8"/>
                    </a:solidFill>
                  </a:tcPr>
                </a:tc>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Average </a:t>
                      </a:r>
                    </a:p>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(7 days, 0700-1900)</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E8E8E8"/>
                    </a:solidFill>
                  </a:tcPr>
                </a:tc>
                <a:extLst>
                  <a:ext uri="{0D108BD9-81ED-4DB2-BD59-A6C34878D82A}">
                    <a16:rowId xmlns:a16="http://schemas.microsoft.com/office/drawing/2014/main" val="1866742631"/>
                  </a:ext>
                </a:extLst>
              </a:tr>
              <a:tr h="373104">
                <a:tc>
                  <a:txBody>
                    <a:bodyPr/>
                    <a:lstStyle/>
                    <a:p>
                      <a:pPr algn="ctr" fontAlgn="b"/>
                      <a:r>
                        <a:rPr lang="en-GB" sz="1400" b="1" i="0" u="none" strike="noStrike" err="1">
                          <a:solidFill>
                            <a:srgbClr val="000000"/>
                          </a:solidFill>
                          <a:effectLst/>
                          <a:latin typeface="Calibri" panose="020F0502020204030204" pitchFamily="34" charset="0"/>
                          <a:ea typeface="Calibri" panose="020F0502020204030204" pitchFamily="34" charset="0"/>
                          <a:cs typeface="Calibri" panose="020F0502020204030204" pitchFamily="34" charset="0"/>
                        </a:rPr>
                        <a:t>Bluemull</a:t>
                      </a:r>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 Fetlar -Unst</a:t>
                      </a:r>
                    </a:p>
                  </a:txBody>
                  <a:tcPr marL="6900" marR="6900" marT="6900" marB="0" anchor="ctr">
                    <a:lnL w="381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E8E8E8"/>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2.1%</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2.0%</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5.0%</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1.8%</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2.1%</a:t>
                      </a:r>
                    </a:p>
                  </a:txBody>
                  <a:tcPr marL="6900" marR="6900" marT="6900" marB="0" anchor="ctr">
                    <a:lnL w="635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146041797"/>
                  </a:ext>
                </a:extLst>
              </a:tr>
              <a:tr h="373104">
                <a:tc>
                  <a:txBody>
                    <a:bodyPr/>
                    <a:lstStyle/>
                    <a:p>
                      <a:pPr algn="ctr" fontAlgn="b"/>
                      <a:r>
                        <a:rPr lang="en-GB" sz="1400" b="1" i="0" u="none" strike="noStrike" err="1">
                          <a:solidFill>
                            <a:srgbClr val="000000"/>
                          </a:solidFill>
                          <a:effectLst/>
                          <a:latin typeface="Calibri" panose="020F0502020204030204" pitchFamily="34" charset="0"/>
                          <a:ea typeface="Calibri" panose="020F0502020204030204" pitchFamily="34" charset="0"/>
                          <a:cs typeface="Calibri" panose="020F0502020204030204" pitchFamily="34" charset="0"/>
                        </a:rPr>
                        <a:t>Bluemull</a:t>
                      </a:r>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 Fetlar-Yell</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E8E8E8"/>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2.5%</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3.5%</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4.5%</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4.7%</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2.9%</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891636542"/>
                  </a:ext>
                </a:extLst>
              </a:tr>
              <a:tr h="373104">
                <a:tc>
                  <a:txBody>
                    <a:bodyPr/>
                    <a:lstStyle/>
                    <a:p>
                      <a:pPr algn="ctr" fontAlgn="b"/>
                      <a:r>
                        <a:rPr lang="en-GB" sz="1400" b="1" i="0" u="none" strike="noStrike" err="1">
                          <a:solidFill>
                            <a:srgbClr val="000000"/>
                          </a:solidFill>
                          <a:effectLst/>
                          <a:latin typeface="Calibri" panose="020F0502020204030204" pitchFamily="34" charset="0"/>
                          <a:ea typeface="Calibri" panose="020F0502020204030204" pitchFamily="34" charset="0"/>
                          <a:cs typeface="Calibri" panose="020F0502020204030204" pitchFamily="34" charset="0"/>
                        </a:rPr>
                        <a:t>Bluemull</a:t>
                      </a:r>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 Unst-Yell</a:t>
                      </a:r>
                    </a:p>
                  </a:txBody>
                  <a:tcPr marL="6900" marR="6900" marT="6900" marB="0" anchor="ctr">
                    <a:lnL w="381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E8E8E8"/>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24.2%</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23.9%</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23.5%</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26.9%</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23.8%</a:t>
                      </a:r>
                    </a:p>
                  </a:txBody>
                  <a:tcPr marL="6900" marR="6900" marT="6900" marB="0" anchor="ctr">
                    <a:lnL w="635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897562829"/>
                  </a:ext>
                </a:extLst>
              </a:tr>
              <a:tr h="373104">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Bressay</a:t>
                      </a:r>
                    </a:p>
                  </a:txBody>
                  <a:tcPr marL="6900" marR="6900" marT="6900" marB="0" anchor="ctr">
                    <a:lnL w="952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E8E8E8"/>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6.0%</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5.5%</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3.7%</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3.2%</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5.2%</a:t>
                      </a:r>
                    </a:p>
                  </a:txBody>
                  <a:tcPr marL="6900" marR="6900" marT="6900" marB="0" anchor="ctr">
                    <a:lnL w="635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190093236"/>
                  </a:ext>
                </a:extLst>
              </a:tr>
              <a:tr h="373104">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Papa Stour</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2.0%</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0.5%</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0.0%</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1.4%</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093325333"/>
                  </a:ext>
                </a:extLst>
              </a:tr>
              <a:tr h="373104">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Skerries</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E8E8E8"/>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3.9%</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0.9%</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92D05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7.1%</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3.4%</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616003558"/>
                  </a:ext>
                </a:extLst>
              </a:tr>
              <a:tr h="373104">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Whalsay</a:t>
                      </a:r>
                    </a:p>
                  </a:txBody>
                  <a:tcPr marL="6900" marR="6900" marT="6900" marB="0" anchor="ctr">
                    <a:lnL w="952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E8E8E8"/>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32.8%</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32.8%</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23.2%</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38.1%</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30.8%</a:t>
                      </a:r>
                    </a:p>
                  </a:txBody>
                  <a:tcPr marL="6900" marR="6900" marT="6900" marB="0" anchor="ctr">
                    <a:lnL w="635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873217887"/>
                  </a:ext>
                </a:extLst>
              </a:tr>
              <a:tr h="373104">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Yell Sound</a:t>
                      </a:r>
                    </a:p>
                  </a:txBody>
                  <a:tcPr marL="6900" marR="6900" marT="69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E8E8"/>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13.8%</a:t>
                      </a:r>
                    </a:p>
                  </a:txBody>
                  <a:tcPr marL="6900" marR="6900" marT="69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14.3%</a:t>
                      </a:r>
                    </a:p>
                  </a:txBody>
                  <a:tcPr marL="6900" marR="6900" marT="69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21.6%</a:t>
                      </a:r>
                    </a:p>
                  </a:txBody>
                  <a:tcPr marL="6900" marR="6900" marT="69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0000"/>
                    </a:solidFill>
                  </a:tcPr>
                </a:tc>
                <a:tc>
                  <a:txBody>
                    <a:bodyPr/>
                    <a:lstStyle/>
                    <a:p>
                      <a:pPr algn="ctr" fontAlgn="b"/>
                      <a:r>
                        <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13.9%</a:t>
                      </a:r>
                    </a:p>
                  </a:txBody>
                  <a:tcPr marL="6900" marR="6900" marT="69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14.3%</a:t>
                      </a:r>
                    </a:p>
                  </a:txBody>
                  <a:tcPr marL="6900" marR="6900" marT="69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941506948"/>
                  </a:ext>
                </a:extLst>
              </a:tr>
              <a:tr h="373104">
                <a:tc>
                  <a:txBody>
                    <a:bodyPr/>
                    <a:lstStyle/>
                    <a:p>
                      <a:pPr algn="ctr" fontAlgn="b"/>
                      <a:endPar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00" marR="6900" marT="6900" marB="0" anchor="ctr">
                    <a:lnL>
                      <a:noFill/>
                    </a:lnL>
                    <a:lnR>
                      <a:noFill/>
                    </a:lnR>
                    <a:lnT w="6350" cap="flat" cmpd="sng" algn="ctr">
                      <a:solidFill>
                        <a:schemeClr val="tx1"/>
                      </a:solidFill>
                      <a:prstDash val="solid"/>
                      <a:round/>
                      <a:headEnd type="none" w="med" len="med"/>
                      <a:tailEnd type="none" w="med" len="med"/>
                    </a:lnT>
                    <a:lnB>
                      <a:noFill/>
                    </a:lnB>
                    <a:noFill/>
                  </a:tcPr>
                </a:tc>
                <a:tc>
                  <a:txBody>
                    <a:bodyPr/>
                    <a:lstStyle/>
                    <a:p>
                      <a:pPr algn="ctr" fontAlgn="b"/>
                      <a:endPar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00" marR="6900" marT="6900" marB="0" anchor="ctr">
                    <a:lnL>
                      <a:noFill/>
                    </a:lnL>
                    <a:lnR>
                      <a:noFill/>
                    </a:lnR>
                    <a:lnT w="6350" cap="flat" cmpd="sng" algn="ctr">
                      <a:solidFill>
                        <a:schemeClr val="tx1"/>
                      </a:solidFill>
                      <a:prstDash val="solid"/>
                      <a:round/>
                      <a:headEnd type="none" w="med" len="med"/>
                      <a:tailEnd type="none" w="med" len="med"/>
                    </a:lnT>
                    <a:lnB>
                      <a:noFill/>
                    </a:lnB>
                    <a:noFill/>
                  </a:tcPr>
                </a:tc>
                <a:tc>
                  <a:txBody>
                    <a:bodyPr/>
                    <a:lstStyle/>
                    <a:p>
                      <a:pPr algn="ctr" fontAlgn="b"/>
                      <a:endPar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00" marR="6900" marT="6900" marB="0" anchor="ctr">
                    <a:lnL>
                      <a:noFill/>
                    </a:lnL>
                    <a:lnR>
                      <a:noFill/>
                    </a:lnR>
                    <a:lnT w="6350" cap="flat" cmpd="sng" algn="ctr">
                      <a:solidFill>
                        <a:schemeClr val="tx1"/>
                      </a:solidFill>
                      <a:prstDash val="solid"/>
                      <a:round/>
                      <a:headEnd type="none" w="med" len="med"/>
                      <a:tailEnd type="none" w="med" len="med"/>
                    </a:lnT>
                    <a:lnB>
                      <a:noFill/>
                    </a:lnB>
                    <a:noFill/>
                  </a:tcPr>
                </a:tc>
                <a:tc>
                  <a:txBody>
                    <a:bodyPr/>
                    <a:lstStyle/>
                    <a:p>
                      <a:pPr algn="ctr" fontAlgn="b"/>
                      <a:endPar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00" marR="6900" marT="6900" marB="0" anchor="ctr">
                    <a:lnL>
                      <a:noFill/>
                    </a:lnL>
                    <a:lnR>
                      <a:noFill/>
                    </a:lnR>
                    <a:lnT w="6350" cap="flat" cmpd="sng" algn="ctr">
                      <a:solidFill>
                        <a:schemeClr val="tx1"/>
                      </a:solidFill>
                      <a:prstDash val="solid"/>
                      <a:round/>
                      <a:headEnd type="none" w="med" len="med"/>
                      <a:tailEnd type="none" w="med" len="med"/>
                    </a:lnT>
                    <a:lnB>
                      <a:noFill/>
                    </a:lnB>
                    <a:noFill/>
                  </a:tcPr>
                </a:tc>
                <a:tc>
                  <a:txBody>
                    <a:bodyPr/>
                    <a:lstStyle/>
                    <a:p>
                      <a:pPr algn="ctr" fontAlgn="b"/>
                      <a:endPar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00" marR="6900" marT="6900" marB="0" anchor="ctr">
                    <a:lnL>
                      <a:noFill/>
                    </a:lnL>
                    <a:lnR>
                      <a:noFill/>
                    </a:lnR>
                    <a:lnT w="6350" cap="flat" cmpd="sng" algn="ctr">
                      <a:solidFill>
                        <a:schemeClr val="tx1"/>
                      </a:solidFill>
                      <a:prstDash val="solid"/>
                      <a:round/>
                      <a:headEnd type="none" w="med" len="med"/>
                      <a:tailEnd type="none" w="med" len="med"/>
                    </a:lnT>
                    <a:lnB>
                      <a:noFill/>
                    </a:lnB>
                    <a:noFill/>
                  </a:tcPr>
                </a:tc>
                <a:tc>
                  <a:txBody>
                    <a:bodyPr/>
                    <a:lstStyle/>
                    <a:p>
                      <a:pPr algn="ctr" fontAlgn="b"/>
                      <a:endPar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00" marR="6900" marT="6900" marB="0" anchor="ctr">
                    <a:lnL>
                      <a:noFill/>
                    </a:lnL>
                    <a:lnR>
                      <a:noFill/>
                    </a:lnR>
                    <a:lnT w="6350"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1534003899"/>
                  </a:ext>
                </a:extLst>
              </a:tr>
              <a:tr h="373104">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under 5%</a:t>
                      </a:r>
                    </a:p>
                  </a:txBody>
                  <a:tcPr marL="6900" marR="6900" marT="6900" marB="0" anchor="ctr">
                    <a:lnL>
                      <a:noFill/>
                    </a:lnL>
                    <a:lnR>
                      <a:noFill/>
                    </a:lnR>
                    <a:lnT>
                      <a:noFill/>
                    </a:lnT>
                    <a:lnB>
                      <a:noFill/>
                    </a:lnB>
                    <a:solidFill>
                      <a:srgbClr val="92D050"/>
                    </a:solidFill>
                  </a:tcPr>
                </a:tc>
                <a:tc>
                  <a:txBody>
                    <a:bodyPr/>
                    <a:lstStyle/>
                    <a:p>
                      <a:pPr algn="ctr" fontAlgn="b"/>
                      <a:endPar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00" marR="6900" marT="6900" marB="0" anchor="ctr">
                    <a:lnL>
                      <a:noFill/>
                    </a:lnL>
                    <a:lnR>
                      <a:noFill/>
                    </a:lnR>
                    <a:lnT>
                      <a:noFill/>
                    </a:lnT>
                    <a:lnB>
                      <a:noFill/>
                    </a:lnB>
                    <a:noFill/>
                  </a:tcPr>
                </a:tc>
                <a:tc>
                  <a:txBody>
                    <a:bodyPr/>
                    <a:lstStyle/>
                    <a:p>
                      <a:pPr algn="ctr" fontAlgn="b"/>
                      <a:endPar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00" marR="6900" marT="6900" marB="0" anchor="ctr">
                    <a:lnL>
                      <a:noFill/>
                    </a:lnL>
                    <a:lnR>
                      <a:noFill/>
                    </a:lnR>
                    <a:lnT>
                      <a:noFill/>
                    </a:lnT>
                    <a:lnB>
                      <a:noFill/>
                    </a:lnB>
                    <a:noFill/>
                  </a:tcPr>
                </a:tc>
                <a:tc>
                  <a:txBody>
                    <a:bodyPr/>
                    <a:lstStyle/>
                    <a:p>
                      <a:pPr algn="ctr" fontAlgn="b"/>
                      <a:endPar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00" marR="6900" marT="6900" marB="0" anchor="ctr">
                    <a:lnL>
                      <a:noFill/>
                    </a:lnL>
                    <a:lnR>
                      <a:noFill/>
                    </a:lnR>
                    <a:lnT>
                      <a:noFill/>
                    </a:lnT>
                    <a:lnB>
                      <a:noFill/>
                    </a:lnB>
                    <a:noFill/>
                  </a:tcPr>
                </a:tc>
                <a:tc>
                  <a:txBody>
                    <a:bodyPr/>
                    <a:lstStyle/>
                    <a:p>
                      <a:pPr algn="ctr" fontAlgn="b"/>
                      <a:endPar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00" marR="6900" marT="6900" marB="0" anchor="ctr">
                    <a:lnL>
                      <a:noFill/>
                    </a:lnL>
                    <a:lnR>
                      <a:noFill/>
                    </a:lnR>
                    <a:lnT>
                      <a:noFill/>
                    </a:lnT>
                    <a:lnB>
                      <a:noFill/>
                    </a:lnB>
                    <a:noFill/>
                  </a:tcPr>
                </a:tc>
                <a:tc>
                  <a:txBody>
                    <a:bodyPr/>
                    <a:lstStyle/>
                    <a:p>
                      <a:pPr algn="ctr" fontAlgn="b"/>
                      <a:endPar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00" marR="6900" marT="6900" marB="0" anchor="ctr">
                    <a:lnL>
                      <a:noFill/>
                    </a:lnL>
                    <a:lnR>
                      <a:noFill/>
                    </a:lnR>
                    <a:lnT>
                      <a:noFill/>
                    </a:lnT>
                    <a:lnB>
                      <a:noFill/>
                    </a:lnB>
                    <a:noFill/>
                  </a:tcPr>
                </a:tc>
                <a:extLst>
                  <a:ext uri="{0D108BD9-81ED-4DB2-BD59-A6C34878D82A}">
                    <a16:rowId xmlns:a16="http://schemas.microsoft.com/office/drawing/2014/main" val="3792445835"/>
                  </a:ext>
                </a:extLst>
              </a:tr>
              <a:tr h="373104">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5%-15%</a:t>
                      </a:r>
                    </a:p>
                  </a:txBody>
                  <a:tcPr marL="6900" marR="6900" marT="6900" marB="0" anchor="ctr">
                    <a:lnL>
                      <a:noFill/>
                    </a:lnL>
                    <a:lnR>
                      <a:noFill/>
                    </a:lnR>
                    <a:lnT>
                      <a:noFill/>
                    </a:lnT>
                    <a:lnB>
                      <a:noFill/>
                    </a:lnB>
                    <a:solidFill>
                      <a:srgbClr val="FFC000"/>
                    </a:solidFill>
                  </a:tcPr>
                </a:tc>
                <a:tc>
                  <a:txBody>
                    <a:bodyPr/>
                    <a:lstStyle/>
                    <a:p>
                      <a:pPr algn="ctr" fontAlgn="b"/>
                      <a:endPar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00" marR="6900" marT="6900" marB="0" anchor="ctr">
                    <a:lnL>
                      <a:noFill/>
                    </a:lnL>
                    <a:lnR>
                      <a:noFill/>
                    </a:lnR>
                    <a:lnT>
                      <a:noFill/>
                    </a:lnT>
                    <a:lnB>
                      <a:noFill/>
                    </a:lnB>
                    <a:noFill/>
                  </a:tcPr>
                </a:tc>
                <a:tc>
                  <a:txBody>
                    <a:bodyPr/>
                    <a:lstStyle/>
                    <a:p>
                      <a:pPr algn="ctr" fontAlgn="b"/>
                      <a:endPar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00" marR="6900" marT="6900" marB="0" anchor="ctr">
                    <a:lnL>
                      <a:noFill/>
                    </a:lnL>
                    <a:lnR>
                      <a:noFill/>
                    </a:lnR>
                    <a:lnT>
                      <a:noFill/>
                    </a:lnT>
                    <a:lnB>
                      <a:noFill/>
                    </a:lnB>
                    <a:noFill/>
                  </a:tcPr>
                </a:tc>
                <a:tc>
                  <a:txBody>
                    <a:bodyPr/>
                    <a:lstStyle/>
                    <a:p>
                      <a:pPr algn="ctr" fontAlgn="b"/>
                      <a:endPar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00" marR="6900" marT="6900" marB="0" anchor="ctr">
                    <a:lnL>
                      <a:noFill/>
                    </a:lnL>
                    <a:lnR>
                      <a:noFill/>
                    </a:lnR>
                    <a:lnT>
                      <a:noFill/>
                    </a:lnT>
                    <a:lnB>
                      <a:noFill/>
                    </a:lnB>
                    <a:noFill/>
                  </a:tcPr>
                </a:tc>
                <a:tc>
                  <a:txBody>
                    <a:bodyPr/>
                    <a:lstStyle/>
                    <a:p>
                      <a:pPr algn="ctr" fontAlgn="b"/>
                      <a:endPar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00" marR="6900" marT="6900" marB="0" anchor="ctr">
                    <a:lnL>
                      <a:noFill/>
                    </a:lnL>
                    <a:lnR>
                      <a:noFill/>
                    </a:lnR>
                    <a:lnT>
                      <a:noFill/>
                    </a:lnT>
                    <a:lnB>
                      <a:noFill/>
                    </a:lnB>
                    <a:noFill/>
                  </a:tcPr>
                </a:tc>
                <a:tc>
                  <a:txBody>
                    <a:bodyPr/>
                    <a:lstStyle/>
                    <a:p>
                      <a:pPr algn="ctr" fontAlgn="b"/>
                      <a:endPar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00" marR="6900" marT="6900" marB="0" anchor="ctr">
                    <a:lnL>
                      <a:noFill/>
                    </a:lnL>
                    <a:lnR>
                      <a:noFill/>
                    </a:lnR>
                    <a:lnT>
                      <a:noFill/>
                    </a:lnT>
                    <a:lnB>
                      <a:noFill/>
                    </a:lnB>
                    <a:noFill/>
                  </a:tcPr>
                </a:tc>
                <a:extLst>
                  <a:ext uri="{0D108BD9-81ED-4DB2-BD59-A6C34878D82A}">
                    <a16:rowId xmlns:a16="http://schemas.microsoft.com/office/drawing/2014/main" val="4137553322"/>
                  </a:ext>
                </a:extLst>
              </a:tr>
              <a:tr h="373104">
                <a:tc>
                  <a:txBody>
                    <a:bodyPr/>
                    <a:lstStyle/>
                    <a:p>
                      <a:pPr algn="ctr" fontAlgn="b"/>
                      <a:r>
                        <a:rPr lang="en-GB" sz="14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more than 15%</a:t>
                      </a:r>
                    </a:p>
                  </a:txBody>
                  <a:tcPr marL="6900" marR="6900" marT="6900" marB="0" anchor="ctr">
                    <a:lnL>
                      <a:noFill/>
                    </a:lnL>
                    <a:lnR>
                      <a:noFill/>
                    </a:lnR>
                    <a:lnT>
                      <a:noFill/>
                    </a:lnT>
                    <a:lnB>
                      <a:noFill/>
                    </a:lnB>
                    <a:solidFill>
                      <a:srgbClr val="FF0000"/>
                    </a:solidFill>
                  </a:tcPr>
                </a:tc>
                <a:tc>
                  <a:txBody>
                    <a:bodyPr/>
                    <a:lstStyle/>
                    <a:p>
                      <a:pPr algn="ctr" fontAlgn="b"/>
                      <a:endPar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00" marR="6900" marT="6900" marB="0" anchor="ctr">
                    <a:lnL>
                      <a:noFill/>
                    </a:lnL>
                    <a:lnR>
                      <a:noFill/>
                    </a:lnR>
                    <a:lnT>
                      <a:noFill/>
                    </a:lnT>
                    <a:lnB>
                      <a:noFill/>
                    </a:lnB>
                    <a:noFill/>
                  </a:tcPr>
                </a:tc>
                <a:tc>
                  <a:txBody>
                    <a:bodyPr/>
                    <a:lstStyle/>
                    <a:p>
                      <a:pPr algn="ctr" fontAlgn="b"/>
                      <a:endPar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00" marR="6900" marT="6900" marB="0" anchor="ctr">
                    <a:lnL>
                      <a:noFill/>
                    </a:lnL>
                    <a:lnR>
                      <a:noFill/>
                    </a:lnR>
                    <a:lnT>
                      <a:noFill/>
                    </a:lnT>
                    <a:lnB>
                      <a:noFill/>
                    </a:lnB>
                    <a:noFill/>
                  </a:tcPr>
                </a:tc>
                <a:tc>
                  <a:txBody>
                    <a:bodyPr/>
                    <a:lstStyle/>
                    <a:p>
                      <a:pPr algn="ctr" fontAlgn="b"/>
                      <a:endPar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00" marR="6900" marT="6900" marB="0" anchor="ctr">
                    <a:lnL>
                      <a:noFill/>
                    </a:lnL>
                    <a:lnR>
                      <a:noFill/>
                    </a:lnR>
                    <a:lnT>
                      <a:noFill/>
                    </a:lnT>
                    <a:lnB>
                      <a:noFill/>
                    </a:lnB>
                    <a:noFill/>
                  </a:tcPr>
                </a:tc>
                <a:tc>
                  <a:txBody>
                    <a:bodyPr/>
                    <a:lstStyle/>
                    <a:p>
                      <a:pPr algn="ctr" fontAlgn="b"/>
                      <a:endPar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00" marR="6900" marT="6900" marB="0" anchor="ctr">
                    <a:lnL>
                      <a:noFill/>
                    </a:lnL>
                    <a:lnR>
                      <a:noFill/>
                    </a:lnR>
                    <a:lnT>
                      <a:noFill/>
                    </a:lnT>
                    <a:lnB>
                      <a:noFill/>
                    </a:lnB>
                    <a:noFill/>
                  </a:tcPr>
                </a:tc>
                <a:tc>
                  <a:txBody>
                    <a:bodyPr/>
                    <a:lstStyle/>
                    <a:p>
                      <a:pPr algn="ctr" fontAlgn="b"/>
                      <a:endParaRPr lang="en-GB" sz="14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900" marR="6900" marT="6900" marB="0" anchor="ctr">
                    <a:lnL>
                      <a:noFill/>
                    </a:lnL>
                    <a:lnR>
                      <a:noFill/>
                    </a:lnR>
                    <a:lnT>
                      <a:noFill/>
                    </a:lnT>
                    <a:lnB>
                      <a:noFill/>
                    </a:lnB>
                    <a:noFill/>
                  </a:tcPr>
                </a:tc>
                <a:extLst>
                  <a:ext uri="{0D108BD9-81ED-4DB2-BD59-A6C34878D82A}">
                    <a16:rowId xmlns:a16="http://schemas.microsoft.com/office/drawing/2014/main" val="231992504"/>
                  </a:ext>
                </a:extLst>
              </a:tr>
            </a:tbl>
          </a:graphicData>
        </a:graphic>
      </p:graphicFrame>
    </p:spTree>
    <p:extLst>
      <p:ext uri="{BB962C8B-B14F-4D97-AF65-F5344CB8AC3E}">
        <p14:creationId xmlns:p14="http://schemas.microsoft.com/office/powerpoint/2010/main" val="2600065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1E4AD-DEDF-E07C-1A34-6C61F92FF774}"/>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275DFBA6-EBCC-7D0A-7A4E-1736F11742A9}"/>
              </a:ext>
            </a:extLst>
          </p:cNvPr>
          <p:cNvGrpSpPr/>
          <p:nvPr/>
        </p:nvGrpSpPr>
        <p:grpSpPr>
          <a:xfrm>
            <a:off x="220075" y="28950444"/>
            <a:ext cx="20816084" cy="1140243"/>
            <a:chOff x="220075" y="28950444"/>
            <a:chExt cx="20816084" cy="1140243"/>
          </a:xfrm>
        </p:grpSpPr>
        <p:pic>
          <p:nvPicPr>
            <p:cNvPr id="14" name="Picture 2" descr="Logo: Shetland Islands Council">
              <a:extLst>
                <a:ext uri="{FF2B5EF4-FFF2-40B4-BE49-F238E27FC236}">
                  <a16:creationId xmlns:a16="http://schemas.microsoft.com/office/drawing/2014/main" id="{D784E7FC-29BF-7768-33BE-B71D8923CB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075" y="28950444"/>
              <a:ext cx="2738763" cy="110115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B6EF7F59-D316-8880-42D9-898B0F66A34B}"/>
                </a:ext>
              </a:extLst>
            </p:cNvPr>
            <p:cNvPicPr>
              <a:picLocks noChangeAspect="1"/>
            </p:cNvPicPr>
            <p:nvPr/>
          </p:nvPicPr>
          <p:blipFill>
            <a:blip r:embed="rId4"/>
            <a:stretch>
              <a:fillRect/>
            </a:stretch>
          </p:blipFill>
          <p:spPr>
            <a:xfrm>
              <a:off x="15145958" y="29481507"/>
              <a:ext cx="1804817" cy="479284"/>
            </a:xfrm>
            <a:prstGeom prst="rect">
              <a:avLst/>
            </a:prstGeom>
          </p:spPr>
        </p:pic>
        <p:pic>
          <p:nvPicPr>
            <p:cNvPr id="16" name="Picture 15">
              <a:extLst>
                <a:ext uri="{FF2B5EF4-FFF2-40B4-BE49-F238E27FC236}">
                  <a16:creationId xmlns:a16="http://schemas.microsoft.com/office/drawing/2014/main" id="{CD652766-B75F-475C-F673-BEF62C8F2FE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04729" y="29288392"/>
              <a:ext cx="802295" cy="802295"/>
            </a:xfrm>
            <a:prstGeom prst="rect">
              <a:avLst/>
            </a:prstGeom>
          </p:spPr>
        </p:pic>
        <p:pic>
          <p:nvPicPr>
            <p:cNvPr id="17" name="Picture 16">
              <a:extLst>
                <a:ext uri="{FF2B5EF4-FFF2-40B4-BE49-F238E27FC236}">
                  <a16:creationId xmlns:a16="http://schemas.microsoft.com/office/drawing/2014/main" id="{A1FD02E4-707C-CCCF-B4DC-4EE252D71CB6}"/>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9447133" y="29501020"/>
              <a:ext cx="1589026" cy="545576"/>
            </a:xfrm>
            <a:prstGeom prst="rect">
              <a:avLst/>
            </a:prstGeom>
            <a:extLst>
              <a:ext uri="{FAA26D3D-D897-4be2-8F04-BA451C77F1D7}">
                <ma14:placeholder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arto="http://schemas.microsoft.com/office/word/2006/arto" xmlns:lc="http://schemas.openxmlformats.org/drawingml/2006/lockedCanvas" xmlns=""/>
              </a:ext>
            </a:extLst>
          </p:spPr>
        </p:pic>
        <p:pic>
          <p:nvPicPr>
            <p:cNvPr id="18" name="Picture 17" descr="Logo, company name&#10;&#10;Description automatically generated">
              <a:extLst>
                <a:ext uri="{FF2B5EF4-FFF2-40B4-BE49-F238E27FC236}">
                  <a16:creationId xmlns:a16="http://schemas.microsoft.com/office/drawing/2014/main" id="{563B7865-7C1A-F950-2CA4-1B3512D7B32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950775" y="29351612"/>
              <a:ext cx="1318466" cy="739075"/>
            </a:xfrm>
            <a:prstGeom prst="rect">
              <a:avLst/>
            </a:prstGeom>
          </p:spPr>
        </p:pic>
      </p:grpSp>
      <p:sp>
        <p:nvSpPr>
          <p:cNvPr id="12" name="Rectangle: Rounded Corners 11">
            <a:extLst>
              <a:ext uri="{FF2B5EF4-FFF2-40B4-BE49-F238E27FC236}">
                <a16:creationId xmlns:a16="http://schemas.microsoft.com/office/drawing/2014/main" id="{7523B0A3-D47A-61D6-57ED-612D90BC3371}"/>
              </a:ext>
            </a:extLst>
          </p:cNvPr>
          <p:cNvSpPr/>
          <p:nvPr/>
        </p:nvSpPr>
        <p:spPr>
          <a:xfrm>
            <a:off x="422235" y="3281636"/>
            <a:ext cx="20497475" cy="5904050"/>
          </a:xfrm>
          <a:prstGeom prst="roundRect">
            <a:avLst/>
          </a:prstGeom>
          <a:solidFill>
            <a:srgbClr val="E9E9E9"/>
          </a:solidFill>
          <a:ln>
            <a:solidFill>
              <a:srgbClr val="E9E9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4A47E238-95B8-BE10-C0AE-DDF42E6B0136}"/>
              </a:ext>
            </a:extLst>
          </p:cNvPr>
          <p:cNvSpPr/>
          <p:nvPr/>
        </p:nvSpPr>
        <p:spPr>
          <a:xfrm>
            <a:off x="624344" y="511512"/>
            <a:ext cx="20112583" cy="2384734"/>
          </a:xfrm>
          <a:prstGeom prst="rect">
            <a:avLst/>
          </a:prstGeom>
          <a:solidFill>
            <a:srgbClr val="023459"/>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1FB6BFDD-DD2D-C94D-6B18-1FB507A2D609}"/>
              </a:ext>
            </a:extLst>
          </p:cNvPr>
          <p:cNvSpPr txBox="1"/>
          <p:nvPr/>
        </p:nvSpPr>
        <p:spPr>
          <a:xfrm>
            <a:off x="1186756" y="590424"/>
            <a:ext cx="18935701" cy="2308324"/>
          </a:xfrm>
          <a:prstGeom prst="rect">
            <a:avLst/>
          </a:prstGeom>
          <a:noFill/>
        </p:spPr>
        <p:txBody>
          <a:bodyPr wrap="square" rtlCol="0" anchor="ctr">
            <a:spAutoFit/>
          </a:bodyPr>
          <a:lstStyle/>
          <a:p>
            <a:pPr algn="ctr">
              <a:spcBef>
                <a:spcPts val="1200"/>
              </a:spcBef>
              <a:spcAft>
                <a:spcPts val="1200"/>
              </a:spcAft>
            </a:pPr>
            <a:r>
              <a:rPr lang="en-GB" sz="7200" b="1">
                <a:solidFill>
                  <a:schemeClr val="bg1"/>
                </a:solidFill>
                <a:latin typeface="Source Sans Pro" panose="020B0503030403020204" pitchFamily="34" charset="0"/>
                <a:ea typeface="Source Sans Pro" panose="020B0503030403020204" pitchFamily="34" charset="0"/>
              </a:rPr>
              <a:t>Ferry Carryings, Capacity Utilisation and Performance</a:t>
            </a:r>
          </a:p>
        </p:txBody>
      </p:sp>
      <p:sp>
        <p:nvSpPr>
          <p:cNvPr id="67" name="Rectangle 2">
            <a:extLst>
              <a:ext uri="{FF2B5EF4-FFF2-40B4-BE49-F238E27FC236}">
                <a16:creationId xmlns:a16="http://schemas.microsoft.com/office/drawing/2014/main" id="{01064068-6020-3980-9D85-38E575BBEE93}"/>
              </a:ext>
            </a:extLst>
          </p:cNvPr>
          <p:cNvSpPr>
            <a:spLocks noChangeArrowheads="1"/>
          </p:cNvSpPr>
          <p:nvPr/>
        </p:nvSpPr>
        <p:spPr bwMode="auto">
          <a:xfrm>
            <a:off x="1329024" y="3837873"/>
            <a:ext cx="21023584" cy="6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Placeholder 2">
            <a:extLst>
              <a:ext uri="{FF2B5EF4-FFF2-40B4-BE49-F238E27FC236}">
                <a16:creationId xmlns:a16="http://schemas.microsoft.com/office/drawing/2014/main" id="{C331BE86-F89C-9563-223B-B5835BC3484B}"/>
              </a:ext>
            </a:extLst>
          </p:cNvPr>
          <p:cNvSpPr txBox="1">
            <a:spLocks/>
          </p:cNvSpPr>
          <p:nvPr/>
        </p:nvSpPr>
        <p:spPr>
          <a:xfrm>
            <a:off x="12338526" y="3627904"/>
            <a:ext cx="8038136" cy="5106454"/>
          </a:xfrm>
          <a:prstGeom prst="rect">
            <a:avLst/>
          </a:prstGeom>
        </p:spPr>
        <p:txBody>
          <a:bodyPr vert="horz" wrap="square" lIns="0" tIns="0" rIns="0" bIns="0" rtlCol="0" anchor="t">
            <a:noAutofit/>
          </a:bodyPr>
          <a:lstStyle>
            <a:lvl1pPr marL="257175" indent="-257175" algn="l" defTabSz="685800" rtl="0" eaLnBrk="1" latinLnBrk="0" hangingPunct="1">
              <a:spcBef>
                <a:spcPct val="20000"/>
              </a:spcBef>
              <a:buFont typeface="Arial" panose="020B0604020202020204" pitchFamily="34" charset="0"/>
              <a:buChar char="•"/>
              <a:defRPr sz="2000" kern="1200" baseline="0">
                <a:solidFill>
                  <a:srgbClr val="222222"/>
                </a:solidFill>
                <a:latin typeface="+mn-lt"/>
                <a:ea typeface="+mn-ea"/>
                <a:cs typeface="+mn-cs"/>
              </a:defRPr>
            </a:lvl1pPr>
            <a:lvl2pPr marL="342900" indent="0" algn="l" defTabSz="685800" rtl="0" eaLnBrk="1" latinLnBrk="0" hangingPunct="1">
              <a:spcBef>
                <a:spcPct val="20000"/>
              </a:spcBef>
              <a:buFont typeface="Arial" panose="020B0604020202020204" pitchFamily="34" charset="0"/>
              <a:buNone/>
              <a:defRPr sz="2100" kern="1200">
                <a:solidFill>
                  <a:srgbClr val="222222"/>
                </a:solidFill>
                <a:latin typeface="+mn-lt"/>
                <a:ea typeface="+mn-ea"/>
                <a:cs typeface="+mn-cs"/>
              </a:defRPr>
            </a:lvl2pPr>
            <a:lvl3pPr marL="685800" indent="0" algn="l" defTabSz="685800" rtl="0" eaLnBrk="1" latinLnBrk="0" hangingPunct="1">
              <a:spcBef>
                <a:spcPct val="20000"/>
              </a:spcBef>
              <a:buFont typeface="Arial" panose="020B0604020202020204" pitchFamily="34" charset="0"/>
              <a:buNone/>
              <a:defRPr sz="1800" kern="1200">
                <a:solidFill>
                  <a:srgbClr val="222222"/>
                </a:solidFill>
                <a:latin typeface="+mn-lt"/>
                <a:ea typeface="+mn-ea"/>
                <a:cs typeface="+mn-cs"/>
              </a:defRPr>
            </a:lvl3pPr>
            <a:lvl4pPr marL="1028700" indent="0" algn="l" defTabSz="685800" rtl="0" eaLnBrk="1" latinLnBrk="0" hangingPunct="1">
              <a:spcBef>
                <a:spcPct val="20000"/>
              </a:spcBef>
              <a:buFont typeface="Arial" panose="020B0604020202020204" pitchFamily="34" charset="0"/>
              <a:buNone/>
              <a:defRPr sz="1500" kern="1200">
                <a:solidFill>
                  <a:schemeClr val="tx1"/>
                </a:solidFill>
                <a:latin typeface="+mn-lt"/>
                <a:ea typeface="+mn-ea"/>
                <a:cs typeface="+mn-cs"/>
              </a:defRPr>
            </a:lvl4pPr>
            <a:lvl5pPr marL="1371600" indent="0" algn="l" defTabSz="685800" rtl="0" eaLnBrk="1" latinLnBrk="0" hangingPunct="1">
              <a:spcBef>
                <a:spcPct val="20000"/>
              </a:spcBef>
              <a:buFont typeface="Arial" panose="020B0604020202020204" pitchFamily="34" charset="0"/>
              <a:buNone/>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1200"/>
              </a:spcAft>
              <a:buClrTx/>
              <a:buSzTx/>
              <a:buNone/>
              <a:tabLst/>
              <a:defRPr/>
            </a:pPr>
            <a:r>
              <a:rPr kumimoji="0" lang="en-GB" sz="2600" b="0" i="0" u="none" strike="noStrike" kern="1200" cap="none" spc="0" normalizeH="0" baseline="0" noProof="0">
                <a:ln>
                  <a:noFill/>
                </a:ln>
                <a:solidFill>
                  <a:srgbClr val="222222"/>
                </a:solidFill>
                <a:effectLst/>
                <a:uLnTx/>
                <a:uFillTx/>
                <a:latin typeface="Calibri"/>
                <a:ea typeface="Calibri"/>
                <a:cs typeface="Calibri"/>
              </a:rPr>
              <a:t>The figure shows 2024 carryings as a % of 2019 carryings for the </a:t>
            </a:r>
            <a:r>
              <a:rPr kumimoji="0" lang="en-GB" sz="2600" b="1" i="0" u="none" strike="noStrike" kern="1200" cap="none" spc="0" normalizeH="0" baseline="0" noProof="0">
                <a:ln>
                  <a:noFill/>
                </a:ln>
                <a:solidFill>
                  <a:srgbClr val="222222"/>
                </a:solidFill>
                <a:effectLst/>
                <a:uLnTx/>
                <a:uFillTx/>
                <a:latin typeface="Calibri"/>
                <a:ea typeface="Calibri"/>
                <a:cs typeface="Calibri"/>
              </a:rPr>
              <a:t>Belmont – Gutcher route leg</a:t>
            </a:r>
            <a:r>
              <a:rPr kumimoji="0" lang="en-GB" sz="2600" b="0" i="0" u="none" strike="noStrike" kern="1200" cap="none" spc="0" normalizeH="0" baseline="0" noProof="0">
                <a:ln>
                  <a:noFill/>
                </a:ln>
                <a:solidFill>
                  <a:srgbClr val="222222"/>
                </a:solidFill>
                <a:effectLst/>
                <a:uLnTx/>
                <a:uFillTx/>
                <a:latin typeface="Calibri"/>
                <a:ea typeface="Calibri"/>
                <a:cs typeface="Calibri"/>
              </a:rPr>
              <a:t> – i.e., how close has the route got to recovering from COVID-19?</a:t>
            </a:r>
          </a:p>
          <a:p>
            <a:pPr marL="0" indent="0">
              <a:spcBef>
                <a:spcPts val="0"/>
              </a:spcBef>
              <a:spcAft>
                <a:spcPts val="1200"/>
              </a:spcAft>
              <a:buNone/>
            </a:pPr>
            <a:r>
              <a:rPr lang="en-GB" sz="2600">
                <a:latin typeface="Calibri"/>
                <a:ea typeface="Calibri"/>
                <a:cs typeface="Calibri"/>
              </a:rPr>
              <a:t>The </a:t>
            </a:r>
            <a:r>
              <a:rPr lang="en-GB" sz="2600" b="1">
                <a:latin typeface="Calibri"/>
                <a:ea typeface="Calibri"/>
                <a:cs typeface="Calibri"/>
              </a:rPr>
              <a:t>Belmont </a:t>
            </a:r>
            <a:r>
              <a:rPr lang="en-GB" sz="2400" b="1">
                <a:solidFill>
                  <a:schemeClr val="tx1"/>
                </a:solidFill>
                <a:latin typeface="Calibri"/>
                <a:ea typeface="Calibri"/>
                <a:cs typeface="Calibri"/>
              </a:rPr>
              <a:t>–</a:t>
            </a:r>
            <a:r>
              <a:rPr lang="en-GB" sz="2600" b="1">
                <a:latin typeface="Calibri"/>
                <a:ea typeface="Calibri"/>
                <a:cs typeface="Calibri"/>
              </a:rPr>
              <a:t> Gutcher</a:t>
            </a:r>
            <a:r>
              <a:rPr lang="en-GB" sz="2600">
                <a:latin typeface="Calibri"/>
                <a:ea typeface="Calibri"/>
                <a:cs typeface="Calibri"/>
              </a:rPr>
              <a:t> route leg has </a:t>
            </a:r>
            <a:r>
              <a:rPr lang="en-GB" sz="2600" b="1">
                <a:latin typeface="Calibri"/>
                <a:ea typeface="Calibri"/>
                <a:cs typeface="Calibri"/>
              </a:rPr>
              <a:t>largely recovered its pre-COVID position</a:t>
            </a:r>
            <a:r>
              <a:rPr lang="en-GB" sz="2600">
                <a:latin typeface="Calibri"/>
                <a:ea typeface="Calibri"/>
                <a:cs typeface="Calibri"/>
              </a:rPr>
              <a:t>, with passenger and car carryings in 2023 both standing at </a:t>
            </a:r>
            <a:r>
              <a:rPr lang="en-GB" sz="2600" b="1">
                <a:latin typeface="Calibri"/>
                <a:ea typeface="Calibri"/>
                <a:cs typeface="Calibri"/>
              </a:rPr>
              <a:t>98% and 99% </a:t>
            </a:r>
            <a:r>
              <a:rPr lang="en-GB" sz="2600">
                <a:latin typeface="Calibri"/>
                <a:ea typeface="Calibri"/>
                <a:cs typeface="Calibri"/>
              </a:rPr>
              <a:t>respectively of their pre-pandemic level. Total lane metres have fully recovered due to a growth in commercial vehicle carryings.</a:t>
            </a:r>
          </a:p>
          <a:p>
            <a:pPr marL="0" indent="0">
              <a:spcBef>
                <a:spcPts val="0"/>
              </a:spcBef>
              <a:spcAft>
                <a:spcPts val="1200"/>
              </a:spcAft>
              <a:buNone/>
            </a:pPr>
            <a:r>
              <a:rPr lang="en-GB" sz="2600">
                <a:latin typeface="Calibri"/>
                <a:ea typeface="Calibri"/>
                <a:cs typeface="Calibri"/>
              </a:rPr>
              <a:t>The </a:t>
            </a:r>
            <a:r>
              <a:rPr lang="en-GB" sz="2600" b="1">
                <a:latin typeface="Calibri"/>
                <a:ea typeface="Calibri"/>
                <a:cs typeface="Calibri"/>
              </a:rPr>
              <a:t>Belmont – Hamars Ness route leg</a:t>
            </a:r>
            <a:r>
              <a:rPr lang="en-GB" sz="2600">
                <a:latin typeface="Calibri"/>
                <a:ea typeface="Calibri"/>
                <a:cs typeface="Calibri"/>
              </a:rPr>
              <a:t> (not shown in the graphic) has not fully recovered from the pandemic, with passenger and car carryings in 2024 standing at </a:t>
            </a:r>
            <a:r>
              <a:rPr lang="en-GB" sz="2600" b="1">
                <a:latin typeface="Calibri"/>
                <a:ea typeface="Calibri"/>
                <a:cs typeface="Calibri"/>
              </a:rPr>
              <a:t>90%</a:t>
            </a:r>
            <a:r>
              <a:rPr lang="en-GB" sz="2600">
                <a:latin typeface="Calibri"/>
                <a:ea typeface="Calibri"/>
                <a:cs typeface="Calibri"/>
              </a:rPr>
              <a:t> and </a:t>
            </a:r>
            <a:r>
              <a:rPr lang="en-GB" sz="2600" b="1">
                <a:latin typeface="Calibri"/>
                <a:ea typeface="Calibri"/>
                <a:cs typeface="Calibri"/>
              </a:rPr>
              <a:t>92%</a:t>
            </a:r>
            <a:r>
              <a:rPr lang="en-GB" sz="2600">
                <a:latin typeface="Calibri"/>
                <a:ea typeface="Calibri"/>
                <a:cs typeface="Calibri"/>
              </a:rPr>
              <a:t> respectively of their pre-pandemic level.  </a:t>
            </a:r>
          </a:p>
          <a:p>
            <a:pPr marL="0" indent="0">
              <a:spcBef>
                <a:spcPts val="0"/>
              </a:spcBef>
              <a:spcAft>
                <a:spcPts val="1200"/>
              </a:spcAft>
              <a:buNone/>
            </a:pPr>
            <a:endParaRPr lang="en-GB" sz="2600">
              <a:latin typeface="Calibri" panose="020F0502020204030204" pitchFamily="34" charset="0"/>
              <a:ea typeface="Calibri" panose="020F0502020204030204" pitchFamily="34" charset="0"/>
              <a:cs typeface="Calibri" panose="020F0502020204030204" pitchFamily="34" charset="0"/>
            </a:endParaRPr>
          </a:p>
        </p:txBody>
      </p:sp>
      <p:sp>
        <p:nvSpPr>
          <p:cNvPr id="24" name="Rectangle: Rounded Corners 23">
            <a:extLst>
              <a:ext uri="{FF2B5EF4-FFF2-40B4-BE49-F238E27FC236}">
                <a16:creationId xmlns:a16="http://schemas.microsoft.com/office/drawing/2014/main" id="{2FC2836D-B96F-A446-739B-8833F2562B0D}"/>
              </a:ext>
            </a:extLst>
          </p:cNvPr>
          <p:cNvSpPr/>
          <p:nvPr/>
        </p:nvSpPr>
        <p:spPr>
          <a:xfrm>
            <a:off x="964430" y="3095882"/>
            <a:ext cx="9505056" cy="895724"/>
          </a:xfrm>
          <a:prstGeom prst="roundRect">
            <a:avLst>
              <a:gd name="adj" fmla="val 50000"/>
            </a:avLst>
          </a:prstGeom>
          <a:solidFill>
            <a:srgbClr val="02345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a:latin typeface="Calibri" panose="020F0502020204030204" pitchFamily="34" charset="0"/>
                <a:ea typeface="Calibri" panose="020F0502020204030204" pitchFamily="34" charset="0"/>
                <a:cs typeface="Calibri" panose="020F0502020204030204" pitchFamily="34" charset="0"/>
              </a:rPr>
              <a:t>What was the impact of COVID-19?</a:t>
            </a:r>
          </a:p>
        </p:txBody>
      </p:sp>
      <p:sp>
        <p:nvSpPr>
          <p:cNvPr id="27" name="Rectangle 26">
            <a:extLst>
              <a:ext uri="{FF2B5EF4-FFF2-40B4-BE49-F238E27FC236}">
                <a16:creationId xmlns:a16="http://schemas.microsoft.com/office/drawing/2014/main" id="{C645A379-317E-93D3-EF60-9EE7F3BF7F5B}"/>
              </a:ext>
            </a:extLst>
          </p:cNvPr>
          <p:cNvSpPr/>
          <p:nvPr/>
        </p:nvSpPr>
        <p:spPr>
          <a:xfrm>
            <a:off x="1187622" y="4336721"/>
            <a:ext cx="7782495" cy="102925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a:solidFill>
                  <a:srgbClr val="023459"/>
                </a:solidFill>
                <a:latin typeface="Calibri" panose="020F0502020204030204" pitchFamily="34" charset="0"/>
                <a:ea typeface="Calibri" panose="020F0502020204030204" pitchFamily="34" charset="0"/>
                <a:cs typeface="Calibri" panose="020F0502020204030204" pitchFamily="34" charset="0"/>
              </a:rPr>
              <a:t>2024</a:t>
            </a: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 carryings as a proportion of </a:t>
            </a:r>
            <a:r>
              <a:rPr lang="en-GB" sz="2800" b="1">
                <a:solidFill>
                  <a:srgbClr val="023459"/>
                </a:solidFill>
                <a:latin typeface="Calibri" panose="020F0502020204030204" pitchFamily="34" charset="0"/>
                <a:ea typeface="Calibri" panose="020F0502020204030204" pitchFamily="34" charset="0"/>
                <a:cs typeface="Calibri" panose="020F0502020204030204" pitchFamily="34" charset="0"/>
              </a:rPr>
              <a:t>2019</a:t>
            </a: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 carryings, </a:t>
            </a:r>
            <a:r>
              <a:rPr lang="en-GB" sz="2800" b="1">
                <a:solidFill>
                  <a:srgbClr val="023459"/>
                </a:solidFill>
                <a:latin typeface="Calibri" panose="020F0502020204030204" pitchFamily="34" charset="0"/>
                <a:ea typeface="Calibri" panose="020F0502020204030204" pitchFamily="34" charset="0"/>
                <a:cs typeface="Calibri" panose="020F0502020204030204" pitchFamily="34" charset="0"/>
              </a:rPr>
              <a:t>Belmont - Gutcher route leg</a:t>
            </a:r>
          </a:p>
        </p:txBody>
      </p:sp>
      <p:grpSp>
        <p:nvGrpSpPr>
          <p:cNvPr id="30" name="Group 29">
            <a:extLst>
              <a:ext uri="{FF2B5EF4-FFF2-40B4-BE49-F238E27FC236}">
                <a16:creationId xmlns:a16="http://schemas.microsoft.com/office/drawing/2014/main" id="{EA26D711-BB6D-D1C9-42CA-80440411967D}"/>
              </a:ext>
            </a:extLst>
          </p:cNvPr>
          <p:cNvGrpSpPr/>
          <p:nvPr/>
        </p:nvGrpSpPr>
        <p:grpSpPr>
          <a:xfrm>
            <a:off x="1418383" y="5684105"/>
            <a:ext cx="7200001" cy="880808"/>
            <a:chOff x="-7988839" y="14388630"/>
            <a:chExt cx="7200001" cy="880808"/>
          </a:xfrm>
        </p:grpSpPr>
        <p:sp>
          <p:nvSpPr>
            <p:cNvPr id="32" name="Rectangle: Rounded Corners 31">
              <a:extLst>
                <a:ext uri="{FF2B5EF4-FFF2-40B4-BE49-F238E27FC236}">
                  <a16:creationId xmlns:a16="http://schemas.microsoft.com/office/drawing/2014/main" id="{ADA695DF-223B-5304-66F7-ED2784AD2072}"/>
                </a:ext>
              </a:extLst>
            </p:cNvPr>
            <p:cNvSpPr/>
            <p:nvPr/>
          </p:nvSpPr>
          <p:spPr>
            <a:xfrm>
              <a:off x="-7988838" y="14391299"/>
              <a:ext cx="7200000" cy="878139"/>
            </a:xfrm>
            <a:prstGeom prst="roundRect">
              <a:avLst>
                <a:gd name="adj" fmla="val 50000"/>
              </a:avLst>
            </a:prstGeom>
            <a:solidFill>
              <a:srgbClr val="32A4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Rounded Corners 32">
              <a:extLst>
                <a:ext uri="{FF2B5EF4-FFF2-40B4-BE49-F238E27FC236}">
                  <a16:creationId xmlns:a16="http://schemas.microsoft.com/office/drawing/2014/main" id="{34439FBB-8C26-4DFD-F943-E2F5DA83B07F}"/>
                </a:ext>
              </a:extLst>
            </p:cNvPr>
            <p:cNvSpPr/>
            <p:nvPr/>
          </p:nvSpPr>
          <p:spPr>
            <a:xfrm>
              <a:off x="-7988839" y="14388630"/>
              <a:ext cx="7090617" cy="877109"/>
            </a:xfrm>
            <a:prstGeom prst="roundRect">
              <a:avLst>
                <a:gd name="adj" fmla="val 50000"/>
              </a:avLst>
            </a:prstGeom>
            <a:solidFill>
              <a:srgbClr val="0234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 name="Group 35">
            <a:extLst>
              <a:ext uri="{FF2B5EF4-FFF2-40B4-BE49-F238E27FC236}">
                <a16:creationId xmlns:a16="http://schemas.microsoft.com/office/drawing/2014/main" id="{56D01EA6-0669-66A4-F499-1E0DE854CD72}"/>
              </a:ext>
            </a:extLst>
          </p:cNvPr>
          <p:cNvGrpSpPr/>
          <p:nvPr/>
        </p:nvGrpSpPr>
        <p:grpSpPr>
          <a:xfrm>
            <a:off x="1359800" y="6737751"/>
            <a:ext cx="7257627" cy="883084"/>
            <a:chOff x="-8047422" y="15442276"/>
            <a:chExt cx="7257627" cy="883084"/>
          </a:xfrm>
        </p:grpSpPr>
        <p:sp>
          <p:nvSpPr>
            <p:cNvPr id="37" name="Rectangle: Rounded Corners 36">
              <a:extLst>
                <a:ext uri="{FF2B5EF4-FFF2-40B4-BE49-F238E27FC236}">
                  <a16:creationId xmlns:a16="http://schemas.microsoft.com/office/drawing/2014/main" id="{B4CC6EB4-B5FC-A369-D2BF-F124CF25B0EE}"/>
                </a:ext>
              </a:extLst>
            </p:cNvPr>
            <p:cNvSpPr/>
            <p:nvPr/>
          </p:nvSpPr>
          <p:spPr>
            <a:xfrm>
              <a:off x="-7989795" y="15447221"/>
              <a:ext cx="7200000" cy="878139"/>
            </a:xfrm>
            <a:prstGeom prst="roundRect">
              <a:avLst>
                <a:gd name="adj" fmla="val 50000"/>
              </a:avLst>
            </a:prstGeom>
            <a:solidFill>
              <a:srgbClr val="32A4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Rounded Corners 38">
              <a:extLst>
                <a:ext uri="{FF2B5EF4-FFF2-40B4-BE49-F238E27FC236}">
                  <a16:creationId xmlns:a16="http://schemas.microsoft.com/office/drawing/2014/main" id="{24F1EE2C-1F72-B7AC-59D8-7F0DCD2E6463}"/>
                </a:ext>
              </a:extLst>
            </p:cNvPr>
            <p:cNvSpPr/>
            <p:nvPr/>
          </p:nvSpPr>
          <p:spPr>
            <a:xfrm>
              <a:off x="-8047422" y="15442276"/>
              <a:ext cx="7200000" cy="878744"/>
            </a:xfrm>
            <a:prstGeom prst="roundRect">
              <a:avLst>
                <a:gd name="adj" fmla="val 50000"/>
              </a:avLst>
            </a:prstGeom>
            <a:solidFill>
              <a:srgbClr val="0234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1" name="Group 40">
            <a:extLst>
              <a:ext uri="{FF2B5EF4-FFF2-40B4-BE49-F238E27FC236}">
                <a16:creationId xmlns:a16="http://schemas.microsoft.com/office/drawing/2014/main" id="{0C1CB81F-5879-A0E2-844D-D64E300325CE}"/>
              </a:ext>
            </a:extLst>
          </p:cNvPr>
          <p:cNvGrpSpPr/>
          <p:nvPr/>
        </p:nvGrpSpPr>
        <p:grpSpPr>
          <a:xfrm>
            <a:off x="1417426" y="7798796"/>
            <a:ext cx="8940453" cy="878875"/>
            <a:chOff x="-7989796" y="16503321"/>
            <a:chExt cx="8940453" cy="878875"/>
          </a:xfrm>
        </p:grpSpPr>
        <p:sp>
          <p:nvSpPr>
            <p:cNvPr id="47" name="Rectangle: Rounded Corners 46">
              <a:extLst>
                <a:ext uri="{FF2B5EF4-FFF2-40B4-BE49-F238E27FC236}">
                  <a16:creationId xmlns:a16="http://schemas.microsoft.com/office/drawing/2014/main" id="{E232C7AE-E80A-42F6-61B3-37972944C934}"/>
                </a:ext>
              </a:extLst>
            </p:cNvPr>
            <p:cNvSpPr/>
            <p:nvPr/>
          </p:nvSpPr>
          <p:spPr>
            <a:xfrm>
              <a:off x="-7989795" y="16504057"/>
              <a:ext cx="7200000" cy="878139"/>
            </a:xfrm>
            <a:prstGeom prst="roundRect">
              <a:avLst>
                <a:gd name="adj" fmla="val 50000"/>
              </a:avLst>
            </a:prstGeom>
            <a:solidFill>
              <a:srgbClr val="32A4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Rounded Corners 47">
              <a:extLst>
                <a:ext uri="{FF2B5EF4-FFF2-40B4-BE49-F238E27FC236}">
                  <a16:creationId xmlns:a16="http://schemas.microsoft.com/office/drawing/2014/main" id="{6D33B8AA-CD91-A75E-8988-E4F567FCDE63}"/>
                </a:ext>
              </a:extLst>
            </p:cNvPr>
            <p:cNvSpPr/>
            <p:nvPr/>
          </p:nvSpPr>
          <p:spPr>
            <a:xfrm>
              <a:off x="-7989796" y="16503321"/>
              <a:ext cx="8940453" cy="878744"/>
            </a:xfrm>
            <a:prstGeom prst="roundRect">
              <a:avLst>
                <a:gd name="adj" fmla="val 50000"/>
              </a:avLst>
            </a:prstGeom>
            <a:solidFill>
              <a:srgbClr val="0234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9" name="Graphic 48" descr="Man with solid fill">
            <a:extLst>
              <a:ext uri="{FF2B5EF4-FFF2-40B4-BE49-F238E27FC236}">
                <a16:creationId xmlns:a16="http://schemas.microsoft.com/office/drawing/2014/main" id="{00417B2C-A9A4-CD1D-FD03-A1A4C78784F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530642" y="5784375"/>
            <a:ext cx="682935" cy="682935"/>
          </a:xfrm>
          <a:prstGeom prst="rect">
            <a:avLst/>
          </a:prstGeom>
        </p:spPr>
      </p:pic>
      <p:pic>
        <p:nvPicPr>
          <p:cNvPr id="50" name="Graphic 49" descr="Car with solid fill">
            <a:extLst>
              <a:ext uri="{FF2B5EF4-FFF2-40B4-BE49-F238E27FC236}">
                <a16:creationId xmlns:a16="http://schemas.microsoft.com/office/drawing/2014/main" id="{E4911AB6-8EA1-F25E-A4B6-FCA103130AD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530642" y="6784230"/>
            <a:ext cx="831799" cy="831799"/>
          </a:xfrm>
          <a:prstGeom prst="rect">
            <a:avLst/>
          </a:prstGeom>
        </p:spPr>
      </p:pic>
      <p:pic>
        <p:nvPicPr>
          <p:cNvPr id="51" name="Graphic 50" descr="Truck with solid fill">
            <a:extLst>
              <a:ext uri="{FF2B5EF4-FFF2-40B4-BE49-F238E27FC236}">
                <a16:creationId xmlns:a16="http://schemas.microsoft.com/office/drawing/2014/main" id="{D2962C4D-6CF8-026E-11A1-1BF8FC2E566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592746" y="7866077"/>
            <a:ext cx="769695" cy="769695"/>
          </a:xfrm>
          <a:prstGeom prst="rect">
            <a:avLst/>
          </a:prstGeom>
        </p:spPr>
      </p:pic>
      <p:sp>
        <p:nvSpPr>
          <p:cNvPr id="52" name="Rectangle 51">
            <a:extLst>
              <a:ext uri="{FF2B5EF4-FFF2-40B4-BE49-F238E27FC236}">
                <a16:creationId xmlns:a16="http://schemas.microsoft.com/office/drawing/2014/main" id="{2347BF36-EDBB-1399-0943-F8E5A88829B8}"/>
              </a:ext>
            </a:extLst>
          </p:cNvPr>
          <p:cNvSpPr/>
          <p:nvPr/>
        </p:nvSpPr>
        <p:spPr>
          <a:xfrm>
            <a:off x="2749766" y="7756199"/>
            <a:ext cx="10215420" cy="94023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a:solidFill>
                  <a:schemeClr val="bg1"/>
                </a:solidFill>
                <a:latin typeface="Calibri" panose="020F0502020204030204" pitchFamily="34" charset="0"/>
                <a:ea typeface="Calibri" panose="020F0502020204030204" pitchFamily="34" charset="0"/>
                <a:cs typeface="Calibri" panose="020F0502020204030204" pitchFamily="34" charset="0"/>
              </a:rPr>
              <a:t>Commercial Vehicles (CVs)	                     </a:t>
            </a: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129%</a:t>
            </a:r>
            <a:r>
              <a:rPr lang="en-GB" sz="2800">
                <a:solidFill>
                  <a:schemeClr val="bg1"/>
                </a:solidFill>
                <a:latin typeface="Calibri" panose="020F0502020204030204" pitchFamily="34" charset="0"/>
                <a:ea typeface="Calibri" panose="020F0502020204030204" pitchFamily="34" charset="0"/>
                <a:cs typeface="Calibri" panose="020F0502020204030204" pitchFamily="34" charset="0"/>
              </a:rPr>
              <a:t>	</a:t>
            </a:r>
            <a:endParaRPr lang="en-GB" sz="40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3" name="Rectangle 52">
            <a:extLst>
              <a:ext uri="{FF2B5EF4-FFF2-40B4-BE49-F238E27FC236}">
                <a16:creationId xmlns:a16="http://schemas.microsoft.com/office/drawing/2014/main" id="{5F030E33-0D59-E1D4-D6E7-3F936DE71D38}"/>
              </a:ext>
            </a:extLst>
          </p:cNvPr>
          <p:cNvSpPr/>
          <p:nvPr/>
        </p:nvSpPr>
        <p:spPr>
          <a:xfrm>
            <a:off x="2716478" y="5628609"/>
            <a:ext cx="8099383" cy="94023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a:solidFill>
                  <a:schemeClr val="bg1"/>
                </a:solidFill>
                <a:latin typeface="Calibri" panose="020F0502020204030204" pitchFamily="34" charset="0"/>
                <a:ea typeface="Calibri" panose="020F0502020204030204" pitchFamily="34" charset="0"/>
                <a:cs typeface="Calibri" panose="020F0502020204030204" pitchFamily="34" charset="0"/>
              </a:rPr>
              <a:t>Passengers		 </a:t>
            </a: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98%</a:t>
            </a:r>
            <a:endParaRPr lang="en-GB" sz="4000">
              <a:solidFill>
                <a:srgbClr val="023459"/>
              </a:solidFill>
              <a:latin typeface="Calibri" panose="020F0502020204030204" pitchFamily="34" charset="0"/>
              <a:ea typeface="Calibri" panose="020F0502020204030204" pitchFamily="34" charset="0"/>
              <a:cs typeface="Calibri" panose="020F0502020204030204" pitchFamily="34" charset="0"/>
            </a:endParaRPr>
          </a:p>
        </p:txBody>
      </p:sp>
      <p:sp>
        <p:nvSpPr>
          <p:cNvPr id="54" name="Rectangle 53">
            <a:extLst>
              <a:ext uri="{FF2B5EF4-FFF2-40B4-BE49-F238E27FC236}">
                <a16:creationId xmlns:a16="http://schemas.microsoft.com/office/drawing/2014/main" id="{126F9556-237D-A6ED-9805-459C84E64853}"/>
              </a:ext>
            </a:extLst>
          </p:cNvPr>
          <p:cNvSpPr/>
          <p:nvPr/>
        </p:nvSpPr>
        <p:spPr>
          <a:xfrm>
            <a:off x="2707422" y="6692404"/>
            <a:ext cx="8099383" cy="94023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a:solidFill>
                  <a:schemeClr val="bg1"/>
                </a:solidFill>
                <a:latin typeface="Calibri" panose="020F0502020204030204" pitchFamily="34" charset="0"/>
                <a:ea typeface="Calibri" panose="020F0502020204030204" pitchFamily="34" charset="0"/>
                <a:cs typeface="Calibri" panose="020F0502020204030204" pitchFamily="34" charset="0"/>
              </a:rPr>
              <a:t>Cars		 </a:t>
            </a: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99%</a:t>
            </a:r>
            <a:endParaRPr lang="en-GB" sz="4000">
              <a:solidFill>
                <a:srgbClr val="023459"/>
              </a:solidFill>
              <a:latin typeface="Calibri" panose="020F0502020204030204" pitchFamily="34" charset="0"/>
              <a:ea typeface="Calibri" panose="020F0502020204030204" pitchFamily="34" charset="0"/>
              <a:cs typeface="Calibri" panose="020F0502020204030204" pitchFamily="34" charset="0"/>
            </a:endParaRPr>
          </a:p>
        </p:txBody>
      </p:sp>
      <p:sp>
        <p:nvSpPr>
          <p:cNvPr id="55" name="Rectangle: Rounded Corners 54">
            <a:extLst>
              <a:ext uri="{FF2B5EF4-FFF2-40B4-BE49-F238E27FC236}">
                <a16:creationId xmlns:a16="http://schemas.microsoft.com/office/drawing/2014/main" id="{AE520C67-C31B-0E84-CB18-CF9218115F28}"/>
              </a:ext>
            </a:extLst>
          </p:cNvPr>
          <p:cNvSpPr/>
          <p:nvPr/>
        </p:nvSpPr>
        <p:spPr>
          <a:xfrm>
            <a:off x="422235" y="19694486"/>
            <a:ext cx="20497475" cy="8687374"/>
          </a:xfrm>
          <a:prstGeom prst="roundRect">
            <a:avLst/>
          </a:prstGeom>
          <a:solidFill>
            <a:srgbClr val="E9E9E9"/>
          </a:solidFill>
          <a:ln>
            <a:solidFill>
              <a:srgbClr val="E9E9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Rounded Corners 55">
            <a:extLst>
              <a:ext uri="{FF2B5EF4-FFF2-40B4-BE49-F238E27FC236}">
                <a16:creationId xmlns:a16="http://schemas.microsoft.com/office/drawing/2014/main" id="{3FCB3FE3-299D-6717-ECD7-2A8F22FDB45D}"/>
              </a:ext>
            </a:extLst>
          </p:cNvPr>
          <p:cNvSpPr/>
          <p:nvPr/>
        </p:nvSpPr>
        <p:spPr>
          <a:xfrm>
            <a:off x="422235" y="10239554"/>
            <a:ext cx="20497475" cy="8592077"/>
          </a:xfrm>
          <a:prstGeom prst="roundRect">
            <a:avLst/>
          </a:prstGeom>
          <a:solidFill>
            <a:srgbClr val="E9E9E9"/>
          </a:solidFill>
          <a:ln>
            <a:solidFill>
              <a:srgbClr val="E9E9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ea typeface="Calibri" panose="020F0502020204030204" pitchFamily="34" charset="0"/>
              <a:cs typeface="Calibri" panose="020F0502020204030204" pitchFamily="34" charset="0"/>
            </a:endParaRPr>
          </a:p>
        </p:txBody>
      </p:sp>
      <p:sp>
        <p:nvSpPr>
          <p:cNvPr id="70" name="Rectangle: Rounded Corners 69">
            <a:extLst>
              <a:ext uri="{FF2B5EF4-FFF2-40B4-BE49-F238E27FC236}">
                <a16:creationId xmlns:a16="http://schemas.microsoft.com/office/drawing/2014/main" id="{A89177CB-1A30-E5D5-BDC3-DC119A591808}"/>
              </a:ext>
            </a:extLst>
          </p:cNvPr>
          <p:cNvSpPr/>
          <p:nvPr/>
        </p:nvSpPr>
        <p:spPr>
          <a:xfrm>
            <a:off x="10914142" y="9906985"/>
            <a:ext cx="9505056" cy="895724"/>
          </a:xfrm>
          <a:prstGeom prst="roundRect">
            <a:avLst>
              <a:gd name="adj" fmla="val 50000"/>
            </a:avLst>
          </a:prstGeom>
          <a:solidFill>
            <a:srgbClr val="02345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2800">
                <a:latin typeface="Calibri" panose="020F0502020204030204" pitchFamily="34" charset="0"/>
                <a:ea typeface="Calibri" panose="020F0502020204030204" pitchFamily="34" charset="0"/>
                <a:cs typeface="Calibri" panose="020F0502020204030204" pitchFamily="34" charset="0"/>
              </a:rPr>
              <a:t>How has reliability changed over time?</a:t>
            </a:r>
          </a:p>
        </p:txBody>
      </p:sp>
      <p:sp>
        <p:nvSpPr>
          <p:cNvPr id="71" name="Rectangle: Rounded Corners 70">
            <a:extLst>
              <a:ext uri="{FF2B5EF4-FFF2-40B4-BE49-F238E27FC236}">
                <a16:creationId xmlns:a16="http://schemas.microsoft.com/office/drawing/2014/main" id="{74017F9A-83BE-4246-99F5-8FFBB91C1B96}"/>
              </a:ext>
            </a:extLst>
          </p:cNvPr>
          <p:cNvSpPr/>
          <p:nvPr/>
        </p:nvSpPr>
        <p:spPr>
          <a:xfrm>
            <a:off x="1186756" y="19273885"/>
            <a:ext cx="9505056" cy="895724"/>
          </a:xfrm>
          <a:prstGeom prst="roundRect">
            <a:avLst>
              <a:gd name="adj" fmla="val 50000"/>
            </a:avLst>
          </a:prstGeom>
          <a:solidFill>
            <a:srgbClr val="02345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2800">
                <a:latin typeface="Calibri" panose="020F0502020204030204" pitchFamily="34" charset="0"/>
                <a:ea typeface="Calibri" panose="020F0502020204030204" pitchFamily="34" charset="0"/>
                <a:cs typeface="Calibri" panose="020F0502020204030204" pitchFamily="34" charset="0"/>
              </a:rPr>
              <a:t>How often does the service operate to timetable?</a:t>
            </a:r>
          </a:p>
        </p:txBody>
      </p:sp>
      <p:sp>
        <p:nvSpPr>
          <p:cNvPr id="38" name="Text Placeholder 2">
            <a:extLst>
              <a:ext uri="{FF2B5EF4-FFF2-40B4-BE49-F238E27FC236}">
                <a16:creationId xmlns:a16="http://schemas.microsoft.com/office/drawing/2014/main" id="{4EB51295-D8D4-E5B8-A10C-341E5FEAC762}"/>
              </a:ext>
            </a:extLst>
          </p:cNvPr>
          <p:cNvSpPr txBox="1">
            <a:spLocks/>
          </p:cNvSpPr>
          <p:nvPr/>
        </p:nvSpPr>
        <p:spPr>
          <a:xfrm>
            <a:off x="1329024" y="11427667"/>
            <a:ext cx="6852648" cy="4072050"/>
          </a:xfrm>
          <a:prstGeom prst="rect">
            <a:avLst/>
          </a:prstGeom>
        </p:spPr>
        <p:txBody>
          <a:bodyPr vert="horz" wrap="square" lIns="0" tIns="0" rIns="0" bIns="0" rtlCol="0" anchor="t">
            <a:noAutofit/>
          </a:bodyPr>
          <a:lstStyle>
            <a:defPPr>
              <a:defRPr lang="en-US"/>
            </a:defPPr>
            <a:lvl1pPr>
              <a:defRPr sz="2600">
                <a:latin typeface="Calibri" panose="020F0502020204030204" pitchFamily="34" charset="0"/>
                <a:ea typeface="Calibri" panose="020F0502020204030204" pitchFamily="34" charset="0"/>
                <a:cs typeface="Calibri" panose="020F0502020204030204" pitchFamily="34" charset="0"/>
              </a:defRPr>
            </a:lvl1pPr>
            <a:lvl2pPr marL="1475933" algn="l" defTabSz="2951866" rtl="0" eaLnBrk="1" latinLnBrk="0" hangingPunct="1">
              <a:defRPr sz="5811" kern="1200">
                <a:solidFill>
                  <a:schemeClr val="tx1"/>
                </a:solidFill>
                <a:latin typeface="+mn-lt"/>
                <a:ea typeface="+mn-ea"/>
                <a:cs typeface="+mn-cs"/>
              </a:defRPr>
            </a:lvl2pPr>
            <a:lvl3pPr marL="2951866" algn="l" defTabSz="2951866" rtl="0" eaLnBrk="1" latinLnBrk="0" hangingPunct="1">
              <a:defRPr sz="5811" kern="1200">
                <a:solidFill>
                  <a:schemeClr val="tx1"/>
                </a:solidFill>
                <a:latin typeface="+mn-lt"/>
                <a:ea typeface="+mn-ea"/>
                <a:cs typeface="+mn-cs"/>
              </a:defRPr>
            </a:lvl3pPr>
            <a:lvl4pPr marL="4427799" algn="l" defTabSz="2951866" rtl="0" eaLnBrk="1" latinLnBrk="0" hangingPunct="1">
              <a:defRPr sz="5811" kern="1200">
                <a:solidFill>
                  <a:schemeClr val="tx1"/>
                </a:solidFill>
                <a:latin typeface="+mn-lt"/>
                <a:ea typeface="+mn-ea"/>
                <a:cs typeface="+mn-cs"/>
              </a:defRPr>
            </a:lvl4pPr>
            <a:lvl5pPr marL="5903732" algn="l" defTabSz="2951866" rtl="0" eaLnBrk="1" latinLnBrk="0" hangingPunct="1">
              <a:defRPr sz="5811" kern="1200">
                <a:solidFill>
                  <a:schemeClr val="tx1"/>
                </a:solidFill>
                <a:latin typeface="+mn-lt"/>
                <a:ea typeface="+mn-ea"/>
                <a:cs typeface="+mn-cs"/>
              </a:defRPr>
            </a:lvl5pPr>
            <a:lvl6pPr marL="7379665" algn="l" defTabSz="2951866" rtl="0" eaLnBrk="1" latinLnBrk="0" hangingPunct="1">
              <a:defRPr sz="5811" kern="1200">
                <a:solidFill>
                  <a:schemeClr val="tx1"/>
                </a:solidFill>
                <a:latin typeface="+mn-lt"/>
                <a:ea typeface="+mn-ea"/>
                <a:cs typeface="+mn-cs"/>
              </a:defRPr>
            </a:lvl6pPr>
            <a:lvl7pPr marL="8855598" algn="l" defTabSz="2951866" rtl="0" eaLnBrk="1" latinLnBrk="0" hangingPunct="1">
              <a:defRPr sz="5811" kern="1200">
                <a:solidFill>
                  <a:schemeClr val="tx1"/>
                </a:solidFill>
                <a:latin typeface="+mn-lt"/>
                <a:ea typeface="+mn-ea"/>
                <a:cs typeface="+mn-cs"/>
              </a:defRPr>
            </a:lvl7pPr>
            <a:lvl8pPr marL="10331531" algn="l" defTabSz="2951866" rtl="0" eaLnBrk="1" latinLnBrk="0" hangingPunct="1">
              <a:defRPr sz="5811" kern="1200">
                <a:solidFill>
                  <a:schemeClr val="tx1"/>
                </a:solidFill>
                <a:latin typeface="+mn-lt"/>
                <a:ea typeface="+mn-ea"/>
                <a:cs typeface="+mn-cs"/>
              </a:defRPr>
            </a:lvl8pPr>
            <a:lvl9pPr marL="11807464" algn="l" defTabSz="2951866" rtl="0" eaLnBrk="1" latinLnBrk="0" hangingPunct="1">
              <a:defRPr sz="5811" kern="1200">
                <a:solidFill>
                  <a:schemeClr val="tx1"/>
                </a:solidFill>
                <a:latin typeface="+mn-lt"/>
                <a:ea typeface="+mn-ea"/>
                <a:cs typeface="+mn-cs"/>
              </a:defRPr>
            </a:lvl9pPr>
          </a:lstStyle>
          <a:p>
            <a:r>
              <a:rPr lang="en-GB">
                <a:latin typeface="Calibri"/>
                <a:ea typeface="Calibri"/>
                <a:cs typeface="Calibri"/>
              </a:rPr>
              <a:t>Available cancellation data are patchy, but it suggests that there can be considerable year-on-year variations in cancellations.</a:t>
            </a:r>
          </a:p>
          <a:p>
            <a:endParaRPr lang="en-GB"/>
          </a:p>
          <a:p>
            <a:r>
              <a:rPr lang="en-GB">
                <a:latin typeface="Calibri"/>
                <a:ea typeface="Calibri"/>
                <a:cs typeface="Calibri"/>
              </a:rPr>
              <a:t>However, it is evident that the longer and </a:t>
            </a:r>
            <a:r>
              <a:rPr lang="en-GB" b="1">
                <a:latin typeface="Calibri"/>
                <a:ea typeface="Calibri"/>
                <a:cs typeface="Calibri"/>
              </a:rPr>
              <a:t>more exposed Fetlar route</a:t>
            </a:r>
            <a:r>
              <a:rPr lang="en-GB">
                <a:latin typeface="Calibri"/>
                <a:ea typeface="Calibri"/>
                <a:cs typeface="Calibri"/>
              </a:rPr>
              <a:t> is subject to a much higher level of cancellation than the more sheltered Gutcher – Belmont route</a:t>
            </a:r>
          </a:p>
          <a:p>
            <a:endParaRPr lang="en-GB"/>
          </a:p>
          <a:p>
            <a:r>
              <a:rPr lang="en-GB">
                <a:latin typeface="Calibri"/>
                <a:ea typeface="Calibri"/>
                <a:cs typeface="Calibri"/>
              </a:rPr>
              <a:t>While the average for the route is shown in </a:t>
            </a:r>
            <a:r>
              <a:rPr lang="en-GB" b="1">
                <a:latin typeface="Calibri"/>
                <a:ea typeface="Calibri"/>
                <a:cs typeface="Calibri"/>
              </a:rPr>
              <a:t>2024</a:t>
            </a:r>
            <a:r>
              <a:rPr lang="en-GB">
                <a:latin typeface="Calibri"/>
                <a:ea typeface="Calibri"/>
                <a:cs typeface="Calibri"/>
              </a:rPr>
              <a:t>, it should be noted that there were reliability challenges around crew availability</a:t>
            </a:r>
          </a:p>
          <a:p>
            <a:endParaRPr lang="en-GB"/>
          </a:p>
          <a:p>
            <a:r>
              <a:rPr lang="en-GB">
                <a:latin typeface="Calibri"/>
                <a:ea typeface="Calibri"/>
                <a:cs typeface="Calibri"/>
              </a:rPr>
              <a:t>The cause of cancellations is not always systematically recorded </a:t>
            </a:r>
          </a:p>
          <a:p>
            <a:pPr marL="1475740" lvl="1"/>
            <a:endParaRPr lang="en-GB"/>
          </a:p>
        </p:txBody>
      </p:sp>
      <p:sp>
        <p:nvSpPr>
          <p:cNvPr id="42" name="Text Placeholder 2">
            <a:extLst>
              <a:ext uri="{FF2B5EF4-FFF2-40B4-BE49-F238E27FC236}">
                <a16:creationId xmlns:a16="http://schemas.microsoft.com/office/drawing/2014/main" id="{6C85C1B6-77A4-23BD-875D-9AB2786B8E25}"/>
              </a:ext>
            </a:extLst>
          </p:cNvPr>
          <p:cNvSpPr txBox="1">
            <a:spLocks/>
          </p:cNvSpPr>
          <p:nvPr/>
        </p:nvSpPr>
        <p:spPr>
          <a:xfrm>
            <a:off x="14535574" y="22555047"/>
            <a:ext cx="5586883" cy="5067059"/>
          </a:xfrm>
          <a:prstGeom prst="rect">
            <a:avLst/>
          </a:prstGeom>
        </p:spPr>
        <p:txBody>
          <a:bodyPr vert="horz" wrap="square" lIns="0" tIns="0" rIns="0" bIns="0" rtlCol="0" anchor="t">
            <a:noAutofit/>
          </a:bodyPr>
          <a:lstStyle>
            <a:defPPr>
              <a:defRPr lang="en-US"/>
            </a:defPPr>
            <a:lvl1pPr>
              <a:defRPr sz="2600">
                <a:latin typeface="Calibri" panose="020F0502020204030204" pitchFamily="34" charset="0"/>
                <a:ea typeface="Calibri" panose="020F0502020204030204" pitchFamily="34" charset="0"/>
                <a:cs typeface="Calibri" panose="020F0502020204030204" pitchFamily="34" charset="0"/>
              </a:defRPr>
            </a:lvl1pPr>
            <a:lvl2pPr lvl="1">
              <a:defRPr/>
            </a:lvl2pPr>
            <a:lvl3pPr marL="2951866" algn="l" defTabSz="2951866" rtl="0" eaLnBrk="1" latinLnBrk="0" hangingPunct="1">
              <a:defRPr sz="5811" kern="1200">
                <a:solidFill>
                  <a:schemeClr val="tx1"/>
                </a:solidFill>
                <a:latin typeface="+mn-lt"/>
                <a:ea typeface="+mn-ea"/>
                <a:cs typeface="+mn-cs"/>
              </a:defRPr>
            </a:lvl3pPr>
            <a:lvl4pPr marL="4427799" algn="l" defTabSz="2951866" rtl="0" eaLnBrk="1" latinLnBrk="0" hangingPunct="1">
              <a:defRPr sz="5811" kern="1200">
                <a:solidFill>
                  <a:schemeClr val="tx1"/>
                </a:solidFill>
                <a:latin typeface="+mn-lt"/>
                <a:ea typeface="+mn-ea"/>
                <a:cs typeface="+mn-cs"/>
              </a:defRPr>
            </a:lvl4pPr>
            <a:lvl5pPr marL="5903732" algn="l" defTabSz="2951866" rtl="0" eaLnBrk="1" latinLnBrk="0" hangingPunct="1">
              <a:defRPr sz="5811" kern="1200">
                <a:solidFill>
                  <a:schemeClr val="tx1"/>
                </a:solidFill>
                <a:latin typeface="+mn-lt"/>
                <a:ea typeface="+mn-ea"/>
                <a:cs typeface="+mn-cs"/>
              </a:defRPr>
            </a:lvl5pPr>
            <a:lvl6pPr marL="7379665" algn="l" defTabSz="2951866" rtl="0" eaLnBrk="1" latinLnBrk="0" hangingPunct="1">
              <a:defRPr sz="5811" kern="1200">
                <a:solidFill>
                  <a:schemeClr val="tx1"/>
                </a:solidFill>
                <a:latin typeface="+mn-lt"/>
                <a:ea typeface="+mn-ea"/>
                <a:cs typeface="+mn-cs"/>
              </a:defRPr>
            </a:lvl6pPr>
            <a:lvl7pPr marL="8855598" algn="l" defTabSz="2951866" rtl="0" eaLnBrk="1" latinLnBrk="0" hangingPunct="1">
              <a:defRPr sz="5811" kern="1200">
                <a:solidFill>
                  <a:schemeClr val="tx1"/>
                </a:solidFill>
                <a:latin typeface="+mn-lt"/>
                <a:ea typeface="+mn-ea"/>
                <a:cs typeface="+mn-cs"/>
              </a:defRPr>
            </a:lvl7pPr>
            <a:lvl8pPr marL="10331531" algn="l" defTabSz="2951866" rtl="0" eaLnBrk="1" latinLnBrk="0" hangingPunct="1">
              <a:defRPr sz="5811" kern="1200">
                <a:solidFill>
                  <a:schemeClr val="tx1"/>
                </a:solidFill>
                <a:latin typeface="+mn-lt"/>
                <a:ea typeface="+mn-ea"/>
                <a:cs typeface="+mn-cs"/>
              </a:defRPr>
            </a:lvl8pPr>
            <a:lvl9pPr marL="11807464" algn="l" defTabSz="2951866" rtl="0" eaLnBrk="1" latinLnBrk="0" hangingPunct="1">
              <a:defRPr sz="5811" kern="1200">
                <a:solidFill>
                  <a:schemeClr val="tx1"/>
                </a:solidFill>
                <a:latin typeface="+mn-lt"/>
                <a:ea typeface="+mn-ea"/>
                <a:cs typeface="+mn-cs"/>
              </a:defRPr>
            </a:lvl9pPr>
          </a:lstStyle>
          <a:p>
            <a:endParaRPr lang="en-GB"/>
          </a:p>
          <a:p>
            <a:r>
              <a:rPr lang="en-GB"/>
              <a:t>Despite the relatively intense service and the multi-leg nature of the route, </a:t>
            </a:r>
            <a:r>
              <a:rPr lang="en-GB" b="1"/>
              <a:t>the majority of sailing legs </a:t>
            </a:r>
            <a:r>
              <a:rPr lang="en-GB"/>
              <a:t>(approaching nine in ten) on the Bluemull Sound route </a:t>
            </a:r>
            <a:r>
              <a:rPr lang="en-GB" b="1"/>
              <a:t>operated to timetable </a:t>
            </a:r>
            <a:r>
              <a:rPr lang="en-GB"/>
              <a:t>in 2024. </a:t>
            </a:r>
          </a:p>
          <a:p>
            <a:endParaRPr lang="en-GB"/>
          </a:p>
          <a:p>
            <a:r>
              <a:rPr lang="en-GB"/>
              <a:t>This graphic shows the figures for Belmont to Gutcher where over 90% of sailings ran to timetable in 2024.</a:t>
            </a:r>
          </a:p>
          <a:p>
            <a:endParaRPr lang="en-GB"/>
          </a:p>
        </p:txBody>
      </p:sp>
      <p:graphicFrame>
        <p:nvGraphicFramePr>
          <p:cNvPr id="31" name="Chart 30">
            <a:extLst>
              <a:ext uri="{FF2B5EF4-FFF2-40B4-BE49-F238E27FC236}">
                <a16:creationId xmlns:a16="http://schemas.microsoft.com/office/drawing/2014/main" id="{9D0CED35-F022-CA1B-E1AF-E41BE31E3662}"/>
              </a:ext>
            </a:extLst>
          </p:cNvPr>
          <p:cNvGraphicFramePr/>
          <p:nvPr>
            <p:extLst>
              <p:ext uri="{D42A27DB-BD31-4B8C-83A1-F6EECF244321}">
                <p14:modId xmlns:p14="http://schemas.microsoft.com/office/powerpoint/2010/main" val="608770568"/>
              </p:ext>
            </p:extLst>
          </p:nvPr>
        </p:nvGraphicFramePr>
        <p:xfrm>
          <a:off x="964430" y="20559123"/>
          <a:ext cx="12427106" cy="7568095"/>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5" name="Chart 4">
            <a:extLst>
              <a:ext uri="{FF2B5EF4-FFF2-40B4-BE49-F238E27FC236}">
                <a16:creationId xmlns:a16="http://schemas.microsoft.com/office/drawing/2014/main" id="{09CE965C-71C2-34E5-5D30-1333AD58BD3A}"/>
              </a:ext>
            </a:extLst>
          </p:cNvPr>
          <p:cNvGraphicFramePr/>
          <p:nvPr>
            <p:extLst>
              <p:ext uri="{D42A27DB-BD31-4B8C-83A1-F6EECF244321}">
                <p14:modId xmlns:p14="http://schemas.microsoft.com/office/powerpoint/2010/main" val="1697464508"/>
              </p:ext>
            </p:extLst>
          </p:nvPr>
        </p:nvGraphicFramePr>
        <p:xfrm>
          <a:off x="8803926" y="11300862"/>
          <a:ext cx="11413740" cy="7293978"/>
        </p:xfrm>
        <a:graphic>
          <a:graphicData uri="http://schemas.openxmlformats.org/drawingml/2006/chart">
            <c:chart xmlns:c="http://schemas.openxmlformats.org/drawingml/2006/chart" xmlns:r="http://schemas.openxmlformats.org/officeDocument/2006/relationships" r:id="rId15"/>
          </a:graphicData>
        </a:graphic>
      </p:graphicFrame>
    </p:spTree>
    <p:extLst>
      <p:ext uri="{BB962C8B-B14F-4D97-AF65-F5344CB8AC3E}">
        <p14:creationId xmlns:p14="http://schemas.microsoft.com/office/powerpoint/2010/main" val="3414627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A6312-7FEA-5075-ECE0-3C3D28C51B3D}"/>
            </a:ext>
          </a:extLst>
        </p:cNvPr>
        <p:cNvGrpSpPr/>
        <p:nvPr/>
      </p:nvGrpSpPr>
      <p:grpSpPr>
        <a:xfrm>
          <a:off x="0" y="0"/>
          <a:ext cx="0" cy="0"/>
          <a:chOff x="0" y="0"/>
          <a:chExt cx="0" cy="0"/>
        </a:xfrm>
      </p:grpSpPr>
      <p:sp>
        <p:nvSpPr>
          <p:cNvPr id="35" name="Rectangle: Rounded Corners 34">
            <a:extLst>
              <a:ext uri="{FF2B5EF4-FFF2-40B4-BE49-F238E27FC236}">
                <a16:creationId xmlns:a16="http://schemas.microsoft.com/office/drawing/2014/main" id="{7FAB3E04-38AE-3B2F-24BE-5BBBAB26A771}"/>
              </a:ext>
            </a:extLst>
          </p:cNvPr>
          <p:cNvSpPr/>
          <p:nvPr/>
        </p:nvSpPr>
        <p:spPr>
          <a:xfrm>
            <a:off x="546297" y="3407609"/>
            <a:ext cx="20112583" cy="5339071"/>
          </a:xfrm>
          <a:prstGeom prst="roundRect">
            <a:avLst/>
          </a:prstGeom>
          <a:solidFill>
            <a:srgbClr val="E9E9E9"/>
          </a:solidFill>
          <a:ln>
            <a:solidFill>
              <a:srgbClr val="E9E9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grpSp>
        <p:nvGrpSpPr>
          <p:cNvPr id="9" name="Group 8">
            <a:extLst>
              <a:ext uri="{FF2B5EF4-FFF2-40B4-BE49-F238E27FC236}">
                <a16:creationId xmlns:a16="http://schemas.microsoft.com/office/drawing/2014/main" id="{9703F144-A480-02FD-D6C2-449A98CC5319}"/>
              </a:ext>
            </a:extLst>
          </p:cNvPr>
          <p:cNvGrpSpPr/>
          <p:nvPr/>
        </p:nvGrpSpPr>
        <p:grpSpPr>
          <a:xfrm>
            <a:off x="220076" y="29224744"/>
            <a:ext cx="20816083" cy="865943"/>
            <a:chOff x="220076" y="29224744"/>
            <a:chExt cx="20816083" cy="865943"/>
          </a:xfrm>
        </p:grpSpPr>
        <p:pic>
          <p:nvPicPr>
            <p:cNvPr id="10" name="Picture 2" descr="Logo: Shetland Islands Council">
              <a:extLst>
                <a:ext uri="{FF2B5EF4-FFF2-40B4-BE49-F238E27FC236}">
                  <a16:creationId xmlns:a16="http://schemas.microsoft.com/office/drawing/2014/main" id="{3ADE83E8-570A-CBDD-0FC8-0FDA0AB75E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076" y="29224744"/>
              <a:ext cx="2056526" cy="8268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C0E99E2-3106-3F29-C93F-076F558593FE}"/>
                </a:ext>
              </a:extLst>
            </p:cNvPr>
            <p:cNvPicPr>
              <a:picLocks noChangeAspect="1"/>
            </p:cNvPicPr>
            <p:nvPr/>
          </p:nvPicPr>
          <p:blipFill>
            <a:blip r:embed="rId4"/>
            <a:stretch>
              <a:fillRect/>
            </a:stretch>
          </p:blipFill>
          <p:spPr>
            <a:xfrm>
              <a:off x="15145958" y="29481507"/>
              <a:ext cx="1804817" cy="479284"/>
            </a:xfrm>
            <a:prstGeom prst="rect">
              <a:avLst/>
            </a:prstGeom>
          </p:spPr>
        </p:pic>
        <p:pic>
          <p:nvPicPr>
            <p:cNvPr id="12" name="Picture 11">
              <a:extLst>
                <a:ext uri="{FF2B5EF4-FFF2-40B4-BE49-F238E27FC236}">
                  <a16:creationId xmlns:a16="http://schemas.microsoft.com/office/drawing/2014/main" id="{F84A0089-838E-178A-8BE2-8C98EA5B2F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04729" y="29288392"/>
              <a:ext cx="802295" cy="802295"/>
            </a:xfrm>
            <a:prstGeom prst="rect">
              <a:avLst/>
            </a:prstGeom>
          </p:spPr>
        </p:pic>
        <p:pic>
          <p:nvPicPr>
            <p:cNvPr id="13" name="Picture 12">
              <a:extLst>
                <a:ext uri="{FF2B5EF4-FFF2-40B4-BE49-F238E27FC236}">
                  <a16:creationId xmlns:a16="http://schemas.microsoft.com/office/drawing/2014/main" id="{9B4277AD-12A3-1ACF-9EC9-63549D99BB99}"/>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9447133" y="29501020"/>
              <a:ext cx="1589026" cy="545576"/>
            </a:xfrm>
            <a:prstGeom prst="rect">
              <a:avLst/>
            </a:prstGeom>
            <a:extLst>
              <a:ext uri="{FAA26D3D-D897-4be2-8F04-BA451C77F1D7}">
                <ma14:placeholderFlag xmlns:lc="http://schemas.openxmlformats.org/drawingml/2006/lockedCanvas" xmlns:arto="http://schemas.microsoft.com/office/word/2006/arto"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a:ext>
            </a:extLst>
          </p:spPr>
        </p:pic>
        <p:pic>
          <p:nvPicPr>
            <p:cNvPr id="14" name="Picture 13" descr="Logo, company name&#10;&#10;Description automatically generated">
              <a:extLst>
                <a:ext uri="{FF2B5EF4-FFF2-40B4-BE49-F238E27FC236}">
                  <a16:creationId xmlns:a16="http://schemas.microsoft.com/office/drawing/2014/main" id="{4A877C07-4D5D-CA23-6DFC-8CBDCD76094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950775" y="29351612"/>
              <a:ext cx="1318466" cy="739075"/>
            </a:xfrm>
            <a:prstGeom prst="rect">
              <a:avLst/>
            </a:prstGeom>
          </p:spPr>
        </p:pic>
      </p:grpSp>
      <p:sp>
        <p:nvSpPr>
          <p:cNvPr id="36" name="Rectangle: Rounded Corners 35">
            <a:extLst>
              <a:ext uri="{FF2B5EF4-FFF2-40B4-BE49-F238E27FC236}">
                <a16:creationId xmlns:a16="http://schemas.microsoft.com/office/drawing/2014/main" id="{3F7367E2-A62F-FB24-E81A-24DC2BD75A82}"/>
              </a:ext>
            </a:extLst>
          </p:cNvPr>
          <p:cNvSpPr>
            <a:spLocks noGrp="1" noRot="1" noMove="1" noResize="1" noEditPoints="1" noAdjustHandles="1" noChangeArrowheads="1" noChangeShapeType="1"/>
          </p:cNvSpPr>
          <p:nvPr/>
        </p:nvSpPr>
        <p:spPr>
          <a:xfrm>
            <a:off x="546297" y="9935282"/>
            <a:ext cx="20112583" cy="5339071"/>
          </a:xfrm>
          <a:prstGeom prst="roundRect">
            <a:avLst/>
          </a:prstGeom>
          <a:solidFill>
            <a:srgbClr val="E9E9E9"/>
          </a:solidFill>
          <a:ln>
            <a:solidFill>
              <a:srgbClr val="E9E9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sp>
        <p:nvSpPr>
          <p:cNvPr id="37" name="Rectangle: Rounded Corners 36">
            <a:extLst>
              <a:ext uri="{FF2B5EF4-FFF2-40B4-BE49-F238E27FC236}">
                <a16:creationId xmlns:a16="http://schemas.microsoft.com/office/drawing/2014/main" id="{F779AE77-CDED-0607-F72C-B1AC1389A52F}"/>
              </a:ext>
            </a:extLst>
          </p:cNvPr>
          <p:cNvSpPr/>
          <p:nvPr/>
        </p:nvSpPr>
        <p:spPr>
          <a:xfrm>
            <a:off x="546297" y="16462955"/>
            <a:ext cx="20112583" cy="5339071"/>
          </a:xfrm>
          <a:prstGeom prst="roundRect">
            <a:avLst/>
          </a:prstGeom>
          <a:solidFill>
            <a:srgbClr val="E9E9E9"/>
          </a:solidFill>
          <a:ln>
            <a:solidFill>
              <a:srgbClr val="E9E9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sp>
        <p:nvSpPr>
          <p:cNvPr id="39" name="Rectangle: Rounded Corners 38">
            <a:extLst>
              <a:ext uri="{FF2B5EF4-FFF2-40B4-BE49-F238E27FC236}">
                <a16:creationId xmlns:a16="http://schemas.microsoft.com/office/drawing/2014/main" id="{27795101-4E10-7A31-8B10-DC3CE566887E}"/>
              </a:ext>
            </a:extLst>
          </p:cNvPr>
          <p:cNvSpPr>
            <a:spLocks noGrp="1" noRot="1" noMove="1" noResize="1" noEditPoints="1" noAdjustHandles="1" noChangeArrowheads="1" noChangeShapeType="1"/>
          </p:cNvSpPr>
          <p:nvPr/>
        </p:nvSpPr>
        <p:spPr>
          <a:xfrm>
            <a:off x="546297" y="22990629"/>
            <a:ext cx="20112583" cy="5339071"/>
          </a:xfrm>
          <a:prstGeom prst="roundRect">
            <a:avLst/>
          </a:prstGeom>
          <a:solidFill>
            <a:srgbClr val="E9E9E9"/>
          </a:solidFill>
          <a:ln>
            <a:solidFill>
              <a:srgbClr val="E9E9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a:p>
        </p:txBody>
      </p:sp>
      <p:sp>
        <p:nvSpPr>
          <p:cNvPr id="48" name="Rectangle: Rounded Corners 47">
            <a:extLst>
              <a:ext uri="{FF2B5EF4-FFF2-40B4-BE49-F238E27FC236}">
                <a16:creationId xmlns:a16="http://schemas.microsoft.com/office/drawing/2014/main" id="{B4057A1B-1B2C-B11C-0C03-051F6B1973FA}"/>
              </a:ext>
            </a:extLst>
          </p:cNvPr>
          <p:cNvSpPr/>
          <p:nvPr/>
        </p:nvSpPr>
        <p:spPr>
          <a:xfrm>
            <a:off x="1091850" y="3274716"/>
            <a:ext cx="3577427" cy="895724"/>
          </a:xfrm>
          <a:prstGeom prst="roundRect">
            <a:avLst>
              <a:gd name="adj" fmla="val 50000"/>
            </a:avLst>
          </a:prstGeom>
          <a:solidFill>
            <a:srgbClr val="02345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a:latin typeface="Calibri" panose="020F0502020204030204" pitchFamily="34" charset="0"/>
                <a:ea typeface="Calibri" panose="020F0502020204030204" pitchFamily="34" charset="0"/>
                <a:cs typeface="Calibri" panose="020F0502020204030204" pitchFamily="34" charset="0"/>
              </a:rPr>
              <a:t>Survey Headlines</a:t>
            </a:r>
          </a:p>
        </p:txBody>
      </p:sp>
      <p:sp>
        <p:nvSpPr>
          <p:cNvPr id="49" name="Rectangle 48">
            <a:extLst>
              <a:ext uri="{FF2B5EF4-FFF2-40B4-BE49-F238E27FC236}">
                <a16:creationId xmlns:a16="http://schemas.microsoft.com/office/drawing/2014/main" id="{BAB8FC98-9F77-28DB-2968-DA1C50B0491A}"/>
              </a:ext>
            </a:extLst>
          </p:cNvPr>
          <p:cNvSpPr/>
          <p:nvPr/>
        </p:nvSpPr>
        <p:spPr>
          <a:xfrm>
            <a:off x="1091850" y="4071143"/>
            <a:ext cx="3577427" cy="13035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a:solidFill>
                  <a:srgbClr val="023459"/>
                </a:solidFill>
                <a:latin typeface="Calibri" panose="020F0502020204030204" pitchFamily="34" charset="0"/>
                <a:ea typeface="Calibri" panose="020F0502020204030204" pitchFamily="34" charset="0"/>
                <a:cs typeface="Calibri" panose="020F0502020204030204" pitchFamily="34" charset="0"/>
              </a:rPr>
              <a:t>998 responses</a:t>
            </a:r>
          </a:p>
        </p:txBody>
      </p:sp>
      <p:graphicFrame>
        <p:nvGraphicFramePr>
          <p:cNvPr id="52" name="Chart 51">
            <a:extLst>
              <a:ext uri="{FF2B5EF4-FFF2-40B4-BE49-F238E27FC236}">
                <a16:creationId xmlns:a16="http://schemas.microsoft.com/office/drawing/2014/main" id="{8381A845-A1F5-C7D9-1DF9-D8E14D67DC87}"/>
              </a:ext>
            </a:extLst>
          </p:cNvPr>
          <p:cNvGraphicFramePr/>
          <p:nvPr/>
        </p:nvGraphicFramePr>
        <p:xfrm>
          <a:off x="624344" y="5359042"/>
          <a:ext cx="4227856" cy="3076572"/>
        </p:xfrm>
        <a:graphic>
          <a:graphicData uri="http://schemas.openxmlformats.org/drawingml/2006/chart">
            <c:chart xmlns:c="http://schemas.openxmlformats.org/drawingml/2006/chart" xmlns:r="http://schemas.openxmlformats.org/officeDocument/2006/relationships" r:id="rId8"/>
          </a:graphicData>
        </a:graphic>
      </p:graphicFrame>
      <p:sp>
        <p:nvSpPr>
          <p:cNvPr id="57" name="Rectangle: Rounded Corners 56">
            <a:extLst>
              <a:ext uri="{FF2B5EF4-FFF2-40B4-BE49-F238E27FC236}">
                <a16:creationId xmlns:a16="http://schemas.microsoft.com/office/drawing/2014/main" id="{3F68B663-E336-323A-C920-F47D37220716}"/>
              </a:ext>
            </a:extLst>
          </p:cNvPr>
          <p:cNvSpPr/>
          <p:nvPr/>
        </p:nvSpPr>
        <p:spPr>
          <a:xfrm>
            <a:off x="16271543" y="3315681"/>
            <a:ext cx="3799130" cy="253152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Car availability is high – </a:t>
            </a:r>
            <a:r>
              <a:rPr lang="en-GB" sz="2800" b="1">
                <a:solidFill>
                  <a:srgbClr val="023459"/>
                </a:solidFill>
                <a:latin typeface="Calibri" panose="020F0502020204030204" pitchFamily="34" charset="0"/>
                <a:ea typeface="Calibri" panose="020F0502020204030204" pitchFamily="34" charset="0"/>
                <a:cs typeface="Calibri" panose="020F0502020204030204" pitchFamily="34" charset="0"/>
              </a:rPr>
              <a:t>85% </a:t>
            </a: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have access to a car for personal use</a:t>
            </a:r>
          </a:p>
        </p:txBody>
      </p:sp>
      <p:sp>
        <p:nvSpPr>
          <p:cNvPr id="58" name="Rectangle: Rounded Corners 57">
            <a:extLst>
              <a:ext uri="{FF2B5EF4-FFF2-40B4-BE49-F238E27FC236}">
                <a16:creationId xmlns:a16="http://schemas.microsoft.com/office/drawing/2014/main" id="{CB36252D-9AB3-4D51-FCC1-EB140EF967CF}"/>
              </a:ext>
            </a:extLst>
          </p:cNvPr>
          <p:cNvSpPr/>
          <p:nvPr/>
        </p:nvSpPr>
        <p:spPr>
          <a:xfrm>
            <a:off x="13283308" y="5867483"/>
            <a:ext cx="3799130" cy="253152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a:solidFill>
                  <a:srgbClr val="023459"/>
                </a:solidFill>
                <a:latin typeface="Calibri" panose="020F0502020204030204" pitchFamily="34" charset="0"/>
                <a:ea typeface="Calibri" panose="020F0502020204030204" pitchFamily="34" charset="0"/>
                <a:cs typeface="Calibri" panose="020F0502020204030204" pitchFamily="34" charset="0"/>
              </a:rPr>
              <a:t>36% </a:t>
            </a: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of isles employed adults work in mainland Shetland</a:t>
            </a:r>
          </a:p>
        </p:txBody>
      </p:sp>
      <p:graphicFrame>
        <p:nvGraphicFramePr>
          <p:cNvPr id="61" name="Chart 60">
            <a:extLst>
              <a:ext uri="{FF2B5EF4-FFF2-40B4-BE49-F238E27FC236}">
                <a16:creationId xmlns:a16="http://schemas.microsoft.com/office/drawing/2014/main" id="{07524433-D67F-2B1A-FB06-66F621526822}"/>
              </a:ext>
            </a:extLst>
          </p:cNvPr>
          <p:cNvGraphicFramePr/>
          <p:nvPr/>
        </p:nvGraphicFramePr>
        <p:xfrm>
          <a:off x="4876284" y="3356886"/>
          <a:ext cx="1105838" cy="113102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2" name="Chart 61">
            <a:extLst>
              <a:ext uri="{FF2B5EF4-FFF2-40B4-BE49-F238E27FC236}">
                <a16:creationId xmlns:a16="http://schemas.microsoft.com/office/drawing/2014/main" id="{8F84F544-0892-118D-A37F-E659B878B677}"/>
              </a:ext>
            </a:extLst>
          </p:cNvPr>
          <p:cNvGraphicFramePr/>
          <p:nvPr/>
        </p:nvGraphicFramePr>
        <p:xfrm>
          <a:off x="4876284" y="5497452"/>
          <a:ext cx="1105838" cy="1131026"/>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73" name="Chart 72">
            <a:extLst>
              <a:ext uri="{FF2B5EF4-FFF2-40B4-BE49-F238E27FC236}">
                <a16:creationId xmlns:a16="http://schemas.microsoft.com/office/drawing/2014/main" id="{01AAE998-D12A-98CE-4D9A-72DA7A5C36F9}"/>
              </a:ext>
            </a:extLst>
          </p:cNvPr>
          <p:cNvGraphicFramePr/>
          <p:nvPr/>
        </p:nvGraphicFramePr>
        <p:xfrm>
          <a:off x="4876284" y="6567735"/>
          <a:ext cx="1105838" cy="1131026"/>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75" name="Chart 74">
            <a:extLst>
              <a:ext uri="{FF2B5EF4-FFF2-40B4-BE49-F238E27FC236}">
                <a16:creationId xmlns:a16="http://schemas.microsoft.com/office/drawing/2014/main" id="{CED5BC76-5522-9C03-3B73-74ACAB55B331}"/>
              </a:ext>
            </a:extLst>
          </p:cNvPr>
          <p:cNvGraphicFramePr/>
          <p:nvPr/>
        </p:nvGraphicFramePr>
        <p:xfrm>
          <a:off x="4876284" y="7638018"/>
          <a:ext cx="1105838" cy="1131026"/>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77" name="Chart 76">
            <a:extLst>
              <a:ext uri="{FF2B5EF4-FFF2-40B4-BE49-F238E27FC236}">
                <a16:creationId xmlns:a16="http://schemas.microsoft.com/office/drawing/2014/main" id="{740213B0-AB88-19DD-C2BD-F5780D48ADF6}"/>
              </a:ext>
            </a:extLst>
          </p:cNvPr>
          <p:cNvGraphicFramePr/>
          <p:nvPr/>
        </p:nvGraphicFramePr>
        <p:xfrm>
          <a:off x="4876284" y="4427169"/>
          <a:ext cx="1105838" cy="1131026"/>
        </p:xfrm>
        <a:graphic>
          <a:graphicData uri="http://schemas.openxmlformats.org/drawingml/2006/chart">
            <c:chart xmlns:c="http://schemas.openxmlformats.org/drawingml/2006/chart" xmlns:r="http://schemas.openxmlformats.org/officeDocument/2006/relationships" r:id="rId13"/>
          </a:graphicData>
        </a:graphic>
      </p:graphicFrame>
      <p:sp>
        <p:nvSpPr>
          <p:cNvPr id="79" name="Rectangle 78">
            <a:extLst>
              <a:ext uri="{FF2B5EF4-FFF2-40B4-BE49-F238E27FC236}">
                <a16:creationId xmlns:a16="http://schemas.microsoft.com/office/drawing/2014/main" id="{7C8E26F7-709F-62DE-DE18-2A270520D5C9}"/>
              </a:ext>
            </a:extLst>
          </p:cNvPr>
          <p:cNvSpPr/>
          <p:nvPr/>
        </p:nvSpPr>
        <p:spPr>
          <a:xfrm>
            <a:off x="5111703" y="3698468"/>
            <a:ext cx="635000" cy="4478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latin typeface="Calibri" panose="020F0502020204030204" pitchFamily="34" charset="0"/>
                <a:ea typeface="Calibri" panose="020F0502020204030204" pitchFamily="34" charset="0"/>
                <a:cs typeface="Calibri" panose="020F0502020204030204" pitchFamily="34" charset="0"/>
              </a:rPr>
              <a:t>Yell</a:t>
            </a:r>
          </a:p>
          <a:p>
            <a:pPr algn="ctr"/>
            <a:r>
              <a:rPr lang="en-GB" sz="1200">
                <a:solidFill>
                  <a:schemeClr val="tx1"/>
                </a:solidFill>
                <a:latin typeface="Calibri" panose="020F0502020204030204" pitchFamily="34" charset="0"/>
                <a:ea typeface="Calibri" panose="020F0502020204030204" pitchFamily="34" charset="0"/>
                <a:cs typeface="Calibri" panose="020F0502020204030204" pitchFamily="34" charset="0"/>
              </a:rPr>
              <a:t>18%</a:t>
            </a:r>
          </a:p>
        </p:txBody>
      </p:sp>
      <p:sp>
        <p:nvSpPr>
          <p:cNvPr id="81" name="Rectangle 80">
            <a:extLst>
              <a:ext uri="{FF2B5EF4-FFF2-40B4-BE49-F238E27FC236}">
                <a16:creationId xmlns:a16="http://schemas.microsoft.com/office/drawing/2014/main" id="{24E830B8-D508-1E9B-05FD-B665976D0F52}"/>
              </a:ext>
            </a:extLst>
          </p:cNvPr>
          <p:cNvSpPr/>
          <p:nvPr/>
        </p:nvSpPr>
        <p:spPr>
          <a:xfrm>
            <a:off x="5070404" y="4774937"/>
            <a:ext cx="717597" cy="4478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Calibri" panose="020F0502020204030204" pitchFamily="34" charset="0"/>
                <a:ea typeface="Calibri" panose="020F0502020204030204" pitchFamily="34" charset="0"/>
                <a:cs typeface="Calibri" panose="020F0502020204030204" pitchFamily="34" charset="0"/>
              </a:rPr>
              <a:t>Whalsay</a:t>
            </a:r>
          </a:p>
          <a:p>
            <a:pPr algn="ctr"/>
            <a:r>
              <a:rPr lang="en-GB" sz="1100">
                <a:solidFill>
                  <a:schemeClr val="tx1"/>
                </a:solidFill>
                <a:latin typeface="Calibri" panose="020F0502020204030204" pitchFamily="34" charset="0"/>
                <a:ea typeface="Calibri" panose="020F0502020204030204" pitchFamily="34" charset="0"/>
                <a:cs typeface="Calibri" panose="020F0502020204030204" pitchFamily="34" charset="0"/>
              </a:rPr>
              <a:t>16%</a:t>
            </a:r>
          </a:p>
        </p:txBody>
      </p:sp>
      <p:sp>
        <p:nvSpPr>
          <p:cNvPr id="82" name="Rectangle 81">
            <a:extLst>
              <a:ext uri="{FF2B5EF4-FFF2-40B4-BE49-F238E27FC236}">
                <a16:creationId xmlns:a16="http://schemas.microsoft.com/office/drawing/2014/main" id="{7C3FE29E-C1EC-EF0E-FE0C-0A9AAC8D2698}"/>
              </a:ext>
            </a:extLst>
          </p:cNvPr>
          <p:cNvSpPr/>
          <p:nvPr/>
        </p:nvSpPr>
        <p:spPr>
          <a:xfrm>
            <a:off x="5070403" y="5853643"/>
            <a:ext cx="717597" cy="4478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Calibri" panose="020F0502020204030204" pitchFamily="34" charset="0"/>
                <a:ea typeface="Calibri" panose="020F0502020204030204" pitchFamily="34" charset="0"/>
                <a:cs typeface="Calibri" panose="020F0502020204030204" pitchFamily="34" charset="0"/>
              </a:rPr>
              <a:t>Unst</a:t>
            </a:r>
          </a:p>
          <a:p>
            <a:pPr algn="ctr"/>
            <a:r>
              <a:rPr lang="en-GB" sz="1100">
                <a:solidFill>
                  <a:schemeClr val="tx1"/>
                </a:solidFill>
                <a:latin typeface="Calibri" panose="020F0502020204030204" pitchFamily="34" charset="0"/>
                <a:ea typeface="Calibri" panose="020F0502020204030204" pitchFamily="34" charset="0"/>
                <a:cs typeface="Calibri" panose="020F0502020204030204" pitchFamily="34" charset="0"/>
              </a:rPr>
              <a:t>15%</a:t>
            </a:r>
          </a:p>
        </p:txBody>
      </p:sp>
      <p:sp>
        <p:nvSpPr>
          <p:cNvPr id="84" name="Rectangle 83">
            <a:extLst>
              <a:ext uri="{FF2B5EF4-FFF2-40B4-BE49-F238E27FC236}">
                <a16:creationId xmlns:a16="http://schemas.microsoft.com/office/drawing/2014/main" id="{0D7BB2FE-91BA-D8F4-3958-5A6C45431BD3}"/>
              </a:ext>
            </a:extLst>
          </p:cNvPr>
          <p:cNvSpPr/>
          <p:nvPr/>
        </p:nvSpPr>
        <p:spPr>
          <a:xfrm>
            <a:off x="5070403" y="6902177"/>
            <a:ext cx="717597" cy="4478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Calibri" panose="020F0502020204030204" pitchFamily="34" charset="0"/>
                <a:ea typeface="Calibri" panose="020F0502020204030204" pitchFamily="34" charset="0"/>
                <a:cs typeface="Calibri" panose="020F0502020204030204" pitchFamily="34" charset="0"/>
              </a:rPr>
              <a:t>Bressay</a:t>
            </a:r>
          </a:p>
          <a:p>
            <a:pPr algn="ctr"/>
            <a:r>
              <a:rPr lang="en-GB" sz="1100">
                <a:solidFill>
                  <a:schemeClr val="tx1"/>
                </a:solidFill>
                <a:latin typeface="Calibri" panose="020F0502020204030204" pitchFamily="34" charset="0"/>
                <a:ea typeface="Calibri" panose="020F0502020204030204" pitchFamily="34" charset="0"/>
                <a:cs typeface="Calibri" panose="020F0502020204030204" pitchFamily="34" charset="0"/>
              </a:rPr>
              <a:t>7%</a:t>
            </a:r>
          </a:p>
        </p:txBody>
      </p:sp>
      <p:sp>
        <p:nvSpPr>
          <p:cNvPr id="86" name="Rectangle 85">
            <a:extLst>
              <a:ext uri="{FF2B5EF4-FFF2-40B4-BE49-F238E27FC236}">
                <a16:creationId xmlns:a16="http://schemas.microsoft.com/office/drawing/2014/main" id="{9B879552-55E8-64FC-7250-54B3F548170C}"/>
              </a:ext>
            </a:extLst>
          </p:cNvPr>
          <p:cNvSpPr/>
          <p:nvPr/>
        </p:nvSpPr>
        <p:spPr>
          <a:xfrm>
            <a:off x="5070403" y="8012275"/>
            <a:ext cx="717597" cy="4478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Calibri" panose="020F0502020204030204" pitchFamily="34" charset="0"/>
                <a:ea typeface="Calibri" panose="020F0502020204030204" pitchFamily="34" charset="0"/>
                <a:cs typeface="Calibri" panose="020F0502020204030204" pitchFamily="34" charset="0"/>
              </a:rPr>
              <a:t>Fetlar</a:t>
            </a:r>
          </a:p>
          <a:p>
            <a:pPr algn="ctr"/>
            <a:r>
              <a:rPr lang="en-GB" sz="1100">
                <a:solidFill>
                  <a:schemeClr val="tx1"/>
                </a:solidFill>
                <a:latin typeface="Calibri" panose="020F0502020204030204" pitchFamily="34" charset="0"/>
                <a:ea typeface="Calibri" panose="020F0502020204030204" pitchFamily="34" charset="0"/>
                <a:cs typeface="Calibri" panose="020F0502020204030204" pitchFamily="34" charset="0"/>
              </a:rPr>
              <a:t>3%</a:t>
            </a:r>
          </a:p>
        </p:txBody>
      </p:sp>
      <p:sp>
        <p:nvSpPr>
          <p:cNvPr id="87" name="Rectangle 86">
            <a:extLst>
              <a:ext uri="{FF2B5EF4-FFF2-40B4-BE49-F238E27FC236}">
                <a16:creationId xmlns:a16="http://schemas.microsoft.com/office/drawing/2014/main" id="{22FFD9FE-5434-A965-0BA3-8A22091CDAB7}"/>
              </a:ext>
            </a:extLst>
          </p:cNvPr>
          <p:cNvSpPr/>
          <p:nvPr/>
        </p:nvSpPr>
        <p:spPr>
          <a:xfrm>
            <a:off x="6950383" y="4319516"/>
            <a:ext cx="2756485" cy="13035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Women accounted for 53% of responses</a:t>
            </a:r>
          </a:p>
        </p:txBody>
      </p:sp>
      <p:sp>
        <p:nvSpPr>
          <p:cNvPr id="91" name="Arrow: Up 90">
            <a:extLst>
              <a:ext uri="{FF2B5EF4-FFF2-40B4-BE49-F238E27FC236}">
                <a16:creationId xmlns:a16="http://schemas.microsoft.com/office/drawing/2014/main" id="{9DDD64E6-F26A-0358-3B17-5A674BB9B94F}"/>
              </a:ext>
            </a:extLst>
          </p:cNvPr>
          <p:cNvSpPr/>
          <p:nvPr/>
        </p:nvSpPr>
        <p:spPr>
          <a:xfrm>
            <a:off x="6470458" y="4062484"/>
            <a:ext cx="613694" cy="1732945"/>
          </a:xfrm>
          <a:prstGeom prst="upArrow">
            <a:avLst>
              <a:gd name="adj1" fmla="val 50000"/>
              <a:gd name="adj2" fmla="val 99190"/>
            </a:avLst>
          </a:prstGeom>
          <a:solidFill>
            <a:srgbClr val="023459"/>
          </a:solidFill>
          <a:ln>
            <a:solidFill>
              <a:srgbClr val="0234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a:extLst>
              <a:ext uri="{FF2B5EF4-FFF2-40B4-BE49-F238E27FC236}">
                <a16:creationId xmlns:a16="http://schemas.microsoft.com/office/drawing/2014/main" id="{1A8FE390-7DFD-D028-748C-19D5563861EE}"/>
              </a:ext>
            </a:extLst>
          </p:cNvPr>
          <p:cNvSpPr/>
          <p:nvPr/>
        </p:nvSpPr>
        <p:spPr>
          <a:xfrm>
            <a:off x="6950382" y="6751017"/>
            <a:ext cx="2756485" cy="13035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Older age groups (65+) slightly under-represented</a:t>
            </a:r>
          </a:p>
        </p:txBody>
      </p:sp>
      <p:sp>
        <p:nvSpPr>
          <p:cNvPr id="103" name="Arrow: Up 102">
            <a:extLst>
              <a:ext uri="{FF2B5EF4-FFF2-40B4-BE49-F238E27FC236}">
                <a16:creationId xmlns:a16="http://schemas.microsoft.com/office/drawing/2014/main" id="{8B9BFE29-1C04-5C90-1A11-F8A2D6EDD462}"/>
              </a:ext>
            </a:extLst>
          </p:cNvPr>
          <p:cNvSpPr/>
          <p:nvPr/>
        </p:nvSpPr>
        <p:spPr>
          <a:xfrm rot="10800000">
            <a:off x="6470458" y="6539304"/>
            <a:ext cx="613694" cy="1732945"/>
          </a:xfrm>
          <a:prstGeom prst="upArrow">
            <a:avLst>
              <a:gd name="adj1" fmla="val 50000"/>
              <a:gd name="adj2" fmla="val 99190"/>
            </a:avLst>
          </a:prstGeom>
          <a:solidFill>
            <a:srgbClr val="023459"/>
          </a:solidFill>
          <a:ln>
            <a:solidFill>
              <a:srgbClr val="0234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104">
            <a:extLst>
              <a:ext uri="{FF2B5EF4-FFF2-40B4-BE49-F238E27FC236}">
                <a16:creationId xmlns:a16="http://schemas.microsoft.com/office/drawing/2014/main" id="{0FD290D8-12CC-F773-A222-A6031A475064}"/>
              </a:ext>
            </a:extLst>
          </p:cNvPr>
          <p:cNvSpPr/>
          <p:nvPr/>
        </p:nvSpPr>
        <p:spPr>
          <a:xfrm>
            <a:off x="9853384" y="3614056"/>
            <a:ext cx="2899066" cy="18626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0" b="1">
                <a:solidFill>
                  <a:srgbClr val="023459"/>
                </a:solidFill>
                <a:latin typeface="Calibri" panose="020F0502020204030204" pitchFamily="34" charset="0"/>
                <a:ea typeface="Calibri" panose="020F0502020204030204" pitchFamily="34" charset="0"/>
                <a:cs typeface="Calibri" panose="020F0502020204030204" pitchFamily="34" charset="0"/>
              </a:rPr>
              <a:t>5% </a:t>
            </a:r>
          </a:p>
          <a:p>
            <a:pPr algn="ct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blue badge holders</a:t>
            </a:r>
          </a:p>
        </p:txBody>
      </p:sp>
      <p:sp>
        <p:nvSpPr>
          <p:cNvPr id="107" name="Rectangle 106">
            <a:extLst>
              <a:ext uri="{FF2B5EF4-FFF2-40B4-BE49-F238E27FC236}">
                <a16:creationId xmlns:a16="http://schemas.microsoft.com/office/drawing/2014/main" id="{1867D08D-4BE9-AE87-35C3-33614C9F0300}"/>
              </a:ext>
            </a:extLst>
          </p:cNvPr>
          <p:cNvSpPr/>
          <p:nvPr/>
        </p:nvSpPr>
        <p:spPr>
          <a:xfrm>
            <a:off x="9909330" y="6180368"/>
            <a:ext cx="2899066" cy="18626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0" b="1">
                <a:solidFill>
                  <a:srgbClr val="023459"/>
                </a:solidFill>
                <a:latin typeface="Calibri" panose="020F0502020204030204" pitchFamily="34" charset="0"/>
                <a:ea typeface="Calibri" panose="020F0502020204030204" pitchFamily="34" charset="0"/>
                <a:cs typeface="Calibri" panose="020F0502020204030204" pitchFamily="34" charset="0"/>
              </a:rPr>
              <a:t>20% </a:t>
            </a:r>
          </a:p>
          <a:p>
            <a:pPr algn="ct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National Entitlement Card holders </a:t>
            </a:r>
          </a:p>
        </p:txBody>
      </p:sp>
      <p:pic>
        <p:nvPicPr>
          <p:cNvPr id="1030" name="Picture 6" descr="Car Icon Vector Art, Icons, and Graphics for Free Download">
            <a:extLst>
              <a:ext uri="{FF2B5EF4-FFF2-40B4-BE49-F238E27FC236}">
                <a16:creationId xmlns:a16="http://schemas.microsoft.com/office/drawing/2014/main" id="{328C8785-E7DE-9DA8-1E89-9EE936EDFE5A}"/>
              </a:ext>
            </a:extLst>
          </p:cNvPr>
          <p:cNvPicPr>
            <a:picLocks noChangeAspect="1" noChangeArrowheads="1"/>
          </p:cNvPicPr>
          <p:nvPr/>
        </p:nvPicPr>
        <p:blipFill>
          <a:blip r:embed="rId14">
            <a:duotone>
              <a:schemeClr val="accent1">
                <a:shade val="45000"/>
                <a:satMod val="135000"/>
              </a:schemeClr>
              <a:prstClr val="white"/>
            </a:duotone>
            <a:extLst>
              <a:ext uri="{BEBA8EAE-BF5A-486C-A8C5-ECC9F3942E4B}">
                <a14:imgProps xmlns:a14="http://schemas.microsoft.com/office/drawing/2010/main">
                  <a14:imgLayer r:embed="rId15">
                    <a14:imgEffect>
                      <a14:backgroundRemoval t="10000" b="90000" l="10000" r="90000">
                        <a14:foregroundMark x1="26582" y1="59494" x2="26582" y2="59494"/>
                        <a14:foregroundMark x1="74262" y1="56962" x2="74262" y2="56962"/>
                      </a14:backgroundRemoval>
                    </a14:imgEffect>
                  </a14:imgLayer>
                </a14:imgProps>
              </a:ext>
              <a:ext uri="{28A0092B-C50C-407E-A947-70E740481C1C}">
                <a14:useLocalDpi xmlns:a14="http://schemas.microsoft.com/office/drawing/2010/main" val="0"/>
              </a:ext>
            </a:extLst>
          </a:blip>
          <a:srcRect/>
          <a:stretch>
            <a:fillRect/>
          </a:stretch>
        </p:blipFill>
        <p:spPr bwMode="auto">
          <a:xfrm>
            <a:off x="13549842" y="3172520"/>
            <a:ext cx="2904624" cy="2904624"/>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111" descr="A map with points on it&#10;&#10;Description automatically generated">
            <a:extLst>
              <a:ext uri="{FF2B5EF4-FFF2-40B4-BE49-F238E27FC236}">
                <a16:creationId xmlns:a16="http://schemas.microsoft.com/office/drawing/2014/main" id="{485FD94C-D05B-3889-D41A-477574BFFFD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7600112" y="5618519"/>
            <a:ext cx="1853662" cy="2780493"/>
          </a:xfrm>
          <a:prstGeom prst="rect">
            <a:avLst/>
          </a:prstGeom>
        </p:spPr>
      </p:pic>
      <p:sp>
        <p:nvSpPr>
          <p:cNvPr id="115" name="Rectangle: Rounded Corners 114">
            <a:extLst>
              <a:ext uri="{FF2B5EF4-FFF2-40B4-BE49-F238E27FC236}">
                <a16:creationId xmlns:a16="http://schemas.microsoft.com/office/drawing/2014/main" id="{5F99423D-5F39-4CAD-B31D-288850560EE6}"/>
              </a:ext>
            </a:extLst>
          </p:cNvPr>
          <p:cNvSpPr/>
          <p:nvPr/>
        </p:nvSpPr>
        <p:spPr>
          <a:xfrm>
            <a:off x="1105181" y="9586717"/>
            <a:ext cx="4876941" cy="895724"/>
          </a:xfrm>
          <a:prstGeom prst="roundRect">
            <a:avLst>
              <a:gd name="adj" fmla="val 50000"/>
            </a:avLst>
          </a:prstGeom>
          <a:solidFill>
            <a:srgbClr val="02345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a:latin typeface="Calibri" panose="020F0502020204030204" pitchFamily="34" charset="0"/>
                <a:ea typeface="Calibri" panose="020F0502020204030204" pitchFamily="34" charset="0"/>
                <a:cs typeface="Calibri" panose="020F0502020204030204" pitchFamily="34" charset="0"/>
              </a:rPr>
              <a:t>Residents’ Use of Ferries</a:t>
            </a:r>
          </a:p>
        </p:txBody>
      </p:sp>
      <p:sp>
        <p:nvSpPr>
          <p:cNvPr id="116" name="Rectangle 115">
            <a:extLst>
              <a:ext uri="{FF2B5EF4-FFF2-40B4-BE49-F238E27FC236}">
                <a16:creationId xmlns:a16="http://schemas.microsoft.com/office/drawing/2014/main" id="{2237EB3A-931C-D30B-5834-64A48DBB2B8F}"/>
              </a:ext>
            </a:extLst>
          </p:cNvPr>
          <p:cNvSpPr/>
          <p:nvPr/>
        </p:nvSpPr>
        <p:spPr>
          <a:xfrm>
            <a:off x="934121" y="10722049"/>
            <a:ext cx="3735156" cy="13035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Unst + Fetlar</a:t>
            </a:r>
          </a:p>
          <a:p>
            <a:pPr algn="ctr"/>
            <a:r>
              <a:rPr lang="en-GB" sz="2800" b="1">
                <a:solidFill>
                  <a:srgbClr val="023459"/>
                </a:solidFill>
                <a:latin typeface="Calibri" panose="020F0502020204030204" pitchFamily="34" charset="0"/>
                <a:ea typeface="Calibri" panose="020F0502020204030204" pitchFamily="34" charset="0"/>
                <a:cs typeface="Calibri" panose="020F0502020204030204" pitchFamily="34" charset="0"/>
              </a:rPr>
              <a:t>6</a:t>
            </a: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 return trips per month on average</a:t>
            </a:r>
          </a:p>
        </p:txBody>
      </p:sp>
      <p:sp>
        <p:nvSpPr>
          <p:cNvPr id="123" name="Rectangle 122">
            <a:extLst>
              <a:ext uri="{FF2B5EF4-FFF2-40B4-BE49-F238E27FC236}">
                <a16:creationId xmlns:a16="http://schemas.microsoft.com/office/drawing/2014/main" id="{4889FEDC-4EB8-F646-EFC9-C5E732BAAB2A}"/>
              </a:ext>
            </a:extLst>
          </p:cNvPr>
          <p:cNvSpPr/>
          <p:nvPr/>
        </p:nvSpPr>
        <p:spPr>
          <a:xfrm>
            <a:off x="65351" y="12273403"/>
            <a:ext cx="5745712" cy="13035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Whalsay + Yell</a:t>
            </a:r>
          </a:p>
          <a:p>
            <a:pPr algn="ctr"/>
            <a:r>
              <a:rPr lang="en-GB" sz="2800" b="1">
                <a:solidFill>
                  <a:srgbClr val="023459"/>
                </a:solidFill>
                <a:latin typeface="Calibri" panose="020F0502020204030204" pitchFamily="34" charset="0"/>
                <a:ea typeface="Calibri" panose="020F0502020204030204" pitchFamily="34" charset="0"/>
                <a:cs typeface="Calibri" panose="020F0502020204030204" pitchFamily="34" charset="0"/>
              </a:rPr>
              <a:t>11</a:t>
            </a: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 trips per month</a:t>
            </a:r>
          </a:p>
        </p:txBody>
      </p:sp>
      <p:sp>
        <p:nvSpPr>
          <p:cNvPr id="124" name="Rectangle 123">
            <a:extLst>
              <a:ext uri="{FF2B5EF4-FFF2-40B4-BE49-F238E27FC236}">
                <a16:creationId xmlns:a16="http://schemas.microsoft.com/office/drawing/2014/main" id="{B2F3F291-9D33-3F97-4531-3A124D4C69F8}"/>
              </a:ext>
            </a:extLst>
          </p:cNvPr>
          <p:cNvSpPr/>
          <p:nvPr/>
        </p:nvSpPr>
        <p:spPr>
          <a:xfrm>
            <a:off x="65351" y="13863206"/>
            <a:ext cx="5745712" cy="13035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Bressay</a:t>
            </a:r>
          </a:p>
          <a:p>
            <a:pPr algn="ctr"/>
            <a:r>
              <a:rPr lang="en-GB" sz="2800" b="1">
                <a:solidFill>
                  <a:srgbClr val="023459"/>
                </a:solidFill>
                <a:latin typeface="Calibri" panose="020F0502020204030204" pitchFamily="34" charset="0"/>
                <a:ea typeface="Calibri" panose="020F0502020204030204" pitchFamily="34" charset="0"/>
                <a:cs typeface="Calibri" panose="020F0502020204030204" pitchFamily="34" charset="0"/>
              </a:rPr>
              <a:t>17</a:t>
            </a: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 trips per month</a:t>
            </a:r>
          </a:p>
        </p:txBody>
      </p:sp>
      <p:sp>
        <p:nvSpPr>
          <p:cNvPr id="126" name="TextBox 125">
            <a:extLst>
              <a:ext uri="{FF2B5EF4-FFF2-40B4-BE49-F238E27FC236}">
                <a16:creationId xmlns:a16="http://schemas.microsoft.com/office/drawing/2014/main" id="{8D00AC73-BFE5-0AA1-DB22-2042F84FD6AC}"/>
              </a:ext>
            </a:extLst>
          </p:cNvPr>
          <p:cNvSpPr txBox="1"/>
          <p:nvPr/>
        </p:nvSpPr>
        <p:spPr>
          <a:xfrm>
            <a:off x="15422712" y="12750855"/>
            <a:ext cx="4652634" cy="2246769"/>
          </a:xfrm>
          <a:prstGeom prst="rect">
            <a:avLst/>
          </a:prstGeom>
          <a:noFill/>
        </p:spPr>
        <p:txBody>
          <a:bodyPr wrap="square">
            <a:spAutoFit/>
          </a:bodyPr>
          <a:lstStyle/>
          <a:p>
            <a:pPr marL="0" marR="0" lvl="0" indent="0" algn="ctr" defTabSz="2951866" rtl="0" eaLnBrk="1" fontAlgn="auto" latinLnBrk="0" hangingPunct="1">
              <a:lnSpc>
                <a:spcPct val="100000"/>
              </a:lnSpc>
              <a:spcBef>
                <a:spcPts val="0"/>
              </a:spcBef>
              <a:spcAft>
                <a:spcPts val="0"/>
              </a:spcAft>
              <a:buClrTx/>
              <a:buSzTx/>
              <a:buFontTx/>
              <a:buNone/>
              <a:tabLst/>
              <a:defRPr/>
            </a:pPr>
            <a:r>
              <a:rPr lang="en-GB" sz="2800" b="1">
                <a:solidFill>
                  <a:srgbClr val="023459"/>
                </a:solidFill>
                <a:latin typeface="Calibri" panose="020F0502020204030204" pitchFamily="34" charset="0"/>
                <a:ea typeface="Calibri" panose="020F0502020204030204" pitchFamily="34" charset="0"/>
                <a:cs typeface="Calibri" panose="020F0502020204030204" pitchFamily="34" charset="0"/>
              </a:rPr>
              <a:t>15%</a:t>
            </a:r>
            <a:r>
              <a:rPr lang="en-GB" sz="2400" b="1">
                <a:solidFill>
                  <a:srgbClr val="023459"/>
                </a:solidFill>
                <a:latin typeface="Calibri" panose="020F0502020204030204" pitchFamily="34" charset="0"/>
                <a:ea typeface="Calibri" panose="020F0502020204030204" pitchFamily="34" charset="0"/>
                <a:cs typeface="Calibri" panose="020F0502020204030204" pitchFamily="34" charset="0"/>
              </a:rPr>
              <a:t> </a:t>
            </a: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of respondents said there are occasions when they do not travel at all if they cannot book onto their preferred sailing</a:t>
            </a:r>
          </a:p>
        </p:txBody>
      </p:sp>
      <p:sp>
        <p:nvSpPr>
          <p:cNvPr id="1024" name="TextBox 1023">
            <a:extLst>
              <a:ext uri="{FF2B5EF4-FFF2-40B4-BE49-F238E27FC236}">
                <a16:creationId xmlns:a16="http://schemas.microsoft.com/office/drawing/2014/main" id="{138C1008-85A4-2919-DC97-3D3A77087BF5}"/>
              </a:ext>
            </a:extLst>
          </p:cNvPr>
          <p:cNvSpPr txBox="1"/>
          <p:nvPr/>
        </p:nvSpPr>
        <p:spPr>
          <a:xfrm>
            <a:off x="15163252" y="10175804"/>
            <a:ext cx="5119625" cy="1815882"/>
          </a:xfrm>
          <a:prstGeom prst="rect">
            <a:avLst/>
          </a:prstGeom>
          <a:noFill/>
        </p:spPr>
        <p:txBody>
          <a:bodyPr wrap="square">
            <a:spAutoFit/>
          </a:bodyPr>
          <a:lstStyle/>
          <a:p>
            <a:pPr algn="ct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Around </a:t>
            </a:r>
            <a:r>
              <a:rPr lang="en-GB" sz="2800" b="1">
                <a:solidFill>
                  <a:srgbClr val="023459"/>
                </a:solidFill>
                <a:latin typeface="Calibri" panose="020F0502020204030204" pitchFamily="34" charset="0"/>
                <a:ea typeface="Calibri" panose="020F0502020204030204" pitchFamily="34" charset="0"/>
                <a:cs typeface="Calibri" panose="020F0502020204030204" pitchFamily="34" charset="0"/>
              </a:rPr>
              <a:t>40%</a:t>
            </a:r>
            <a:r>
              <a:rPr lang="en-GB" sz="2400" b="1">
                <a:solidFill>
                  <a:srgbClr val="023459"/>
                </a:solidFill>
                <a:latin typeface="Calibri" panose="020F0502020204030204" pitchFamily="34" charset="0"/>
                <a:ea typeface="Calibri" panose="020F0502020204030204" pitchFamily="34" charset="0"/>
                <a:cs typeface="Calibri" panose="020F0502020204030204" pitchFamily="34" charset="0"/>
              </a:rPr>
              <a:t> </a:t>
            </a: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of respondents said that there are occasions when they do not try and book because they know the ferry will be full</a:t>
            </a:r>
          </a:p>
        </p:txBody>
      </p:sp>
      <p:sp>
        <p:nvSpPr>
          <p:cNvPr id="1027" name="TextBox 1026">
            <a:extLst>
              <a:ext uri="{FF2B5EF4-FFF2-40B4-BE49-F238E27FC236}">
                <a16:creationId xmlns:a16="http://schemas.microsoft.com/office/drawing/2014/main" id="{868354DA-7157-9840-7B6A-698E50EB19FA}"/>
              </a:ext>
            </a:extLst>
          </p:cNvPr>
          <p:cNvSpPr txBox="1"/>
          <p:nvPr/>
        </p:nvSpPr>
        <p:spPr>
          <a:xfrm>
            <a:off x="4880689" y="10132706"/>
            <a:ext cx="5976714" cy="2677656"/>
          </a:xfrm>
          <a:prstGeom prst="rect">
            <a:avLst/>
          </a:prstGeom>
          <a:noFill/>
        </p:spPr>
        <p:txBody>
          <a:bodyPr wrap="square" lIns="91440" tIns="45720" rIns="91440" bIns="45720" anchor="t">
            <a:spAutoFit/>
          </a:bodyPr>
          <a:lstStyle/>
          <a:p>
            <a:pPr algn="ctr"/>
            <a:endParaRPr lang="en-GB" sz="2800">
              <a:solidFill>
                <a:srgbClr val="023459"/>
              </a:solidFill>
              <a:latin typeface="Calibri" panose="020F0502020204030204" pitchFamily="34" charset="0"/>
              <a:ea typeface="Calibri" panose="020F0502020204030204" pitchFamily="34" charset="0"/>
              <a:cs typeface="Calibri" panose="020F0502020204030204" pitchFamily="34" charset="0"/>
            </a:endParaRPr>
          </a:p>
          <a:p>
            <a:pPr algn="ctr"/>
            <a:r>
              <a:rPr lang="en-GB" sz="2800">
                <a:solidFill>
                  <a:srgbClr val="023459"/>
                </a:solidFill>
                <a:latin typeface="Calibri"/>
                <a:ea typeface="Calibri"/>
                <a:cs typeface="Calibri"/>
              </a:rPr>
              <a:t>Car/Van (taken onboard, parked or dropped-off) accounts for between </a:t>
            </a:r>
            <a:r>
              <a:rPr lang="en-GB" sz="2800" b="1">
                <a:solidFill>
                  <a:srgbClr val="023459"/>
                </a:solidFill>
                <a:latin typeface="Calibri"/>
                <a:ea typeface="Calibri"/>
                <a:cs typeface="Calibri"/>
              </a:rPr>
              <a:t>80%</a:t>
            </a:r>
            <a:r>
              <a:rPr lang="en-GB" sz="2800">
                <a:solidFill>
                  <a:srgbClr val="023459"/>
                </a:solidFill>
                <a:latin typeface="Calibri"/>
                <a:ea typeface="Calibri"/>
                <a:cs typeface="Calibri"/>
              </a:rPr>
              <a:t> and </a:t>
            </a:r>
            <a:r>
              <a:rPr lang="en-GB" sz="2800" b="1">
                <a:solidFill>
                  <a:srgbClr val="023459"/>
                </a:solidFill>
                <a:latin typeface="Calibri"/>
                <a:ea typeface="Calibri"/>
                <a:cs typeface="Calibri"/>
              </a:rPr>
              <a:t>92%</a:t>
            </a:r>
            <a:r>
              <a:rPr lang="en-GB" sz="2800">
                <a:solidFill>
                  <a:srgbClr val="023459"/>
                </a:solidFill>
                <a:latin typeface="Calibri"/>
                <a:ea typeface="Calibri"/>
                <a:cs typeface="Calibri"/>
              </a:rPr>
              <a:t> of all ferry trips – with ‘car taken onboard’ the large majority of these</a:t>
            </a:r>
          </a:p>
        </p:txBody>
      </p:sp>
      <p:sp>
        <p:nvSpPr>
          <p:cNvPr id="1031" name="TextBox 1030">
            <a:extLst>
              <a:ext uri="{FF2B5EF4-FFF2-40B4-BE49-F238E27FC236}">
                <a16:creationId xmlns:a16="http://schemas.microsoft.com/office/drawing/2014/main" id="{B18EC2BE-B58F-9C11-382C-DF4542ABE3B6}"/>
              </a:ext>
            </a:extLst>
          </p:cNvPr>
          <p:cNvSpPr txBox="1"/>
          <p:nvPr/>
        </p:nvSpPr>
        <p:spPr>
          <a:xfrm>
            <a:off x="4994489" y="12843694"/>
            <a:ext cx="4855593" cy="2246769"/>
          </a:xfrm>
          <a:prstGeom prst="rect">
            <a:avLst/>
          </a:prstGeom>
          <a:noFill/>
        </p:spPr>
        <p:txBody>
          <a:bodyPr wrap="square">
            <a:spAutoFit/>
          </a:bodyPr>
          <a:lstStyle/>
          <a:p>
            <a:pPr algn="ct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Of those taking a car onboard, at least </a:t>
            </a:r>
            <a:r>
              <a:rPr lang="en-GB" sz="2800" b="1">
                <a:solidFill>
                  <a:srgbClr val="023459"/>
                </a:solidFill>
                <a:latin typeface="Calibri" panose="020F0502020204030204" pitchFamily="34" charset="0"/>
                <a:ea typeface="Calibri" panose="020F0502020204030204" pitchFamily="34" charset="0"/>
                <a:cs typeface="Calibri" panose="020F0502020204030204" pitchFamily="34" charset="0"/>
              </a:rPr>
              <a:t>85% </a:t>
            </a: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of those in Fetlar, Unst, Whalsay and Yell say they book for ‘all or nearly all’ the sailings they make</a:t>
            </a:r>
          </a:p>
        </p:txBody>
      </p:sp>
      <p:sp>
        <p:nvSpPr>
          <p:cNvPr id="1033" name="TextBox 1032">
            <a:extLst>
              <a:ext uri="{FF2B5EF4-FFF2-40B4-BE49-F238E27FC236}">
                <a16:creationId xmlns:a16="http://schemas.microsoft.com/office/drawing/2014/main" id="{8F5AECC6-0922-4202-1E4F-2339B410EA9A}"/>
              </a:ext>
            </a:extLst>
          </p:cNvPr>
          <p:cNvSpPr txBox="1"/>
          <p:nvPr/>
        </p:nvSpPr>
        <p:spPr>
          <a:xfrm>
            <a:off x="10803984" y="10391247"/>
            <a:ext cx="3621857" cy="1384995"/>
          </a:xfrm>
          <a:prstGeom prst="rect">
            <a:avLst/>
          </a:prstGeom>
          <a:noFill/>
        </p:spPr>
        <p:txBody>
          <a:bodyPr wrap="square">
            <a:spAutoFit/>
          </a:bodyPr>
          <a:lstStyle/>
          <a:p>
            <a:pPr algn="ct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People most often book </a:t>
            </a:r>
            <a:r>
              <a:rPr lang="en-GB" sz="2800" b="1">
                <a:solidFill>
                  <a:srgbClr val="023459"/>
                </a:solidFill>
                <a:latin typeface="Calibri" panose="020F0502020204030204" pitchFamily="34" charset="0"/>
                <a:ea typeface="Calibri" panose="020F0502020204030204" pitchFamily="34" charset="0"/>
                <a:cs typeface="Calibri" panose="020F0502020204030204" pitchFamily="34" charset="0"/>
              </a:rPr>
              <a:t>2-3</a:t>
            </a: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 days in advance</a:t>
            </a:r>
          </a:p>
        </p:txBody>
      </p:sp>
      <p:sp>
        <p:nvSpPr>
          <p:cNvPr id="1035" name="TextBox 1034">
            <a:extLst>
              <a:ext uri="{FF2B5EF4-FFF2-40B4-BE49-F238E27FC236}">
                <a16:creationId xmlns:a16="http://schemas.microsoft.com/office/drawing/2014/main" id="{6FE32792-9CA5-3264-405E-48DBEBB6E2C7}"/>
              </a:ext>
            </a:extLst>
          </p:cNvPr>
          <p:cNvSpPr txBox="1"/>
          <p:nvPr/>
        </p:nvSpPr>
        <p:spPr>
          <a:xfrm>
            <a:off x="10376372" y="12625696"/>
            <a:ext cx="4587331" cy="2677656"/>
          </a:xfrm>
          <a:prstGeom prst="rect">
            <a:avLst/>
          </a:prstGeom>
          <a:noFill/>
        </p:spPr>
        <p:txBody>
          <a:bodyPr wrap="square">
            <a:spAutoFit/>
          </a:bodyPr>
          <a:lstStyle/>
          <a:p>
            <a:pPr algn="ct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Around </a:t>
            </a:r>
            <a:r>
              <a:rPr lang="en-GB" sz="2800" b="1">
                <a:solidFill>
                  <a:srgbClr val="023459"/>
                </a:solidFill>
                <a:latin typeface="Calibri" panose="020F0502020204030204" pitchFamily="34" charset="0"/>
                <a:ea typeface="Calibri" panose="020F0502020204030204" pitchFamily="34" charset="0"/>
                <a:cs typeface="Calibri" panose="020F0502020204030204" pitchFamily="34" charset="0"/>
              </a:rPr>
              <a:t>2/3</a:t>
            </a:r>
            <a:r>
              <a:rPr lang="en-GB" sz="2800">
                <a:solidFill>
                  <a:srgbClr val="023459"/>
                </a:solidFill>
                <a:latin typeface="Calibri" panose="020F0502020204030204" pitchFamily="34" charset="0"/>
                <a:ea typeface="Calibri" panose="020F0502020204030204" pitchFamily="34" charset="0"/>
                <a:cs typeface="Calibri" panose="020F0502020204030204" pitchFamily="34" charset="0"/>
              </a:rPr>
              <a:t> of respondents say that there are occasions when they have arrived without booking and have been unable to board the next ferry</a:t>
            </a:r>
          </a:p>
        </p:txBody>
      </p:sp>
      <p:sp>
        <p:nvSpPr>
          <p:cNvPr id="1036" name="TextBox 1035">
            <a:extLst>
              <a:ext uri="{FF2B5EF4-FFF2-40B4-BE49-F238E27FC236}">
                <a16:creationId xmlns:a16="http://schemas.microsoft.com/office/drawing/2014/main" id="{BE937360-FC3C-442B-5271-C1726003346B}"/>
              </a:ext>
            </a:extLst>
          </p:cNvPr>
          <p:cNvSpPr txBox="1"/>
          <p:nvPr/>
        </p:nvSpPr>
        <p:spPr>
          <a:xfrm>
            <a:off x="3193076" y="21922816"/>
            <a:ext cx="15402002" cy="461665"/>
          </a:xfrm>
          <a:prstGeom prst="rect">
            <a:avLst/>
          </a:prstGeom>
          <a:noFill/>
        </p:spPr>
        <p:txBody>
          <a:bodyPr wrap="square">
            <a:spAutoFit/>
          </a:bodyPr>
          <a:lstStyle/>
          <a:p>
            <a:pPr algn="ct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These people all noted a desire to travel more frequently if the issues they identified with the ferries were addressed</a:t>
            </a:r>
          </a:p>
        </p:txBody>
      </p:sp>
      <p:sp>
        <p:nvSpPr>
          <p:cNvPr id="1037" name="Rectangle: Rounded Corners 1036">
            <a:extLst>
              <a:ext uri="{FF2B5EF4-FFF2-40B4-BE49-F238E27FC236}">
                <a16:creationId xmlns:a16="http://schemas.microsoft.com/office/drawing/2014/main" id="{1791C2CE-5EE3-61A8-8B2C-5C03136C439B}"/>
              </a:ext>
            </a:extLst>
          </p:cNvPr>
          <p:cNvSpPr/>
          <p:nvPr/>
        </p:nvSpPr>
        <p:spPr>
          <a:xfrm>
            <a:off x="1091850" y="15964739"/>
            <a:ext cx="8052151" cy="1027180"/>
          </a:xfrm>
          <a:prstGeom prst="roundRect">
            <a:avLst>
              <a:gd name="adj" fmla="val 50000"/>
            </a:avLst>
          </a:prstGeom>
          <a:solidFill>
            <a:srgbClr val="02345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a:solidFill>
                  <a:schemeClr val="bg1"/>
                </a:solidFill>
                <a:latin typeface="Calibri" panose="020F0502020204030204" pitchFamily="34" charset="0"/>
                <a:ea typeface="Calibri" panose="020F0502020204030204" pitchFamily="34" charset="0"/>
                <a:cs typeface="Calibri" panose="020F0502020204030204" pitchFamily="34" charset="0"/>
              </a:rPr>
              <a:t>Views of ferry services and their impact on island residents</a:t>
            </a:r>
          </a:p>
        </p:txBody>
      </p:sp>
      <p:sp>
        <p:nvSpPr>
          <p:cNvPr id="1039" name="TextBox 1038">
            <a:extLst>
              <a:ext uri="{FF2B5EF4-FFF2-40B4-BE49-F238E27FC236}">
                <a16:creationId xmlns:a16="http://schemas.microsoft.com/office/drawing/2014/main" id="{C0387142-4C96-080F-5F05-F3E6F6FF7BE8}"/>
              </a:ext>
            </a:extLst>
          </p:cNvPr>
          <p:cNvSpPr txBox="1"/>
          <p:nvPr/>
        </p:nvSpPr>
        <p:spPr>
          <a:xfrm>
            <a:off x="12550094" y="23795781"/>
            <a:ext cx="6729307" cy="3170099"/>
          </a:xfrm>
          <a:prstGeom prst="rect">
            <a:avLst/>
          </a:prstGeom>
          <a:noFill/>
        </p:spPr>
        <p:txBody>
          <a:bodyPr wrap="square">
            <a:spAutoFit/>
          </a:bodyPr>
          <a:lstStyle/>
          <a:p>
            <a:endParaRPr lang="en-GB" sz="3200">
              <a:latin typeface="Calibri" panose="020F0502020204030204" pitchFamily="34" charset="0"/>
              <a:ea typeface="Calibri" panose="020F0502020204030204" pitchFamily="34" charset="0"/>
              <a:cs typeface="Calibri" panose="020F0502020204030204" pitchFamily="34" charset="0"/>
            </a:endParaRPr>
          </a:p>
          <a:p>
            <a:r>
              <a:rPr lang="en-GB" sz="3600" b="1">
                <a:solidFill>
                  <a:srgbClr val="023459"/>
                </a:solidFill>
                <a:latin typeface="Calibri" panose="020F0502020204030204" pitchFamily="34" charset="0"/>
                <a:ea typeface="Calibri" panose="020F0502020204030204" pitchFamily="34" charset="0"/>
                <a:cs typeface="Calibri" panose="020F0502020204030204" pitchFamily="34" charset="0"/>
              </a:rPr>
              <a:t>10% </a:t>
            </a: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of those who have not lived in the isles would consider doing so</a:t>
            </a:r>
          </a:p>
          <a:p>
            <a:endParaRPr lang="en-GB" sz="2400">
              <a:solidFill>
                <a:srgbClr val="023459"/>
              </a:solidFill>
              <a:latin typeface="Calibri" panose="020F0502020204030204" pitchFamily="34" charset="0"/>
              <a:ea typeface="Calibri" panose="020F0502020204030204" pitchFamily="34" charset="0"/>
              <a:cs typeface="Calibri" panose="020F0502020204030204" pitchFamily="34" charset="0"/>
            </a:endParaRPr>
          </a:p>
          <a:p>
            <a:pPr lvl="1"/>
            <a:r>
              <a:rPr lang="en-GB" sz="3600" b="1">
                <a:solidFill>
                  <a:srgbClr val="023459"/>
                </a:solidFill>
                <a:latin typeface="Calibri" panose="020F0502020204030204" pitchFamily="34" charset="0"/>
                <a:ea typeface="Calibri" panose="020F0502020204030204" pitchFamily="34" charset="0"/>
                <a:cs typeface="Calibri" panose="020F0502020204030204" pitchFamily="34" charset="0"/>
              </a:rPr>
              <a:t>90% </a:t>
            </a: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of those said improved connectivity would encourage them to do so</a:t>
            </a:r>
          </a:p>
        </p:txBody>
      </p:sp>
      <p:sp>
        <p:nvSpPr>
          <p:cNvPr id="1040" name="Rectangle: Rounded Corners 1039">
            <a:extLst>
              <a:ext uri="{FF2B5EF4-FFF2-40B4-BE49-F238E27FC236}">
                <a16:creationId xmlns:a16="http://schemas.microsoft.com/office/drawing/2014/main" id="{21E50E6D-A48E-6394-B8B4-3BAB87169FCA}"/>
              </a:ext>
            </a:extLst>
          </p:cNvPr>
          <p:cNvSpPr/>
          <p:nvPr/>
        </p:nvSpPr>
        <p:spPr>
          <a:xfrm>
            <a:off x="1149493" y="22623868"/>
            <a:ext cx="3962210" cy="895724"/>
          </a:xfrm>
          <a:prstGeom prst="roundRect">
            <a:avLst>
              <a:gd name="adj" fmla="val 50000"/>
            </a:avLst>
          </a:prstGeom>
          <a:solidFill>
            <a:srgbClr val="02345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a:latin typeface="Calibri" panose="020F0502020204030204" pitchFamily="34" charset="0"/>
                <a:ea typeface="Calibri" panose="020F0502020204030204" pitchFamily="34" charset="0"/>
                <a:cs typeface="Calibri" panose="020F0502020204030204" pitchFamily="34" charset="0"/>
              </a:rPr>
              <a:t>Mainland Residents</a:t>
            </a:r>
          </a:p>
        </p:txBody>
      </p:sp>
      <p:sp>
        <p:nvSpPr>
          <p:cNvPr id="1041" name="TextBox 1040">
            <a:extLst>
              <a:ext uri="{FF2B5EF4-FFF2-40B4-BE49-F238E27FC236}">
                <a16:creationId xmlns:a16="http://schemas.microsoft.com/office/drawing/2014/main" id="{E7F07940-454B-CD43-7C03-B41B5C579E24}"/>
              </a:ext>
            </a:extLst>
          </p:cNvPr>
          <p:cNvSpPr txBox="1"/>
          <p:nvPr/>
        </p:nvSpPr>
        <p:spPr>
          <a:xfrm>
            <a:off x="1896615" y="27676940"/>
            <a:ext cx="17590393" cy="461665"/>
          </a:xfrm>
          <a:prstGeom prst="rect">
            <a:avLst/>
          </a:prstGeom>
          <a:noFill/>
        </p:spPr>
        <p:txBody>
          <a:bodyPr wrap="square">
            <a:spAutoFit/>
          </a:bodyPr>
          <a:lstStyle>
            <a:defPPr>
              <a:defRPr lang="en-US"/>
            </a:defPPr>
            <a:lvl1pPr algn="ctr">
              <a:defRPr sz="2400">
                <a:solidFill>
                  <a:srgbClr val="023459"/>
                </a:solidFill>
                <a:latin typeface="Calibri" panose="020F0502020204030204" pitchFamily="34" charset="0"/>
                <a:ea typeface="Calibri" panose="020F0502020204030204" pitchFamily="34" charset="0"/>
                <a:cs typeface="Calibri" panose="020F0502020204030204" pitchFamily="34" charset="0"/>
              </a:defRPr>
            </a:lvl1pPr>
          </a:lstStyle>
          <a:p>
            <a:r>
              <a:rPr lang="en-GB"/>
              <a:t>The survey therefore revealed some appetite to move to/back to the isles if connectivity is improved</a:t>
            </a:r>
          </a:p>
        </p:txBody>
      </p:sp>
      <p:sp>
        <p:nvSpPr>
          <p:cNvPr id="1043" name="TextBox 1042">
            <a:extLst>
              <a:ext uri="{FF2B5EF4-FFF2-40B4-BE49-F238E27FC236}">
                <a16:creationId xmlns:a16="http://schemas.microsoft.com/office/drawing/2014/main" id="{354FBDC9-948E-EE12-5701-C89CE7EA6C87}"/>
              </a:ext>
            </a:extLst>
          </p:cNvPr>
          <p:cNvSpPr txBox="1"/>
          <p:nvPr/>
        </p:nvSpPr>
        <p:spPr>
          <a:xfrm>
            <a:off x="1091850" y="23886353"/>
            <a:ext cx="4525305" cy="830997"/>
          </a:xfrm>
          <a:prstGeom prst="rect">
            <a:avLst/>
          </a:prstGeom>
          <a:noFill/>
        </p:spPr>
        <p:txBody>
          <a:bodyPr wrap="square">
            <a:spAutoFit/>
          </a:bodyPr>
          <a:lstStyle/>
          <a:p>
            <a:pPr algn="ct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Mainland residents were asked about living in the isles</a:t>
            </a:r>
          </a:p>
        </p:txBody>
      </p:sp>
      <p:graphicFrame>
        <p:nvGraphicFramePr>
          <p:cNvPr id="1044" name="Chart 1043">
            <a:extLst>
              <a:ext uri="{FF2B5EF4-FFF2-40B4-BE49-F238E27FC236}">
                <a16:creationId xmlns:a16="http://schemas.microsoft.com/office/drawing/2014/main" id="{99B51424-9488-AB0D-888F-2B653252C7F2}"/>
              </a:ext>
            </a:extLst>
          </p:cNvPr>
          <p:cNvGraphicFramePr/>
          <p:nvPr/>
        </p:nvGraphicFramePr>
        <p:xfrm>
          <a:off x="1516631" y="24743019"/>
          <a:ext cx="3477858" cy="3106419"/>
        </p:xfrm>
        <a:graphic>
          <a:graphicData uri="http://schemas.openxmlformats.org/drawingml/2006/chart">
            <c:chart xmlns:c="http://schemas.openxmlformats.org/drawingml/2006/chart" xmlns:r="http://schemas.openxmlformats.org/officeDocument/2006/relationships" r:id="rId17"/>
          </a:graphicData>
        </a:graphic>
      </p:graphicFrame>
      <p:sp>
        <p:nvSpPr>
          <p:cNvPr id="1045" name="TextBox 1044">
            <a:extLst>
              <a:ext uri="{FF2B5EF4-FFF2-40B4-BE49-F238E27FC236}">
                <a16:creationId xmlns:a16="http://schemas.microsoft.com/office/drawing/2014/main" id="{44348BC5-79D4-5840-4421-D3716C4E0D5C}"/>
              </a:ext>
            </a:extLst>
          </p:cNvPr>
          <p:cNvSpPr txBox="1"/>
          <p:nvPr/>
        </p:nvSpPr>
        <p:spPr>
          <a:xfrm>
            <a:off x="2306974" y="25579264"/>
            <a:ext cx="1897172" cy="1569660"/>
          </a:xfrm>
          <a:prstGeom prst="rect">
            <a:avLst/>
          </a:prstGeom>
          <a:noFill/>
        </p:spPr>
        <p:txBody>
          <a:bodyPr wrap="square">
            <a:spAutoFit/>
          </a:bodyPr>
          <a:lstStyle/>
          <a:p>
            <a:pPr algn="ctr"/>
            <a:r>
              <a:rPr lang="en-GB" sz="2400" b="1">
                <a:solidFill>
                  <a:srgbClr val="023459"/>
                </a:solidFill>
                <a:latin typeface="Calibri" panose="020F0502020204030204" pitchFamily="34" charset="0"/>
                <a:ea typeface="Calibri" panose="020F0502020204030204" pitchFamily="34" charset="0"/>
                <a:cs typeface="Calibri" panose="020F0502020204030204" pitchFamily="34" charset="0"/>
              </a:rPr>
              <a:t>1/3 </a:t>
            </a: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had previously lived in the isles</a:t>
            </a:r>
          </a:p>
        </p:txBody>
      </p:sp>
      <p:sp>
        <p:nvSpPr>
          <p:cNvPr id="1047" name="TextBox 1046">
            <a:extLst>
              <a:ext uri="{FF2B5EF4-FFF2-40B4-BE49-F238E27FC236}">
                <a16:creationId xmlns:a16="http://schemas.microsoft.com/office/drawing/2014/main" id="{6C9B4C88-D68F-3116-944F-38895512F742}"/>
              </a:ext>
            </a:extLst>
          </p:cNvPr>
          <p:cNvSpPr txBox="1"/>
          <p:nvPr/>
        </p:nvSpPr>
        <p:spPr>
          <a:xfrm>
            <a:off x="6470457" y="23795781"/>
            <a:ext cx="4221355" cy="3416320"/>
          </a:xfrm>
          <a:prstGeom prst="rect">
            <a:avLst/>
          </a:prstGeom>
          <a:noFill/>
        </p:spPr>
        <p:txBody>
          <a:bodyPr wrap="square">
            <a:spAutoFit/>
          </a:bodyPr>
          <a:lstStyle/>
          <a:p>
            <a:pPr algn="ctr"/>
            <a:r>
              <a:rPr lang="en-GB" sz="3600" b="1">
                <a:solidFill>
                  <a:srgbClr val="023459"/>
                </a:solidFill>
                <a:latin typeface="Calibri" panose="020F0502020204030204" pitchFamily="34" charset="0"/>
                <a:ea typeface="Calibri" panose="020F0502020204030204" pitchFamily="34" charset="0"/>
                <a:cs typeface="Calibri" panose="020F0502020204030204" pitchFamily="34" charset="0"/>
              </a:rPr>
              <a:t>70% </a:t>
            </a: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said the ferry service was a factor in their decision to leave </a:t>
            </a:r>
          </a:p>
          <a:p>
            <a:pPr marL="457200" indent="-457200" algn="ctr">
              <a:buFont typeface="Arial" panose="020B0604020202020204" pitchFamily="34" charset="0"/>
              <a:buChar char="•"/>
            </a:pPr>
            <a:endParaRPr lang="en-GB" sz="2400">
              <a:solidFill>
                <a:srgbClr val="023459"/>
              </a:solidFill>
              <a:latin typeface="Calibri" panose="020F0502020204030204" pitchFamily="34" charset="0"/>
              <a:ea typeface="Calibri" panose="020F0502020204030204" pitchFamily="34" charset="0"/>
              <a:cs typeface="Calibri" panose="020F0502020204030204" pitchFamily="34" charset="0"/>
            </a:endParaRPr>
          </a:p>
          <a:p>
            <a:pPr marL="457200" indent="-457200" algn="ctr">
              <a:buFont typeface="Arial" panose="020B0604020202020204" pitchFamily="34" charset="0"/>
              <a:buChar char="•"/>
            </a:pPr>
            <a:endParaRPr lang="en-GB" sz="2400">
              <a:solidFill>
                <a:srgbClr val="023459"/>
              </a:solidFill>
              <a:latin typeface="Calibri" panose="020F0502020204030204" pitchFamily="34" charset="0"/>
              <a:ea typeface="Calibri" panose="020F0502020204030204" pitchFamily="34" charset="0"/>
              <a:cs typeface="Calibri" panose="020F0502020204030204" pitchFamily="34" charset="0"/>
            </a:endParaRPr>
          </a:p>
          <a:p>
            <a:pPr algn="ctr"/>
            <a:r>
              <a:rPr lang="en-GB" sz="3600" b="1">
                <a:solidFill>
                  <a:srgbClr val="023459"/>
                </a:solidFill>
                <a:latin typeface="Calibri" panose="020F0502020204030204" pitchFamily="34" charset="0"/>
                <a:ea typeface="Calibri" panose="020F0502020204030204" pitchFamily="34" charset="0"/>
                <a:cs typeface="Calibri" panose="020F0502020204030204" pitchFamily="34" charset="0"/>
              </a:rPr>
              <a:t>1/3 </a:t>
            </a: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said they would </a:t>
            </a:r>
            <a:r>
              <a:rPr lang="en-GB" sz="2400" b="1">
                <a:solidFill>
                  <a:srgbClr val="023459"/>
                </a:solidFill>
                <a:latin typeface="Calibri" panose="020F0502020204030204" pitchFamily="34" charset="0"/>
                <a:ea typeface="Calibri" panose="020F0502020204030204" pitchFamily="34" charset="0"/>
                <a:cs typeface="Calibri" panose="020F0502020204030204" pitchFamily="34" charset="0"/>
              </a:rPr>
              <a:t>consider moving back</a:t>
            </a: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 with improved connectivity a major factor in making that happen </a:t>
            </a:r>
          </a:p>
        </p:txBody>
      </p:sp>
      <p:cxnSp>
        <p:nvCxnSpPr>
          <p:cNvPr id="1049" name="Straight Connector 1048">
            <a:extLst>
              <a:ext uri="{FF2B5EF4-FFF2-40B4-BE49-F238E27FC236}">
                <a16:creationId xmlns:a16="http://schemas.microsoft.com/office/drawing/2014/main" id="{F5ADA433-D8D0-A3A0-0458-BC43445D9686}"/>
              </a:ext>
            </a:extLst>
          </p:cNvPr>
          <p:cNvCxnSpPr/>
          <p:nvPr/>
        </p:nvCxnSpPr>
        <p:spPr>
          <a:xfrm>
            <a:off x="4311513" y="25154467"/>
            <a:ext cx="1801180" cy="0"/>
          </a:xfrm>
          <a:prstGeom prst="line">
            <a:avLst/>
          </a:prstGeom>
          <a:ln w="34925">
            <a:solidFill>
              <a:srgbClr val="023459"/>
            </a:solidFill>
            <a:headEnd type="oval"/>
          </a:ln>
        </p:spPr>
        <p:style>
          <a:lnRef idx="1">
            <a:schemeClr val="accent1"/>
          </a:lnRef>
          <a:fillRef idx="0">
            <a:schemeClr val="accent1"/>
          </a:fillRef>
          <a:effectRef idx="0">
            <a:schemeClr val="accent1"/>
          </a:effectRef>
          <a:fontRef idx="minor">
            <a:schemeClr val="tx1"/>
          </a:fontRef>
        </p:style>
      </p:cxnSp>
      <p:sp>
        <p:nvSpPr>
          <p:cNvPr id="1050" name="Arrow: Bent 1049">
            <a:extLst>
              <a:ext uri="{FF2B5EF4-FFF2-40B4-BE49-F238E27FC236}">
                <a16:creationId xmlns:a16="http://schemas.microsoft.com/office/drawing/2014/main" id="{592A8500-36CE-2AD7-205C-18F1FCCD7FA4}"/>
              </a:ext>
            </a:extLst>
          </p:cNvPr>
          <p:cNvSpPr/>
          <p:nvPr/>
        </p:nvSpPr>
        <p:spPr>
          <a:xfrm flipV="1">
            <a:off x="12916261" y="25388101"/>
            <a:ext cx="973439" cy="1043942"/>
          </a:xfrm>
          <a:prstGeom prst="bentArrow">
            <a:avLst/>
          </a:prstGeom>
          <a:solidFill>
            <a:srgbClr val="0234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72" name="TextBox 1071">
            <a:extLst>
              <a:ext uri="{FF2B5EF4-FFF2-40B4-BE49-F238E27FC236}">
                <a16:creationId xmlns:a16="http://schemas.microsoft.com/office/drawing/2014/main" id="{E23DDBA8-4DF0-0FC8-6F9C-E981F55B5F33}"/>
              </a:ext>
            </a:extLst>
          </p:cNvPr>
          <p:cNvSpPr txBox="1"/>
          <p:nvPr/>
        </p:nvSpPr>
        <p:spPr>
          <a:xfrm>
            <a:off x="9541186" y="18900136"/>
            <a:ext cx="3352428" cy="2308324"/>
          </a:xfrm>
          <a:prstGeom prst="rect">
            <a:avLst/>
          </a:prstGeom>
          <a:noFill/>
        </p:spPr>
        <p:txBody>
          <a:bodyPr wrap="square">
            <a:spAutoFit/>
          </a:bodyPr>
          <a:lstStyle/>
          <a:p>
            <a:pPr algn="ctr"/>
            <a:r>
              <a:rPr lang="en-GB" sz="2400" b="1">
                <a:solidFill>
                  <a:srgbClr val="023459"/>
                </a:solidFill>
                <a:latin typeface="Calibri" panose="020F0502020204030204" pitchFamily="34" charset="0"/>
                <a:ea typeface="Calibri" panose="020F0502020204030204" pitchFamily="34" charset="0"/>
                <a:cs typeface="Calibri" panose="020F0502020204030204" pitchFamily="34" charset="0"/>
              </a:rPr>
              <a:t>of respondents said they travelled off their island less often than they would like because of the current ferry services</a:t>
            </a:r>
          </a:p>
        </p:txBody>
      </p:sp>
      <p:sp>
        <p:nvSpPr>
          <p:cNvPr id="1083" name="TextBox 1082">
            <a:extLst>
              <a:ext uri="{FF2B5EF4-FFF2-40B4-BE49-F238E27FC236}">
                <a16:creationId xmlns:a16="http://schemas.microsoft.com/office/drawing/2014/main" id="{8E7C99BC-B298-65D7-8BB6-64DAC9D39DCB}"/>
              </a:ext>
            </a:extLst>
          </p:cNvPr>
          <p:cNvSpPr txBox="1"/>
          <p:nvPr/>
        </p:nvSpPr>
        <p:spPr>
          <a:xfrm>
            <a:off x="1217045" y="17191316"/>
            <a:ext cx="7926956" cy="4031873"/>
          </a:xfrm>
          <a:prstGeom prst="rect">
            <a:avLst/>
          </a:prstGeom>
          <a:noFill/>
        </p:spPr>
        <p:txBody>
          <a:bodyPr wrap="square">
            <a:spAutoFit/>
          </a:bodyPr>
          <a:lstStyle/>
          <a:p>
            <a:pPr>
              <a:spcAft>
                <a:spcPts val="600"/>
              </a:spcAft>
            </a:pP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People are typically least satisfied with:</a:t>
            </a:r>
          </a:p>
          <a:p>
            <a:pPr>
              <a:spcAft>
                <a:spcPts val="600"/>
              </a:spcAft>
            </a:pPr>
            <a:endParaRPr lang="en-GB" sz="2400">
              <a:solidFill>
                <a:srgbClr val="023459"/>
              </a:solidFill>
              <a:latin typeface="Calibri" panose="020F0502020204030204" pitchFamily="34" charset="0"/>
              <a:ea typeface="Calibri" panose="020F0502020204030204" pitchFamily="34" charset="0"/>
              <a:cs typeface="Calibri" panose="020F0502020204030204" pitchFamily="34" charset="0"/>
            </a:endParaRPr>
          </a:p>
          <a:p>
            <a:pPr marL="342900" indent="-342900">
              <a:spcAft>
                <a:spcPts val="600"/>
              </a:spcAft>
              <a:buFont typeface="Arial" panose="020B0604020202020204" pitchFamily="34" charset="0"/>
              <a:buChar char="•"/>
            </a:pP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Number of </a:t>
            </a:r>
            <a:r>
              <a:rPr lang="en-GB" sz="2400" b="1">
                <a:solidFill>
                  <a:srgbClr val="023459"/>
                </a:solidFill>
                <a:latin typeface="Calibri" panose="020F0502020204030204" pitchFamily="34" charset="0"/>
                <a:ea typeface="Calibri" panose="020F0502020204030204" pitchFamily="34" charset="0"/>
                <a:cs typeface="Calibri" panose="020F0502020204030204" pitchFamily="34" charset="0"/>
              </a:rPr>
              <a:t>services cancelled at short notice</a:t>
            </a:r>
          </a:p>
          <a:p>
            <a:pPr marL="342900" indent="-342900">
              <a:spcAft>
                <a:spcPts val="600"/>
              </a:spcAft>
              <a:buFont typeface="Arial" panose="020B0604020202020204" pitchFamily="34" charset="0"/>
              <a:buChar char="•"/>
            </a:pP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The service during </a:t>
            </a:r>
            <a:r>
              <a:rPr lang="en-GB" sz="2400" b="1">
                <a:solidFill>
                  <a:srgbClr val="023459"/>
                </a:solidFill>
                <a:latin typeface="Calibri" panose="020F0502020204030204" pitchFamily="34" charset="0"/>
                <a:ea typeface="Calibri" panose="020F0502020204030204" pitchFamily="34" charset="0"/>
                <a:cs typeface="Calibri" panose="020F0502020204030204" pitchFamily="34" charset="0"/>
              </a:rPr>
              <a:t>refit periods</a:t>
            </a:r>
          </a:p>
          <a:p>
            <a:pPr marL="342900" indent="-342900">
              <a:spcAft>
                <a:spcPts val="600"/>
              </a:spcAft>
              <a:buFont typeface="Arial" panose="020B0604020202020204" pitchFamily="34" charset="0"/>
              <a:buChar char="•"/>
            </a:pP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Early / late </a:t>
            </a:r>
            <a:r>
              <a:rPr lang="en-GB" sz="2400" b="1">
                <a:solidFill>
                  <a:srgbClr val="023459"/>
                </a:solidFill>
                <a:latin typeface="Calibri" panose="020F0502020204030204" pitchFamily="34" charset="0"/>
                <a:ea typeface="Calibri" panose="020F0502020204030204" pitchFamily="34" charset="0"/>
                <a:cs typeface="Calibri" panose="020F0502020204030204" pitchFamily="34" charset="0"/>
              </a:rPr>
              <a:t>connections to the airport</a:t>
            </a:r>
          </a:p>
          <a:p>
            <a:pPr marL="342900" indent="-342900">
              <a:spcAft>
                <a:spcPts val="600"/>
              </a:spcAft>
              <a:buFont typeface="Arial" panose="020B0604020202020204" pitchFamily="34" charset="0"/>
              <a:buChar char="•"/>
            </a:pPr>
            <a:r>
              <a:rPr lang="en-GB" sz="2400" b="1">
                <a:solidFill>
                  <a:srgbClr val="023459"/>
                </a:solidFill>
                <a:latin typeface="Calibri" panose="020F0502020204030204" pitchFamily="34" charset="0"/>
                <a:ea typeface="Calibri" panose="020F0502020204030204" pitchFamily="34" charset="0"/>
                <a:cs typeface="Calibri" panose="020F0502020204030204" pitchFamily="34" charset="0"/>
              </a:rPr>
              <a:t>Monday timetables </a:t>
            </a: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(Yell Sound, </a:t>
            </a:r>
            <a:r>
              <a:rPr lang="en-GB" sz="2400" err="1">
                <a:solidFill>
                  <a:srgbClr val="023459"/>
                </a:solidFill>
                <a:latin typeface="Calibri" panose="020F0502020204030204" pitchFamily="34" charset="0"/>
                <a:ea typeface="Calibri" panose="020F0502020204030204" pitchFamily="34" charset="0"/>
                <a:cs typeface="Calibri" panose="020F0502020204030204" pitchFamily="34" charset="0"/>
              </a:rPr>
              <a:t>Bluemull</a:t>
            </a: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 Sound, Whalsay)</a:t>
            </a:r>
          </a:p>
          <a:p>
            <a:pPr marL="342900" indent="-342900">
              <a:spcAft>
                <a:spcPts val="600"/>
              </a:spcAft>
              <a:buFont typeface="Arial" panose="020B0604020202020204" pitchFamily="34" charset="0"/>
              <a:buChar char="•"/>
            </a:pPr>
            <a:r>
              <a:rPr lang="en-GB" sz="2400" b="1">
                <a:solidFill>
                  <a:srgbClr val="023459"/>
                </a:solidFill>
                <a:latin typeface="Calibri" panose="020F0502020204030204" pitchFamily="34" charset="0"/>
                <a:ea typeface="Calibri" panose="020F0502020204030204" pitchFamily="34" charset="0"/>
                <a:cs typeface="Calibri" panose="020F0502020204030204" pitchFamily="34" charset="0"/>
              </a:rPr>
              <a:t>Sunday </a:t>
            </a: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service frequency </a:t>
            </a:r>
          </a:p>
          <a:p>
            <a:pPr marL="342900" indent="-342900">
              <a:spcAft>
                <a:spcPts val="600"/>
              </a:spcAft>
              <a:buFont typeface="Arial" panose="020B0604020202020204" pitchFamily="34" charset="0"/>
              <a:buChar char="•"/>
            </a:pP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Facilities for those with a </a:t>
            </a:r>
            <a:r>
              <a:rPr lang="en-GB" sz="2400" b="1">
                <a:solidFill>
                  <a:srgbClr val="023459"/>
                </a:solidFill>
                <a:latin typeface="Calibri" panose="020F0502020204030204" pitchFamily="34" charset="0"/>
                <a:ea typeface="Calibri" panose="020F0502020204030204" pitchFamily="34" charset="0"/>
                <a:cs typeface="Calibri" panose="020F0502020204030204" pitchFamily="34" charset="0"/>
              </a:rPr>
              <a:t>disability</a:t>
            </a:r>
          </a:p>
          <a:p>
            <a:pPr marL="342900" indent="-342900" algn="ctr">
              <a:spcAft>
                <a:spcPts val="600"/>
              </a:spcAft>
              <a:buFont typeface="Arial" panose="020B0604020202020204" pitchFamily="34" charset="0"/>
              <a:buChar char="•"/>
            </a:pPr>
            <a:endParaRPr lang="en-GB" sz="2400">
              <a:solidFill>
                <a:srgbClr val="023459"/>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084" name="Chart 1083">
            <a:extLst>
              <a:ext uri="{FF2B5EF4-FFF2-40B4-BE49-F238E27FC236}">
                <a16:creationId xmlns:a16="http://schemas.microsoft.com/office/drawing/2014/main" id="{B015EC27-AE2A-CB4A-66BC-6E521502B5D0}"/>
              </a:ext>
            </a:extLst>
          </p:cNvPr>
          <p:cNvGraphicFramePr/>
          <p:nvPr/>
        </p:nvGraphicFramePr>
        <p:xfrm>
          <a:off x="10085380" y="16650292"/>
          <a:ext cx="2169945" cy="2249844"/>
        </p:xfrm>
        <a:graphic>
          <a:graphicData uri="http://schemas.openxmlformats.org/drawingml/2006/chart">
            <c:chart xmlns:c="http://schemas.openxmlformats.org/drawingml/2006/chart" xmlns:r="http://schemas.openxmlformats.org/officeDocument/2006/relationships" r:id="rId18"/>
          </a:graphicData>
        </a:graphic>
      </p:graphicFrame>
      <p:sp>
        <p:nvSpPr>
          <p:cNvPr id="1085" name="TextBox 1084">
            <a:extLst>
              <a:ext uri="{FF2B5EF4-FFF2-40B4-BE49-F238E27FC236}">
                <a16:creationId xmlns:a16="http://schemas.microsoft.com/office/drawing/2014/main" id="{72E699BD-681C-9982-554E-93EC02123957}"/>
              </a:ext>
            </a:extLst>
          </p:cNvPr>
          <p:cNvSpPr txBox="1"/>
          <p:nvPr/>
        </p:nvSpPr>
        <p:spPr>
          <a:xfrm>
            <a:off x="9494138" y="17452048"/>
            <a:ext cx="3352428" cy="646331"/>
          </a:xfrm>
          <a:prstGeom prst="rect">
            <a:avLst/>
          </a:prstGeom>
          <a:noFill/>
        </p:spPr>
        <p:txBody>
          <a:bodyPr wrap="square">
            <a:spAutoFit/>
          </a:bodyPr>
          <a:lstStyle/>
          <a:p>
            <a:pPr algn="ctr"/>
            <a:r>
              <a:rPr lang="en-GB" sz="3600" b="1">
                <a:solidFill>
                  <a:srgbClr val="023459"/>
                </a:solidFill>
                <a:latin typeface="Calibri" panose="020F0502020204030204" pitchFamily="34" charset="0"/>
                <a:ea typeface="Calibri" panose="020F0502020204030204" pitchFamily="34" charset="0"/>
                <a:cs typeface="Calibri" panose="020F0502020204030204" pitchFamily="34" charset="0"/>
              </a:rPr>
              <a:t>1/3</a:t>
            </a:r>
          </a:p>
        </p:txBody>
      </p:sp>
      <p:sp>
        <p:nvSpPr>
          <p:cNvPr id="1086" name="TextBox 1085">
            <a:extLst>
              <a:ext uri="{FF2B5EF4-FFF2-40B4-BE49-F238E27FC236}">
                <a16:creationId xmlns:a16="http://schemas.microsoft.com/office/drawing/2014/main" id="{63ED603E-56C5-82D3-C76B-65FEE3F88467}"/>
              </a:ext>
            </a:extLst>
          </p:cNvPr>
          <p:cNvSpPr txBox="1"/>
          <p:nvPr/>
        </p:nvSpPr>
        <p:spPr>
          <a:xfrm>
            <a:off x="13398733" y="16719932"/>
            <a:ext cx="7926956" cy="6263253"/>
          </a:xfrm>
          <a:prstGeom prst="rect">
            <a:avLst/>
          </a:prstGeom>
          <a:noFill/>
        </p:spPr>
        <p:txBody>
          <a:bodyPr wrap="square">
            <a:spAutoFit/>
          </a:bodyPr>
          <a:lstStyle/>
          <a:p>
            <a:pPr>
              <a:spcAft>
                <a:spcPts val="600"/>
              </a:spcAft>
            </a:pP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Top </a:t>
            </a:r>
            <a:r>
              <a:rPr lang="en-GB" sz="2400" b="1">
                <a:solidFill>
                  <a:srgbClr val="023459"/>
                </a:solidFill>
                <a:latin typeface="Calibri" panose="020F0502020204030204" pitchFamily="34" charset="0"/>
                <a:ea typeface="Calibri" panose="020F0502020204030204" pitchFamily="34" charset="0"/>
                <a:cs typeface="Calibri" panose="020F0502020204030204" pitchFamily="34" charset="0"/>
              </a:rPr>
              <a:t>factors limiting off-island travel</a:t>
            </a: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a:t>
            </a:r>
          </a:p>
          <a:p>
            <a:pPr>
              <a:spcAft>
                <a:spcPts val="600"/>
              </a:spcAft>
            </a:pPr>
            <a:endParaRPr lang="en-GB" sz="2400">
              <a:solidFill>
                <a:srgbClr val="023459"/>
              </a:solidFill>
              <a:latin typeface="Calibri" panose="020F0502020204030204" pitchFamily="34" charset="0"/>
              <a:ea typeface="Calibri" panose="020F0502020204030204" pitchFamily="34" charset="0"/>
              <a:cs typeface="Calibri" panose="020F0502020204030204" pitchFamily="34" charset="0"/>
            </a:endParaRPr>
          </a:p>
          <a:p>
            <a:pPr marL="342900" indent="-342900">
              <a:spcAft>
                <a:spcPts val="600"/>
              </a:spcAft>
              <a:buFont typeface="Arial" panose="020B0604020202020204" pitchFamily="34" charset="0"/>
              <a:buChar char="•"/>
            </a:pP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Ability to </a:t>
            </a:r>
            <a:r>
              <a:rPr lang="en-GB" sz="2400" b="1">
                <a:solidFill>
                  <a:srgbClr val="023459"/>
                </a:solidFill>
                <a:latin typeface="Calibri" panose="020F0502020204030204" pitchFamily="34" charset="0"/>
                <a:ea typeface="Calibri" panose="020F0502020204030204" pitchFamily="34" charset="0"/>
                <a:cs typeface="Calibri" panose="020F0502020204030204" pitchFamily="34" charset="0"/>
              </a:rPr>
              <a:t>book a vehicle onto preferred sailing</a:t>
            </a:r>
          </a:p>
          <a:p>
            <a:pPr marL="342900" indent="-342900">
              <a:spcAft>
                <a:spcPts val="600"/>
              </a:spcAft>
              <a:buFont typeface="Arial" panose="020B0604020202020204" pitchFamily="34" charset="0"/>
              <a:buChar char="•"/>
            </a:pP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The number of </a:t>
            </a:r>
            <a:r>
              <a:rPr lang="en-GB" sz="2400" b="1">
                <a:solidFill>
                  <a:srgbClr val="023459"/>
                </a:solidFill>
                <a:latin typeface="Calibri" panose="020F0502020204030204" pitchFamily="34" charset="0"/>
                <a:ea typeface="Calibri" panose="020F0502020204030204" pitchFamily="34" charset="0"/>
                <a:cs typeface="Calibri" panose="020F0502020204030204" pitchFamily="34" charset="0"/>
              </a:rPr>
              <a:t>service cancellations </a:t>
            </a:r>
          </a:p>
          <a:p>
            <a:pPr marL="342900" indent="-342900">
              <a:spcAft>
                <a:spcPts val="600"/>
              </a:spcAft>
              <a:buFont typeface="Arial" panose="020B0604020202020204" pitchFamily="34" charset="0"/>
              <a:buChar char="•"/>
            </a:pPr>
            <a:r>
              <a:rPr lang="en-GB" sz="2400" b="1">
                <a:solidFill>
                  <a:srgbClr val="023459"/>
                </a:solidFill>
                <a:latin typeface="Calibri" panose="020F0502020204030204" pitchFamily="34" charset="0"/>
                <a:ea typeface="Calibri" panose="020F0502020204030204" pitchFamily="34" charset="0"/>
                <a:cs typeface="Calibri" panose="020F0502020204030204" pitchFamily="34" charset="0"/>
              </a:rPr>
              <a:t>Weekend service frequency</a:t>
            </a:r>
          </a:p>
          <a:p>
            <a:pPr>
              <a:spcAft>
                <a:spcPts val="600"/>
              </a:spcAft>
            </a:pPr>
            <a:endParaRPr lang="en-GB" sz="2400">
              <a:solidFill>
                <a:srgbClr val="023459"/>
              </a:solidFill>
              <a:latin typeface="Calibri" panose="020F0502020204030204" pitchFamily="34" charset="0"/>
              <a:ea typeface="Calibri" panose="020F0502020204030204" pitchFamily="34" charset="0"/>
              <a:cs typeface="Calibri" panose="020F0502020204030204" pitchFamily="34" charset="0"/>
            </a:endParaRPr>
          </a:p>
          <a:p>
            <a:pPr>
              <a:spcAft>
                <a:spcPts val="600"/>
              </a:spcAft>
            </a:pP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Activities which are being </a:t>
            </a:r>
            <a:r>
              <a:rPr lang="en-GB" sz="2400" b="1">
                <a:solidFill>
                  <a:srgbClr val="023459"/>
                </a:solidFill>
                <a:latin typeface="Calibri" panose="020F0502020204030204" pitchFamily="34" charset="0"/>
                <a:ea typeface="Calibri" panose="020F0502020204030204" pitchFamily="34" charset="0"/>
                <a:cs typeface="Calibri" panose="020F0502020204030204" pitchFamily="34" charset="0"/>
              </a:rPr>
              <a:t>missed out on </a:t>
            </a: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include:</a:t>
            </a:r>
          </a:p>
          <a:p>
            <a:pPr>
              <a:spcAft>
                <a:spcPts val="600"/>
              </a:spcAft>
            </a:pPr>
            <a:endParaRPr lang="en-GB" sz="2400">
              <a:solidFill>
                <a:srgbClr val="023459"/>
              </a:solidFill>
              <a:latin typeface="Calibri" panose="020F0502020204030204" pitchFamily="34" charset="0"/>
              <a:ea typeface="Calibri" panose="020F0502020204030204" pitchFamily="34" charset="0"/>
              <a:cs typeface="Calibri" panose="020F0502020204030204" pitchFamily="34" charset="0"/>
            </a:endParaRPr>
          </a:p>
          <a:p>
            <a:pPr marL="342900" indent="-342900">
              <a:spcAft>
                <a:spcPts val="600"/>
              </a:spcAft>
              <a:buFont typeface="Arial" panose="020B0604020202020204" pitchFamily="34" charset="0"/>
              <a:buChar char="•"/>
            </a:pP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Visiting friends and family</a:t>
            </a:r>
          </a:p>
          <a:p>
            <a:pPr marL="342900" indent="-342900">
              <a:spcAft>
                <a:spcPts val="600"/>
              </a:spcAft>
              <a:buFont typeface="Arial" panose="020B0604020202020204" pitchFamily="34" charset="0"/>
              <a:buChar char="•"/>
            </a:pP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Other social activities</a:t>
            </a:r>
          </a:p>
          <a:p>
            <a:pPr marL="342900" indent="-342900">
              <a:spcAft>
                <a:spcPts val="600"/>
              </a:spcAft>
              <a:buFont typeface="Arial" panose="020B0604020202020204" pitchFamily="34" charset="0"/>
              <a:buChar char="•"/>
            </a:pPr>
            <a:r>
              <a:rPr lang="en-GB" sz="2400">
                <a:solidFill>
                  <a:srgbClr val="023459"/>
                </a:solidFill>
                <a:latin typeface="Calibri" panose="020F0502020204030204" pitchFamily="34" charset="0"/>
                <a:ea typeface="Calibri" panose="020F0502020204030204" pitchFamily="34" charset="0"/>
                <a:cs typeface="Calibri" panose="020F0502020204030204" pitchFamily="34" charset="0"/>
              </a:rPr>
              <a:t>Shopping</a:t>
            </a:r>
          </a:p>
          <a:p>
            <a:pPr marL="342900" indent="-342900">
              <a:spcAft>
                <a:spcPts val="600"/>
              </a:spcAft>
              <a:buFont typeface="Arial" panose="020B0604020202020204" pitchFamily="34" charset="0"/>
              <a:buChar char="•"/>
            </a:pPr>
            <a:endParaRPr lang="en-GB" sz="2400">
              <a:solidFill>
                <a:srgbClr val="023459"/>
              </a:solidFill>
              <a:latin typeface="Calibri" panose="020F0502020204030204" pitchFamily="34" charset="0"/>
              <a:ea typeface="Calibri" panose="020F0502020204030204" pitchFamily="34" charset="0"/>
              <a:cs typeface="Calibri" panose="020F0502020204030204" pitchFamily="34" charset="0"/>
            </a:endParaRPr>
          </a:p>
          <a:p>
            <a:pPr marL="342900" indent="-342900">
              <a:spcAft>
                <a:spcPts val="600"/>
              </a:spcAft>
              <a:buFont typeface="Arial" panose="020B0604020202020204" pitchFamily="34" charset="0"/>
              <a:buChar char="•"/>
            </a:pPr>
            <a:endParaRPr lang="en-GB" sz="2400">
              <a:solidFill>
                <a:srgbClr val="023459"/>
              </a:solidFill>
              <a:latin typeface="Calibri" panose="020F0502020204030204" pitchFamily="34" charset="0"/>
              <a:ea typeface="Calibri" panose="020F0502020204030204" pitchFamily="34" charset="0"/>
              <a:cs typeface="Calibri" panose="020F0502020204030204" pitchFamily="34" charset="0"/>
            </a:endParaRPr>
          </a:p>
          <a:p>
            <a:pPr marL="342900" indent="-342900" algn="ctr">
              <a:spcAft>
                <a:spcPts val="600"/>
              </a:spcAft>
              <a:buFont typeface="Arial" panose="020B0604020202020204" pitchFamily="34" charset="0"/>
              <a:buChar char="•"/>
            </a:pPr>
            <a:endParaRPr lang="en-GB" sz="2400">
              <a:solidFill>
                <a:srgbClr val="023459"/>
              </a:solidFill>
              <a:latin typeface="Calibri" panose="020F0502020204030204" pitchFamily="34" charset="0"/>
              <a:ea typeface="Calibri" panose="020F0502020204030204" pitchFamily="34" charset="0"/>
              <a:cs typeface="Calibri" panose="020F0502020204030204" pitchFamily="34" charset="0"/>
            </a:endParaRPr>
          </a:p>
        </p:txBody>
      </p:sp>
      <p:sp>
        <p:nvSpPr>
          <p:cNvPr id="3" name="Left Brace 2">
            <a:extLst>
              <a:ext uri="{FF2B5EF4-FFF2-40B4-BE49-F238E27FC236}">
                <a16:creationId xmlns:a16="http://schemas.microsoft.com/office/drawing/2014/main" id="{5562DD8C-01A6-3C26-78D8-1F790231ACF2}"/>
              </a:ext>
            </a:extLst>
          </p:cNvPr>
          <p:cNvSpPr/>
          <p:nvPr/>
        </p:nvSpPr>
        <p:spPr>
          <a:xfrm>
            <a:off x="4460286" y="3830545"/>
            <a:ext cx="509624" cy="4441705"/>
          </a:xfrm>
          <a:custGeom>
            <a:avLst/>
            <a:gdLst>
              <a:gd name="connsiteX0" fmla="*/ 509624 w 509624"/>
              <a:gd name="connsiteY0" fmla="*/ 4441705 h 4441705"/>
              <a:gd name="connsiteX1" fmla="*/ 254812 w 509624"/>
              <a:gd name="connsiteY1" fmla="*/ 4399238 h 4441705"/>
              <a:gd name="connsiteX2" fmla="*/ 254812 w 509624"/>
              <a:gd name="connsiteY2" fmla="*/ 3825314 h 4441705"/>
              <a:gd name="connsiteX3" fmla="*/ 254812 w 509624"/>
              <a:gd name="connsiteY3" fmla="*/ 3273896 h 4441705"/>
              <a:gd name="connsiteX4" fmla="*/ 0 w 509624"/>
              <a:gd name="connsiteY4" fmla="*/ 3231429 h 4441705"/>
              <a:gd name="connsiteX5" fmla="*/ 254812 w 509624"/>
              <a:gd name="connsiteY5" fmla="*/ 3188962 h 4441705"/>
              <a:gd name="connsiteX6" fmla="*/ 254812 w 509624"/>
              <a:gd name="connsiteY6" fmla="*/ 2758941 h 4441705"/>
              <a:gd name="connsiteX7" fmla="*/ 254812 w 509624"/>
              <a:gd name="connsiteY7" fmla="*/ 2171595 h 4441705"/>
              <a:gd name="connsiteX8" fmla="*/ 254812 w 509624"/>
              <a:gd name="connsiteY8" fmla="*/ 1647179 h 4441705"/>
              <a:gd name="connsiteX9" fmla="*/ 254812 w 509624"/>
              <a:gd name="connsiteY9" fmla="*/ 1217158 h 4441705"/>
              <a:gd name="connsiteX10" fmla="*/ 254812 w 509624"/>
              <a:gd name="connsiteY10" fmla="*/ 724208 h 4441705"/>
              <a:gd name="connsiteX11" fmla="*/ 254812 w 509624"/>
              <a:gd name="connsiteY11" fmla="*/ 42467 h 4441705"/>
              <a:gd name="connsiteX12" fmla="*/ 509624 w 509624"/>
              <a:gd name="connsiteY12" fmla="*/ 0 h 4441705"/>
              <a:gd name="connsiteX13" fmla="*/ 509624 w 509624"/>
              <a:gd name="connsiteY13" fmla="*/ 510796 h 4441705"/>
              <a:gd name="connsiteX14" fmla="*/ 509624 w 509624"/>
              <a:gd name="connsiteY14" fmla="*/ 1066009 h 4441705"/>
              <a:gd name="connsiteX15" fmla="*/ 509624 w 509624"/>
              <a:gd name="connsiteY15" fmla="*/ 1532388 h 4441705"/>
              <a:gd name="connsiteX16" fmla="*/ 509624 w 509624"/>
              <a:gd name="connsiteY16" fmla="*/ 1998767 h 4441705"/>
              <a:gd name="connsiteX17" fmla="*/ 509624 w 509624"/>
              <a:gd name="connsiteY17" fmla="*/ 2598397 h 4441705"/>
              <a:gd name="connsiteX18" fmla="*/ 509624 w 509624"/>
              <a:gd name="connsiteY18" fmla="*/ 3153611 h 4441705"/>
              <a:gd name="connsiteX19" fmla="*/ 509624 w 509624"/>
              <a:gd name="connsiteY19" fmla="*/ 3797658 h 4441705"/>
              <a:gd name="connsiteX20" fmla="*/ 509624 w 509624"/>
              <a:gd name="connsiteY20" fmla="*/ 4441705 h 4441705"/>
              <a:gd name="connsiteX0" fmla="*/ 509624 w 509624"/>
              <a:gd name="connsiteY0" fmla="*/ 4441705 h 4441705"/>
              <a:gd name="connsiteX1" fmla="*/ 254812 w 509624"/>
              <a:gd name="connsiteY1" fmla="*/ 4399238 h 4441705"/>
              <a:gd name="connsiteX2" fmla="*/ 254812 w 509624"/>
              <a:gd name="connsiteY2" fmla="*/ 3825314 h 4441705"/>
              <a:gd name="connsiteX3" fmla="*/ 254812 w 509624"/>
              <a:gd name="connsiteY3" fmla="*/ 3273896 h 4441705"/>
              <a:gd name="connsiteX4" fmla="*/ 0 w 509624"/>
              <a:gd name="connsiteY4" fmla="*/ 3231429 h 4441705"/>
              <a:gd name="connsiteX5" fmla="*/ 254812 w 509624"/>
              <a:gd name="connsiteY5" fmla="*/ 3188962 h 4441705"/>
              <a:gd name="connsiteX6" fmla="*/ 254812 w 509624"/>
              <a:gd name="connsiteY6" fmla="*/ 2633081 h 4441705"/>
              <a:gd name="connsiteX7" fmla="*/ 254812 w 509624"/>
              <a:gd name="connsiteY7" fmla="*/ 2203060 h 4441705"/>
              <a:gd name="connsiteX8" fmla="*/ 254812 w 509624"/>
              <a:gd name="connsiteY8" fmla="*/ 1615715 h 4441705"/>
              <a:gd name="connsiteX9" fmla="*/ 254812 w 509624"/>
              <a:gd name="connsiteY9" fmla="*/ 1059834 h 4441705"/>
              <a:gd name="connsiteX10" fmla="*/ 254812 w 509624"/>
              <a:gd name="connsiteY10" fmla="*/ 42467 h 4441705"/>
              <a:gd name="connsiteX11" fmla="*/ 509624 w 509624"/>
              <a:gd name="connsiteY11" fmla="*/ 0 h 444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624" h="4441705" stroke="0" extrusionOk="0">
                <a:moveTo>
                  <a:pt x="509624" y="4441705"/>
                </a:moveTo>
                <a:cubicBezTo>
                  <a:pt x="364344" y="4438520"/>
                  <a:pt x="253200" y="4423224"/>
                  <a:pt x="254812" y="4399238"/>
                </a:cubicBezTo>
                <a:cubicBezTo>
                  <a:pt x="213149" y="4223942"/>
                  <a:pt x="280369" y="4055415"/>
                  <a:pt x="254812" y="3825314"/>
                </a:cubicBezTo>
                <a:cubicBezTo>
                  <a:pt x="229255" y="3595213"/>
                  <a:pt x="263543" y="3525761"/>
                  <a:pt x="254812" y="3273896"/>
                </a:cubicBezTo>
                <a:cubicBezTo>
                  <a:pt x="235955" y="3243048"/>
                  <a:pt x="127878" y="3221239"/>
                  <a:pt x="0" y="3231429"/>
                </a:cubicBezTo>
                <a:cubicBezTo>
                  <a:pt x="141426" y="3230412"/>
                  <a:pt x="251790" y="3214967"/>
                  <a:pt x="254812" y="3188962"/>
                </a:cubicBezTo>
                <a:cubicBezTo>
                  <a:pt x="205782" y="3078887"/>
                  <a:pt x="274895" y="2895377"/>
                  <a:pt x="254812" y="2758941"/>
                </a:cubicBezTo>
                <a:cubicBezTo>
                  <a:pt x="234729" y="2622505"/>
                  <a:pt x="269316" y="2296221"/>
                  <a:pt x="254812" y="2171595"/>
                </a:cubicBezTo>
                <a:cubicBezTo>
                  <a:pt x="240308" y="2046969"/>
                  <a:pt x="298437" y="1770068"/>
                  <a:pt x="254812" y="1647179"/>
                </a:cubicBezTo>
                <a:cubicBezTo>
                  <a:pt x="211187" y="1524290"/>
                  <a:pt x="305778" y="1424949"/>
                  <a:pt x="254812" y="1217158"/>
                </a:cubicBezTo>
                <a:cubicBezTo>
                  <a:pt x="203846" y="1009367"/>
                  <a:pt x="285636" y="909373"/>
                  <a:pt x="254812" y="724208"/>
                </a:cubicBezTo>
                <a:cubicBezTo>
                  <a:pt x="223988" y="539043"/>
                  <a:pt x="307169" y="248141"/>
                  <a:pt x="254812" y="42467"/>
                </a:cubicBezTo>
                <a:cubicBezTo>
                  <a:pt x="269068" y="32697"/>
                  <a:pt x="356707" y="-2504"/>
                  <a:pt x="509624" y="0"/>
                </a:cubicBezTo>
                <a:cubicBezTo>
                  <a:pt x="520148" y="160288"/>
                  <a:pt x="460820" y="354003"/>
                  <a:pt x="509624" y="510796"/>
                </a:cubicBezTo>
                <a:cubicBezTo>
                  <a:pt x="558428" y="667589"/>
                  <a:pt x="482194" y="907790"/>
                  <a:pt x="509624" y="1066009"/>
                </a:cubicBezTo>
                <a:cubicBezTo>
                  <a:pt x="537054" y="1224228"/>
                  <a:pt x="457045" y="1419536"/>
                  <a:pt x="509624" y="1532388"/>
                </a:cubicBezTo>
                <a:cubicBezTo>
                  <a:pt x="562203" y="1645240"/>
                  <a:pt x="485921" y="1806910"/>
                  <a:pt x="509624" y="1998767"/>
                </a:cubicBezTo>
                <a:cubicBezTo>
                  <a:pt x="533327" y="2190624"/>
                  <a:pt x="485379" y="2346117"/>
                  <a:pt x="509624" y="2598397"/>
                </a:cubicBezTo>
                <a:cubicBezTo>
                  <a:pt x="533869" y="2850677"/>
                  <a:pt x="505272" y="2978930"/>
                  <a:pt x="509624" y="3153611"/>
                </a:cubicBezTo>
                <a:cubicBezTo>
                  <a:pt x="513976" y="3328292"/>
                  <a:pt x="486040" y="3500091"/>
                  <a:pt x="509624" y="3797658"/>
                </a:cubicBezTo>
                <a:cubicBezTo>
                  <a:pt x="533208" y="4095225"/>
                  <a:pt x="486151" y="4229517"/>
                  <a:pt x="509624" y="4441705"/>
                </a:cubicBezTo>
                <a:close/>
              </a:path>
              <a:path w="509624" h="4441705" fill="none" extrusionOk="0">
                <a:moveTo>
                  <a:pt x="509624" y="4441705"/>
                </a:moveTo>
                <a:cubicBezTo>
                  <a:pt x="366677" y="4446889"/>
                  <a:pt x="254431" y="4427451"/>
                  <a:pt x="254812" y="4399238"/>
                </a:cubicBezTo>
                <a:cubicBezTo>
                  <a:pt x="192671" y="4279754"/>
                  <a:pt x="297434" y="3949055"/>
                  <a:pt x="254812" y="3825314"/>
                </a:cubicBezTo>
                <a:cubicBezTo>
                  <a:pt x="212190" y="3701573"/>
                  <a:pt x="299537" y="3392076"/>
                  <a:pt x="254812" y="3273896"/>
                </a:cubicBezTo>
                <a:cubicBezTo>
                  <a:pt x="260669" y="3251183"/>
                  <a:pt x="124731" y="3217404"/>
                  <a:pt x="0" y="3231429"/>
                </a:cubicBezTo>
                <a:cubicBezTo>
                  <a:pt x="141562" y="3229587"/>
                  <a:pt x="252508" y="3209548"/>
                  <a:pt x="254812" y="3188962"/>
                </a:cubicBezTo>
                <a:cubicBezTo>
                  <a:pt x="221270" y="3044726"/>
                  <a:pt x="271733" y="2807061"/>
                  <a:pt x="254812" y="2633081"/>
                </a:cubicBezTo>
                <a:cubicBezTo>
                  <a:pt x="237891" y="2459101"/>
                  <a:pt x="287351" y="2388851"/>
                  <a:pt x="254812" y="2203060"/>
                </a:cubicBezTo>
                <a:cubicBezTo>
                  <a:pt x="222273" y="2017269"/>
                  <a:pt x="271102" y="1888844"/>
                  <a:pt x="254812" y="1615715"/>
                </a:cubicBezTo>
                <a:cubicBezTo>
                  <a:pt x="238522" y="1342586"/>
                  <a:pt x="259911" y="1334710"/>
                  <a:pt x="254812" y="1059834"/>
                </a:cubicBezTo>
                <a:cubicBezTo>
                  <a:pt x="249713" y="784958"/>
                  <a:pt x="262711" y="408494"/>
                  <a:pt x="254812" y="42467"/>
                </a:cubicBezTo>
                <a:cubicBezTo>
                  <a:pt x="242312" y="5314"/>
                  <a:pt x="381084" y="-14018"/>
                  <a:pt x="509624" y="0"/>
                </a:cubicBezTo>
              </a:path>
              <a:path w="509624" h="4441705" fill="none" stroke="0" extrusionOk="0">
                <a:moveTo>
                  <a:pt x="509624" y="4441705"/>
                </a:moveTo>
                <a:cubicBezTo>
                  <a:pt x="366853" y="4441887"/>
                  <a:pt x="252265" y="4424230"/>
                  <a:pt x="254812" y="4399238"/>
                </a:cubicBezTo>
                <a:cubicBezTo>
                  <a:pt x="205463" y="4290765"/>
                  <a:pt x="308443" y="4057544"/>
                  <a:pt x="254812" y="3859074"/>
                </a:cubicBezTo>
                <a:cubicBezTo>
                  <a:pt x="201181" y="3660604"/>
                  <a:pt x="305605" y="3531384"/>
                  <a:pt x="254812" y="3273896"/>
                </a:cubicBezTo>
                <a:cubicBezTo>
                  <a:pt x="261975" y="3271363"/>
                  <a:pt x="151398" y="3242879"/>
                  <a:pt x="0" y="3231429"/>
                </a:cubicBezTo>
                <a:cubicBezTo>
                  <a:pt x="133955" y="3232827"/>
                  <a:pt x="251660" y="3209017"/>
                  <a:pt x="254812" y="3188962"/>
                </a:cubicBezTo>
                <a:cubicBezTo>
                  <a:pt x="193771" y="2963422"/>
                  <a:pt x="286420" y="2789439"/>
                  <a:pt x="254812" y="2633081"/>
                </a:cubicBezTo>
                <a:cubicBezTo>
                  <a:pt x="223204" y="2476723"/>
                  <a:pt x="257500" y="2288397"/>
                  <a:pt x="254812" y="2045735"/>
                </a:cubicBezTo>
                <a:cubicBezTo>
                  <a:pt x="252124" y="1803073"/>
                  <a:pt x="260546" y="1797250"/>
                  <a:pt x="254812" y="1615715"/>
                </a:cubicBezTo>
                <a:cubicBezTo>
                  <a:pt x="249078" y="1434180"/>
                  <a:pt x="265438" y="1384326"/>
                  <a:pt x="254812" y="1185694"/>
                </a:cubicBezTo>
                <a:cubicBezTo>
                  <a:pt x="244186" y="987062"/>
                  <a:pt x="312124" y="923192"/>
                  <a:pt x="254812" y="661278"/>
                </a:cubicBezTo>
                <a:cubicBezTo>
                  <a:pt x="197500" y="399364"/>
                  <a:pt x="326909" y="228386"/>
                  <a:pt x="254812" y="42467"/>
                </a:cubicBezTo>
                <a:cubicBezTo>
                  <a:pt x="250350" y="14771"/>
                  <a:pt x="396636" y="1027"/>
                  <a:pt x="509624" y="0"/>
                </a:cubicBezTo>
              </a:path>
            </a:pathLst>
          </a:custGeom>
          <a:ln w="19050">
            <a:solidFill>
              <a:srgbClr val="023459"/>
            </a:solidFill>
            <a:extLst>
              <a:ext uri="{C807C97D-BFC1-408E-A445-0C87EB9F89A2}">
                <ask:lineSketchStyleProps xmlns:ask="http://schemas.microsoft.com/office/drawing/2018/sketchyshapes" sd="390222382">
                  <a:prstGeom prst="leftBrace">
                    <a:avLst>
                      <a:gd name="adj1" fmla="val 8333"/>
                      <a:gd name="adj2" fmla="val 72752"/>
                    </a:avLst>
                  </a:prstGeom>
                  <ask:type>
                    <ask:lineSketchScribbl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Rectangle 4">
            <a:extLst>
              <a:ext uri="{FF2B5EF4-FFF2-40B4-BE49-F238E27FC236}">
                <a16:creationId xmlns:a16="http://schemas.microsoft.com/office/drawing/2014/main" id="{A8C20850-B59C-93AC-ED40-524CDE1097B3}"/>
              </a:ext>
            </a:extLst>
          </p:cNvPr>
          <p:cNvSpPr/>
          <p:nvPr/>
        </p:nvSpPr>
        <p:spPr>
          <a:xfrm>
            <a:off x="624344" y="450134"/>
            <a:ext cx="20112583" cy="2446112"/>
          </a:xfrm>
          <a:prstGeom prst="rect">
            <a:avLst/>
          </a:prstGeom>
          <a:solidFill>
            <a:srgbClr val="023459"/>
          </a:solidFill>
          <a:ln>
            <a:solidFill>
              <a:srgbClr val="005C6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6E04C998-40B9-1DC2-BB2A-903A6C03A1B6}"/>
              </a:ext>
            </a:extLst>
          </p:cNvPr>
          <p:cNvSpPr txBox="1"/>
          <p:nvPr/>
        </p:nvSpPr>
        <p:spPr>
          <a:xfrm>
            <a:off x="766954" y="453760"/>
            <a:ext cx="19667431" cy="2616101"/>
          </a:xfrm>
          <a:prstGeom prst="rect">
            <a:avLst/>
          </a:prstGeom>
          <a:noFill/>
        </p:spPr>
        <p:txBody>
          <a:bodyPr wrap="square" rtlCol="0" anchor="ctr">
            <a:spAutoFit/>
          </a:bodyPr>
          <a:lstStyle/>
          <a:p>
            <a:pPr algn="ctr">
              <a:spcBef>
                <a:spcPts val="1200"/>
              </a:spcBef>
              <a:spcAft>
                <a:spcPts val="1200"/>
              </a:spcAft>
            </a:pPr>
            <a:r>
              <a:rPr lang="en-GB" sz="7200" b="1">
                <a:solidFill>
                  <a:schemeClr val="bg1"/>
                </a:solidFill>
                <a:latin typeface="Source Sans Pro" panose="020B0503030403020204" pitchFamily="34" charset="0"/>
                <a:ea typeface="Source Sans Pro" panose="020B0503030403020204" pitchFamily="34" charset="0"/>
              </a:rPr>
              <a:t>Resident Survey Headlines </a:t>
            </a:r>
          </a:p>
          <a:p>
            <a:pPr algn="ctr">
              <a:spcBef>
                <a:spcPts val="1200"/>
              </a:spcBef>
              <a:spcAft>
                <a:spcPts val="1200"/>
              </a:spcAft>
            </a:pPr>
            <a:r>
              <a:rPr lang="en-GB" sz="7200" b="1">
                <a:solidFill>
                  <a:schemeClr val="bg1"/>
                </a:solidFill>
                <a:latin typeface="Source Sans Pro" panose="020B0503030403020204" pitchFamily="34" charset="0"/>
                <a:ea typeface="Source Sans Pro" panose="020B0503030403020204" pitchFamily="34" charset="0"/>
              </a:rPr>
              <a:t>All Island Residents</a:t>
            </a:r>
          </a:p>
        </p:txBody>
      </p:sp>
    </p:spTree>
    <p:extLst>
      <p:ext uri="{BB962C8B-B14F-4D97-AF65-F5344CB8AC3E}">
        <p14:creationId xmlns:p14="http://schemas.microsoft.com/office/powerpoint/2010/main" val="3005652808"/>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tantec">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92066b1-2441-4382-ae2c-d35ceefee1b9">
      <Terms xmlns="http://schemas.microsoft.com/office/infopath/2007/PartnerControls"/>
    </lcf76f155ced4ddcb4097134ff3c332f>
    <TaxCatchAll xmlns="074b755a-03e7-43f9-ba59-e88718b6f85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4C29B674BEADF418E06965D1C784938" ma:contentTypeVersion="11" ma:contentTypeDescription="Create a new document." ma:contentTypeScope="" ma:versionID="25a394a7abc1cca8a7893b62a539e387">
  <xsd:schema xmlns:xsd="http://www.w3.org/2001/XMLSchema" xmlns:xs="http://www.w3.org/2001/XMLSchema" xmlns:p="http://schemas.microsoft.com/office/2006/metadata/properties" xmlns:ns2="592066b1-2441-4382-ae2c-d35ceefee1b9" xmlns:ns3="074b755a-03e7-43f9-ba59-e88718b6f858" targetNamespace="http://schemas.microsoft.com/office/2006/metadata/properties" ma:root="true" ma:fieldsID="739153d77ed76b8a827c8fdd5796fdbe" ns2:_="" ns3:_="">
    <xsd:import namespace="592066b1-2441-4382-ae2c-d35ceefee1b9"/>
    <xsd:import namespace="074b755a-03e7-43f9-ba59-e88718b6f85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2066b1-2441-4382-ae2c-d35ceefee1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e207be7-fb2c-4f25-b21b-ed1f2a5b3bf2"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4b755a-03e7-43f9-ba59-e88718b6f85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53c0529-dccc-4ed5-bbda-82afa563a8d1}" ma:internalName="TaxCatchAll" ma:showField="CatchAllData" ma:web="074b755a-03e7-43f9-ba59-e88718b6f8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28D4B8-04B5-4A63-BCF2-D33F3508A086}">
  <ds:schemaRefs>
    <ds:schemaRef ds:uri="074b755a-03e7-43f9-ba59-e88718b6f858"/>
    <ds:schemaRef ds:uri="592066b1-2441-4382-ae2c-d35ceefee1b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8C998FE-26EC-4456-BEF3-2215DFFDA85F}">
  <ds:schemaRefs>
    <ds:schemaRef ds:uri="074b755a-03e7-43f9-ba59-e88718b6f858"/>
    <ds:schemaRef ds:uri="592066b1-2441-4382-ae2c-d35ceefee1b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24B04CE-2B3F-4031-B377-85D2AEC59F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Application>Microsoft Office PowerPoint</Application>
  <PresentationFormat>Custom</PresentationFormat>
  <Slides>13</Slides>
  <Notes>12</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Buffham, Hannah</dc:creator>
  <cp:revision>1</cp:revision>
  <cp:lastPrinted>2025-02-06T13:39:51Z</cp:lastPrinted>
  <dcterms:created xsi:type="dcterms:W3CDTF">2025-01-21T14:56:26Z</dcterms:created>
  <dcterms:modified xsi:type="dcterms:W3CDTF">2025-02-26T14:41:05Z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0x01010074C29B674BEADF418E06965D1C784938</vt:lpwstr>
  </property>
  <property fmtid="{D5CDD505-2E9C-101B-9397-08002B2CF9AE}" pid="3" name="MediaServiceImageTags">
    <vt:lpwstr/>
  </property>
</Properties>
</file>