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7" r:id="rId5"/>
    <p:sldId id="256" r:id="rId6"/>
    <p:sldId id="260" r:id="rId7"/>
    <p:sldId id="268" r:id="rId8"/>
    <p:sldId id="271" r:id="rId9"/>
    <p:sldId id="261" r:id="rId10"/>
    <p:sldId id="269" r:id="rId11"/>
    <p:sldId id="262" r:id="rId12"/>
    <p:sldId id="263" r:id="rId13"/>
    <p:sldId id="270" r:id="rId14"/>
    <p:sldId id="276" r:id="rId15"/>
    <p:sldId id="273" r:id="rId16"/>
    <p:sldId id="265" r:id="rId17"/>
    <p:sldId id="272" r:id="rId18"/>
    <p:sldId id="278" r:id="rId19"/>
  </p:sldIdLst>
  <p:sldSz cx="21383625" cy="30275213"/>
  <p:notesSz cx="20929600" cy="29819600"/>
  <p:defaultTextStyle>
    <a:defPPr>
      <a:defRPr lang="en-US"/>
    </a:defPPr>
    <a:lvl1pPr marL="0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484B32-F7A7-7782-5E17-A825C2CDFA1D}" name="Buffham, Hannah" initials="HB" userId="S::Hannah.Buffham@stantec.com::910f1e7b-b566-4b2b-a725-b6e0c819d131" providerId="AD"/>
  <p188:author id="{43CA0E54-A757-3239-FA0E-E01F43D15D02}" name="Leitham, Scott" initials="SL" userId="S::scott.leitham@stantec.com::dece16a9-b24f-4f9b-a2c1-c98ce238db3f" providerId="AD"/>
  <p188:author id="{DA041359-0586-2088-71A8-F77D3FF71473}" name="louise.shearer2@shetland.gov.uk" initials="lo" userId="S::urn:spo:guest#louise.shearer2@shetland.gov.uk::" providerId="AD"/>
  <p188:author id="{7890EBB5-25D6-9A50-6F23-34B0F7C659CE}" name="Osborne, Emelia" initials="EO" userId="S::Emelia.Osborne@stantec.com::692f36d1-4edc-4b82-a1c7-94f97a6ce11a" providerId="AD"/>
  <p188:author id="{17BD67C6-0E61-4CEA-A9B0-920B17DBC1ED}" name="Canning, Stephen" initials="SC" userId="S::stephen.canning@stantec.com::c8bba697-6076-44ff-8fa2-fbb70c93cd38" providerId="AD"/>
  <p188:author id="{52160BE7-1301-2843-1812-DA9FBFC3978E}" name="Garcia Torres, Cesar" initials="CG" userId="S::Cesar.GarciaTorres@stantec.com::1a5073ff-4dc0-4e39-b050-fc57ec759d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BBE1FD"/>
    <a:srgbClr val="B3DDF2"/>
    <a:srgbClr val="023459"/>
    <a:srgbClr val="009DD9"/>
    <a:srgbClr val="005C6E"/>
    <a:srgbClr val="FF0066"/>
    <a:srgbClr val="FAD59E"/>
    <a:srgbClr val="9966FF"/>
    <a:srgbClr val="005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86C56-6FD4-2984-7110-DD12DFE8CB76}" v="371" dt="2025-02-25T17:32:02.118"/>
    <p1510:client id="{0A235DDA-6E0C-4BFA-BE7F-B485D001E453}" v="62" dt="2025-02-26T11:45:20.290"/>
    <p1510:client id="{0DC93917-26F3-4693-9333-87603F2C4F10}" v="127" dt="2025-02-26T13:31:42.960"/>
    <p1510:client id="{FDA8D4BA-9D5E-4BCF-B56B-951EFC96E288}" v="214" dt="2025-02-26T13:52:17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9536"/>
        <p:guide pos="673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I-VFPS-001\PROJECTS$\332611491%20Shetland%20Inter%20Island%20Transport%20Connectivity%20Study\03%20DELIVERABLES\01%20ENGAGEMENT\04%20SURVEYS\Survey%20Results\Data%20Analysis\WhalsayAnalysi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I-VFPS-001\PROJECTS$\332611491%20Shetland%20Inter%20Island%20Transport%20Connectivity%20Study\03%20DELIVERABLES\01%20ENGAGEMENT\04%20SURVEYS\Survey%20Results\Data%20Analysis\ComparrisonQuestions%20-%20Al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8004985975716"/>
          <c:y val="1.3308134425430902E-2"/>
          <c:w val="0.86418635711249592"/>
          <c:h val="0.62818970250789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Population</c:v>
                </c:pt>
              </c:strCache>
            </c:strRef>
          </c:tx>
          <c:spPr>
            <a:solidFill>
              <a:srgbClr val="023459"/>
            </a:solidFill>
            <a:ln w="69850">
              <a:solidFill>
                <a:srgbClr val="E9E9E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Professional, Scientific and Technical Services</c:v>
                </c:pt>
                <c:pt idx="1">
                  <c:v>Construction </c:v>
                </c:pt>
                <c:pt idx="2">
                  <c:v>Arts, Entertainment &amp; Recreation </c:v>
                </c:pt>
                <c:pt idx="3">
                  <c:v>Manufacturing</c:v>
                </c:pt>
                <c:pt idx="4">
                  <c:v>Public Admin, Defence &amp; Social Security </c:v>
                </c:pt>
                <c:pt idx="5">
                  <c:v>Wholesale and Retail trade; Repair of Motor Vehicles</c:v>
                </c:pt>
                <c:pt idx="6">
                  <c:v>Education </c:v>
                </c:pt>
                <c:pt idx="7">
                  <c:v>Transport and Storage</c:v>
                </c:pt>
                <c:pt idx="8">
                  <c:v>Health and Social Work </c:v>
                </c:pt>
                <c:pt idx="9">
                  <c:v>Agriculture, Forestry, Fishing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2.5000000000000001E-2</c:v>
                </c:pt>
                <c:pt idx="1">
                  <c:v>0.04</c:v>
                </c:pt>
                <c:pt idx="2">
                  <c:v>0.04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0.13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8-4568-8783-819D21D4DE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832820000"/>
        <c:axId val="611654448"/>
      </c:barChart>
      <c:catAx>
        <c:axId val="183282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654448"/>
        <c:crosses val="autoZero"/>
        <c:auto val="1"/>
        <c:lblAlgn val="ctr"/>
        <c:lblOffset val="100"/>
        <c:noMultiLvlLbl val="0"/>
      </c:catAx>
      <c:valAx>
        <c:axId val="611654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328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7914815786461E-2"/>
          <c:y val="2.7957147958221421E-2"/>
          <c:w val="0.90679759767004631"/>
          <c:h val="0.853415661972502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Individual Sailings Operating to Timetable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Sheet1!$B$2:$B$13</c:f>
              <c:numCache>
                <c:formatCode>0%;\-0%;0%</c:formatCode>
                <c:ptCount val="12"/>
                <c:pt idx="0">
                  <c:v>0.92</c:v>
                </c:pt>
                <c:pt idx="1">
                  <c:v>0.98</c:v>
                </c:pt>
                <c:pt idx="2">
                  <c:v>0.97</c:v>
                </c:pt>
                <c:pt idx="3">
                  <c:v>0.97</c:v>
                </c:pt>
                <c:pt idx="4">
                  <c:v>0.98</c:v>
                </c:pt>
                <c:pt idx="5">
                  <c:v>0.98</c:v>
                </c:pt>
                <c:pt idx="6">
                  <c:v>0.99</c:v>
                </c:pt>
                <c:pt idx="7">
                  <c:v>0.86</c:v>
                </c:pt>
                <c:pt idx="8">
                  <c:v>0.94</c:v>
                </c:pt>
                <c:pt idx="9">
                  <c:v>0.98</c:v>
                </c:pt>
                <c:pt idx="10">
                  <c:v>0.96</c:v>
                </c:pt>
                <c:pt idx="11">
                  <c:v>0.97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2A-4CDD-A1F5-533A454D6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Days Operating to Timetable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0800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Sheet1!$C$2:$C$13</c:f>
              <c:numCache>
                <c:formatCode>0%;\-0%;0%</c:formatCode>
                <c:ptCount val="12"/>
                <c:pt idx="0">
                  <c:v>0.79</c:v>
                </c:pt>
                <c:pt idx="1">
                  <c:v>0.81</c:v>
                </c:pt>
                <c:pt idx="2">
                  <c:v>0.85</c:v>
                </c:pt>
                <c:pt idx="3">
                  <c:v>0.64</c:v>
                </c:pt>
                <c:pt idx="4">
                  <c:v>0.88</c:v>
                </c:pt>
                <c:pt idx="5">
                  <c:v>0.86</c:v>
                </c:pt>
                <c:pt idx="6">
                  <c:v>0.92</c:v>
                </c:pt>
                <c:pt idx="7">
                  <c:v>0.67</c:v>
                </c:pt>
                <c:pt idx="8">
                  <c:v>0.79</c:v>
                </c:pt>
                <c:pt idx="9">
                  <c:v>0.87</c:v>
                </c:pt>
                <c:pt idx="10">
                  <c:v>0.8</c:v>
                </c:pt>
                <c:pt idx="11">
                  <c:v>0.77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2A-4CDD-A1F5-533A454D6895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1128392992"/>
        <c:axId val="1128395392"/>
      </c:scatterChart>
      <c:valAx>
        <c:axId val="1128392992"/>
        <c:scaling>
          <c:orientation val="minMax"/>
          <c:max val="2024"/>
          <c:min val="201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28395392"/>
        <c:crosses val="autoZero"/>
        <c:crossBetween val="midCat"/>
        <c:majorUnit val="1"/>
      </c:valAx>
      <c:valAx>
        <c:axId val="1128395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\-0%;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28392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9007916180378"/>
          <c:y val="0"/>
          <c:w val="0.67317581947517691"/>
          <c:h val="0.916070849805283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5-4950-94C9-2C492FC6FF0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0-496A-A51D-0382C6144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Island Residents</c:v>
                </c:pt>
                <c:pt idx="1">
                  <c:v>Mainland Residents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5-4950-94C9-2C492FC6FF0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5E-4422-A9FE-F655C9C5918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ED-4D9D-9246-142DD0CAFF3E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D-4D9D-9246-142DD0CAF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D-4DAD-90FC-D44869DF4E8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D-4DAD-90FC-D44869DF4E8E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D-4DAD-90FC-D44869DF4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D-478E-8F1F-5C1D65EA5D6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D-478E-8F1F-5C1D65EA5D6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D-478E-8F1F-5C1D65EA5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2-42E0-A38E-A07DCA4A4FB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2-42E0-A38E-A07DCA4A4FBD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C2-42E0-A38E-A07DCA4A4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67-4E0A-A668-D2A5FE85DA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67-4E0A-A668-D2A5FE85DAC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67-4E0A-A668-D2A5FE85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9F-4EC4-B88A-136E8809AB5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9F-4EC4-B88A-136E8809AB56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0.33300000000000002</c:v>
                </c:pt>
                <c:pt idx="1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9F-4EC4-B88A-136E8809A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64-40F9-AF9B-2771261DC6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64-40F9-AF9B-2771261DC6EE}"/>
              </c:ext>
            </c:extLst>
          </c:dPt>
          <c:cat>
            <c:strRef>
              <c:f>Sheet1!$A$2:$A$3</c:f>
              <c:strCache>
                <c:ptCount val="2"/>
                <c:pt idx="0">
                  <c:v>Yell</c:v>
                </c:pt>
                <c:pt idx="1">
                  <c:v>Whalsay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0.33300000000000002</c:v>
                </c:pt>
                <c:pt idx="1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64-40F9-AF9B-2771261DC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84081444933626E-2"/>
          <c:y val="0.13166165701483232"/>
          <c:w val="0.81452150756454911"/>
          <c:h val="0.833876981868995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32-488B-B41A-092FF12F8E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ACC-4A0C-A888-F1911B0300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C-4A0C-A888-F1911B0300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C-4A0C-A888-F1911B03001D}"/>
              </c:ext>
            </c:extLst>
          </c:dPt>
          <c:dLbls>
            <c:dLbl>
              <c:idx val="0"/>
              <c:layout>
                <c:manualLayout>
                  <c:x val="0.20266921844613373"/>
                  <c:y val="2.34681901581609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88471331801444"/>
                      <c:h val="0.114958042264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32-488B-B41A-092FF12F8E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ACC-4A0C-A888-F1911B03001D}"/>
                </c:ext>
              </c:extLst>
            </c:dLbl>
            <c:dLbl>
              <c:idx val="2"/>
              <c:layout>
                <c:manualLayout>
                  <c:x val="-0.12457205769854776"/>
                  <c:y val="6.29123175029119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CC-4A0C-A888-F1911B03001D}"/>
                </c:ext>
              </c:extLst>
            </c:dLbl>
            <c:dLbl>
              <c:idx val="3"/>
              <c:layout>
                <c:manualLayout>
                  <c:x val="-2.5125908090221083E-2"/>
                  <c:y val="7.359198659801613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6033580666357"/>
                      <c:h val="0.14301042445208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CC-4A0C-A888-F1911B030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Sheet2!$B$57:$B$61</c:f>
              <c:strCache>
                <c:ptCount val="4"/>
                <c:pt idx="0">
                  <c:v>I never travel with a vehicle</c:v>
                </c:pt>
                <c:pt idx="1">
                  <c:v>Yes, for all or nearly all the sailings that I make</c:v>
                </c:pt>
                <c:pt idx="2">
                  <c:v>Yes, sometimes - for certain regular sailings during the day / week</c:v>
                </c:pt>
                <c:pt idx="3">
                  <c:v>Yes, sometimes - on an ad-hoc basis</c:v>
                </c:pt>
              </c:strCache>
              <c:extLst/>
            </c:strRef>
          </c:cat>
          <c:val>
            <c:numRef>
              <c:f>Sheet2!$D$57:$D$61</c:f>
              <c:numCache>
                <c:formatCode>0%</c:formatCode>
                <c:ptCount val="4"/>
                <c:pt idx="0">
                  <c:v>1.2578616352201259E-2</c:v>
                </c:pt>
                <c:pt idx="1">
                  <c:v>0.89937106918238996</c:v>
                </c:pt>
                <c:pt idx="2">
                  <c:v>3.7735849056603772E-2</c:v>
                </c:pt>
                <c:pt idx="3">
                  <c:v>5.0314465408805034E-2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ACC-4A0C-A888-F1911B0300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 16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24-403F-80FD-6D3DA718D3C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624-403F-80FD-6D3DA718D3C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624-403F-80FD-6D3DA718D3C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624-403F-80FD-6D3DA718D3C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624-403F-80FD-6D3DA718D3C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624-403F-80FD-6D3DA718D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Whalsay 2011</c:v>
                </c:pt>
                <c:pt idx="1">
                  <c:v>Whalsay 2022</c:v>
                </c:pt>
                <c:pt idx="2">
                  <c:v>Shetland Mainland 2011</c:v>
                </c:pt>
                <c:pt idx="3">
                  <c:v>Shetland Mainland 2022</c:v>
                </c:pt>
                <c:pt idx="4">
                  <c:v>Other Shetland Islands 2011</c:v>
                </c:pt>
                <c:pt idx="5">
                  <c:v>Other Shetland Islands 2022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</c:v>
                </c:pt>
                <c:pt idx="1">
                  <c:v>0.18</c:v>
                </c:pt>
                <c:pt idx="2">
                  <c:v>0.2</c:v>
                </c:pt>
                <c:pt idx="3">
                  <c:v>0.19</c:v>
                </c:pt>
                <c:pt idx="4">
                  <c:v>0.15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4-403F-80FD-6D3DA718D3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16-64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24-403F-80FD-6D3DA718D3C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24-403F-80FD-6D3DA718D3C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24-403F-80FD-6D3DA718D3C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624-403F-80FD-6D3DA718D3C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24-403F-80FD-6D3DA718D3C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624-403F-80FD-6D3DA718D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Whalsay 2011</c:v>
                </c:pt>
                <c:pt idx="1">
                  <c:v>Whalsay 2022</c:v>
                </c:pt>
                <c:pt idx="2">
                  <c:v>Shetland Mainland 2011</c:v>
                </c:pt>
                <c:pt idx="3">
                  <c:v>Shetland Mainland 2022</c:v>
                </c:pt>
                <c:pt idx="4">
                  <c:v>Other Shetland Islands 2011</c:v>
                </c:pt>
                <c:pt idx="5">
                  <c:v>Other Shetland Islands 2022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0.57999999999999996</c:v>
                </c:pt>
                <c:pt idx="1">
                  <c:v>0.55000000000000004</c:v>
                </c:pt>
                <c:pt idx="2">
                  <c:v>0.65</c:v>
                </c:pt>
                <c:pt idx="3">
                  <c:v>0.61</c:v>
                </c:pt>
                <c:pt idx="4">
                  <c:v>0.56999999999999995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4-403F-80FD-6D3DA718D3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 64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24-403F-80FD-6D3DA718D3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24-403F-80FD-6D3DA718D3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24-403F-80FD-6D3DA718D3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624-403F-80FD-6D3DA718D3C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24-403F-80FD-6D3DA718D3C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24-403F-80FD-6D3DA718D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Whalsay 2011</c:v>
                </c:pt>
                <c:pt idx="1">
                  <c:v>Whalsay 2022</c:v>
                </c:pt>
                <c:pt idx="2">
                  <c:v>Shetland Mainland 2011</c:v>
                </c:pt>
                <c:pt idx="3">
                  <c:v>Shetland Mainland 2022</c:v>
                </c:pt>
                <c:pt idx="4">
                  <c:v>Other Shetland Islands 2011</c:v>
                </c:pt>
                <c:pt idx="5">
                  <c:v>Other Shetland Islands 2022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0.22</c:v>
                </c:pt>
                <c:pt idx="1">
                  <c:v>0.27</c:v>
                </c:pt>
                <c:pt idx="2">
                  <c:v>0.15</c:v>
                </c:pt>
                <c:pt idx="3">
                  <c:v>0.21</c:v>
                </c:pt>
                <c:pt idx="4">
                  <c:v>0.28000000000000003</c:v>
                </c:pt>
                <c:pt idx="5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4-403F-80FD-6D3DA718D3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7487951"/>
        <c:axId val="1767485551"/>
      </c:barChart>
      <c:catAx>
        <c:axId val="176748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767485551"/>
        <c:crosses val="autoZero"/>
        <c:auto val="1"/>
        <c:lblAlgn val="ctr"/>
        <c:lblOffset val="100"/>
        <c:noMultiLvlLbl val="0"/>
      </c:catAx>
      <c:valAx>
        <c:axId val="1767485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674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4508685667226"/>
          <c:y val="4.1480340756542611E-2"/>
          <c:w val="0.46392856121460491"/>
          <c:h val="0.854992764878680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Res_Questions!$B$3</c:f>
              <c:strCache>
                <c:ptCount val="1"/>
                <c:pt idx="0">
                  <c:v>I travel off-island as much as I need to, and my day-to-day activities are not unduly impacted by the current ferry service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Res_Questions!$I$2:$M$2</c:f>
              <c:strCache>
                <c:ptCount val="1"/>
                <c:pt idx="0">
                  <c:v>Whalsay</c:v>
                </c:pt>
              </c:strCache>
              <c:extLst/>
            </c:strRef>
          </c:cat>
          <c:val>
            <c:numRef>
              <c:f>Res_Questions!$I$3:$M$3</c:f>
              <c:numCache>
                <c:formatCode>0%</c:formatCode>
                <c:ptCount val="1"/>
                <c:pt idx="0">
                  <c:v>0.32075471698113206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7CA-46B6-82A8-193082C67C9C}"/>
            </c:ext>
          </c:extLst>
        </c:ser>
        <c:ser>
          <c:idx val="1"/>
          <c:order val="1"/>
          <c:tx>
            <c:strRef>
              <c:f>Res_Questions!$B$4</c:f>
              <c:strCache>
                <c:ptCount val="1"/>
                <c:pt idx="0">
                  <c:v>I travel off-island as much as I need to, but my day-to-day activities are negatively impacted by the current ferry service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Res_Questions!$I$2:$M$2</c:f>
              <c:strCache>
                <c:ptCount val="1"/>
                <c:pt idx="0">
                  <c:v>Whalsay</c:v>
                </c:pt>
              </c:strCache>
              <c:extLst/>
            </c:strRef>
          </c:cat>
          <c:val>
            <c:numRef>
              <c:f>Res_Questions!$I$4:$M$4</c:f>
              <c:numCache>
                <c:formatCode>0%</c:formatCode>
                <c:ptCount val="1"/>
                <c:pt idx="0">
                  <c:v>0.37106918238993708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7CA-46B6-82A8-193082C67C9C}"/>
            </c:ext>
          </c:extLst>
        </c:ser>
        <c:ser>
          <c:idx val="2"/>
          <c:order val="2"/>
          <c:tx>
            <c:strRef>
              <c:f>Res_Questions!$B$5</c:f>
              <c:strCache>
                <c:ptCount val="1"/>
                <c:pt idx="0">
                  <c:v>I travel off-island less often than I would like, and this has a negative impact on the things I’d like to do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Res_Questions!$I$2:$M$2</c:f>
              <c:strCache>
                <c:ptCount val="1"/>
                <c:pt idx="0">
                  <c:v>Whalsay</c:v>
                </c:pt>
              </c:strCache>
              <c:extLst/>
            </c:strRef>
          </c:cat>
          <c:val>
            <c:numRef>
              <c:f>Res_Questions!$I$5:$M$5</c:f>
              <c:numCache>
                <c:formatCode>0%</c:formatCode>
                <c:ptCount val="1"/>
                <c:pt idx="0">
                  <c:v>0.3081761006289308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7CA-46B6-82A8-193082C67C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axId val="65734207"/>
        <c:axId val="65742367"/>
      </c:barChart>
      <c:catAx>
        <c:axId val="65734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742367"/>
        <c:crosses val="autoZero"/>
        <c:auto val="1"/>
        <c:lblAlgn val="ctr"/>
        <c:lblOffset val="100"/>
        <c:noMultiLvlLbl val="0"/>
      </c:catAx>
      <c:valAx>
        <c:axId val="6574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73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6795264344307"/>
          <c:y val="0.14671555319208487"/>
          <c:w val="0.37732047356556936"/>
          <c:h val="0.75327082030524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1-4F0A-AE92-4885F15D53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1-4F0A-AE92-4885F15D53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1-4F0A-AE92-4885F15D53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1-4F0A-AE92-4885F15D53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01-4F0A-AE92-4885F15D53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Sheet2!$B$3:$B$14</c:f>
              <c:strCache>
                <c:ptCount val="5"/>
                <c:pt idx="0">
                  <c:v>Not in employment</c:v>
                </c:pt>
                <c:pt idx="1">
                  <c:v>Shetland Mainland</c:v>
                </c:pt>
                <c:pt idx="2">
                  <c:v>Whalsay</c:v>
                </c:pt>
                <c:pt idx="3">
                  <c:v>Offshore</c:v>
                </c:pt>
                <c:pt idx="4">
                  <c:v>Other</c:v>
                </c:pt>
              </c:strCache>
              <c:extLst/>
            </c:strRef>
          </c:cat>
          <c:val>
            <c:numRef>
              <c:f>Sheet2!$D$3:$D$14</c:f>
              <c:numCache>
                <c:formatCode>0%</c:formatCode>
                <c:ptCount val="5"/>
                <c:pt idx="0">
                  <c:v>0.14465408805031446</c:v>
                </c:pt>
                <c:pt idx="1">
                  <c:v>0.36477987421383645</c:v>
                </c:pt>
                <c:pt idx="2">
                  <c:v>0.31446540880503143</c:v>
                </c:pt>
                <c:pt idx="3">
                  <c:v>8.8050314465408799E-2</c:v>
                </c:pt>
                <c:pt idx="4">
                  <c:v>8.8050314465408799E-2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E01-4F0A-AE92-4885F15D5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62865387135792"/>
          <c:y val="2.8423448755187229E-2"/>
          <c:w val="0.45829212063657132"/>
          <c:h val="0.89739969187923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Other</c:v>
                </c:pt>
                <c:pt idx="1">
                  <c:v>Commuting to/from place of education/training and not returning on the same day</c:v>
                </c:pt>
                <c:pt idx="2">
                  <c:v>Leisure/sport - spectating</c:v>
                </c:pt>
                <c:pt idx="3">
                  <c:v>Commuting to/from place of education/training and returning on the same day</c:v>
                </c:pt>
                <c:pt idx="4">
                  <c:v>Health visit</c:v>
                </c:pt>
                <c:pt idx="5">
                  <c:v>Social/entertainment</c:v>
                </c:pt>
                <c:pt idx="6">
                  <c:v>Leisure/sport - participation</c:v>
                </c:pt>
                <c:pt idx="7">
                  <c:v>Personal business</c:v>
                </c:pt>
                <c:pt idx="8">
                  <c:v>Work-related business</c:v>
                </c:pt>
                <c:pt idx="9">
                  <c:v>Visiting friends &amp; relatives</c:v>
                </c:pt>
                <c:pt idx="10">
                  <c:v>Commuting to/from place of work and not returning on the same day</c:v>
                </c:pt>
                <c:pt idx="11">
                  <c:v>Shopping</c:v>
                </c:pt>
                <c:pt idx="12">
                  <c:v>Commuting to/from place of work and returning on the same day</c:v>
                </c:pt>
                <c:pt idx="13">
                  <c:v>A combination of reasons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1.2578616352201259E-2</c:v>
                </c:pt>
                <c:pt idx="1">
                  <c:v>6.2893081761006293E-3</c:v>
                </c:pt>
                <c:pt idx="2">
                  <c:v>6.2893081761006293E-3</c:v>
                </c:pt>
                <c:pt idx="3">
                  <c:v>1.2578616352201259E-2</c:v>
                </c:pt>
                <c:pt idx="4">
                  <c:v>1.2578616352201259E-2</c:v>
                </c:pt>
                <c:pt idx="5">
                  <c:v>1.8867924528301886E-2</c:v>
                </c:pt>
                <c:pt idx="6">
                  <c:v>2.5157232704402517E-2</c:v>
                </c:pt>
                <c:pt idx="7">
                  <c:v>2.5157232704402517E-2</c:v>
                </c:pt>
                <c:pt idx="8">
                  <c:v>3.1446540880503145E-2</c:v>
                </c:pt>
                <c:pt idx="9">
                  <c:v>6.2893081761006289E-2</c:v>
                </c:pt>
                <c:pt idx="10">
                  <c:v>7.5471698113207544E-2</c:v>
                </c:pt>
                <c:pt idx="11">
                  <c:v>8.8050314465408799E-2</c:v>
                </c:pt>
                <c:pt idx="12">
                  <c:v>0.28301886792452829</c:v>
                </c:pt>
                <c:pt idx="13">
                  <c:v>0.33962264150943394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9-451B-A88B-C70CD4282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041803136"/>
        <c:axId val="1041784416"/>
      </c:barChart>
      <c:catAx>
        <c:axId val="104180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41784416"/>
        <c:crosses val="autoZero"/>
        <c:auto val="1"/>
        <c:lblAlgn val="ctr"/>
        <c:lblOffset val="100"/>
        <c:noMultiLvlLbl val="0"/>
      </c:catAx>
      <c:valAx>
        <c:axId val="1041784416"/>
        <c:scaling>
          <c:orientation val="minMax"/>
          <c:max val="0.35000000000000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8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Analysis!$I$209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42-4F46-B810-8FB68890CC1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42-4F46-B810-8FB68890C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Analysis!$B$210:$B$216</c:f>
              <c:strCache>
                <c:ptCount val="7"/>
                <c:pt idx="0">
                  <c:v>Not travel at all</c:v>
                </c:pt>
                <c:pt idx="1">
                  <c:v>Travel on a different day</c:v>
                </c:pt>
                <c:pt idx="2">
                  <c:v>Travel on a later/earlier sailing on the same day</c:v>
                </c:pt>
                <c:pt idx="3">
                  <c:v>Travel on the originally planned sailing as a car share</c:v>
                </c:pt>
                <c:pt idx="4">
                  <c:v>Travel on the originally planned sailing as a foot passenger</c:v>
                </c:pt>
                <c:pt idx="5">
                  <c:v>Wait in unbooked queue and hope there is space</c:v>
                </c:pt>
                <c:pt idx="6">
                  <c:v>Other</c:v>
                </c:pt>
              </c:strCache>
            </c:strRef>
          </c:cat>
          <c:val>
            <c:numRef>
              <c:f>Analysis!$I$210:$I$216</c:f>
              <c:numCache>
                <c:formatCode>0%</c:formatCode>
                <c:ptCount val="7"/>
                <c:pt idx="0">
                  <c:v>7.0063694267515922E-2</c:v>
                </c:pt>
                <c:pt idx="1">
                  <c:v>3.1847133757961783E-2</c:v>
                </c:pt>
                <c:pt idx="2">
                  <c:v>0.14012738853503184</c:v>
                </c:pt>
                <c:pt idx="3">
                  <c:v>0</c:v>
                </c:pt>
                <c:pt idx="4">
                  <c:v>1.2738853503184714E-2</c:v>
                </c:pt>
                <c:pt idx="5">
                  <c:v>0.21019108280254778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2-4F46-B810-8FB68890CC19}"/>
            </c:ext>
          </c:extLst>
        </c:ser>
        <c:ser>
          <c:idx val="1"/>
          <c:order val="1"/>
          <c:tx>
            <c:strRef>
              <c:f>Analysis!$J$209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Analysis!$B$210:$B$216</c:f>
              <c:strCache>
                <c:ptCount val="7"/>
                <c:pt idx="0">
                  <c:v>Not travel at all</c:v>
                </c:pt>
                <c:pt idx="1">
                  <c:v>Travel on a different day</c:v>
                </c:pt>
                <c:pt idx="2">
                  <c:v>Travel on a later/earlier sailing on the same day</c:v>
                </c:pt>
                <c:pt idx="3">
                  <c:v>Travel on the originally planned sailing as a car share</c:v>
                </c:pt>
                <c:pt idx="4">
                  <c:v>Travel on the originally planned sailing as a foot passenger</c:v>
                </c:pt>
                <c:pt idx="5">
                  <c:v>Wait in unbooked queue and hope there is space</c:v>
                </c:pt>
                <c:pt idx="6">
                  <c:v>Other</c:v>
                </c:pt>
              </c:strCache>
            </c:strRef>
          </c:cat>
          <c:val>
            <c:numRef>
              <c:f>Analysis!$J$210:$J$216</c:f>
              <c:numCache>
                <c:formatCode>0%</c:formatCode>
                <c:ptCount val="7"/>
                <c:pt idx="0">
                  <c:v>0.11464968152866242</c:v>
                </c:pt>
                <c:pt idx="1">
                  <c:v>5.7324840764331211E-2</c:v>
                </c:pt>
                <c:pt idx="2">
                  <c:v>0.50318471337579618</c:v>
                </c:pt>
                <c:pt idx="3">
                  <c:v>6.369426751592357E-3</c:v>
                </c:pt>
                <c:pt idx="4">
                  <c:v>5.0955414012738856E-2</c:v>
                </c:pt>
                <c:pt idx="5">
                  <c:v>0.40127388535031849</c:v>
                </c:pt>
                <c:pt idx="6">
                  <c:v>2.5477707006369428E-2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2-4F46-B810-8FB68890CC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23609520"/>
        <c:axId val="2236100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Analysis!$K$209</c15:sqref>
                        </c15:formulaRef>
                      </c:ext>
                    </c:extLst>
                    <c:strCache>
                      <c:ptCount val="1"/>
                      <c:pt idx="0">
                        <c:v>Sometimes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Analysis!$B$210:$B$216</c15:sqref>
                        </c15:formulaRef>
                      </c:ext>
                    </c:extLst>
                    <c:strCache>
                      <c:ptCount val="7"/>
                      <c:pt idx="0">
                        <c:v>Not travel at all</c:v>
                      </c:pt>
                      <c:pt idx="1">
                        <c:v>Travel on a different day</c:v>
                      </c:pt>
                      <c:pt idx="2">
                        <c:v>Travel on a later/earlier sailing on the same day</c:v>
                      </c:pt>
                      <c:pt idx="3">
                        <c:v>Travel on the originally planned sailing as a car share</c:v>
                      </c:pt>
                      <c:pt idx="4">
                        <c:v>Travel on the originally planned sailing as a foot passenger</c:v>
                      </c:pt>
                      <c:pt idx="5">
                        <c:v>Wait in unbooked queue and hope there is space</c:v>
                      </c:pt>
                      <c:pt idx="6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Analysis!$K$210:$K$216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0.49681528662420382</c:v>
                      </c:pt>
                      <c:pt idx="1">
                        <c:v>0.62420382165605093</c:v>
                      </c:pt>
                      <c:pt idx="2">
                        <c:v>0.31847133757961782</c:v>
                      </c:pt>
                      <c:pt idx="3">
                        <c:v>0.27388535031847133</c:v>
                      </c:pt>
                      <c:pt idx="4">
                        <c:v>0.3503184713375796</c:v>
                      </c:pt>
                      <c:pt idx="5">
                        <c:v>0.35668789808917195</c:v>
                      </c:pt>
                      <c:pt idx="6">
                        <c:v>6.3694267515923567E-2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642-4F46-B810-8FB68890CC1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Analysis!$L$209</c15:sqref>
                        </c15:formulaRef>
                      </c:ext>
                    </c:extLst>
                    <c:strCache>
                      <c:ptCount val="1"/>
                      <c:pt idx="0">
                        <c:v>Never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Analysis!$B$210:$B$216</c15:sqref>
                        </c15:formulaRef>
                      </c:ext>
                    </c:extLst>
                    <c:strCache>
                      <c:ptCount val="7"/>
                      <c:pt idx="0">
                        <c:v>Not travel at all</c:v>
                      </c:pt>
                      <c:pt idx="1">
                        <c:v>Travel on a different day</c:v>
                      </c:pt>
                      <c:pt idx="2">
                        <c:v>Travel on a later/earlier sailing on the same day</c:v>
                      </c:pt>
                      <c:pt idx="3">
                        <c:v>Travel on the originally planned sailing as a car share</c:v>
                      </c:pt>
                      <c:pt idx="4">
                        <c:v>Travel on the originally planned sailing as a foot passenger</c:v>
                      </c:pt>
                      <c:pt idx="5">
                        <c:v>Wait in unbooked queue and hope there is space</c:v>
                      </c:pt>
                      <c:pt idx="6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Analysis!$L$210:$L$216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0.31847133757961782</c:v>
                      </c:pt>
                      <c:pt idx="1">
                        <c:v>0.28662420382165604</c:v>
                      </c:pt>
                      <c:pt idx="2">
                        <c:v>3.8216560509554139E-2</c:v>
                      </c:pt>
                      <c:pt idx="3">
                        <c:v>0.71974522292993626</c:v>
                      </c:pt>
                      <c:pt idx="4">
                        <c:v>0.5859872611464968</c:v>
                      </c:pt>
                      <c:pt idx="5">
                        <c:v>3.1847133757961783E-2</c:v>
                      </c:pt>
                      <c:pt idx="6">
                        <c:v>0.91082802547770703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642-4F46-B810-8FB68890CC19}"/>
                  </c:ext>
                </c:extLst>
              </c15:ser>
            </c15:filteredBarSeries>
          </c:ext>
        </c:extLst>
      </c:barChart>
      <c:catAx>
        <c:axId val="22360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23610000"/>
        <c:crosses val="autoZero"/>
        <c:auto val="1"/>
        <c:lblAlgn val="ctr"/>
        <c:lblOffset val="100"/>
        <c:noMultiLvlLbl val="0"/>
      </c:catAx>
      <c:valAx>
        <c:axId val="223610000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2360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5400000" vert="horz"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PowerPoint]Analysis'!$B$230:$B$235</c:f>
              <c:strCache>
                <c:ptCount val="6"/>
                <c:pt idx="0">
                  <c:v>None, I always book</c:v>
                </c:pt>
                <c:pt idx="1">
                  <c:v>None, I've always been able to get on the first ferry</c:v>
                </c:pt>
                <c:pt idx="2">
                  <c:v>Once</c:v>
                </c:pt>
                <c:pt idx="3">
                  <c:v>2-3 times</c:v>
                </c:pt>
                <c:pt idx="4">
                  <c:v>4-5 times</c:v>
                </c:pt>
                <c:pt idx="5">
                  <c:v>More than 5 times</c:v>
                </c:pt>
              </c:strCache>
            </c:strRef>
          </c:cat>
          <c:val>
            <c:numRef>
              <c:f>'[Chart in Microsoft PowerPoint]Analysis'!$D$230:$D$235</c:f>
              <c:numCache>
                <c:formatCode>0%</c:formatCode>
                <c:ptCount val="6"/>
                <c:pt idx="0">
                  <c:v>0.19745222929936307</c:v>
                </c:pt>
                <c:pt idx="1">
                  <c:v>3.1847133757961783E-2</c:v>
                </c:pt>
                <c:pt idx="2">
                  <c:v>0.17197452229299362</c:v>
                </c:pt>
                <c:pt idx="3">
                  <c:v>0.38853503184713378</c:v>
                </c:pt>
                <c:pt idx="4">
                  <c:v>8.9171974522292988E-2</c:v>
                </c:pt>
                <c:pt idx="5">
                  <c:v>0.12101910828025478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2-463A-A8ED-2976CE7641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546912"/>
        <c:axId val="467549312"/>
      </c:barChart>
      <c:catAx>
        <c:axId val="4675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67549312"/>
        <c:crosses val="autoZero"/>
        <c:auto val="1"/>
        <c:lblAlgn val="ctr"/>
        <c:lblOffset val="100"/>
        <c:noMultiLvlLbl val="0"/>
      </c:catAx>
      <c:valAx>
        <c:axId val="46754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6754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Scotland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1.5078723081488214E-2"/>
                  <c:y val="-4.5583641127471611E-2"/>
                </c:manualLayout>
              </c:layout>
              <c:tx>
                <c:rich>
                  <a:bodyPr/>
                  <a:lstStyle/>
                  <a:p>
                    <a:fld id="{5CB0B6A1-B237-40AC-865A-80614B2AAD50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AAD-4F3C-9285-37DBB5EA2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101</c:v>
                </c:pt>
                <c:pt idx="3">
                  <c:v>105</c:v>
                </c:pt>
                <c:pt idx="4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AD-4F3C-9285-37DBB5EA26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Shetland Mainland</c:v>
                </c:pt>
              </c:strCache>
            </c:strRef>
          </c:tx>
          <c:spPr>
            <a:ln w="50800" cap="rnd">
              <a:solidFill>
                <a:srgbClr val="CC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C00CC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5517839060980055E-2"/>
                  <c:y val="6.9662484076151207E-2"/>
                </c:manualLayout>
              </c:layout>
              <c:tx>
                <c:rich>
                  <a:bodyPr/>
                  <a:lstStyle/>
                  <a:p>
                    <a:fld id="{1E178F4D-A504-4A85-B404-071239574C56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AD-4F3C-9285-37DBB5EA2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106</c:v>
                </c:pt>
                <c:pt idx="4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AD-4F3C-9285-37DBB5EA26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Whalsay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4.6396071019963736E-3"/>
                  <c:y val="4.9966172835418016E-2"/>
                </c:manualLayout>
              </c:layout>
              <c:tx>
                <c:rich>
                  <a:bodyPr/>
                  <a:lstStyle/>
                  <a:p>
                    <a:fld id="{13A2187A-E737-4048-9207-0CEFF444C55F}" type="SERIESNAME">
                      <a:rPr lang="en-US" smtClean="0"/>
                      <a:pPr/>
                      <a:t>[SERIES NAME]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AAD-4F3C-9285-37DBB5EA2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100</c:v>
                </c:pt>
                <c:pt idx="1">
                  <c:v>102</c:v>
                </c:pt>
                <c:pt idx="2">
                  <c:v>101</c:v>
                </c:pt>
                <c:pt idx="3">
                  <c:v>104</c:v>
                </c:pt>
                <c:pt idx="4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AD-4F3C-9285-37DBB5EA26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Isles excluding Whalsay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4-402E-81FD-8651C347B9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4-402E-81FD-8651C347B9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4-402E-81FD-8651C347B9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74-402E-81FD-8651C347B923}"/>
                </c:ext>
              </c:extLst>
            </c:dLbl>
            <c:dLbl>
              <c:idx val="4"/>
              <c:layout>
                <c:manualLayout>
                  <c:x val="-6.9594106529947304E-3"/>
                  <c:y val="7.0785411516842187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Other Shetland</a:t>
                    </a:r>
                    <a:r>
                      <a:rPr lang="en-US" sz="1400" baseline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Islands</a:t>
                    </a:r>
                    <a:endParaRPr lang="en-US" sz="1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374-402E-81FD-8651C347B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2022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100</c:v>
                </c:pt>
                <c:pt idx="1">
                  <c:v>93</c:v>
                </c:pt>
                <c:pt idx="2">
                  <c:v>78</c:v>
                </c:pt>
                <c:pt idx="3">
                  <c:v>73</c:v>
                </c:pt>
                <c:pt idx="4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4-402E-81FD-8651C347B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738559"/>
        <c:axId val="1459534320"/>
      </c:lineChart>
      <c:catAx>
        <c:axId val="138073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59534320"/>
        <c:crosses val="autoZero"/>
        <c:auto val="1"/>
        <c:lblAlgn val="ctr"/>
        <c:lblOffset val="100"/>
        <c:noMultiLvlLbl val="0"/>
      </c:catAx>
      <c:valAx>
        <c:axId val="1459534320"/>
        <c:scaling>
          <c:orientation val="minMax"/>
          <c:max val="11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1981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8073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Operating Days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  <c:pt idx="3">
                  <c:v>366</c:v>
                </c:pt>
                <c:pt idx="4">
                  <c:v>365</c:v>
                </c:pt>
                <c:pt idx="5">
                  <c:v>365</c:v>
                </c:pt>
                <c:pt idx="6">
                  <c:v>365</c:v>
                </c:pt>
                <c:pt idx="7">
                  <c:v>366</c:v>
                </c:pt>
                <c:pt idx="8">
                  <c:v>365</c:v>
                </c:pt>
                <c:pt idx="9">
                  <c:v>365</c:v>
                </c:pt>
                <c:pt idx="10">
                  <c:v>365</c:v>
                </c:pt>
                <c:pt idx="11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B-4EC6-B6A6-1A1B31717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Days with a Vidlin Diversion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99</c:v>
                </c:pt>
                <c:pt idx="1">
                  <c:v>169</c:v>
                </c:pt>
                <c:pt idx="2">
                  <c:v>143</c:v>
                </c:pt>
                <c:pt idx="3">
                  <c:v>137</c:v>
                </c:pt>
                <c:pt idx="4">
                  <c:v>115</c:v>
                </c:pt>
                <c:pt idx="5">
                  <c:v>170</c:v>
                </c:pt>
                <c:pt idx="6">
                  <c:v>119</c:v>
                </c:pt>
                <c:pt idx="7">
                  <c:v>119</c:v>
                </c:pt>
                <c:pt idx="8">
                  <c:v>119</c:v>
                </c:pt>
                <c:pt idx="9">
                  <c:v>142</c:v>
                </c:pt>
                <c:pt idx="10">
                  <c:v>133</c:v>
                </c:pt>
                <c:pt idx="1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B-4EC6-B6A6-1A1B31717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993513967"/>
        <c:axId val="993519247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Days with Vidlin Diversion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0.27</c:v>
                </c:pt>
                <c:pt idx="1">
                  <c:v>0.46</c:v>
                </c:pt>
                <c:pt idx="2">
                  <c:v>0.39</c:v>
                </c:pt>
                <c:pt idx="3">
                  <c:v>0.37</c:v>
                </c:pt>
                <c:pt idx="4">
                  <c:v>0.32</c:v>
                </c:pt>
                <c:pt idx="5">
                  <c:v>0.47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0.39</c:v>
                </c:pt>
                <c:pt idx="10">
                  <c:v>0.36</c:v>
                </c:pt>
                <c:pt idx="11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EB-4EC6-B6A6-1A1B31717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528367"/>
        <c:axId val="993522127"/>
      </c:lineChart>
      <c:catAx>
        <c:axId val="99351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3519247"/>
        <c:crosses val="autoZero"/>
        <c:auto val="1"/>
        <c:lblAlgn val="ctr"/>
        <c:lblOffset val="100"/>
        <c:noMultiLvlLbl val="0"/>
      </c:catAx>
      <c:valAx>
        <c:axId val="993519247"/>
        <c:scaling>
          <c:orientation val="minMax"/>
          <c:max val="3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3513967"/>
        <c:crosses val="autoZero"/>
        <c:crossBetween val="between"/>
      </c:valAx>
      <c:valAx>
        <c:axId val="993522127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3528367"/>
        <c:crosses val="max"/>
        <c:crossBetween val="between"/>
      </c:valAx>
      <c:catAx>
        <c:axId val="993528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352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Sailings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6131</c:v>
                </c:pt>
                <c:pt idx="1">
                  <c:v>5852</c:v>
                </c:pt>
                <c:pt idx="2">
                  <c:v>5834</c:v>
                </c:pt>
                <c:pt idx="3">
                  <c:v>5864</c:v>
                </c:pt>
                <c:pt idx="4">
                  <c:v>5821</c:v>
                </c:pt>
                <c:pt idx="5">
                  <c:v>5827</c:v>
                </c:pt>
                <c:pt idx="6">
                  <c:v>5801</c:v>
                </c:pt>
                <c:pt idx="7">
                  <c:v>5778</c:v>
                </c:pt>
                <c:pt idx="8">
                  <c:v>5880</c:v>
                </c:pt>
                <c:pt idx="9">
                  <c:v>5929</c:v>
                </c:pt>
                <c:pt idx="10">
                  <c:v>6271</c:v>
                </c:pt>
                <c:pt idx="11">
                  <c:v>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3-4EB8-9990-2C94B99744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Sailings (Whalsay - Vidlin)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190</c:v>
                </c:pt>
                <c:pt idx="1">
                  <c:v>1128</c:v>
                </c:pt>
                <c:pt idx="2">
                  <c:v>455</c:v>
                </c:pt>
                <c:pt idx="3">
                  <c:v>385</c:v>
                </c:pt>
                <c:pt idx="4">
                  <c:v>339</c:v>
                </c:pt>
                <c:pt idx="5">
                  <c:v>901</c:v>
                </c:pt>
                <c:pt idx="6">
                  <c:v>442</c:v>
                </c:pt>
                <c:pt idx="7">
                  <c:v>579</c:v>
                </c:pt>
                <c:pt idx="8">
                  <c:v>515</c:v>
                </c:pt>
                <c:pt idx="9">
                  <c:v>691</c:v>
                </c:pt>
                <c:pt idx="10">
                  <c:v>506</c:v>
                </c:pt>
                <c:pt idx="11">
                  <c:v>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3-4EB8-9990-2C94B9974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993513967"/>
        <c:axId val="993519247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Sailings Diverted to Vidlin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0.03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0.15</c:v>
                </c:pt>
                <c:pt idx="6">
                  <c:v>0.08</c:v>
                </c:pt>
                <c:pt idx="7">
                  <c:v>0.1</c:v>
                </c:pt>
                <c:pt idx="8">
                  <c:v>0.09</c:v>
                </c:pt>
                <c:pt idx="9">
                  <c:v>0.12</c:v>
                </c:pt>
                <c:pt idx="10">
                  <c:v>0.08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63-4EB8-9990-2C94B9974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528367"/>
        <c:axId val="993522127"/>
      </c:lineChart>
      <c:catAx>
        <c:axId val="99351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3519247"/>
        <c:crosses val="autoZero"/>
        <c:auto val="1"/>
        <c:lblAlgn val="ctr"/>
        <c:lblOffset val="100"/>
        <c:noMultiLvlLbl val="0"/>
      </c:catAx>
      <c:valAx>
        <c:axId val="993519247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3513967"/>
        <c:crosses val="autoZero"/>
        <c:crossBetween val="between"/>
      </c:valAx>
      <c:valAx>
        <c:axId val="993522127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93528367"/>
        <c:crosses val="max"/>
        <c:crossBetween val="between"/>
      </c:valAx>
      <c:catAx>
        <c:axId val="993528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352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704</c:v>
                </c:pt>
                <c:pt idx="1">
                  <c:v>640</c:v>
                </c:pt>
                <c:pt idx="2">
                  <c:v>364</c:v>
                </c:pt>
                <c:pt idx="3">
                  <c:v>473</c:v>
                </c:pt>
                <c:pt idx="4">
                  <c:v>543</c:v>
                </c:pt>
                <c:pt idx="5">
                  <c:v>505</c:v>
                </c:pt>
                <c:pt idx="6">
                  <c:v>587</c:v>
                </c:pt>
                <c:pt idx="7">
                  <c:v>485</c:v>
                </c:pt>
                <c:pt idx="8">
                  <c:v>307</c:v>
                </c:pt>
                <c:pt idx="9">
                  <c:v>721</c:v>
                </c:pt>
                <c:pt idx="10">
                  <c:v>1097</c:v>
                </c:pt>
                <c:pt idx="11">
                  <c:v>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F-4E21-8265-E8521D6D93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Fivla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F-4E21-8265-E8521D6D93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Geira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2">
                  <c:v>8</c:v>
                </c:pt>
                <c:pt idx="3">
                  <c:v>3</c:v>
                </c:pt>
                <c:pt idx="9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0F-4E21-8265-E8521D6D93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Hendra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3647</c:v>
                </c:pt>
                <c:pt idx="1">
                  <c:v>3622</c:v>
                </c:pt>
                <c:pt idx="2">
                  <c:v>3367</c:v>
                </c:pt>
                <c:pt idx="3">
                  <c:v>3530</c:v>
                </c:pt>
                <c:pt idx="4">
                  <c:v>3317</c:v>
                </c:pt>
                <c:pt idx="5">
                  <c:v>3420</c:v>
                </c:pt>
                <c:pt idx="6">
                  <c:v>3354</c:v>
                </c:pt>
                <c:pt idx="7">
                  <c:v>3635</c:v>
                </c:pt>
                <c:pt idx="8">
                  <c:v>3581</c:v>
                </c:pt>
                <c:pt idx="9">
                  <c:v>3467</c:v>
                </c:pt>
                <c:pt idx="10">
                  <c:v>3715</c:v>
                </c:pt>
                <c:pt idx="11">
                  <c:v>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0F-4E21-8265-E8521D6D93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Linga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6359</c:v>
                </c:pt>
                <c:pt idx="1">
                  <c:v>6700</c:v>
                </c:pt>
                <c:pt idx="2">
                  <c:v>7155</c:v>
                </c:pt>
                <c:pt idx="3">
                  <c:v>6965</c:v>
                </c:pt>
                <c:pt idx="4">
                  <c:v>7119</c:v>
                </c:pt>
                <c:pt idx="5">
                  <c:v>7111</c:v>
                </c:pt>
                <c:pt idx="6">
                  <c:v>7405</c:v>
                </c:pt>
                <c:pt idx="7">
                  <c:v>5822</c:v>
                </c:pt>
                <c:pt idx="8">
                  <c:v>7067</c:v>
                </c:pt>
                <c:pt idx="9">
                  <c:v>7220</c:v>
                </c:pt>
                <c:pt idx="10">
                  <c:v>7149</c:v>
                </c:pt>
                <c:pt idx="11">
                  <c:v>7134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0F-4E21-8265-E8521D6D93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Thora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0F-4E21-8265-E8521D6D93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Not Specified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Sheet1!$H$2:$H$13</c:f>
              <c:numCache>
                <c:formatCode>General</c:formatCode>
                <c:ptCount val="12"/>
                <c:pt idx="0">
                  <c:v>1327</c:v>
                </c:pt>
                <c:pt idx="1">
                  <c:v>471</c:v>
                </c:pt>
                <c:pt idx="2">
                  <c:v>539</c:v>
                </c:pt>
                <c:pt idx="3">
                  <c:v>591</c:v>
                </c:pt>
                <c:pt idx="4">
                  <c:v>437</c:v>
                </c:pt>
                <c:pt idx="5">
                  <c:v>415</c:v>
                </c:pt>
                <c:pt idx="6">
                  <c:v>53</c:v>
                </c:pt>
                <c:pt idx="7">
                  <c:v>1577</c:v>
                </c:pt>
                <c:pt idx="8">
                  <c:v>693</c:v>
                </c:pt>
                <c:pt idx="9">
                  <c:v>35</c:v>
                </c:pt>
                <c:pt idx="10">
                  <c:v>131</c:v>
                </c:pt>
                <c:pt idx="1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0-4719-973C-04997F017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66616447"/>
        <c:axId val="1766620287"/>
      </c:barChart>
      <c:catAx>
        <c:axId val="176661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620287"/>
        <c:crosses val="autoZero"/>
        <c:auto val="1"/>
        <c:lblAlgn val="ctr"/>
        <c:lblOffset val="100"/>
        <c:noMultiLvlLbl val="0"/>
      </c:catAx>
      <c:valAx>
        <c:axId val="176662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Sailings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61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Lane Metres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351921.19999999984</c:v>
                </c:pt>
                <c:pt idx="1">
                  <c:v>384607.29999999912</c:v>
                </c:pt>
                <c:pt idx="2">
                  <c:v>383333.49999999901</c:v>
                </c:pt>
                <c:pt idx="3">
                  <c:v>401183.85000000097</c:v>
                </c:pt>
                <c:pt idx="4">
                  <c:v>400313.14999999834</c:v>
                </c:pt>
                <c:pt idx="5">
                  <c:v>389379.40000000026</c:v>
                </c:pt>
                <c:pt idx="6">
                  <c:v>404072.34999999893</c:v>
                </c:pt>
                <c:pt idx="7">
                  <c:v>297853.24999999942</c:v>
                </c:pt>
                <c:pt idx="8">
                  <c:v>356942.29999999877</c:v>
                </c:pt>
                <c:pt idx="9">
                  <c:v>390648.2</c:v>
                </c:pt>
                <c:pt idx="10">
                  <c:v>400687.25000000192</c:v>
                </c:pt>
                <c:pt idx="11">
                  <c:v>417035.65000000177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4-4F49-8A35-CC3E412B0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548415984"/>
        <c:axId val="1548416944"/>
      </c:barChart>
      <c:catAx>
        <c:axId val="154841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48416944"/>
        <c:crosses val="autoZero"/>
        <c:auto val="1"/>
        <c:lblAlgn val="ctr"/>
        <c:lblOffset val="100"/>
        <c:noMultiLvlLbl val="0"/>
      </c:catAx>
      <c:valAx>
        <c:axId val="1548416944"/>
        <c:scaling>
          <c:orientation val="minMax"/>
          <c:max val="4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/>
                  <a:t>Total Lane Metres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4841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Whalsay - Laxo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476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0716247302514171E-2"/>
                  <c:y val="-4.397180550507220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AE-4D2E-9F1F-55E838278790}"/>
                </c:ext>
              </c:extLst>
            </c:dLbl>
            <c:dLbl>
              <c:idx val="3"/>
              <c:layout>
                <c:manualLayout>
                  <c:x val="-3.2334106838795354E-2"/>
                  <c:y val="-4.397180550507220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AE-4D2E-9F1F-55E838278790}"/>
                </c:ext>
              </c:extLst>
            </c:dLbl>
            <c:dLbl>
              <c:idx val="4"/>
              <c:layout>
                <c:manualLayout>
                  <c:x val="-1.9760896143217157E-2"/>
                  <c:y val="2.422202854971407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AE-4D2E-9F1F-55E838278790}"/>
                </c:ext>
              </c:extLst>
            </c:dLbl>
            <c:dLbl>
              <c:idx val="7"/>
              <c:layout>
                <c:manualLayout>
                  <c:x val="-1.7665361027287416E-2"/>
                  <c:y val="-4.659464527641023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AE-4D2E-9F1F-55E838278790}"/>
                </c:ext>
              </c:extLst>
            </c:dLbl>
            <c:dLbl>
              <c:idx val="8"/>
              <c:layout>
                <c:manualLayout>
                  <c:x val="-2.8143036606935942E-2"/>
                  <c:y val="-6.495452367577569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AE-4D2E-9F1F-55E838278790}"/>
                </c:ext>
              </c:extLst>
            </c:dLbl>
            <c:dLbl>
              <c:idx val="9"/>
              <c:layout>
                <c:manualLayout>
                  <c:x val="-4.2811782418443953E-2"/>
                  <c:y val="-4.134896573373435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AE-4D2E-9F1F-55E838278790}"/>
                </c:ext>
              </c:extLst>
            </c:dLbl>
            <c:dLbl>
              <c:idx val="11"/>
              <c:layout>
                <c:manualLayout>
                  <c:x val="-1.5569825911357709E-2"/>
                  <c:y val="6.094178534844520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AE-4D2E-9F1F-55E838278790}"/>
                </c:ext>
              </c:extLst>
            </c:dLbl>
            <c:dLbl>
              <c:idx val="12"/>
              <c:layout>
                <c:manualLayout>
                  <c:x val="-3.9668479744549318E-2"/>
                  <c:y val="-0.10691996001718269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AE-4D2E-9F1F-55E838278790}"/>
                </c:ext>
              </c:extLst>
            </c:dLbl>
            <c:dLbl>
              <c:idx val="13"/>
              <c:layout>
                <c:manualLayout>
                  <c:x val="-2.7095269048971089E-2"/>
                  <c:y val="2.946770809238995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D-4430-BBA0-DDE41943D43F}"/>
                </c:ext>
              </c:extLst>
            </c:dLbl>
            <c:dLbl>
              <c:idx val="14"/>
              <c:layout>
                <c:manualLayout>
                  <c:x val="-2.7095269048971089E-2"/>
                  <c:y val="-3.6103286191058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AE-4D2E-9F1F-55E838278790}"/>
                </c:ext>
              </c:extLst>
            </c:dLbl>
            <c:dLbl>
              <c:idx val="16"/>
              <c:layout>
                <c:manualLayout>
                  <c:x val="-4.5955085092338512E-2"/>
                  <c:y val="5.30732660344313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AE-4D2E-9F1F-55E838278790}"/>
                </c:ext>
              </c:extLst>
            </c:dLbl>
            <c:dLbl>
              <c:idx val="17"/>
              <c:layout>
                <c:manualLayout>
                  <c:x val="-1.9760896143217119E-2"/>
                  <c:y val="-4.659464527641013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D-4430-BBA0-DDE41943D43F}"/>
                </c:ext>
              </c:extLst>
            </c:dLbl>
            <c:dLbl>
              <c:idx val="19"/>
              <c:layout>
                <c:manualLayout>
                  <c:x val="-5.5384993114022112E-2"/>
                  <c:y val="-2.823476687704457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FAE-4D2E-9F1F-55E838278790}"/>
                </c:ext>
              </c:extLst>
            </c:dLbl>
            <c:dLbl>
              <c:idx val="22"/>
              <c:layout>
                <c:manualLayout>
                  <c:x val="-5.4337225556057259E-2"/>
                  <c:y val="-3.87261259623964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FAE-4D2E-9F1F-55E838278790}"/>
                </c:ext>
              </c:extLst>
            </c:dLbl>
            <c:dLbl>
              <c:idx val="23"/>
              <c:layout>
                <c:manualLayout>
                  <c:x val="-4.3859549976408729E-2"/>
                  <c:y val="-4.134896573373426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FAE-4D2E-9F1F-55E838278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h:mm</c:formatCode>
                <c:ptCount val="25"/>
                <c:pt idx="0">
                  <c:v>0.27083333333333331</c:v>
                </c:pt>
                <c:pt idx="1">
                  <c:v>0.29166666666666669</c:v>
                </c:pt>
                <c:pt idx="2">
                  <c:v>0.2986111111111111</c:v>
                </c:pt>
                <c:pt idx="3">
                  <c:v>0.3263888888888889</c:v>
                </c:pt>
                <c:pt idx="4">
                  <c:v>0.35416666666666669</c:v>
                </c:pt>
                <c:pt idx="5">
                  <c:v>0.38541666666666669</c:v>
                </c:pt>
                <c:pt idx="6">
                  <c:v>0.39930555555555558</c:v>
                </c:pt>
                <c:pt idx="7">
                  <c:v>0.4375</c:v>
                </c:pt>
                <c:pt idx="8">
                  <c:v>0.44791666666666669</c:v>
                </c:pt>
                <c:pt idx="9">
                  <c:v>0.46875</c:v>
                </c:pt>
                <c:pt idx="10">
                  <c:v>0.5</c:v>
                </c:pt>
                <c:pt idx="11">
                  <c:v>0.53125</c:v>
                </c:pt>
                <c:pt idx="12">
                  <c:v>0.58333333333333337</c:v>
                </c:pt>
                <c:pt idx="13">
                  <c:v>0.61458333333333337</c:v>
                </c:pt>
                <c:pt idx="14">
                  <c:v>0.64583333333333337</c:v>
                </c:pt>
                <c:pt idx="15">
                  <c:v>0.67708333333333337</c:v>
                </c:pt>
                <c:pt idx="16">
                  <c:v>0.70833333333333337</c:v>
                </c:pt>
                <c:pt idx="17">
                  <c:v>0.73958333333333337</c:v>
                </c:pt>
                <c:pt idx="18">
                  <c:v>0.74652777777777779</c:v>
                </c:pt>
                <c:pt idx="19">
                  <c:v>0.77083333333333337</c:v>
                </c:pt>
                <c:pt idx="20">
                  <c:v>0.79166666666666663</c:v>
                </c:pt>
                <c:pt idx="21">
                  <c:v>0.85416666666666663</c:v>
                </c:pt>
                <c:pt idx="22">
                  <c:v>0.88541666666666663</c:v>
                </c:pt>
                <c:pt idx="23">
                  <c:v>0.91666666666666663</c:v>
                </c:pt>
                <c:pt idx="24">
                  <c:v>0.94097222222222221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0.36</c:v>
                </c:pt>
                <c:pt idx="1">
                  <c:v>0.4489051094890511</c:v>
                </c:pt>
                <c:pt idx="2">
                  <c:v>#N/A</c:v>
                </c:pt>
                <c:pt idx="3">
                  <c:v>0.36615384615384616</c:v>
                </c:pt>
                <c:pt idx="4">
                  <c:v>0.34432234432234432</c:v>
                </c:pt>
                <c:pt idx="5">
                  <c:v>0.69565217391304346</c:v>
                </c:pt>
                <c:pt idx="6">
                  <c:v>#N/A</c:v>
                </c:pt>
                <c:pt idx="7">
                  <c:v>0.63703703703703707</c:v>
                </c:pt>
                <c:pt idx="8">
                  <c:v>#N/A</c:v>
                </c:pt>
                <c:pt idx="9">
                  <c:v>0.31481481481481483</c:v>
                </c:pt>
                <c:pt idx="10">
                  <c:v>0.24669603524229075</c:v>
                </c:pt>
                <c:pt idx="11">
                  <c:v>0.25151515151515152</c:v>
                </c:pt>
                <c:pt idx="12">
                  <c:v>0.49561403508771928</c:v>
                </c:pt>
                <c:pt idx="13">
                  <c:v>0.25914634146341464</c:v>
                </c:pt>
                <c:pt idx="14">
                  <c:v>0.29347826086956524</c:v>
                </c:pt>
                <c:pt idx="15">
                  <c:v>0.24545454545454545</c:v>
                </c:pt>
                <c:pt idx="16">
                  <c:v>0.1588447653429603</c:v>
                </c:pt>
                <c:pt idx="17">
                  <c:v>6.1349693251533742E-2</c:v>
                </c:pt>
                <c:pt idx="18">
                  <c:v>#N/A</c:v>
                </c:pt>
                <c:pt idx="19">
                  <c:v>#N/A</c:v>
                </c:pt>
                <c:pt idx="20">
                  <c:v>3.880597014925373E-2</c:v>
                </c:pt>
                <c:pt idx="21">
                  <c:v>#N/A</c:v>
                </c:pt>
                <c:pt idx="22">
                  <c:v>1.5105740181268883E-2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E-4D2E-9F1F-55E838278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Laxo - Whalsay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47625">
                <a:solidFill>
                  <a:schemeClr val="accent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8050620208268162E-2"/>
                  <c:y val="-3.34804464197205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D-4430-BBA0-DDE41943D43F}"/>
                </c:ext>
              </c:extLst>
            </c:dLbl>
            <c:dLbl>
              <c:idx val="4"/>
              <c:layout>
                <c:manualLayout>
                  <c:x val="-6.1399178896740366E-3"/>
                  <c:y val="2.422202854971417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AE-4D2E-9F1F-55E838278790}"/>
                </c:ext>
              </c:extLst>
            </c:dLbl>
            <c:dLbl>
              <c:idx val="9"/>
              <c:layout>
                <c:manualLayout>
                  <c:x val="-5.7480528229951811E-2"/>
                  <c:y val="-3.61032861910583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AE-4D2E-9F1F-55E83827879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D-4430-BBA0-DDE41943D4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E-4D2E-9F1F-55E83827879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AE-4D2E-9F1F-55E838278790}"/>
                </c:ext>
              </c:extLst>
            </c:dLbl>
            <c:dLbl>
              <c:idx val="13"/>
              <c:layout>
                <c:manualLayout>
                  <c:x val="-2.499973393304146E-2"/>
                  <c:y val="4.25819069490795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AE-4D2E-9F1F-55E83827879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AE-4D2E-9F1F-55E838278790}"/>
                </c:ext>
              </c:extLst>
            </c:dLbl>
            <c:dLbl>
              <c:idx val="15"/>
              <c:layout>
                <c:manualLayout>
                  <c:x val="-2.8143036606936019E-2"/>
                  <c:y val="-5.708600436176188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FAE-4D2E-9F1F-55E838278790}"/>
                </c:ext>
              </c:extLst>
            </c:dLbl>
            <c:dLbl>
              <c:idx val="16"/>
              <c:layout>
                <c:manualLayout>
                  <c:x val="-3.3381874396760283E-2"/>
                  <c:y val="2.946770809239000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AE-4D2E-9F1F-55E838278790}"/>
                </c:ext>
              </c:extLst>
            </c:dLbl>
            <c:dLbl>
              <c:idx val="19"/>
              <c:layout>
                <c:manualLayout>
                  <c:x val="-4.9098387766233147E-2"/>
                  <c:y val="-2.298908733436870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FD-4430-BBA0-DDE41943D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h:mm</c:formatCode>
                <c:ptCount val="25"/>
                <c:pt idx="0">
                  <c:v>0.27083333333333331</c:v>
                </c:pt>
                <c:pt idx="1">
                  <c:v>0.29166666666666669</c:v>
                </c:pt>
                <c:pt idx="2">
                  <c:v>0.2986111111111111</c:v>
                </c:pt>
                <c:pt idx="3">
                  <c:v>0.3263888888888889</c:v>
                </c:pt>
                <c:pt idx="4">
                  <c:v>0.35416666666666669</c:v>
                </c:pt>
                <c:pt idx="5">
                  <c:v>0.38541666666666669</c:v>
                </c:pt>
                <c:pt idx="6">
                  <c:v>0.39930555555555558</c:v>
                </c:pt>
                <c:pt idx="7">
                  <c:v>0.4375</c:v>
                </c:pt>
                <c:pt idx="8">
                  <c:v>0.44791666666666669</c:v>
                </c:pt>
                <c:pt idx="9">
                  <c:v>0.46875</c:v>
                </c:pt>
                <c:pt idx="10">
                  <c:v>0.5</c:v>
                </c:pt>
                <c:pt idx="11">
                  <c:v>0.53125</c:v>
                </c:pt>
                <c:pt idx="12">
                  <c:v>0.58333333333333337</c:v>
                </c:pt>
                <c:pt idx="13">
                  <c:v>0.61458333333333337</c:v>
                </c:pt>
                <c:pt idx="14">
                  <c:v>0.64583333333333337</c:v>
                </c:pt>
                <c:pt idx="15">
                  <c:v>0.67708333333333337</c:v>
                </c:pt>
                <c:pt idx="16">
                  <c:v>0.70833333333333337</c:v>
                </c:pt>
                <c:pt idx="17">
                  <c:v>0.73958333333333337</c:v>
                </c:pt>
                <c:pt idx="18">
                  <c:v>0.74652777777777779</c:v>
                </c:pt>
                <c:pt idx="19">
                  <c:v>0.77083333333333337</c:v>
                </c:pt>
                <c:pt idx="20">
                  <c:v>0.79166666666666663</c:v>
                </c:pt>
                <c:pt idx="21">
                  <c:v>0.85416666666666663</c:v>
                </c:pt>
                <c:pt idx="22">
                  <c:v>0.88541666666666663</c:v>
                </c:pt>
                <c:pt idx="23">
                  <c:v>0.91666666666666663</c:v>
                </c:pt>
                <c:pt idx="24">
                  <c:v>0.94097222222222221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2.4615384615384615E-2</c:v>
                </c:pt>
                <c:pt idx="3">
                  <c:v>1.8315018315018316E-2</c:v>
                </c:pt>
                <c:pt idx="4">
                  <c:v>0.11384615384615385</c:v>
                </c:pt>
                <c:pt idx="5">
                  <c:v>#N/A</c:v>
                </c:pt>
                <c:pt idx="6">
                  <c:v>0.44160583941605841</c:v>
                </c:pt>
                <c:pt idx="7">
                  <c:v>0.17956656346749225</c:v>
                </c:pt>
                <c:pt idx="8">
                  <c:v>#N/A</c:v>
                </c:pt>
                <c:pt idx="9">
                  <c:v>8.4870848708487087E-2</c:v>
                </c:pt>
                <c:pt idx="10">
                  <c:v>0.20061728395061729</c:v>
                </c:pt>
                <c:pt idx="11">
                  <c:v>0.22807017543859648</c:v>
                </c:pt>
                <c:pt idx="12">
                  <c:v>0.55287009063444104</c:v>
                </c:pt>
                <c:pt idx="13">
                  <c:v>0.5240174672489083</c:v>
                </c:pt>
                <c:pt idx="14">
                  <c:v>0.3597560975609756</c:v>
                </c:pt>
                <c:pt idx="15">
                  <c:v>0.49820788530465948</c:v>
                </c:pt>
                <c:pt idx="16">
                  <c:v>0.49090909090909091</c:v>
                </c:pt>
                <c:pt idx="17">
                  <c:v>#N/A</c:v>
                </c:pt>
                <c:pt idx="18">
                  <c:v>0.67870036101083031</c:v>
                </c:pt>
                <c:pt idx="19">
                  <c:v>0.23006134969325154</c:v>
                </c:pt>
                <c:pt idx="20">
                  <c:v>#N/A</c:v>
                </c:pt>
                <c:pt idx="21">
                  <c:v>0.15522388059701492</c:v>
                </c:pt>
                <c:pt idx="22">
                  <c:v>#N/A</c:v>
                </c:pt>
                <c:pt idx="23">
                  <c:v>9.0909090909090905E-3</c:v>
                </c:pt>
                <c:pt idx="2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AE-4D2E-9F1F-55E8382787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910336"/>
        <c:axId val="1371923296"/>
      </c:lineChart>
      <c:catAx>
        <c:axId val="13719103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719232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3719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7191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Cancelled</c:v>
                </c:pt>
              </c:strCache>
            </c:strRef>
          </c:tx>
          <c:spPr>
            <a:solidFill>
              <a:srgbClr val="009DD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9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A1F-425D-8655-8EF393D28D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Sheet1!$B$2:$B$13</c:f>
              <c:numCache>
                <c:formatCode>0%;\-0%;0%</c:formatCode>
                <c:ptCount val="12"/>
                <c:pt idx="0">
                  <c:v>7.8247389033942558E-2</c:v>
                </c:pt>
                <c:pt idx="1">
                  <c:v>1.8909899888765295E-2</c:v>
                </c:pt>
                <c:pt idx="2">
                  <c:v>2.4262688614540465E-2</c:v>
                </c:pt>
                <c:pt idx="3">
                  <c:v>2.4908921460645599E-2</c:v>
                </c:pt>
                <c:pt idx="4">
                  <c:v>1.4361885104919161E-2</c:v>
                </c:pt>
                <c:pt idx="5">
                  <c:v>1.6969489201234145E-2</c:v>
                </c:pt>
                <c:pt idx="6">
                  <c:v>9.2138121071213292E-3</c:v>
                </c:pt>
                <c:pt idx="7">
                  <c:v>0.12356666096183468</c:v>
                </c:pt>
                <c:pt idx="8">
                  <c:v>6.0091277890466532E-2</c:v>
                </c:pt>
                <c:pt idx="9">
                  <c:v>1.803472105174448E-2</c:v>
                </c:pt>
                <c:pt idx="10">
                  <c:v>3.8039153270730541E-2</c:v>
                </c:pt>
                <c:pt idx="11">
                  <c:v>2.7364757987978487E-2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C-4830-A241-5F390F040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1831588368"/>
        <c:axId val="1831586928"/>
      </c:barChart>
      <c:catAx>
        <c:axId val="183158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831586928"/>
        <c:crosses val="autoZero"/>
        <c:auto val="1"/>
        <c:lblAlgn val="ctr"/>
        <c:lblOffset val="100"/>
        <c:noMultiLvlLbl val="0"/>
      </c:catAx>
      <c:valAx>
        <c:axId val="183158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2000"/>
                  <a:t>% of Cancelled Sailings</a:t>
                </a:r>
              </a:p>
            </c:rich>
          </c:tx>
          <c:layout>
            <c:manualLayout>
              <c:xMode val="edge"/>
              <c:yMode val="edge"/>
              <c:x val="6.1244446647744219E-3"/>
              <c:y val="0.2201788118400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;\-0%;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83158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0.23798</cdr:x>
      <cdr:y>0.51415</cdr:y>
    </cdr:from>
    <cdr:to>
      <cdr:x>0.30311</cdr:x>
      <cdr:y>0.57737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6DB41618-8C9F-070F-C966-86A8AA40EB7F}"/>
            </a:ext>
          </a:extLst>
        </cdr:cNvPr>
        <cdr:cNvGrpSpPr/>
      </cdr:nvGrpSpPr>
      <cdr:grpSpPr>
        <a:xfrm xmlns:a="http://schemas.openxmlformats.org/drawingml/2006/main">
          <a:off x="2182401" y="4415897"/>
          <a:ext cx="597276" cy="542979"/>
          <a:chOff x="122059" y="638651"/>
          <a:chExt cx="597306" cy="542962"/>
        </a:xfrm>
      </cdr:grpSpPr>
      <cdr:pic>
        <cdr:nvPicPr>
          <cdr:cNvPr id="3" name="Graphic 2" descr="Palette with solid fill">
            <a:extLst xmlns:a="http://schemas.openxmlformats.org/drawingml/2006/main">
              <a:ext uri="{FF2B5EF4-FFF2-40B4-BE49-F238E27FC236}">
                <a16:creationId xmlns:a16="http://schemas.microsoft.com/office/drawing/2014/main" id="{A0E8E3DF-5CF1-D272-6860-367CC5E308A9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22059" y="638651"/>
            <a:ext cx="337660" cy="337660"/>
          </a:xfrm>
          <a:prstGeom xmlns:a="http://schemas.openxmlformats.org/drawingml/2006/main" prst="rect">
            <a:avLst/>
          </a:prstGeom>
        </cdr:spPr>
      </cdr:pic>
      <cdr:pic>
        <cdr:nvPicPr>
          <cdr:cNvPr id="5" name="Graphic 4" descr="Drama with solid fill">
            <a:extLst xmlns:a="http://schemas.openxmlformats.org/drawingml/2006/main">
              <a:ext uri="{FF2B5EF4-FFF2-40B4-BE49-F238E27FC236}">
                <a16:creationId xmlns:a16="http://schemas.microsoft.com/office/drawing/2014/main" id="{1F6E1CE9-4C2E-53DC-F14C-595ABFD80A03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42630" y="704878"/>
            <a:ext cx="476735" cy="476735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0.1982</cdr:x>
      <cdr:y>0.57279</cdr:y>
    </cdr:from>
    <cdr:to>
      <cdr:x>0.26961</cdr:x>
      <cdr:y>0.64903</cdr:y>
    </cdr:to>
    <cdr:pic>
      <cdr:nvPicPr>
        <cdr:cNvPr id="8" name="Graphic 7" descr="Remote learning science with solid fill">
          <a:extLst xmlns:a="http://schemas.openxmlformats.org/drawingml/2006/main">
            <a:ext uri="{FF2B5EF4-FFF2-40B4-BE49-F238E27FC236}">
              <a16:creationId xmlns:a16="http://schemas.microsoft.com/office/drawing/2014/main" id="{AB0149B6-B749-78BD-FAB3-3DD4B87F813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17560" y="4919511"/>
          <a:ext cx="654875" cy="6548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6158"/>
          </a:xfrm>
          <a:prstGeom prst="rect">
            <a:avLst/>
          </a:prstGeom>
        </p:spPr>
        <p:txBody>
          <a:bodyPr vert="horz" lIns="289968" tIns="144983" rIns="289968" bIns="144983" rtlCol="0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6158"/>
          </a:xfrm>
          <a:prstGeom prst="rect">
            <a:avLst/>
          </a:prstGeom>
        </p:spPr>
        <p:txBody>
          <a:bodyPr vert="horz" lIns="289968" tIns="144983" rIns="289968" bIns="144983" rtlCol="0"/>
          <a:lstStyle>
            <a:lvl1pPr algn="r">
              <a:defRPr sz="3800"/>
            </a:lvl1pPr>
          </a:lstStyle>
          <a:p>
            <a:fld id="{735348BE-9B4D-4D6C-8779-C8B9AEE41686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10388" y="3727450"/>
            <a:ext cx="7108825" cy="1006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68" tIns="144983" rIns="289968" bIns="1449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350684"/>
            <a:ext cx="16743680" cy="11741468"/>
          </a:xfrm>
          <a:prstGeom prst="rect">
            <a:avLst/>
          </a:prstGeom>
        </p:spPr>
        <p:txBody>
          <a:bodyPr vert="horz" lIns="289968" tIns="144983" rIns="289968" bIns="1449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8"/>
            <a:ext cx="9069493" cy="1496156"/>
          </a:xfrm>
          <a:prstGeom prst="rect">
            <a:avLst/>
          </a:prstGeom>
        </p:spPr>
        <p:txBody>
          <a:bodyPr vert="horz" lIns="289968" tIns="144983" rIns="289968" bIns="144983" rtlCol="0" anchor="b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8"/>
            <a:ext cx="9069493" cy="1496156"/>
          </a:xfrm>
          <a:prstGeom prst="rect">
            <a:avLst/>
          </a:prstGeom>
        </p:spPr>
        <p:txBody>
          <a:bodyPr vert="horz" lIns="289968" tIns="144983" rIns="289968" bIns="144983" rtlCol="0" anchor="b"/>
          <a:lstStyle>
            <a:lvl1pPr algn="r">
              <a:defRPr sz="3800"/>
            </a:lvl1pPr>
          </a:lstStyle>
          <a:p>
            <a:fld id="{2E5CDCF0-82DB-44E7-B213-74E8474EF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8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858F9-91D8-DCEC-4416-AF40EB59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25126-2163-4F29-513B-78D6A0DC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C9698-F606-3916-9678-F04545929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27306-4B0E-22E7-CB91-F3D337D67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2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2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8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2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A1A0-DBBC-668E-63F0-F06AF519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2EB783-ADB5-1CE2-E43B-52B68192E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120E9-6DEA-D416-0C4B-0A4BE7231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C165A-22FF-7683-52AF-4AC2591B4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1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65629-5ED6-5EA0-597F-238FC18AC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B3C98-F18E-C534-F410-7206B7AB9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D19C2-FE58-4B2F-A4A5-296175036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7CF9-9BE0-964C-70B2-CE856F3BD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3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55EE-B4E9-E1C2-2B1B-8ED1D8C82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37A5D-8015-EB41-EBC2-5F9639434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5704F-0829-F749-99F4-362AD054B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A39E7-7983-357E-3A45-2C5C774C8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DCF0-82DB-44E7-B213-74E8474EF1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9404941"/>
            <a:ext cx="18176081" cy="6489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544" y="17155954"/>
            <a:ext cx="14968538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6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3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0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4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1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8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5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128" y="1212415"/>
            <a:ext cx="4811316" cy="25832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181" y="1212415"/>
            <a:ext cx="14077553" cy="258320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59" y="19454630"/>
            <a:ext cx="18176081" cy="6012994"/>
          </a:xfrm>
        </p:spPr>
        <p:txBody>
          <a:bodyPr anchor="t"/>
          <a:lstStyle>
            <a:lvl1pPr algn="l">
              <a:defRPr sz="93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59" y="12831929"/>
            <a:ext cx="18176081" cy="6622701"/>
          </a:xfrm>
        </p:spPr>
        <p:txBody>
          <a:bodyPr anchor="b"/>
          <a:lstStyle>
            <a:lvl1pPr marL="0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9444434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0010" y="7064219"/>
            <a:ext cx="9444434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6776884"/>
            <a:ext cx="9448148" cy="282428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81" y="9601167"/>
            <a:ext cx="9448148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586" y="6776884"/>
            <a:ext cx="9451859" cy="282428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586" y="9601167"/>
            <a:ext cx="9451859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3" y="1205402"/>
            <a:ext cx="7035065" cy="5129967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404" y="1205404"/>
            <a:ext cx="11954040" cy="25839056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83" y="6335371"/>
            <a:ext cx="7035065" cy="20709089"/>
          </a:xfrm>
        </p:spPr>
        <p:txBody>
          <a:bodyPr/>
          <a:lstStyle>
            <a:lvl1pPr marL="0" indent="0">
              <a:buNone/>
              <a:defRPr sz="3274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340" y="2705146"/>
            <a:ext cx="12830175" cy="18165128"/>
          </a:xfrm>
        </p:spPr>
        <p:txBody>
          <a:bodyPr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340" y="23694561"/>
            <a:ext cx="12830175" cy="3553130"/>
          </a:xfrm>
        </p:spPr>
        <p:txBody>
          <a:bodyPr/>
          <a:lstStyle>
            <a:lvl1pPr marL="0" indent="0">
              <a:buNone/>
              <a:defRPr sz="3274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181" y="1212412"/>
            <a:ext cx="19245263" cy="504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9245263" cy="199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18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6072" y="28060639"/>
            <a:ext cx="67714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493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38324" rtl="0" eaLnBrk="1" latinLnBrk="0" hangingPunct="1"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1872" indent="-801872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1pPr>
      <a:lvl2pPr marL="1737389" indent="-668226" algn="l" defTabSz="213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6548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4677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4677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84.sv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2.svg"/><Relationship Id="rId5" Type="http://schemas.openxmlformats.org/officeDocument/2006/relationships/image" Target="../media/image4.png"/><Relationship Id="rId15" Type="http://schemas.openxmlformats.org/officeDocument/2006/relationships/image" Target="../media/image86.sv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chart" Target="../charts/chart10.xml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chart" Target="../charts/chart16.xml"/><Relationship Id="rId18" Type="http://schemas.openxmlformats.org/officeDocument/2006/relationships/chart" Target="../charts/chart18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chart" Target="../charts/chart15.xml"/><Relationship Id="rId17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14.xml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chart" Target="../charts/chart13.xml"/><Relationship Id="rId4" Type="http://schemas.openxmlformats.org/officeDocument/2006/relationships/image" Target="../media/image3.png"/><Relationship Id="rId9" Type="http://schemas.openxmlformats.org/officeDocument/2006/relationships/chart" Target="../charts/chart12.xml"/><Relationship Id="rId1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chart" Target="../charts/chart24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22.xml"/><Relationship Id="rId5" Type="http://schemas.openxmlformats.org/officeDocument/2006/relationships/image" Target="../media/image4.png"/><Relationship Id="rId10" Type="http://schemas.openxmlformats.org/officeDocument/2006/relationships/chart" Target="../charts/chart21.xml"/><Relationship Id="rId4" Type="http://schemas.openxmlformats.org/officeDocument/2006/relationships/image" Target="../media/image3.png"/><Relationship Id="rId9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4.png"/><Relationship Id="rId12" Type="http://schemas.openxmlformats.org/officeDocument/2006/relationships/image" Target="../media/image92.png"/><Relationship Id="rId17" Type="http://schemas.openxmlformats.org/officeDocument/2006/relationships/image" Target="../media/image95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1.svg"/><Relationship Id="rId5" Type="http://schemas.openxmlformats.org/officeDocument/2006/relationships/image" Target="../media/image2.png"/><Relationship Id="rId15" Type="http://schemas.openxmlformats.org/officeDocument/2006/relationships/image" Target="../media/image31.svg"/><Relationship Id="rId10" Type="http://schemas.openxmlformats.org/officeDocument/2006/relationships/image" Target="../media/image90.png"/><Relationship Id="rId4" Type="http://schemas.openxmlformats.org/officeDocument/2006/relationships/image" Target="../media/image89.svg"/><Relationship Id="rId9" Type="http://schemas.openxmlformats.org/officeDocument/2006/relationships/image" Target="../media/image6.jpe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r/zNbZDm7x8q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shetland.gov.uk/iiTCShetla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.png"/><Relationship Id="rId26" Type="http://schemas.openxmlformats.org/officeDocument/2006/relationships/image" Target="../media/image20.sv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3.png"/><Relationship Id="rId25" Type="http://schemas.openxmlformats.org/officeDocument/2006/relationships/image" Target="../media/image19.png"/><Relationship Id="rId2" Type="http://schemas.openxmlformats.org/officeDocument/2006/relationships/image" Target="../media/image27.png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24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23.png"/><Relationship Id="rId28" Type="http://schemas.openxmlformats.org/officeDocument/2006/relationships/image" Target="../media/image41.svg"/><Relationship Id="rId10" Type="http://schemas.openxmlformats.org/officeDocument/2006/relationships/image" Target="../media/image34.png"/><Relationship Id="rId19" Type="http://schemas.openxmlformats.org/officeDocument/2006/relationships/image" Target="../media/image5.jpe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22.png"/><Relationship Id="rId27" Type="http://schemas.openxmlformats.org/officeDocument/2006/relationships/image" Target="../media/image40.png"/><Relationship Id="rId30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6.png"/><Relationship Id="rId5" Type="http://schemas.openxmlformats.org/officeDocument/2006/relationships/image" Target="../media/image5.jpeg"/><Relationship Id="rId10" Type="http://schemas.openxmlformats.org/officeDocument/2006/relationships/image" Target="../media/image47.svg"/><Relationship Id="rId4" Type="http://schemas.openxmlformats.org/officeDocument/2006/relationships/image" Target="../media/image4.png"/><Relationship Id="rId9" Type="http://schemas.openxmlformats.org/officeDocument/2006/relationships/image" Target="../media/image46.png"/><Relationship Id="rId1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59.png"/><Relationship Id="rId18" Type="http://schemas.openxmlformats.org/officeDocument/2006/relationships/image" Target="../media/image64.svg"/><Relationship Id="rId26" Type="http://schemas.openxmlformats.org/officeDocument/2006/relationships/chart" Target="../charts/chart3.xml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jpeg"/><Relationship Id="rId12" Type="http://schemas.openxmlformats.org/officeDocument/2006/relationships/image" Target="../media/image58.svg"/><Relationship Id="rId17" Type="http://schemas.openxmlformats.org/officeDocument/2006/relationships/image" Target="../media/image63.png"/><Relationship Id="rId25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svg"/><Relationship Id="rId20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7.png"/><Relationship Id="rId24" Type="http://schemas.openxmlformats.org/officeDocument/2006/relationships/image" Target="../media/image70.svg"/><Relationship Id="rId5" Type="http://schemas.openxmlformats.org/officeDocument/2006/relationships/image" Target="../media/image4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sv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60.svg"/><Relationship Id="rId22" Type="http://schemas.openxmlformats.org/officeDocument/2006/relationships/image" Target="../media/image6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2.jpeg"/><Relationship Id="rId7" Type="http://schemas.openxmlformats.org/officeDocument/2006/relationships/image" Target="../media/image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3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7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7.svg"/><Relationship Id="rId5" Type="http://schemas.openxmlformats.org/officeDocument/2006/relationships/image" Target="../media/image4.pn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75.svg"/><Relationship Id="rId14" Type="http://schemas.openxmlformats.org/officeDocument/2006/relationships/image" Target="../media/image8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chart" Target="../charts/chart8.xml"/><Relationship Id="rId4" Type="http://schemas.openxmlformats.org/officeDocument/2006/relationships/image" Target="../media/image3.pn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D659-97BB-A435-0E9B-9DDC92D3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6354C1-7B65-8087-8474-EE7527A3FB5D}"/>
              </a:ext>
            </a:extLst>
          </p:cNvPr>
          <p:cNvSpPr/>
          <p:nvPr/>
        </p:nvSpPr>
        <p:spPr>
          <a:xfrm>
            <a:off x="14765896" y="5935310"/>
            <a:ext cx="5935028" cy="5957948"/>
          </a:xfrm>
          <a:prstGeom prst="rect">
            <a:avLst/>
          </a:prstGeom>
          <a:solidFill>
            <a:srgbClr val="BDFF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15930B-9DD8-B0F7-B489-A352ABD72F2E}"/>
              </a:ext>
            </a:extLst>
          </p:cNvPr>
          <p:cNvSpPr/>
          <p:nvPr/>
        </p:nvSpPr>
        <p:spPr>
          <a:xfrm>
            <a:off x="7618788" y="17044070"/>
            <a:ext cx="6250440" cy="10447970"/>
          </a:xfrm>
          <a:prstGeom prst="rect">
            <a:avLst/>
          </a:prstGeom>
          <a:solidFill>
            <a:srgbClr val="FFB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9AD7D-8883-8287-B874-398807B486B3}"/>
              </a:ext>
            </a:extLst>
          </p:cNvPr>
          <p:cNvSpPr/>
          <p:nvPr/>
        </p:nvSpPr>
        <p:spPr>
          <a:xfrm>
            <a:off x="610691" y="5992589"/>
            <a:ext cx="5973017" cy="11266371"/>
          </a:xfrm>
          <a:prstGeom prst="rect">
            <a:avLst/>
          </a:prstGeom>
          <a:solidFill>
            <a:srgbClr val="BBE1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1E44FC-CE30-588D-5822-D2C0DEE3413B}"/>
              </a:ext>
            </a:extLst>
          </p:cNvPr>
          <p:cNvSpPr/>
          <p:nvPr/>
        </p:nvSpPr>
        <p:spPr>
          <a:xfrm>
            <a:off x="610692" y="733937"/>
            <a:ext cx="20090232" cy="3531022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18F4C-AA70-66A0-BA3D-82DA4231CC3B}"/>
              </a:ext>
            </a:extLst>
          </p:cNvPr>
          <p:cNvSpPr txBox="1"/>
          <p:nvPr/>
        </p:nvSpPr>
        <p:spPr>
          <a:xfrm>
            <a:off x="0" y="1053703"/>
            <a:ext cx="21056058" cy="273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Inter-Island Transport Connectivity Programme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</a:t>
            </a:r>
            <a:r>
              <a:rPr lang="en-GB" sz="80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Public Drop-In Session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EE15599-F7A1-9910-564E-C40932D72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38" y="29869083"/>
            <a:ext cx="1145286" cy="30433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4A646F2-A79C-915C-979D-6BE6459C2BD1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48" name="Picture 2" descr="Logo: Shetland Islands Council">
              <a:extLst>
                <a:ext uri="{FF2B5EF4-FFF2-40B4-BE49-F238E27FC236}">
                  <a16:creationId xmlns:a16="http://schemas.microsoft.com/office/drawing/2014/main" id="{7ECC4110-8E86-9DF3-3603-25CA0B402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371D62A-57B7-9007-B8A9-E1B655CA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85DFBAE-6CFB-A049-6363-7AB302BF4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58488AA-02E0-91E4-5EC2-1ABD9B02AD9A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55" name="Picture 54" descr="Logo, company name&#10;&#10;Description automatically generated">
              <a:extLst>
                <a:ext uri="{FF2B5EF4-FFF2-40B4-BE49-F238E27FC236}">
                  <a16:creationId xmlns:a16="http://schemas.microsoft.com/office/drawing/2014/main" id="{4C35DC42-2869-44CA-4D13-B85933DD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1070" name="TextBox 1069">
            <a:extLst>
              <a:ext uri="{FF2B5EF4-FFF2-40B4-BE49-F238E27FC236}">
                <a16:creationId xmlns:a16="http://schemas.microsoft.com/office/drawing/2014/main" id="{8F49F6A0-E146-5504-479B-38A728C17D99}"/>
              </a:ext>
            </a:extLst>
          </p:cNvPr>
          <p:cNvSpPr txBox="1"/>
          <p:nvPr/>
        </p:nvSpPr>
        <p:spPr>
          <a:xfrm>
            <a:off x="693958" y="15078128"/>
            <a:ext cx="5949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study will set out a long-term plan for Shetland’s island communities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6A8D2E-D25C-569A-CC32-DDBEE34EFF5E}"/>
              </a:ext>
            </a:extLst>
          </p:cNvPr>
          <p:cNvCxnSpPr>
            <a:cxnSpLocks/>
          </p:cNvCxnSpPr>
          <p:nvPr/>
        </p:nvCxnSpPr>
        <p:spPr>
          <a:xfrm>
            <a:off x="7051788" y="5992590"/>
            <a:ext cx="0" cy="2275861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C45425-B27B-68F1-8104-438C22063918}"/>
              </a:ext>
            </a:extLst>
          </p:cNvPr>
          <p:cNvCxnSpPr>
            <a:cxnSpLocks/>
          </p:cNvCxnSpPr>
          <p:nvPr/>
        </p:nvCxnSpPr>
        <p:spPr>
          <a:xfrm>
            <a:off x="14436228" y="5992590"/>
            <a:ext cx="138413" cy="2275861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FCB80F-129C-4E04-F369-1445CA20FCDD}"/>
              </a:ext>
            </a:extLst>
          </p:cNvPr>
          <p:cNvCxnSpPr>
            <a:cxnSpLocks/>
          </p:cNvCxnSpPr>
          <p:nvPr/>
        </p:nvCxnSpPr>
        <p:spPr>
          <a:xfrm flipH="1">
            <a:off x="610692" y="4984478"/>
            <a:ext cx="20090232" cy="1145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1A16E4-89F4-71F2-946D-134C73EE2E0E}"/>
              </a:ext>
            </a:extLst>
          </p:cNvPr>
          <p:cNvSpPr txBox="1"/>
          <p:nvPr/>
        </p:nvSpPr>
        <p:spPr>
          <a:xfrm>
            <a:off x="874150" y="5818543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AF4A34-33A7-39B1-EC3E-A9F2859E8D94}"/>
              </a:ext>
            </a:extLst>
          </p:cNvPr>
          <p:cNvSpPr txBox="1"/>
          <p:nvPr/>
        </p:nvSpPr>
        <p:spPr>
          <a:xfrm>
            <a:off x="7806633" y="5520180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057CA2-B1BE-FF96-2DB6-6E96537D744C}"/>
              </a:ext>
            </a:extLst>
          </p:cNvPr>
          <p:cNvCxnSpPr>
            <a:cxnSpLocks/>
          </p:cNvCxnSpPr>
          <p:nvPr/>
        </p:nvCxnSpPr>
        <p:spPr>
          <a:xfrm flipH="1">
            <a:off x="610691" y="17907058"/>
            <a:ext cx="594953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EDFF97-B76F-0849-E3FD-F5B79875382C}"/>
              </a:ext>
            </a:extLst>
          </p:cNvPr>
          <p:cNvCxnSpPr>
            <a:cxnSpLocks/>
          </p:cNvCxnSpPr>
          <p:nvPr/>
        </p:nvCxnSpPr>
        <p:spPr>
          <a:xfrm flipH="1">
            <a:off x="7717045" y="16433750"/>
            <a:ext cx="594953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211A8A-FC91-B037-14B1-E389A70FD911}"/>
              </a:ext>
            </a:extLst>
          </p:cNvPr>
          <p:cNvSpPr txBox="1"/>
          <p:nvPr/>
        </p:nvSpPr>
        <p:spPr>
          <a:xfrm>
            <a:off x="7190201" y="10745118"/>
            <a:ext cx="7107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achieve this by objectively and holistically determining:</a:t>
            </a:r>
          </a:p>
          <a:p>
            <a:pPr algn="ctr"/>
            <a:endParaRPr lang="en-GB" sz="3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‘case’ (in its widest sense) for fixed links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shape of the ferry service and network in the short, medium and long term for all islands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3CD0E9-A6BC-37DB-7E10-359CE846F2E4}"/>
              </a:ext>
            </a:extLst>
          </p:cNvPr>
          <p:cNvSpPr txBox="1"/>
          <p:nvPr/>
        </p:nvSpPr>
        <p:spPr>
          <a:xfrm>
            <a:off x="14836330" y="8852923"/>
            <a:ext cx="5821897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two elements will be combined to create a ‘Network Strategy’, i.e., a sequential and costed investment plan for the inter-island transport network 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F968E8-13E7-ACC3-2192-6ED0804B7BC2}"/>
              </a:ext>
            </a:extLst>
          </p:cNvPr>
          <p:cNvCxnSpPr>
            <a:cxnSpLocks/>
          </p:cNvCxnSpPr>
          <p:nvPr/>
        </p:nvCxnSpPr>
        <p:spPr>
          <a:xfrm flipH="1">
            <a:off x="14708694" y="12216453"/>
            <a:ext cx="594953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96DDD0F-E765-22E3-F1FA-2C353A6EBD30}"/>
              </a:ext>
            </a:extLst>
          </p:cNvPr>
          <p:cNvSpPr txBox="1"/>
          <p:nvPr/>
        </p:nvSpPr>
        <p:spPr>
          <a:xfrm>
            <a:off x="14904308" y="583383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B3425B-E84E-64FA-B831-D0246250CF9D}"/>
              </a:ext>
            </a:extLst>
          </p:cNvPr>
          <p:cNvSpPr txBox="1"/>
          <p:nvPr/>
        </p:nvSpPr>
        <p:spPr>
          <a:xfrm>
            <a:off x="306468" y="1781554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C24C5F-40F4-84F9-4F97-D0FC2F83499B}"/>
              </a:ext>
            </a:extLst>
          </p:cNvPr>
          <p:cNvSpPr txBox="1"/>
          <p:nvPr/>
        </p:nvSpPr>
        <p:spPr>
          <a:xfrm>
            <a:off x="7149976" y="1642236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DB18B-4D86-C51D-0EDC-59C1D138E5C5}"/>
              </a:ext>
            </a:extLst>
          </p:cNvPr>
          <p:cNvSpPr txBox="1"/>
          <p:nvPr/>
        </p:nvSpPr>
        <p:spPr>
          <a:xfrm>
            <a:off x="14886123" y="12539644"/>
            <a:ext cx="1744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CE121A-B175-6B09-8E4B-487F03DF6562}"/>
              </a:ext>
            </a:extLst>
          </p:cNvPr>
          <p:cNvSpPr txBox="1"/>
          <p:nvPr/>
        </p:nvSpPr>
        <p:spPr>
          <a:xfrm>
            <a:off x="7778361" y="21249968"/>
            <a:ext cx="58269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0" lvl="1" algn="ctr" defTabSz="685800">
              <a:lnSpc>
                <a:spcPct val="90000"/>
              </a:lnSpc>
              <a:spcBef>
                <a:spcPct val="20000"/>
              </a:spcBef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the Strategic Business Case, the</a:t>
            </a:r>
          </a:p>
          <a:p>
            <a:pPr algn="ctr"/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Strategy </a:t>
            </a:r>
            <a:r>
              <a:rPr lang="en-GB" sz="36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Business Case (OBC)</a:t>
            </a:r>
            <a:r>
              <a:rPr lang="en-GB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determine the preferred option for each of the islands and aggregate these to a preferred network option – i.e., which investments should be made, where and in which order?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F5309B-22E8-955D-EDA9-B336310B9DB4}"/>
              </a:ext>
            </a:extLst>
          </p:cNvPr>
          <p:cNvSpPr txBox="1"/>
          <p:nvPr/>
        </p:nvSpPr>
        <p:spPr>
          <a:xfrm>
            <a:off x="14574641" y="16932583"/>
            <a:ext cx="6547295" cy="1181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boards set out: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case and decision-making process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engagement programme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Outputs and next steps of 2022 Whalsay OBC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Headline socio-economic data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Vessel and port profiles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Connectivity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Ferry carryings, capacity utilisation and performance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 survey - key headlines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Problems Framework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 and FAQs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B993B4-FB3E-B67C-57F3-38AD6E7691F9}"/>
              </a:ext>
            </a:extLst>
          </p:cNvPr>
          <p:cNvGrpSpPr/>
          <p:nvPr/>
        </p:nvGrpSpPr>
        <p:grpSpPr>
          <a:xfrm>
            <a:off x="9987813" y="6485816"/>
            <a:ext cx="3757150" cy="3440811"/>
            <a:chOff x="9654981" y="6990572"/>
            <a:chExt cx="3757150" cy="344081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C45D545-C276-4CE1-B40A-000530696FA5}"/>
                </a:ext>
              </a:extLst>
            </p:cNvPr>
            <p:cNvSpPr/>
            <p:nvPr/>
          </p:nvSpPr>
          <p:spPr>
            <a:xfrm>
              <a:off x="9654981" y="6990572"/>
              <a:ext cx="3757150" cy="3440811"/>
            </a:xfrm>
            <a:custGeom>
              <a:avLst/>
              <a:gdLst>
                <a:gd name="connsiteX0" fmla="*/ 365085 w 3758237"/>
                <a:gd name="connsiteY0" fmla="*/ 736862 h 3430725"/>
                <a:gd name="connsiteX1" fmla="*/ 1457285 w 3758237"/>
                <a:gd name="connsiteY1" fmla="*/ 165362 h 3430725"/>
                <a:gd name="connsiteX2" fmla="*/ 2473285 w 3758237"/>
                <a:gd name="connsiteY2" fmla="*/ 262 h 3430725"/>
                <a:gd name="connsiteX3" fmla="*/ 3184485 w 3758237"/>
                <a:gd name="connsiteY3" fmla="*/ 190762 h 3430725"/>
                <a:gd name="connsiteX4" fmla="*/ 3730585 w 3758237"/>
                <a:gd name="connsiteY4" fmla="*/ 889262 h 3430725"/>
                <a:gd name="connsiteX5" fmla="*/ 3603585 w 3758237"/>
                <a:gd name="connsiteY5" fmla="*/ 2121162 h 3430725"/>
                <a:gd name="connsiteX6" fmla="*/ 2968585 w 3758237"/>
                <a:gd name="connsiteY6" fmla="*/ 3060962 h 3430725"/>
                <a:gd name="connsiteX7" fmla="*/ 2016085 w 3758237"/>
                <a:gd name="connsiteY7" fmla="*/ 3429262 h 3430725"/>
                <a:gd name="connsiteX8" fmla="*/ 111085 w 3758237"/>
                <a:gd name="connsiteY8" fmla="*/ 2946662 h 3430725"/>
                <a:gd name="connsiteX9" fmla="*/ 365085 w 3758237"/>
                <a:gd name="connsiteY9" fmla="*/ 736862 h 3430725"/>
                <a:gd name="connsiteX0" fmla="*/ 363998 w 3757150"/>
                <a:gd name="connsiteY0" fmla="*/ 744413 h 3438276"/>
                <a:gd name="connsiteX1" fmla="*/ 1418098 w 3757150"/>
                <a:gd name="connsiteY1" fmla="*/ 109413 h 3438276"/>
                <a:gd name="connsiteX2" fmla="*/ 2472198 w 3757150"/>
                <a:gd name="connsiteY2" fmla="*/ 7813 h 3438276"/>
                <a:gd name="connsiteX3" fmla="*/ 3183398 w 3757150"/>
                <a:gd name="connsiteY3" fmla="*/ 198313 h 3438276"/>
                <a:gd name="connsiteX4" fmla="*/ 3729498 w 3757150"/>
                <a:gd name="connsiteY4" fmla="*/ 896813 h 3438276"/>
                <a:gd name="connsiteX5" fmla="*/ 3602498 w 3757150"/>
                <a:gd name="connsiteY5" fmla="*/ 2128713 h 3438276"/>
                <a:gd name="connsiteX6" fmla="*/ 2967498 w 3757150"/>
                <a:gd name="connsiteY6" fmla="*/ 3068513 h 3438276"/>
                <a:gd name="connsiteX7" fmla="*/ 2014998 w 3757150"/>
                <a:gd name="connsiteY7" fmla="*/ 3436813 h 3438276"/>
                <a:gd name="connsiteX8" fmla="*/ 109998 w 3757150"/>
                <a:gd name="connsiteY8" fmla="*/ 2954213 h 3438276"/>
                <a:gd name="connsiteX9" fmla="*/ 363998 w 3757150"/>
                <a:gd name="connsiteY9" fmla="*/ 744413 h 3438276"/>
                <a:gd name="connsiteX0" fmla="*/ 363998 w 3757150"/>
                <a:gd name="connsiteY0" fmla="*/ 746948 h 3440811"/>
                <a:gd name="connsiteX1" fmla="*/ 1418098 w 3757150"/>
                <a:gd name="connsiteY1" fmla="*/ 111948 h 3440811"/>
                <a:gd name="connsiteX2" fmla="*/ 2472198 w 3757150"/>
                <a:gd name="connsiteY2" fmla="*/ 10348 h 3440811"/>
                <a:gd name="connsiteX3" fmla="*/ 3183398 w 3757150"/>
                <a:gd name="connsiteY3" fmla="*/ 200848 h 3440811"/>
                <a:gd name="connsiteX4" fmla="*/ 3729498 w 3757150"/>
                <a:gd name="connsiteY4" fmla="*/ 899348 h 3440811"/>
                <a:gd name="connsiteX5" fmla="*/ 3602498 w 3757150"/>
                <a:gd name="connsiteY5" fmla="*/ 2131248 h 3440811"/>
                <a:gd name="connsiteX6" fmla="*/ 2967498 w 3757150"/>
                <a:gd name="connsiteY6" fmla="*/ 3071048 h 3440811"/>
                <a:gd name="connsiteX7" fmla="*/ 2014998 w 3757150"/>
                <a:gd name="connsiteY7" fmla="*/ 3439348 h 3440811"/>
                <a:gd name="connsiteX8" fmla="*/ 109998 w 3757150"/>
                <a:gd name="connsiteY8" fmla="*/ 2956748 h 3440811"/>
                <a:gd name="connsiteX9" fmla="*/ 363998 w 3757150"/>
                <a:gd name="connsiteY9" fmla="*/ 746948 h 344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7150" h="3440811">
                  <a:moveTo>
                    <a:pt x="363998" y="746948"/>
                  </a:moveTo>
                  <a:cubicBezTo>
                    <a:pt x="582015" y="272815"/>
                    <a:pt x="914331" y="247415"/>
                    <a:pt x="1418098" y="111948"/>
                  </a:cubicBezTo>
                  <a:cubicBezTo>
                    <a:pt x="1921865" y="-23519"/>
                    <a:pt x="2177981" y="-4469"/>
                    <a:pt x="2472198" y="10348"/>
                  </a:cubicBezTo>
                  <a:cubicBezTo>
                    <a:pt x="2766415" y="25165"/>
                    <a:pt x="2973848" y="52681"/>
                    <a:pt x="3183398" y="200848"/>
                  </a:cubicBezTo>
                  <a:cubicBezTo>
                    <a:pt x="3392948" y="349015"/>
                    <a:pt x="3659648" y="577615"/>
                    <a:pt x="3729498" y="899348"/>
                  </a:cubicBezTo>
                  <a:cubicBezTo>
                    <a:pt x="3799348" y="1221081"/>
                    <a:pt x="3729498" y="1769298"/>
                    <a:pt x="3602498" y="2131248"/>
                  </a:cubicBezTo>
                  <a:cubicBezTo>
                    <a:pt x="3475498" y="2493198"/>
                    <a:pt x="3232081" y="2853031"/>
                    <a:pt x="2967498" y="3071048"/>
                  </a:cubicBezTo>
                  <a:cubicBezTo>
                    <a:pt x="2702915" y="3289065"/>
                    <a:pt x="2491248" y="3458398"/>
                    <a:pt x="2014998" y="3439348"/>
                  </a:cubicBezTo>
                  <a:cubicBezTo>
                    <a:pt x="1538748" y="3420298"/>
                    <a:pt x="389398" y="3411831"/>
                    <a:pt x="109998" y="2956748"/>
                  </a:cubicBezTo>
                  <a:cubicBezTo>
                    <a:pt x="-169402" y="2501665"/>
                    <a:pt x="145981" y="1221081"/>
                    <a:pt x="363998" y="746948"/>
                  </a:cubicBezTo>
                  <a:close/>
                </a:path>
              </a:pathLst>
            </a:custGeom>
            <a:solidFill>
              <a:srgbClr val="BBE1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B8D92CCE-DC4C-9C87-7094-46ED4990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91805" y="7298288"/>
              <a:ext cx="3324225" cy="2552700"/>
            </a:xfrm>
            <a:prstGeom prst="rect">
              <a:avLst/>
            </a:prstGeom>
          </p:spPr>
        </p:pic>
        <p:pic>
          <p:nvPicPr>
            <p:cNvPr id="1024" name="Graphic 1023" descr="Tug boat with solid fill">
              <a:extLst>
                <a:ext uri="{FF2B5EF4-FFF2-40B4-BE49-F238E27FC236}">
                  <a16:creationId xmlns:a16="http://schemas.microsoft.com/office/drawing/2014/main" id="{2CA0B07D-2362-BDA5-6887-E953AC7F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77908" y="7932648"/>
              <a:ext cx="411426" cy="411426"/>
            </a:xfrm>
            <a:prstGeom prst="rect">
              <a:avLst/>
            </a:prstGeom>
          </p:spPr>
        </p:pic>
        <p:pic>
          <p:nvPicPr>
            <p:cNvPr id="1025" name="Graphic 1024" descr="Tug boat with solid fill">
              <a:extLst>
                <a:ext uri="{FF2B5EF4-FFF2-40B4-BE49-F238E27FC236}">
                  <a16:creationId xmlns:a16="http://schemas.microsoft.com/office/drawing/2014/main" id="{964EA1B2-265C-C227-A876-075FFEC3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51457" y="9334585"/>
              <a:ext cx="411426" cy="411426"/>
            </a:xfrm>
            <a:prstGeom prst="rect">
              <a:avLst/>
            </a:prstGeom>
          </p:spPr>
        </p:pic>
        <p:pic>
          <p:nvPicPr>
            <p:cNvPr id="1026" name="Graphic 1025" descr="Tug boat with solid fill">
              <a:extLst>
                <a:ext uri="{FF2B5EF4-FFF2-40B4-BE49-F238E27FC236}">
                  <a16:creationId xmlns:a16="http://schemas.microsoft.com/office/drawing/2014/main" id="{E91073B3-CC3D-BA65-3343-A334CD344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51457" y="7354283"/>
              <a:ext cx="411426" cy="411426"/>
            </a:xfrm>
            <a:prstGeom prst="rect">
              <a:avLst/>
            </a:prstGeom>
          </p:spPr>
        </p:pic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E3F40F-DCC5-ECA7-6A70-4B674AC48E4C}"/>
              </a:ext>
            </a:extLst>
          </p:cNvPr>
          <p:cNvSpPr/>
          <p:nvPr/>
        </p:nvSpPr>
        <p:spPr>
          <a:xfrm>
            <a:off x="17437090" y="13041902"/>
            <a:ext cx="2877654" cy="3189769"/>
          </a:xfrm>
          <a:custGeom>
            <a:avLst/>
            <a:gdLst>
              <a:gd name="connsiteX0" fmla="*/ 12710 w 2877654"/>
              <a:gd name="connsiteY0" fmla="*/ 1258298 h 3189769"/>
              <a:gd name="connsiteX1" fmla="*/ 190510 w 2877654"/>
              <a:gd name="connsiteY1" fmla="*/ 369298 h 3189769"/>
              <a:gd name="connsiteX2" fmla="*/ 1206510 w 2877654"/>
              <a:gd name="connsiteY2" fmla="*/ 13698 h 3189769"/>
              <a:gd name="connsiteX3" fmla="*/ 2349510 w 2877654"/>
              <a:gd name="connsiteY3" fmla="*/ 166098 h 3189769"/>
              <a:gd name="connsiteX4" fmla="*/ 2806710 w 2877654"/>
              <a:gd name="connsiteY4" fmla="*/ 1004298 h 3189769"/>
              <a:gd name="connsiteX5" fmla="*/ 2832110 w 2877654"/>
              <a:gd name="connsiteY5" fmla="*/ 2350498 h 3189769"/>
              <a:gd name="connsiteX6" fmla="*/ 2374910 w 2877654"/>
              <a:gd name="connsiteY6" fmla="*/ 2960098 h 3189769"/>
              <a:gd name="connsiteX7" fmla="*/ 1435110 w 2877654"/>
              <a:gd name="connsiteY7" fmla="*/ 3188698 h 3189769"/>
              <a:gd name="connsiteX8" fmla="*/ 368310 w 2877654"/>
              <a:gd name="connsiteY8" fmla="*/ 2883898 h 3189769"/>
              <a:gd name="connsiteX9" fmla="*/ 12710 w 2877654"/>
              <a:gd name="connsiteY9" fmla="*/ 1258298 h 31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54" h="3189769">
                <a:moveTo>
                  <a:pt x="12710" y="1258298"/>
                </a:moveTo>
                <a:cubicBezTo>
                  <a:pt x="-16923" y="839198"/>
                  <a:pt x="-8457" y="576731"/>
                  <a:pt x="190510" y="369298"/>
                </a:cubicBezTo>
                <a:cubicBezTo>
                  <a:pt x="389477" y="161865"/>
                  <a:pt x="846677" y="47565"/>
                  <a:pt x="1206510" y="13698"/>
                </a:cubicBezTo>
                <a:cubicBezTo>
                  <a:pt x="1566343" y="-20169"/>
                  <a:pt x="2082810" y="998"/>
                  <a:pt x="2349510" y="166098"/>
                </a:cubicBezTo>
                <a:cubicBezTo>
                  <a:pt x="2616210" y="331198"/>
                  <a:pt x="2726277" y="640231"/>
                  <a:pt x="2806710" y="1004298"/>
                </a:cubicBezTo>
                <a:cubicBezTo>
                  <a:pt x="2887143" y="1368365"/>
                  <a:pt x="2904077" y="2024531"/>
                  <a:pt x="2832110" y="2350498"/>
                </a:cubicBezTo>
                <a:cubicBezTo>
                  <a:pt x="2760143" y="2676465"/>
                  <a:pt x="2607743" y="2820398"/>
                  <a:pt x="2374910" y="2960098"/>
                </a:cubicBezTo>
                <a:cubicBezTo>
                  <a:pt x="2142077" y="3099798"/>
                  <a:pt x="1769543" y="3201398"/>
                  <a:pt x="1435110" y="3188698"/>
                </a:cubicBezTo>
                <a:cubicBezTo>
                  <a:pt x="1100677" y="3175998"/>
                  <a:pt x="609610" y="3201398"/>
                  <a:pt x="368310" y="2883898"/>
                </a:cubicBezTo>
                <a:cubicBezTo>
                  <a:pt x="127010" y="2566398"/>
                  <a:pt x="42343" y="1677398"/>
                  <a:pt x="12710" y="1258298"/>
                </a:cubicBezTo>
                <a:close/>
              </a:path>
            </a:pathLst>
          </a:custGeom>
          <a:solidFill>
            <a:srgbClr val="BBE1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B3D47-CEB9-AB50-C9A5-6E682B20DBE0}"/>
              </a:ext>
            </a:extLst>
          </p:cNvPr>
          <p:cNvGrpSpPr/>
          <p:nvPr/>
        </p:nvGrpSpPr>
        <p:grpSpPr>
          <a:xfrm>
            <a:off x="18140906" y="13567791"/>
            <a:ext cx="1488934" cy="2186537"/>
            <a:chOff x="17050705" y="21618326"/>
            <a:chExt cx="677098" cy="1068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D58B98-E9C8-4918-EC56-6F161851E4F4}"/>
                </a:ext>
              </a:extLst>
            </p:cNvPr>
            <p:cNvSpPr/>
            <p:nvPr/>
          </p:nvSpPr>
          <p:spPr>
            <a:xfrm>
              <a:off x="17051894" y="22326989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BA800B-C4EA-95B8-2C08-6A0292AB8872}"/>
                </a:ext>
              </a:extLst>
            </p:cNvPr>
            <p:cNvSpPr/>
            <p:nvPr/>
          </p:nvSpPr>
          <p:spPr>
            <a:xfrm>
              <a:off x="17291388" y="22440137"/>
              <a:ext cx="201072" cy="133404"/>
            </a:xfrm>
            <a:custGeom>
              <a:avLst/>
              <a:gdLst>
                <a:gd name="connsiteX0" fmla="*/ 201073 w 201072"/>
                <a:gd name="connsiteY0" fmla="*/ 47564 h 133404"/>
                <a:gd name="connsiteX1" fmla="*/ 59436 w 201072"/>
                <a:gd name="connsiteY1" fmla="*/ 47564 h 133404"/>
                <a:gd name="connsiteX2" fmla="*/ 78486 w 201072"/>
                <a:gd name="connsiteY2" fmla="*/ 28514 h 133404"/>
                <a:gd name="connsiteX3" fmla="*/ 78486 w 201072"/>
                <a:gd name="connsiteY3" fmla="*/ 4892 h 133404"/>
                <a:gd name="connsiteX4" fmla="*/ 54864 w 201072"/>
                <a:gd name="connsiteY4" fmla="*/ 4892 h 133404"/>
                <a:gd name="connsiteX5" fmla="*/ 4858 w 201072"/>
                <a:gd name="connsiteY5" fmla="*/ 54898 h 133404"/>
                <a:gd name="connsiteX6" fmla="*/ 0 w 201072"/>
                <a:gd name="connsiteY6" fmla="*/ 66709 h 133404"/>
                <a:gd name="connsiteX7" fmla="*/ 4858 w 201072"/>
                <a:gd name="connsiteY7" fmla="*/ 78520 h 133404"/>
                <a:gd name="connsiteX8" fmla="*/ 54864 w 201072"/>
                <a:gd name="connsiteY8" fmla="*/ 128526 h 133404"/>
                <a:gd name="connsiteX9" fmla="*/ 78534 w 201072"/>
                <a:gd name="connsiteY9" fmla="*/ 128479 h 133404"/>
                <a:gd name="connsiteX10" fmla="*/ 78486 w 201072"/>
                <a:gd name="connsiteY10" fmla="*/ 104809 h 133404"/>
                <a:gd name="connsiteX11" fmla="*/ 59436 w 201072"/>
                <a:gd name="connsiteY11" fmla="*/ 85759 h 133404"/>
                <a:gd name="connsiteX12" fmla="*/ 201073 w 201072"/>
                <a:gd name="connsiteY12" fmla="*/ 85759 h 13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072" h="133404">
                  <a:moveTo>
                    <a:pt x="201073" y="47564"/>
                  </a:moveTo>
                  <a:lnTo>
                    <a:pt x="59436" y="47564"/>
                  </a:lnTo>
                  <a:lnTo>
                    <a:pt x="78486" y="28514"/>
                  </a:lnTo>
                  <a:cubicBezTo>
                    <a:pt x="85009" y="21991"/>
                    <a:pt x="85009" y="11415"/>
                    <a:pt x="78486" y="4892"/>
                  </a:cubicBezTo>
                  <a:cubicBezTo>
                    <a:pt x="71963" y="-1631"/>
                    <a:pt x="61387" y="-1631"/>
                    <a:pt x="54864" y="4892"/>
                  </a:cubicBezTo>
                  <a:lnTo>
                    <a:pt x="4858" y="54898"/>
                  </a:lnTo>
                  <a:cubicBezTo>
                    <a:pt x="1778" y="58062"/>
                    <a:pt x="38" y="62293"/>
                    <a:pt x="0" y="66709"/>
                  </a:cubicBezTo>
                  <a:cubicBezTo>
                    <a:pt x="18" y="71129"/>
                    <a:pt x="1761" y="75367"/>
                    <a:pt x="4858" y="78520"/>
                  </a:cubicBezTo>
                  <a:lnTo>
                    <a:pt x="54864" y="128526"/>
                  </a:lnTo>
                  <a:cubicBezTo>
                    <a:pt x="61413" y="135049"/>
                    <a:pt x="72011" y="135028"/>
                    <a:pt x="78534" y="128479"/>
                  </a:cubicBezTo>
                  <a:cubicBezTo>
                    <a:pt x="85056" y="121930"/>
                    <a:pt x="85035" y="111332"/>
                    <a:pt x="78486" y="104809"/>
                  </a:cubicBezTo>
                  <a:lnTo>
                    <a:pt x="59436" y="85759"/>
                  </a:lnTo>
                  <a:lnTo>
                    <a:pt x="201073" y="85759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C9C0A6-97E5-C273-6A42-ED433520282D}"/>
                </a:ext>
              </a:extLst>
            </p:cNvPr>
            <p:cNvSpPr/>
            <p:nvPr/>
          </p:nvSpPr>
          <p:spPr>
            <a:xfrm>
              <a:off x="17312725" y="21723221"/>
              <a:ext cx="191080" cy="133290"/>
            </a:xfrm>
            <a:custGeom>
              <a:avLst/>
              <a:gdLst>
                <a:gd name="connsiteX0" fmla="*/ 186214 w 191080"/>
                <a:gd name="connsiteY0" fmla="*/ 54865 h 133290"/>
                <a:gd name="connsiteX1" fmla="*/ 136208 w 191080"/>
                <a:gd name="connsiteY1" fmla="*/ 4859 h 133290"/>
                <a:gd name="connsiteX2" fmla="*/ 112633 w 191080"/>
                <a:gd name="connsiteY2" fmla="*/ 4906 h 133290"/>
                <a:gd name="connsiteX3" fmla="*/ 112681 w 191080"/>
                <a:gd name="connsiteY3" fmla="*/ 28481 h 133290"/>
                <a:gd name="connsiteX4" fmla="*/ 131731 w 191080"/>
                <a:gd name="connsiteY4" fmla="*/ 47531 h 133290"/>
                <a:gd name="connsiteX5" fmla="*/ 0 w 191080"/>
                <a:gd name="connsiteY5" fmla="*/ 47531 h 133290"/>
                <a:gd name="connsiteX6" fmla="*/ 0 w 191080"/>
                <a:gd name="connsiteY6" fmla="*/ 85631 h 133290"/>
                <a:gd name="connsiteX7" fmla="*/ 131826 w 191080"/>
                <a:gd name="connsiteY7" fmla="*/ 85631 h 133290"/>
                <a:gd name="connsiteX8" fmla="*/ 112776 w 191080"/>
                <a:gd name="connsiteY8" fmla="*/ 104681 h 133290"/>
                <a:gd name="connsiteX9" fmla="*/ 112586 w 191080"/>
                <a:gd name="connsiteY9" fmla="*/ 128303 h 133290"/>
                <a:gd name="connsiteX10" fmla="*/ 136208 w 191080"/>
                <a:gd name="connsiteY10" fmla="*/ 128493 h 133290"/>
                <a:gd name="connsiteX11" fmla="*/ 186214 w 191080"/>
                <a:gd name="connsiteY11" fmla="*/ 78487 h 133290"/>
                <a:gd name="connsiteX12" fmla="*/ 186214 w 191080"/>
                <a:gd name="connsiteY12" fmla="*/ 54865 h 13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080" h="133290">
                  <a:moveTo>
                    <a:pt x="186214" y="54865"/>
                  </a:moveTo>
                  <a:lnTo>
                    <a:pt x="136208" y="4859"/>
                  </a:lnTo>
                  <a:cubicBezTo>
                    <a:pt x="129685" y="-1638"/>
                    <a:pt x="119130" y="-1616"/>
                    <a:pt x="112633" y="4906"/>
                  </a:cubicBezTo>
                  <a:cubicBezTo>
                    <a:pt x="106136" y="11429"/>
                    <a:pt x="106158" y="21984"/>
                    <a:pt x="112681" y="28481"/>
                  </a:cubicBezTo>
                  <a:lnTo>
                    <a:pt x="131731" y="47531"/>
                  </a:lnTo>
                  <a:lnTo>
                    <a:pt x="0" y="47531"/>
                  </a:lnTo>
                  <a:lnTo>
                    <a:pt x="0" y="85631"/>
                  </a:lnTo>
                  <a:lnTo>
                    <a:pt x="131826" y="85631"/>
                  </a:lnTo>
                  <a:lnTo>
                    <a:pt x="112776" y="104681"/>
                  </a:lnTo>
                  <a:cubicBezTo>
                    <a:pt x="106200" y="111151"/>
                    <a:pt x="106115" y="121727"/>
                    <a:pt x="112586" y="128303"/>
                  </a:cubicBezTo>
                  <a:cubicBezTo>
                    <a:pt x="119056" y="134879"/>
                    <a:pt x="129631" y="134963"/>
                    <a:pt x="136208" y="128493"/>
                  </a:cubicBezTo>
                  <a:lnTo>
                    <a:pt x="186214" y="78487"/>
                  </a:lnTo>
                  <a:cubicBezTo>
                    <a:pt x="192703" y="71950"/>
                    <a:pt x="192703" y="61402"/>
                    <a:pt x="186214" y="54865"/>
                  </a:cubicBez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AD71AA0-B568-763D-479B-1CB276311A39}"/>
                </a:ext>
              </a:extLst>
            </p:cNvPr>
            <p:cNvSpPr/>
            <p:nvPr/>
          </p:nvSpPr>
          <p:spPr>
            <a:xfrm>
              <a:off x="17560517" y="22055696"/>
              <a:ext cx="133503" cy="210702"/>
            </a:xfrm>
            <a:custGeom>
              <a:avLst/>
              <a:gdLst>
                <a:gd name="connsiteX0" fmla="*/ 128636 w 133503"/>
                <a:gd name="connsiteY0" fmla="*/ 132017 h 210702"/>
                <a:gd name="connsiteX1" fmla="*/ 105014 w 133503"/>
                <a:gd name="connsiteY1" fmla="*/ 132017 h 210702"/>
                <a:gd name="connsiteX2" fmla="*/ 85964 w 133503"/>
                <a:gd name="connsiteY2" fmla="*/ 151067 h 210702"/>
                <a:gd name="connsiteX3" fmla="*/ 85964 w 133503"/>
                <a:gd name="connsiteY3" fmla="*/ 0 h 210702"/>
                <a:gd name="connsiteX4" fmla="*/ 47483 w 133503"/>
                <a:gd name="connsiteY4" fmla="*/ 0 h 210702"/>
                <a:gd name="connsiteX5" fmla="*/ 47483 w 133503"/>
                <a:gd name="connsiteY5" fmla="*/ 151257 h 210702"/>
                <a:gd name="connsiteX6" fmla="*/ 28433 w 133503"/>
                <a:gd name="connsiteY6" fmla="*/ 132207 h 210702"/>
                <a:gd name="connsiteX7" fmla="*/ 4859 w 133503"/>
                <a:gd name="connsiteY7" fmla="*/ 132255 h 210702"/>
                <a:gd name="connsiteX8" fmla="*/ 4906 w 133503"/>
                <a:gd name="connsiteY8" fmla="*/ 155829 h 210702"/>
                <a:gd name="connsiteX9" fmla="*/ 54817 w 133503"/>
                <a:gd name="connsiteY9" fmla="*/ 205835 h 210702"/>
                <a:gd name="connsiteX10" fmla="*/ 78439 w 133503"/>
                <a:gd name="connsiteY10" fmla="*/ 205835 h 210702"/>
                <a:gd name="connsiteX11" fmla="*/ 128446 w 133503"/>
                <a:gd name="connsiteY11" fmla="*/ 155829 h 210702"/>
                <a:gd name="connsiteX12" fmla="*/ 128741 w 133503"/>
                <a:gd name="connsiteY12" fmla="*/ 132123 h 210702"/>
                <a:gd name="connsiteX13" fmla="*/ 128636 w 133503"/>
                <a:gd name="connsiteY13" fmla="*/ 132017 h 2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03" h="210702">
                  <a:moveTo>
                    <a:pt x="128636" y="132017"/>
                  </a:moveTo>
                  <a:cubicBezTo>
                    <a:pt x="122099" y="125527"/>
                    <a:pt x="111551" y="125527"/>
                    <a:pt x="105014" y="132017"/>
                  </a:cubicBezTo>
                  <a:lnTo>
                    <a:pt x="85964" y="151067"/>
                  </a:lnTo>
                  <a:lnTo>
                    <a:pt x="85964" y="0"/>
                  </a:lnTo>
                  <a:lnTo>
                    <a:pt x="47483" y="0"/>
                  </a:lnTo>
                  <a:lnTo>
                    <a:pt x="47483" y="151257"/>
                  </a:lnTo>
                  <a:lnTo>
                    <a:pt x="28433" y="132207"/>
                  </a:lnTo>
                  <a:cubicBezTo>
                    <a:pt x="21910" y="125710"/>
                    <a:pt x="11356" y="125732"/>
                    <a:pt x="4859" y="132255"/>
                  </a:cubicBezTo>
                  <a:cubicBezTo>
                    <a:pt x="-1638" y="138777"/>
                    <a:pt x="-1616" y="149332"/>
                    <a:pt x="4906" y="155829"/>
                  </a:cubicBezTo>
                  <a:lnTo>
                    <a:pt x="54817" y="205835"/>
                  </a:lnTo>
                  <a:cubicBezTo>
                    <a:pt x="61354" y="212325"/>
                    <a:pt x="71902" y="212325"/>
                    <a:pt x="78439" y="205835"/>
                  </a:cubicBezTo>
                  <a:lnTo>
                    <a:pt x="128446" y="155829"/>
                  </a:lnTo>
                  <a:cubicBezTo>
                    <a:pt x="135073" y="149364"/>
                    <a:pt x="135205" y="138751"/>
                    <a:pt x="128741" y="132123"/>
                  </a:cubicBezTo>
                  <a:cubicBezTo>
                    <a:pt x="128706" y="132087"/>
                    <a:pt x="128671" y="132052"/>
                    <a:pt x="128636" y="132017"/>
                  </a:cubicBez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5CFD56-55F8-DC7C-38C4-64B9B60CE344}"/>
                </a:ext>
              </a:extLst>
            </p:cNvPr>
            <p:cNvSpPr/>
            <p:nvPr/>
          </p:nvSpPr>
          <p:spPr>
            <a:xfrm>
              <a:off x="17050705" y="21618326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53781D-5E6C-15DF-9B23-200FAF7987F5}"/>
                </a:ext>
              </a:extLst>
            </p:cNvPr>
            <p:cNvSpPr/>
            <p:nvPr/>
          </p:nvSpPr>
          <p:spPr>
            <a:xfrm>
              <a:off x="17526732" y="21618326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A5C0EB-200C-C8D7-0666-1C711A0954D2}"/>
                </a:ext>
              </a:extLst>
            </p:cNvPr>
            <p:cNvSpPr/>
            <p:nvPr/>
          </p:nvSpPr>
          <p:spPr>
            <a:xfrm>
              <a:off x="17526732" y="22326989"/>
              <a:ext cx="201071" cy="359524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4" name="Picture 43" descr="A map with points on it&#10;&#10;Description automatically generated">
            <a:extLst>
              <a:ext uri="{FF2B5EF4-FFF2-40B4-BE49-F238E27FC236}">
                <a16:creationId xmlns:a16="http://schemas.microsoft.com/office/drawing/2014/main" id="{4C5533E5-0AD8-79E0-55EE-5540303D5B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8" y="6210975"/>
            <a:ext cx="5627098" cy="844064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606278A-3ADE-2333-BB06-148F735ABFE1}"/>
              </a:ext>
            </a:extLst>
          </p:cNvPr>
          <p:cNvGrpSpPr/>
          <p:nvPr/>
        </p:nvGrpSpPr>
        <p:grpSpPr>
          <a:xfrm>
            <a:off x="2903135" y="18872435"/>
            <a:ext cx="3399110" cy="2519088"/>
            <a:chOff x="2903135" y="18872435"/>
            <a:chExt cx="3399110" cy="251908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3D475F-4055-E4E3-7B5D-157409B57E5F}"/>
                </a:ext>
              </a:extLst>
            </p:cNvPr>
            <p:cNvSpPr/>
            <p:nvPr/>
          </p:nvSpPr>
          <p:spPr>
            <a:xfrm>
              <a:off x="2903135" y="18872435"/>
              <a:ext cx="3399110" cy="2519088"/>
            </a:xfrm>
            <a:custGeom>
              <a:avLst/>
              <a:gdLst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5197"/>
                <a:gd name="connsiteY0" fmla="*/ 770036 h 2514659"/>
                <a:gd name="connsiteX1" fmla="*/ 354414 w 3465197"/>
                <a:gd name="connsiteY1" fmla="*/ 96936 h 2514659"/>
                <a:gd name="connsiteX2" fmla="*/ 1973664 w 3465197"/>
                <a:gd name="connsiteY2" fmla="*/ 46136 h 2514659"/>
                <a:gd name="connsiteX3" fmla="*/ 2951564 w 3465197"/>
                <a:gd name="connsiteY3" fmla="*/ 33436 h 2514659"/>
                <a:gd name="connsiteX4" fmla="*/ 3427814 w 3465197"/>
                <a:gd name="connsiteY4" fmla="*/ 509686 h 2514659"/>
                <a:gd name="connsiteX5" fmla="*/ 3421464 w 3465197"/>
                <a:gd name="connsiteY5" fmla="*/ 1265336 h 2514659"/>
                <a:gd name="connsiteX6" fmla="*/ 3316689 w 3465197"/>
                <a:gd name="connsiteY6" fmla="*/ 1903511 h 2514659"/>
                <a:gd name="connsiteX7" fmla="*/ 2742014 w 3465197"/>
                <a:gd name="connsiteY7" fmla="*/ 2433736 h 2514659"/>
                <a:gd name="connsiteX8" fmla="*/ 817964 w 3465197"/>
                <a:gd name="connsiteY8" fmla="*/ 2471836 h 2514659"/>
                <a:gd name="connsiteX9" fmla="*/ 87714 w 3465197"/>
                <a:gd name="connsiteY9" fmla="*/ 2033686 h 2514659"/>
                <a:gd name="connsiteX10" fmla="*/ 43264 w 3465197"/>
                <a:gd name="connsiteY10" fmla="*/ 770036 h 2514659"/>
                <a:gd name="connsiteX0" fmla="*/ 43264 w 3465197"/>
                <a:gd name="connsiteY0" fmla="*/ 785083 h 2529706"/>
                <a:gd name="connsiteX1" fmla="*/ 354414 w 3465197"/>
                <a:gd name="connsiteY1" fmla="*/ 111983 h 2529706"/>
                <a:gd name="connsiteX2" fmla="*/ 1665689 w 3465197"/>
                <a:gd name="connsiteY2" fmla="*/ 23083 h 2529706"/>
                <a:gd name="connsiteX3" fmla="*/ 2951564 w 3465197"/>
                <a:gd name="connsiteY3" fmla="*/ 48483 h 2529706"/>
                <a:gd name="connsiteX4" fmla="*/ 3427814 w 3465197"/>
                <a:gd name="connsiteY4" fmla="*/ 524733 h 2529706"/>
                <a:gd name="connsiteX5" fmla="*/ 3421464 w 3465197"/>
                <a:gd name="connsiteY5" fmla="*/ 1280383 h 2529706"/>
                <a:gd name="connsiteX6" fmla="*/ 3316689 w 3465197"/>
                <a:gd name="connsiteY6" fmla="*/ 1918558 h 2529706"/>
                <a:gd name="connsiteX7" fmla="*/ 2742014 w 3465197"/>
                <a:gd name="connsiteY7" fmla="*/ 2448783 h 2529706"/>
                <a:gd name="connsiteX8" fmla="*/ 817964 w 3465197"/>
                <a:gd name="connsiteY8" fmla="*/ 2486883 h 2529706"/>
                <a:gd name="connsiteX9" fmla="*/ 87714 w 3465197"/>
                <a:gd name="connsiteY9" fmla="*/ 2048733 h 2529706"/>
                <a:gd name="connsiteX10" fmla="*/ 43264 w 3465197"/>
                <a:gd name="connsiteY10" fmla="*/ 785083 h 2529706"/>
                <a:gd name="connsiteX0" fmla="*/ 43264 w 3460275"/>
                <a:gd name="connsiteY0" fmla="*/ 772497 h 2517120"/>
                <a:gd name="connsiteX1" fmla="*/ 354414 w 3460275"/>
                <a:gd name="connsiteY1" fmla="*/ 99397 h 2517120"/>
                <a:gd name="connsiteX2" fmla="*/ 1665689 w 3460275"/>
                <a:gd name="connsiteY2" fmla="*/ 10497 h 2517120"/>
                <a:gd name="connsiteX3" fmla="*/ 3018239 w 3460275"/>
                <a:gd name="connsiteY3" fmla="*/ 58122 h 2517120"/>
                <a:gd name="connsiteX4" fmla="*/ 3427814 w 3460275"/>
                <a:gd name="connsiteY4" fmla="*/ 512147 h 2517120"/>
                <a:gd name="connsiteX5" fmla="*/ 3421464 w 3460275"/>
                <a:gd name="connsiteY5" fmla="*/ 1267797 h 2517120"/>
                <a:gd name="connsiteX6" fmla="*/ 3316689 w 3460275"/>
                <a:gd name="connsiteY6" fmla="*/ 1905972 h 2517120"/>
                <a:gd name="connsiteX7" fmla="*/ 2742014 w 3460275"/>
                <a:gd name="connsiteY7" fmla="*/ 2436197 h 2517120"/>
                <a:gd name="connsiteX8" fmla="*/ 817964 w 3460275"/>
                <a:gd name="connsiteY8" fmla="*/ 2474297 h 2517120"/>
                <a:gd name="connsiteX9" fmla="*/ 87714 w 3460275"/>
                <a:gd name="connsiteY9" fmla="*/ 2036147 h 2517120"/>
                <a:gd name="connsiteX10" fmla="*/ 43264 w 3460275"/>
                <a:gd name="connsiteY10" fmla="*/ 772497 h 2517120"/>
                <a:gd name="connsiteX0" fmla="*/ 43264 w 3425371"/>
                <a:gd name="connsiteY0" fmla="*/ 774465 h 2519088"/>
                <a:gd name="connsiteX1" fmla="*/ 354414 w 3425371"/>
                <a:gd name="connsiteY1" fmla="*/ 101365 h 2519088"/>
                <a:gd name="connsiteX2" fmla="*/ 1665689 w 3425371"/>
                <a:gd name="connsiteY2" fmla="*/ 12465 h 2519088"/>
                <a:gd name="connsiteX3" fmla="*/ 3018239 w 3425371"/>
                <a:gd name="connsiteY3" fmla="*/ 60090 h 2519088"/>
                <a:gd name="connsiteX4" fmla="*/ 3364314 w 3425371"/>
                <a:gd name="connsiteY4" fmla="*/ 549040 h 2519088"/>
                <a:gd name="connsiteX5" fmla="*/ 3421464 w 3425371"/>
                <a:gd name="connsiteY5" fmla="*/ 1269765 h 2519088"/>
                <a:gd name="connsiteX6" fmla="*/ 3316689 w 3425371"/>
                <a:gd name="connsiteY6" fmla="*/ 1907940 h 2519088"/>
                <a:gd name="connsiteX7" fmla="*/ 2742014 w 3425371"/>
                <a:gd name="connsiteY7" fmla="*/ 2438165 h 2519088"/>
                <a:gd name="connsiteX8" fmla="*/ 817964 w 3425371"/>
                <a:gd name="connsiteY8" fmla="*/ 2476265 h 2519088"/>
                <a:gd name="connsiteX9" fmla="*/ 87714 w 3425371"/>
                <a:gd name="connsiteY9" fmla="*/ 2038115 h 2519088"/>
                <a:gd name="connsiteX10" fmla="*/ 43264 w 3425371"/>
                <a:gd name="connsiteY10" fmla="*/ 774465 h 2519088"/>
                <a:gd name="connsiteX0" fmla="*/ 43264 w 3422762"/>
                <a:gd name="connsiteY0" fmla="*/ 774465 h 2519088"/>
                <a:gd name="connsiteX1" fmla="*/ 354414 w 3422762"/>
                <a:gd name="connsiteY1" fmla="*/ 101365 h 2519088"/>
                <a:gd name="connsiteX2" fmla="*/ 1665689 w 3422762"/>
                <a:gd name="connsiteY2" fmla="*/ 12465 h 2519088"/>
                <a:gd name="connsiteX3" fmla="*/ 3018239 w 3422762"/>
                <a:gd name="connsiteY3" fmla="*/ 60090 h 2519088"/>
                <a:gd name="connsiteX4" fmla="*/ 3364314 w 3422762"/>
                <a:gd name="connsiteY4" fmla="*/ 549040 h 2519088"/>
                <a:gd name="connsiteX5" fmla="*/ 3421464 w 3422762"/>
                <a:gd name="connsiteY5" fmla="*/ 1269765 h 2519088"/>
                <a:gd name="connsiteX6" fmla="*/ 3316689 w 3422762"/>
                <a:gd name="connsiteY6" fmla="*/ 1907940 h 2519088"/>
                <a:gd name="connsiteX7" fmla="*/ 2742014 w 3422762"/>
                <a:gd name="connsiteY7" fmla="*/ 2438165 h 2519088"/>
                <a:gd name="connsiteX8" fmla="*/ 817964 w 3422762"/>
                <a:gd name="connsiteY8" fmla="*/ 2476265 h 2519088"/>
                <a:gd name="connsiteX9" fmla="*/ 87714 w 3422762"/>
                <a:gd name="connsiteY9" fmla="*/ 2038115 h 2519088"/>
                <a:gd name="connsiteX10" fmla="*/ 43264 w 3422762"/>
                <a:gd name="connsiteY10" fmla="*/ 774465 h 2519088"/>
                <a:gd name="connsiteX0" fmla="*/ 43264 w 3392994"/>
                <a:gd name="connsiteY0" fmla="*/ 774465 h 2519088"/>
                <a:gd name="connsiteX1" fmla="*/ 354414 w 3392994"/>
                <a:gd name="connsiteY1" fmla="*/ 101365 h 2519088"/>
                <a:gd name="connsiteX2" fmla="*/ 1665689 w 3392994"/>
                <a:gd name="connsiteY2" fmla="*/ 12465 h 2519088"/>
                <a:gd name="connsiteX3" fmla="*/ 3018239 w 3392994"/>
                <a:gd name="connsiteY3" fmla="*/ 60090 h 2519088"/>
                <a:gd name="connsiteX4" fmla="*/ 3364314 w 3392994"/>
                <a:gd name="connsiteY4" fmla="*/ 549040 h 2519088"/>
                <a:gd name="connsiteX5" fmla="*/ 3367489 w 3392994"/>
                <a:gd name="connsiteY5" fmla="*/ 1330090 h 2519088"/>
                <a:gd name="connsiteX6" fmla="*/ 3316689 w 3392994"/>
                <a:gd name="connsiteY6" fmla="*/ 1907940 h 2519088"/>
                <a:gd name="connsiteX7" fmla="*/ 2742014 w 3392994"/>
                <a:gd name="connsiteY7" fmla="*/ 2438165 h 2519088"/>
                <a:gd name="connsiteX8" fmla="*/ 817964 w 3392994"/>
                <a:gd name="connsiteY8" fmla="*/ 2476265 h 2519088"/>
                <a:gd name="connsiteX9" fmla="*/ 87714 w 3392994"/>
                <a:gd name="connsiteY9" fmla="*/ 2038115 h 2519088"/>
                <a:gd name="connsiteX10" fmla="*/ 43264 w 3392994"/>
                <a:gd name="connsiteY10" fmla="*/ 774465 h 2519088"/>
                <a:gd name="connsiteX0" fmla="*/ 43264 w 3399110"/>
                <a:gd name="connsiteY0" fmla="*/ 774465 h 2519088"/>
                <a:gd name="connsiteX1" fmla="*/ 354414 w 3399110"/>
                <a:gd name="connsiteY1" fmla="*/ 101365 h 2519088"/>
                <a:gd name="connsiteX2" fmla="*/ 1665689 w 3399110"/>
                <a:gd name="connsiteY2" fmla="*/ 12465 h 2519088"/>
                <a:gd name="connsiteX3" fmla="*/ 3018239 w 3399110"/>
                <a:gd name="connsiteY3" fmla="*/ 60090 h 2519088"/>
                <a:gd name="connsiteX4" fmla="*/ 3364314 w 3399110"/>
                <a:gd name="connsiteY4" fmla="*/ 549040 h 2519088"/>
                <a:gd name="connsiteX5" fmla="*/ 3316689 w 3399110"/>
                <a:gd name="connsiteY5" fmla="*/ 1907940 h 2519088"/>
                <a:gd name="connsiteX6" fmla="*/ 2742014 w 3399110"/>
                <a:gd name="connsiteY6" fmla="*/ 2438165 h 2519088"/>
                <a:gd name="connsiteX7" fmla="*/ 817964 w 3399110"/>
                <a:gd name="connsiteY7" fmla="*/ 2476265 h 2519088"/>
                <a:gd name="connsiteX8" fmla="*/ 87714 w 3399110"/>
                <a:gd name="connsiteY8" fmla="*/ 2038115 h 2519088"/>
                <a:gd name="connsiteX9" fmla="*/ 43264 w 3399110"/>
                <a:gd name="connsiteY9" fmla="*/ 774465 h 25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9110" h="2519088">
                  <a:moveTo>
                    <a:pt x="43264" y="774465"/>
                  </a:moveTo>
                  <a:cubicBezTo>
                    <a:pt x="87714" y="451674"/>
                    <a:pt x="84010" y="228365"/>
                    <a:pt x="354414" y="101365"/>
                  </a:cubicBezTo>
                  <a:cubicBezTo>
                    <a:pt x="624818" y="-25635"/>
                    <a:pt x="1221718" y="19344"/>
                    <a:pt x="1665689" y="12465"/>
                  </a:cubicBezTo>
                  <a:cubicBezTo>
                    <a:pt x="2109660" y="5586"/>
                    <a:pt x="2735135" y="-29339"/>
                    <a:pt x="3018239" y="60090"/>
                  </a:cubicBezTo>
                  <a:cubicBezTo>
                    <a:pt x="3301343" y="149519"/>
                    <a:pt x="3314572" y="241065"/>
                    <a:pt x="3364314" y="549040"/>
                  </a:cubicBezTo>
                  <a:cubicBezTo>
                    <a:pt x="3414056" y="857015"/>
                    <a:pt x="3420406" y="1593086"/>
                    <a:pt x="3316689" y="1907940"/>
                  </a:cubicBezTo>
                  <a:cubicBezTo>
                    <a:pt x="3212972" y="2222794"/>
                    <a:pt x="3158468" y="2343444"/>
                    <a:pt x="2742014" y="2438165"/>
                  </a:cubicBezTo>
                  <a:cubicBezTo>
                    <a:pt x="2325560" y="2532886"/>
                    <a:pt x="1260347" y="2542940"/>
                    <a:pt x="817964" y="2476265"/>
                  </a:cubicBezTo>
                  <a:cubicBezTo>
                    <a:pt x="375581" y="2409590"/>
                    <a:pt x="217889" y="2324923"/>
                    <a:pt x="87714" y="2038115"/>
                  </a:cubicBezTo>
                  <a:cubicBezTo>
                    <a:pt x="-42461" y="1751307"/>
                    <a:pt x="-1186" y="1097256"/>
                    <a:pt x="43264" y="774465"/>
                  </a:cubicBezTo>
                  <a:close/>
                </a:path>
              </a:pathLst>
            </a:custGeom>
            <a:solidFill>
              <a:srgbClr val="BBE1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943EFED8-B195-D5B4-179B-C707B83B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93358" y="19138231"/>
              <a:ext cx="2572860" cy="2033099"/>
            </a:xfrm>
            <a:prstGeom prst="rect">
              <a:avLst/>
            </a:prstGeom>
          </p:spPr>
        </p:pic>
      </p:grpSp>
      <p:pic>
        <p:nvPicPr>
          <p:cNvPr id="1030" name="Graphic 1029">
            <a:extLst>
              <a:ext uri="{FF2B5EF4-FFF2-40B4-BE49-F238E27FC236}">
                <a16:creationId xmlns:a16="http://schemas.microsoft.com/office/drawing/2014/main" id="{ACFF697D-12AB-DF13-8BF0-C71AF6EA6D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46075" y="17970143"/>
            <a:ext cx="2537583" cy="2059186"/>
          </a:xfrm>
          <a:prstGeom prst="rect">
            <a:avLst/>
          </a:prstGeom>
        </p:spPr>
      </p:pic>
      <p:pic>
        <p:nvPicPr>
          <p:cNvPr id="1037" name="Graphic 1036">
            <a:extLst>
              <a:ext uri="{FF2B5EF4-FFF2-40B4-BE49-F238E27FC236}">
                <a16:creationId xmlns:a16="http://schemas.microsoft.com/office/drawing/2014/main" id="{1A261313-1591-23EE-6787-91B63A294E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337449" y="6955161"/>
            <a:ext cx="2760473" cy="945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852ED-F7D6-D4F2-A035-150A6500CF80}"/>
              </a:ext>
            </a:extLst>
          </p:cNvPr>
          <p:cNvSpPr txBox="1"/>
          <p:nvPr/>
        </p:nvSpPr>
        <p:spPr>
          <a:xfrm>
            <a:off x="393599" y="22167904"/>
            <a:ext cx="6258088" cy="57985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0" lvl="1" algn="ctr" defTabSz="685800">
              <a:lnSpc>
                <a:spcPct val="90000"/>
              </a:lnSpc>
              <a:spcBef>
                <a:spcPct val="20000"/>
              </a:spcBef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en-GB" sz="3600"/>
              <a:t>The network strategy will be developed in two stages</a:t>
            </a:r>
          </a:p>
          <a:p>
            <a:pPr lvl="1"/>
            <a:endParaRPr lang="en-GB" sz="3600"/>
          </a:p>
          <a:p>
            <a:pPr lvl="1"/>
            <a:r>
              <a:rPr lang="en-GB" sz="3600"/>
              <a:t>Initially, the Network Strategy </a:t>
            </a:r>
            <a:r>
              <a:rPr lang="en-GB" sz="3600" b="1" u="sng"/>
              <a:t>Strategic</a:t>
            </a:r>
            <a:r>
              <a:rPr lang="en-GB" sz="3600" u="sng"/>
              <a:t> </a:t>
            </a:r>
            <a:r>
              <a:rPr lang="en-GB" sz="3600" b="1" u="sng"/>
              <a:t>Business Case (SBC) </a:t>
            </a:r>
            <a:r>
              <a:rPr lang="en-GB" sz="3600"/>
              <a:t>will establish the case for investment, the Transport Planning Objectives and the ferry, harbour and, where appropriate, fixed link options at an island level</a:t>
            </a:r>
          </a:p>
        </p:txBody>
      </p:sp>
    </p:spTree>
    <p:extLst>
      <p:ext uri="{BB962C8B-B14F-4D97-AF65-F5344CB8AC3E}">
        <p14:creationId xmlns:p14="http://schemas.microsoft.com/office/powerpoint/2010/main" val="376884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1E4AD-DEDF-E07C-1A34-6C61F92F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DFBA6-EBCC-7D0A-7A4E-1736F11742A9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4" name="Picture 2" descr="Logo: Shetland Islands Council">
              <a:extLst>
                <a:ext uri="{FF2B5EF4-FFF2-40B4-BE49-F238E27FC236}">
                  <a16:creationId xmlns:a16="http://schemas.microsoft.com/office/drawing/2014/main" id="{D784E7FC-29BF-7768-33BE-B71D8923C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EF7F59-D316-8880-42D9-898B0F66A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652766-B75F-475C-F673-BEF62C8F2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FD02E4-707C-CCCF-B4DC-4EE252D71CB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563B7865-7C1A-F950-2CA4-1B3512D7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6609BE-A682-99B9-C3E2-A421A78C4CF6}"/>
              </a:ext>
            </a:extLst>
          </p:cNvPr>
          <p:cNvSpPr/>
          <p:nvPr/>
        </p:nvSpPr>
        <p:spPr>
          <a:xfrm>
            <a:off x="422235" y="19694486"/>
            <a:ext cx="20497475" cy="8687374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5EB687-01B7-96AC-5FDA-0F10DA639538}"/>
              </a:ext>
            </a:extLst>
          </p:cNvPr>
          <p:cNvSpPr/>
          <p:nvPr/>
        </p:nvSpPr>
        <p:spPr>
          <a:xfrm>
            <a:off x="422235" y="10239554"/>
            <a:ext cx="20497475" cy="8592077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7E17CDD-3F59-8E11-6952-A3EC5D084056}"/>
              </a:ext>
            </a:extLst>
          </p:cNvPr>
          <p:cNvSpPr txBox="1">
            <a:spLocks/>
          </p:cNvSpPr>
          <p:nvPr/>
        </p:nvSpPr>
        <p:spPr>
          <a:xfrm>
            <a:off x="11640502" y="6237040"/>
            <a:ext cx="6743489" cy="181848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B51295-D8D4-E5B8-A10C-341E5FEAC762}"/>
              </a:ext>
            </a:extLst>
          </p:cNvPr>
          <p:cNvSpPr txBox="1">
            <a:spLocks/>
          </p:cNvSpPr>
          <p:nvPr/>
        </p:nvSpPr>
        <p:spPr>
          <a:xfrm>
            <a:off x="1264920" y="11756176"/>
            <a:ext cx="6852648" cy="650060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>
              <a:defRPr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Calibri"/>
                <a:ea typeface="Calibri"/>
                <a:cs typeface="Calibri"/>
              </a:rPr>
              <a:t>Available cancellation data are patchy.  The trend since 2019 has been a growth in cancellations but there is considerable variation within this and </a:t>
            </a:r>
            <a:r>
              <a:rPr lang="en-GB" b="1">
                <a:latin typeface="Calibri"/>
                <a:ea typeface="Calibri"/>
                <a:cs typeface="Calibri"/>
              </a:rPr>
              <a:t>2024</a:t>
            </a:r>
            <a:r>
              <a:rPr lang="en-GB">
                <a:latin typeface="Calibri"/>
                <a:ea typeface="Calibri"/>
                <a:cs typeface="Calibri"/>
              </a:rPr>
              <a:t> was not dissimilar to the period 2014 to 2019.</a:t>
            </a:r>
          </a:p>
          <a:p>
            <a:endParaRPr lang="en-GB"/>
          </a:p>
          <a:p>
            <a:r>
              <a:rPr lang="en-GB">
                <a:latin typeface="Calibri"/>
                <a:ea typeface="Calibri"/>
                <a:cs typeface="Calibri"/>
              </a:rPr>
              <a:t>Note that the high rate of cancellations in 2020 and possibly 2021 is likely due to crewing issues/self-isolation during the pandemic.</a:t>
            </a:r>
          </a:p>
          <a:p>
            <a:endParaRPr lang="en-GB"/>
          </a:p>
          <a:p>
            <a:r>
              <a:rPr lang="en-GB"/>
              <a:t>The cause of cancellations is not always systematically recorded in the data.</a:t>
            </a:r>
          </a:p>
          <a:p>
            <a:endParaRPr lang="en-GB">
              <a:highlight>
                <a:srgbClr val="FFFF00"/>
              </a:highlight>
            </a:endParaRPr>
          </a:p>
          <a:p>
            <a:pPr marL="1475740" lvl="1"/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C85C1B6-77A4-23BD-875D-9AB2786B8E25}"/>
              </a:ext>
            </a:extLst>
          </p:cNvPr>
          <p:cNvSpPr txBox="1">
            <a:spLocks/>
          </p:cNvSpPr>
          <p:nvPr/>
        </p:nvSpPr>
        <p:spPr>
          <a:xfrm>
            <a:off x="12953750" y="22451232"/>
            <a:ext cx="7287896" cy="67072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>
              <a:defRPr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/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proportion of days when all sailings operated to timetable (the </a:t>
            </a:r>
            <a:r>
              <a:rPr lang="en-GB" b="1">
                <a:solidFill>
                  <a:srgbClr val="00B050"/>
                </a:solidFill>
              </a:rPr>
              <a:t>green</a:t>
            </a:r>
            <a:r>
              <a:rPr lang="en-GB"/>
              <a:t> line) varies year-on-year with no obvious trend or pattern in the data</a:t>
            </a:r>
          </a:p>
          <a:p>
            <a:endParaRPr lang="en-GB"/>
          </a:p>
          <a:p>
            <a:r>
              <a:rPr lang="en-GB"/>
              <a:t>However, around 9 in every 10 individual sailings (the </a:t>
            </a:r>
            <a:r>
              <a:rPr lang="en-GB" b="1">
                <a:solidFill>
                  <a:schemeClr val="accent1"/>
                </a:solidFill>
              </a:rPr>
              <a:t>blue</a:t>
            </a:r>
            <a:r>
              <a:rPr lang="en-GB"/>
              <a:t> line) typically operate to timetable, so there are high levels of reliability overall</a:t>
            </a:r>
          </a:p>
          <a:p>
            <a:endParaRPr lang="en-GB"/>
          </a:p>
          <a:p>
            <a:r>
              <a:rPr lang="en-GB"/>
              <a:t>The dip in 2020 is likely to be related to the pandemic</a:t>
            </a:r>
          </a:p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7E238-95B8-BE10-C0AE-DDF42E6B0136}"/>
              </a:ext>
            </a:extLst>
          </p:cNvPr>
          <p:cNvSpPr/>
          <p:nvPr/>
        </p:nvSpPr>
        <p:spPr>
          <a:xfrm>
            <a:off x="624344" y="511512"/>
            <a:ext cx="20112583" cy="2384734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6BFDD-DD2D-C94D-6B18-1FB507A2D609}"/>
              </a:ext>
            </a:extLst>
          </p:cNvPr>
          <p:cNvSpPr txBox="1"/>
          <p:nvPr/>
        </p:nvSpPr>
        <p:spPr>
          <a:xfrm>
            <a:off x="1186756" y="590424"/>
            <a:ext cx="1893570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Ferry Carryings, Capacity Utilisation and Performance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2A63FA-5166-CDE8-4810-EABCBC4D8BF3}"/>
              </a:ext>
            </a:extLst>
          </p:cNvPr>
          <p:cNvSpPr/>
          <p:nvPr/>
        </p:nvSpPr>
        <p:spPr>
          <a:xfrm>
            <a:off x="10914142" y="990698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has reliability changed over time?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5DE0D5-92C3-35FE-57F3-0C17589DD91C}"/>
              </a:ext>
            </a:extLst>
          </p:cNvPr>
          <p:cNvSpPr/>
          <p:nvPr/>
        </p:nvSpPr>
        <p:spPr>
          <a:xfrm>
            <a:off x="1186756" y="1927388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days per year do the services operate to timetable?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4928902-1B71-3917-9178-6B8B2171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648977"/>
              </p:ext>
            </p:extLst>
          </p:nvPr>
        </p:nvGraphicFramePr>
        <p:xfrm>
          <a:off x="8960252" y="11062778"/>
          <a:ext cx="11038609" cy="694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9D0CED35-F022-CA1B-E1AF-E41BE31E3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828118"/>
              </p:ext>
            </p:extLst>
          </p:nvPr>
        </p:nvGraphicFramePr>
        <p:xfrm>
          <a:off x="1186756" y="21186714"/>
          <a:ext cx="10810172" cy="670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AAD13B9-A2E6-695E-F556-D9CEA37974BC}"/>
              </a:ext>
            </a:extLst>
          </p:cNvPr>
          <p:cNvSpPr/>
          <p:nvPr/>
        </p:nvSpPr>
        <p:spPr>
          <a:xfrm>
            <a:off x="422235" y="3544015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3A56D3B-ECDB-E717-97F3-54BBC64FCCC0}"/>
              </a:ext>
            </a:extLst>
          </p:cNvPr>
          <p:cNvSpPr txBox="1">
            <a:spLocks/>
          </p:cNvSpPr>
          <p:nvPr/>
        </p:nvSpPr>
        <p:spPr>
          <a:xfrm>
            <a:off x="11493468" y="4916237"/>
            <a:ext cx="8704869" cy="3871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figure shows 2024 carryings as a % of 2019 carryings – i.e.,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close has the route got to recovering from COVID-19?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Whalsay route has 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largely recovered its pre-COVID position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passenger and car carryings in 2024 standing at 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95% 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104% </a:t>
            </a:r>
            <a:r>
              <a:rPr lang="en-GB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respectively of their pre-pandemic level </a:t>
            </a:r>
          </a:p>
          <a:p>
            <a:pPr marL="0" indent="0">
              <a:buNone/>
            </a:pPr>
            <a:endParaRPr lang="en-GB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8C2C5-D1FA-1763-C60A-6DD40AB6AAC0}"/>
              </a:ext>
            </a:extLst>
          </p:cNvPr>
          <p:cNvSpPr/>
          <p:nvPr/>
        </p:nvSpPr>
        <p:spPr>
          <a:xfrm>
            <a:off x="1186756" y="3188974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the impact of COVID-19?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0525F3-2552-A407-969F-21EF54E6E971}"/>
              </a:ext>
            </a:extLst>
          </p:cNvPr>
          <p:cNvSpPr/>
          <p:nvPr/>
        </p:nvSpPr>
        <p:spPr>
          <a:xfrm>
            <a:off x="2065898" y="4164588"/>
            <a:ext cx="7335847" cy="102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carryings as a proportion of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carryings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4D103C-C325-4A37-F3AA-4C07C0DCFACB}"/>
              </a:ext>
            </a:extLst>
          </p:cNvPr>
          <p:cNvGrpSpPr/>
          <p:nvPr/>
        </p:nvGrpSpPr>
        <p:grpSpPr>
          <a:xfrm>
            <a:off x="2163644" y="5439933"/>
            <a:ext cx="7200001" cy="880808"/>
            <a:chOff x="-7988839" y="14388630"/>
            <a:chExt cx="7200001" cy="88080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69FB5D8-AB95-ED37-6C39-E42409F193F8}"/>
                </a:ext>
              </a:extLst>
            </p:cNvPr>
            <p:cNvSpPr/>
            <p:nvPr/>
          </p:nvSpPr>
          <p:spPr>
            <a:xfrm>
              <a:off x="-7988838" y="14391299"/>
              <a:ext cx="7200000" cy="878139"/>
            </a:xfrm>
            <a:prstGeom prst="roundRect">
              <a:avLst>
                <a:gd name="adj" fmla="val 50000"/>
              </a:avLst>
            </a:prstGeom>
            <a:solidFill>
              <a:srgbClr val="32A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27AAB5D-0264-64E7-861F-CC3DF0DB739B}"/>
                </a:ext>
              </a:extLst>
            </p:cNvPr>
            <p:cNvSpPr/>
            <p:nvPr/>
          </p:nvSpPr>
          <p:spPr>
            <a:xfrm>
              <a:off x="-7988839" y="14388630"/>
              <a:ext cx="6993055" cy="877109"/>
            </a:xfrm>
            <a:prstGeom prst="roundRect">
              <a:avLst>
                <a:gd name="adj" fmla="val 5000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DE3B62-7D5F-55CE-CAD9-022A216DF0B9}"/>
              </a:ext>
            </a:extLst>
          </p:cNvPr>
          <p:cNvGrpSpPr/>
          <p:nvPr/>
        </p:nvGrpSpPr>
        <p:grpSpPr>
          <a:xfrm>
            <a:off x="2155068" y="6493579"/>
            <a:ext cx="7524054" cy="883084"/>
            <a:chOff x="-7997415" y="15442276"/>
            <a:chExt cx="7524054" cy="88308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9A898FC-A21F-3BDB-D02F-82D2398DB552}"/>
                </a:ext>
              </a:extLst>
            </p:cNvPr>
            <p:cNvSpPr/>
            <p:nvPr/>
          </p:nvSpPr>
          <p:spPr>
            <a:xfrm>
              <a:off x="-7989795" y="15447221"/>
              <a:ext cx="7200000" cy="878139"/>
            </a:xfrm>
            <a:prstGeom prst="roundRect">
              <a:avLst>
                <a:gd name="adj" fmla="val 50000"/>
              </a:avLst>
            </a:prstGeom>
            <a:solidFill>
              <a:srgbClr val="32A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8BD5757-2812-BE38-2BDA-DC6090FE1756}"/>
                </a:ext>
              </a:extLst>
            </p:cNvPr>
            <p:cNvSpPr/>
            <p:nvPr/>
          </p:nvSpPr>
          <p:spPr>
            <a:xfrm>
              <a:off x="-7997415" y="15442276"/>
              <a:ext cx="7524054" cy="878744"/>
            </a:xfrm>
            <a:prstGeom prst="roundRect">
              <a:avLst>
                <a:gd name="adj" fmla="val 5000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22E850-228F-EE99-DBB7-19BE9BCF8AF4}"/>
              </a:ext>
            </a:extLst>
          </p:cNvPr>
          <p:cNvGrpSpPr/>
          <p:nvPr/>
        </p:nvGrpSpPr>
        <p:grpSpPr>
          <a:xfrm>
            <a:off x="2162687" y="7554624"/>
            <a:ext cx="7200001" cy="878875"/>
            <a:chOff x="-7989796" y="16503321"/>
            <a:chExt cx="7200001" cy="8788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2B53A67-C8C5-DD07-2DDA-0B5FBB341D6B}"/>
                </a:ext>
              </a:extLst>
            </p:cNvPr>
            <p:cNvSpPr/>
            <p:nvPr/>
          </p:nvSpPr>
          <p:spPr>
            <a:xfrm>
              <a:off x="-7989795" y="16504057"/>
              <a:ext cx="7200000" cy="878139"/>
            </a:xfrm>
            <a:prstGeom prst="roundRect">
              <a:avLst>
                <a:gd name="adj" fmla="val 50000"/>
              </a:avLst>
            </a:prstGeom>
            <a:solidFill>
              <a:srgbClr val="32A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220921C-5145-CC6C-C0C8-18CE13FDE130}"/>
                </a:ext>
              </a:extLst>
            </p:cNvPr>
            <p:cNvSpPr/>
            <p:nvPr/>
          </p:nvSpPr>
          <p:spPr>
            <a:xfrm>
              <a:off x="-7989796" y="16503321"/>
              <a:ext cx="6994011" cy="878744"/>
            </a:xfrm>
            <a:prstGeom prst="roundRect">
              <a:avLst>
                <a:gd name="adj" fmla="val 5000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4A5A1C1C-9FA6-68E6-C148-EC9CAC2E8F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5903" y="5540203"/>
            <a:ext cx="682935" cy="682935"/>
          </a:xfrm>
          <a:prstGeom prst="rect">
            <a:avLst/>
          </a:prstGeom>
        </p:spPr>
      </p:pic>
      <p:pic>
        <p:nvPicPr>
          <p:cNvPr id="44" name="Graphic 43" descr="Car with solid fill">
            <a:extLst>
              <a:ext uri="{FF2B5EF4-FFF2-40B4-BE49-F238E27FC236}">
                <a16:creationId xmlns:a16="http://schemas.microsoft.com/office/drawing/2014/main" id="{AB261CB2-438B-D10E-319C-7A234D0F33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75903" y="6540058"/>
            <a:ext cx="831799" cy="831799"/>
          </a:xfrm>
          <a:prstGeom prst="rect">
            <a:avLst/>
          </a:prstGeom>
        </p:spPr>
      </p:pic>
      <p:pic>
        <p:nvPicPr>
          <p:cNvPr id="45" name="Graphic 44" descr="Truck with solid fill">
            <a:extLst>
              <a:ext uri="{FF2B5EF4-FFF2-40B4-BE49-F238E27FC236}">
                <a16:creationId xmlns:a16="http://schemas.microsoft.com/office/drawing/2014/main" id="{D555D1F0-BCBD-774A-8323-A9ECA5E12F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38007" y="7621905"/>
            <a:ext cx="769695" cy="76969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5CF333A-756E-DF10-3F2C-3E605ABCEC5E}"/>
              </a:ext>
            </a:extLst>
          </p:cNvPr>
          <p:cNvSpPr/>
          <p:nvPr/>
        </p:nvSpPr>
        <p:spPr>
          <a:xfrm>
            <a:off x="3495027" y="7512027"/>
            <a:ext cx="10215420" cy="94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Vehicles (CVs)	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96%</a:t>
            </a: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4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E78745-74A5-C6F7-FCB0-9E829C4A0BE8}"/>
              </a:ext>
            </a:extLst>
          </p:cNvPr>
          <p:cNvSpPr/>
          <p:nvPr/>
        </p:nvSpPr>
        <p:spPr>
          <a:xfrm>
            <a:off x="3461739" y="5384437"/>
            <a:ext cx="8099383" cy="94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Passengers		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95%</a:t>
            </a:r>
            <a:endParaRPr lang="en-GB" sz="40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6B6DB0-C2CE-EC2D-926D-FBE08B1D804E}"/>
              </a:ext>
            </a:extLst>
          </p:cNvPr>
          <p:cNvSpPr/>
          <p:nvPr/>
        </p:nvSpPr>
        <p:spPr>
          <a:xfrm>
            <a:off x="3452683" y="6448232"/>
            <a:ext cx="8099383" cy="940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Cars		  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104%</a:t>
            </a:r>
            <a:endParaRPr lang="en-GB" sz="40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2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6312-7FEA-5075-ECE0-3C3D28C5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FAB3E04-38AE-3B2F-24BE-5BBBAB26A771}"/>
              </a:ext>
            </a:extLst>
          </p:cNvPr>
          <p:cNvSpPr/>
          <p:nvPr/>
        </p:nvSpPr>
        <p:spPr>
          <a:xfrm>
            <a:off x="546297" y="3407609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03F144-A480-02FD-D6C2-449A98CC5319}"/>
              </a:ext>
            </a:extLst>
          </p:cNvPr>
          <p:cNvGrpSpPr/>
          <p:nvPr/>
        </p:nvGrpSpPr>
        <p:grpSpPr>
          <a:xfrm>
            <a:off x="220076" y="29224744"/>
            <a:ext cx="20816083" cy="865943"/>
            <a:chOff x="220076" y="29224744"/>
            <a:chExt cx="20816083" cy="865943"/>
          </a:xfrm>
        </p:grpSpPr>
        <p:pic>
          <p:nvPicPr>
            <p:cNvPr id="10" name="Picture 2" descr="Logo: Shetland Islands Council">
              <a:extLst>
                <a:ext uri="{FF2B5EF4-FFF2-40B4-BE49-F238E27FC236}">
                  <a16:creationId xmlns:a16="http://schemas.microsoft.com/office/drawing/2014/main" id="{3ADE83E8-570A-CBDD-0FC8-0FDA0AB75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6" y="29224744"/>
              <a:ext cx="2056526" cy="82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0E99E2-3106-3F29-C93F-076F55859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4A0089-838E-178A-8BE2-8C98EA5B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4277AD-12A3-1ACF-9EC9-63549D99BB9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4A877C07-4D5D-CA23-6DFC-8CBDCD760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F7367E2-A62F-FB24-E81A-24DC2BD75A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6297" y="9935282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779AE77-CDED-0607-F72C-B1AC1389A52F}"/>
              </a:ext>
            </a:extLst>
          </p:cNvPr>
          <p:cNvSpPr/>
          <p:nvPr/>
        </p:nvSpPr>
        <p:spPr>
          <a:xfrm>
            <a:off x="546297" y="16462955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7795101-4E10-7A31-8B10-DC3CE56688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6297" y="22990629"/>
            <a:ext cx="20112583" cy="5339071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4057A1B-1B2C-B11C-0C03-051F6B1973FA}"/>
              </a:ext>
            </a:extLst>
          </p:cNvPr>
          <p:cNvSpPr/>
          <p:nvPr/>
        </p:nvSpPr>
        <p:spPr>
          <a:xfrm>
            <a:off x="1091850" y="3274716"/>
            <a:ext cx="3577427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Headlines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B8FC98-9F77-28DB-2968-DA1C50B0491A}"/>
              </a:ext>
            </a:extLst>
          </p:cNvPr>
          <p:cNvSpPr/>
          <p:nvPr/>
        </p:nvSpPr>
        <p:spPr>
          <a:xfrm>
            <a:off x="1091850" y="4071143"/>
            <a:ext cx="3577427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998 responses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8381A845-A1F5-C7D9-1DF9-D8E14D67DC87}"/>
              </a:ext>
            </a:extLst>
          </p:cNvPr>
          <p:cNvGraphicFramePr/>
          <p:nvPr/>
        </p:nvGraphicFramePr>
        <p:xfrm>
          <a:off x="624344" y="5359042"/>
          <a:ext cx="4227856" cy="30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68B663-E336-323A-C920-F47D37220716}"/>
              </a:ext>
            </a:extLst>
          </p:cNvPr>
          <p:cNvSpPr/>
          <p:nvPr/>
        </p:nvSpPr>
        <p:spPr>
          <a:xfrm>
            <a:off x="16271543" y="3315681"/>
            <a:ext cx="3799130" cy="2531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availability is high –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access to a car for personal use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B36252D-9AB3-4D51-FCC1-EB140EF967CF}"/>
              </a:ext>
            </a:extLst>
          </p:cNvPr>
          <p:cNvSpPr/>
          <p:nvPr/>
        </p:nvSpPr>
        <p:spPr>
          <a:xfrm>
            <a:off x="13283308" y="5867483"/>
            <a:ext cx="3799130" cy="2531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36%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isles employed adults work in mainland Shetland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7524433-D67F-2B1A-FB06-66F621526822}"/>
              </a:ext>
            </a:extLst>
          </p:cNvPr>
          <p:cNvGraphicFramePr/>
          <p:nvPr/>
        </p:nvGraphicFramePr>
        <p:xfrm>
          <a:off x="4876284" y="3356886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8F84F544-0892-118D-A37F-E659B878B677}"/>
              </a:ext>
            </a:extLst>
          </p:cNvPr>
          <p:cNvGraphicFramePr/>
          <p:nvPr/>
        </p:nvGraphicFramePr>
        <p:xfrm>
          <a:off x="4876284" y="5497452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01AAE998-D12A-98CE-4D9A-72DA7A5C36F9}"/>
              </a:ext>
            </a:extLst>
          </p:cNvPr>
          <p:cNvGraphicFramePr/>
          <p:nvPr/>
        </p:nvGraphicFramePr>
        <p:xfrm>
          <a:off x="4876284" y="6567735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CED5BC76-5522-9C03-3B73-74ACAB55B331}"/>
              </a:ext>
            </a:extLst>
          </p:cNvPr>
          <p:cNvGraphicFramePr/>
          <p:nvPr/>
        </p:nvGraphicFramePr>
        <p:xfrm>
          <a:off x="4876284" y="7638018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740213B0-AB88-19DD-C2BD-F5780D48ADF6}"/>
              </a:ext>
            </a:extLst>
          </p:cNvPr>
          <p:cNvGraphicFramePr/>
          <p:nvPr/>
        </p:nvGraphicFramePr>
        <p:xfrm>
          <a:off x="4876284" y="4427169"/>
          <a:ext cx="1105838" cy="11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7C8E26F7-709F-62DE-DE18-2A270520D5C9}"/>
              </a:ext>
            </a:extLst>
          </p:cNvPr>
          <p:cNvSpPr/>
          <p:nvPr/>
        </p:nvSpPr>
        <p:spPr>
          <a:xfrm>
            <a:off x="5111703" y="3698468"/>
            <a:ext cx="635000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</a:t>
            </a:r>
          </a:p>
          <a:p>
            <a:pPr algn="ctr"/>
            <a:r>
              <a:rPr lang="en-GB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E830B8-D508-1E9B-05FD-B665976D0F52}"/>
              </a:ext>
            </a:extLst>
          </p:cNvPr>
          <p:cNvSpPr/>
          <p:nvPr/>
        </p:nvSpPr>
        <p:spPr>
          <a:xfrm>
            <a:off x="5070404" y="4774937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C3FE29E-C1EC-EF0E-FE0C-0A9AAC8D2698}"/>
              </a:ext>
            </a:extLst>
          </p:cNvPr>
          <p:cNvSpPr/>
          <p:nvPr/>
        </p:nvSpPr>
        <p:spPr>
          <a:xfrm>
            <a:off x="5070403" y="5853643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7BB2FE-91BA-D8F4-3958-5A6C45431BD3}"/>
              </a:ext>
            </a:extLst>
          </p:cNvPr>
          <p:cNvSpPr/>
          <p:nvPr/>
        </p:nvSpPr>
        <p:spPr>
          <a:xfrm>
            <a:off x="5070403" y="6902177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Bressay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7%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B879552-55E8-64FC-7250-54B3F548170C}"/>
              </a:ext>
            </a:extLst>
          </p:cNvPr>
          <p:cNvSpPr/>
          <p:nvPr/>
        </p:nvSpPr>
        <p:spPr>
          <a:xfrm>
            <a:off x="5070403" y="8012275"/>
            <a:ext cx="717597" cy="44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Fetlar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FFD9FE-5434-A965-0BA3-8A22091CDAB7}"/>
              </a:ext>
            </a:extLst>
          </p:cNvPr>
          <p:cNvSpPr/>
          <p:nvPr/>
        </p:nvSpPr>
        <p:spPr>
          <a:xfrm>
            <a:off x="6950383" y="4319516"/>
            <a:ext cx="2756485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accounted for 53% of responses</a:t>
            </a:r>
          </a:p>
        </p:txBody>
      </p:sp>
      <p:sp>
        <p:nvSpPr>
          <p:cNvPr id="91" name="Arrow: Up 90">
            <a:extLst>
              <a:ext uri="{FF2B5EF4-FFF2-40B4-BE49-F238E27FC236}">
                <a16:creationId xmlns:a16="http://schemas.microsoft.com/office/drawing/2014/main" id="{9DDD64E6-F26A-0358-3B17-5A674BB9B94F}"/>
              </a:ext>
            </a:extLst>
          </p:cNvPr>
          <p:cNvSpPr/>
          <p:nvPr/>
        </p:nvSpPr>
        <p:spPr>
          <a:xfrm>
            <a:off x="6470458" y="4062484"/>
            <a:ext cx="613694" cy="1732945"/>
          </a:xfrm>
          <a:prstGeom prst="upArrow">
            <a:avLst>
              <a:gd name="adj1" fmla="val 50000"/>
              <a:gd name="adj2" fmla="val 99190"/>
            </a:avLst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A8FE390-7DFD-D028-748C-19D5563861EE}"/>
              </a:ext>
            </a:extLst>
          </p:cNvPr>
          <p:cNvSpPr/>
          <p:nvPr/>
        </p:nvSpPr>
        <p:spPr>
          <a:xfrm>
            <a:off x="6950382" y="6751017"/>
            <a:ext cx="2756485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Older age groups (65+) slightly under-represented</a:t>
            </a:r>
          </a:p>
        </p:txBody>
      </p:sp>
      <p:sp>
        <p:nvSpPr>
          <p:cNvPr id="103" name="Arrow: Up 102">
            <a:extLst>
              <a:ext uri="{FF2B5EF4-FFF2-40B4-BE49-F238E27FC236}">
                <a16:creationId xmlns:a16="http://schemas.microsoft.com/office/drawing/2014/main" id="{8B9BFE29-1C04-5C90-1A11-F8A2D6EDD462}"/>
              </a:ext>
            </a:extLst>
          </p:cNvPr>
          <p:cNvSpPr/>
          <p:nvPr/>
        </p:nvSpPr>
        <p:spPr>
          <a:xfrm rot="10800000">
            <a:off x="6470458" y="6539304"/>
            <a:ext cx="613694" cy="1732945"/>
          </a:xfrm>
          <a:prstGeom prst="upArrow">
            <a:avLst>
              <a:gd name="adj1" fmla="val 50000"/>
              <a:gd name="adj2" fmla="val 99190"/>
            </a:avLst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FD290D8-12CC-F773-A222-A6031A475064}"/>
              </a:ext>
            </a:extLst>
          </p:cNvPr>
          <p:cNvSpPr/>
          <p:nvPr/>
        </p:nvSpPr>
        <p:spPr>
          <a:xfrm>
            <a:off x="9853384" y="3614056"/>
            <a:ext cx="2899066" cy="186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</a:t>
            </a:r>
          </a:p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badge holders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867D08D-4BE9-AE87-35C3-33614C9F0300}"/>
              </a:ext>
            </a:extLst>
          </p:cNvPr>
          <p:cNvSpPr/>
          <p:nvPr/>
        </p:nvSpPr>
        <p:spPr>
          <a:xfrm>
            <a:off x="9909330" y="6180368"/>
            <a:ext cx="2899066" cy="186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</a:t>
            </a:r>
          </a:p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Entitlement Card holders </a:t>
            </a:r>
          </a:p>
        </p:txBody>
      </p:sp>
      <p:pic>
        <p:nvPicPr>
          <p:cNvPr id="1030" name="Picture 6" descr="Car Icon Vector Art, Icons, and Graphics for Free Download">
            <a:extLst>
              <a:ext uri="{FF2B5EF4-FFF2-40B4-BE49-F238E27FC236}">
                <a16:creationId xmlns:a16="http://schemas.microsoft.com/office/drawing/2014/main" id="{328C8785-E7DE-9DA8-1E89-9EE936ED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6582" y1="59494" x2="26582" y2="59494"/>
                        <a14:foregroundMark x1="74262" y1="56962" x2="74262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842" y="3172520"/>
            <a:ext cx="2904624" cy="29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A map with points on it&#10;&#10;Description automatically generated">
            <a:extLst>
              <a:ext uri="{FF2B5EF4-FFF2-40B4-BE49-F238E27FC236}">
                <a16:creationId xmlns:a16="http://schemas.microsoft.com/office/drawing/2014/main" id="{485FD94C-D05B-3889-D41A-477574BFFF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112" y="5618519"/>
            <a:ext cx="1853662" cy="2780493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F99423D-5F39-4CAD-B31D-288850560EE6}"/>
              </a:ext>
            </a:extLst>
          </p:cNvPr>
          <p:cNvSpPr/>
          <p:nvPr/>
        </p:nvSpPr>
        <p:spPr>
          <a:xfrm>
            <a:off x="1105181" y="9586717"/>
            <a:ext cx="4876941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Residents’ Use of Ferries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237EB3A-931C-D30B-5834-64A48DBB2B8F}"/>
              </a:ext>
            </a:extLst>
          </p:cNvPr>
          <p:cNvSpPr/>
          <p:nvPr/>
        </p:nvSpPr>
        <p:spPr>
          <a:xfrm>
            <a:off x="934121" y="10722049"/>
            <a:ext cx="3735156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 + Fetlar</a:t>
            </a:r>
          </a:p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return trips per month on average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889FEDC-4EB8-F646-EFC9-C5E732BAAB2A}"/>
              </a:ext>
            </a:extLst>
          </p:cNvPr>
          <p:cNvSpPr/>
          <p:nvPr/>
        </p:nvSpPr>
        <p:spPr>
          <a:xfrm>
            <a:off x="65351" y="12273403"/>
            <a:ext cx="5745712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+ Yell</a:t>
            </a:r>
          </a:p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trips per month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2F3F291-9D33-3F97-4531-3A124D4C69F8}"/>
              </a:ext>
            </a:extLst>
          </p:cNvPr>
          <p:cNvSpPr/>
          <p:nvPr/>
        </p:nvSpPr>
        <p:spPr>
          <a:xfrm>
            <a:off x="65351" y="13863206"/>
            <a:ext cx="5745712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Bressay</a:t>
            </a:r>
          </a:p>
          <a:p>
            <a:pPr algn="ctr"/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trips per month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D00AC73-BFE5-0AA1-DB22-2042F84FD6AC}"/>
              </a:ext>
            </a:extLst>
          </p:cNvPr>
          <p:cNvSpPr txBox="1"/>
          <p:nvPr/>
        </p:nvSpPr>
        <p:spPr>
          <a:xfrm>
            <a:off x="15422712" y="12750855"/>
            <a:ext cx="46526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95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said there are occasions when they do not travel at all if they cannot book onto their preferred sailing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138C1008-85A4-2919-DC97-3D3A77087BF5}"/>
              </a:ext>
            </a:extLst>
          </p:cNvPr>
          <p:cNvSpPr txBox="1"/>
          <p:nvPr/>
        </p:nvSpPr>
        <p:spPr>
          <a:xfrm>
            <a:off x="15163252" y="10175804"/>
            <a:ext cx="51196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said that there are occasions when they do not try and book because they know the ferry will be full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868354DA-7157-9840-7B6A-698E50EB19FA}"/>
              </a:ext>
            </a:extLst>
          </p:cNvPr>
          <p:cNvSpPr txBox="1"/>
          <p:nvPr/>
        </p:nvSpPr>
        <p:spPr>
          <a:xfrm>
            <a:off x="4880689" y="10132706"/>
            <a:ext cx="597671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8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Car/Van (taken onboard, parked or dropped-off) accounts for between </a:t>
            </a:r>
            <a:r>
              <a:rPr lang="en-GB" sz="28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80%</a:t>
            </a:r>
            <a:r>
              <a:rPr lang="en-GB" sz="28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sz="28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92%</a:t>
            </a:r>
            <a:r>
              <a:rPr lang="en-GB" sz="28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 of all ferry trips – with ‘car taken onboard’ the large majority of these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B18EC2BE-B58F-9C11-382C-DF4542ABE3B6}"/>
              </a:ext>
            </a:extLst>
          </p:cNvPr>
          <p:cNvSpPr txBox="1"/>
          <p:nvPr/>
        </p:nvSpPr>
        <p:spPr>
          <a:xfrm>
            <a:off x="4994489" y="12843694"/>
            <a:ext cx="48555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taking a car onboard, at least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in Fetlar, Unst, Whalsay and Yell say they book for ‘all or nearly all’ the sailings they make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8F5AECC6-0922-4202-1E4F-2339B410EA9A}"/>
              </a:ext>
            </a:extLst>
          </p:cNvPr>
          <p:cNvSpPr txBox="1"/>
          <p:nvPr/>
        </p:nvSpPr>
        <p:spPr>
          <a:xfrm>
            <a:off x="10803984" y="10391247"/>
            <a:ext cx="3621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most often book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2-3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 in advance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6FE32792-9CA5-3264-405E-48DBEBB6E2C7}"/>
              </a:ext>
            </a:extLst>
          </p:cNvPr>
          <p:cNvSpPr txBox="1"/>
          <p:nvPr/>
        </p:nvSpPr>
        <p:spPr>
          <a:xfrm>
            <a:off x="10203203" y="12454419"/>
            <a:ext cx="45873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sz="28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2/3</a:t>
            </a:r>
            <a:r>
              <a:rPr lang="en-GB" sz="28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respondents say that there are occasions when they have arrived without booking and have been unable to board the next ferry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BE937360-FC3C-442B-5271-C1726003346B}"/>
              </a:ext>
            </a:extLst>
          </p:cNvPr>
          <p:cNvSpPr txBox="1"/>
          <p:nvPr/>
        </p:nvSpPr>
        <p:spPr>
          <a:xfrm>
            <a:off x="3193076" y="21922816"/>
            <a:ext cx="1540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people all noted a desire to travel more frequently if the issues they identified with the ferries were addressed</a:t>
            </a:r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1791C2CE-5EE3-61A8-8B2C-5C03136C439B}"/>
              </a:ext>
            </a:extLst>
          </p:cNvPr>
          <p:cNvSpPr/>
          <p:nvPr/>
        </p:nvSpPr>
        <p:spPr>
          <a:xfrm>
            <a:off x="1091850" y="15964739"/>
            <a:ext cx="8052151" cy="1027180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Views of ferry services and their impact on island residents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C0387142-4C96-080F-5F05-F3E6F6FF7BE8}"/>
              </a:ext>
            </a:extLst>
          </p:cNvPr>
          <p:cNvSpPr txBox="1"/>
          <p:nvPr/>
        </p:nvSpPr>
        <p:spPr>
          <a:xfrm>
            <a:off x="12550094" y="23795781"/>
            <a:ext cx="67293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who have not lived in the isles would consider doing so</a:t>
            </a:r>
          </a:p>
          <a:p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said improved connectivity would encourage them to do so</a:t>
            </a:r>
          </a:p>
        </p:txBody>
      </p: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21E50E6D-A48E-6394-B8B4-3BAB87169FCA}"/>
              </a:ext>
            </a:extLst>
          </p:cNvPr>
          <p:cNvSpPr/>
          <p:nvPr/>
        </p:nvSpPr>
        <p:spPr>
          <a:xfrm>
            <a:off x="1149493" y="22623868"/>
            <a:ext cx="3962210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Mainland Residents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E7F07940-454B-CD43-7C03-B41B5C579E24}"/>
              </a:ext>
            </a:extLst>
          </p:cNvPr>
          <p:cNvSpPr txBox="1"/>
          <p:nvPr/>
        </p:nvSpPr>
        <p:spPr>
          <a:xfrm>
            <a:off x="1896615" y="27676940"/>
            <a:ext cx="17590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The survey therefore revealed some appetite to move to/back to the isles if connectivity is improved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354FBDC9-948E-EE12-5701-C89CE7EA6C87}"/>
              </a:ext>
            </a:extLst>
          </p:cNvPr>
          <p:cNvSpPr txBox="1"/>
          <p:nvPr/>
        </p:nvSpPr>
        <p:spPr>
          <a:xfrm>
            <a:off x="1091850" y="23886353"/>
            <a:ext cx="4525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Mainland residents were asked about living in the isles</a:t>
            </a:r>
          </a:p>
        </p:txBody>
      </p:sp>
      <p:graphicFrame>
        <p:nvGraphicFramePr>
          <p:cNvPr id="1044" name="Chart 1043">
            <a:extLst>
              <a:ext uri="{FF2B5EF4-FFF2-40B4-BE49-F238E27FC236}">
                <a16:creationId xmlns:a16="http://schemas.microsoft.com/office/drawing/2014/main" id="{99B51424-9488-AB0D-888F-2B653252C7F2}"/>
              </a:ext>
            </a:extLst>
          </p:cNvPr>
          <p:cNvGraphicFramePr/>
          <p:nvPr/>
        </p:nvGraphicFramePr>
        <p:xfrm>
          <a:off x="1516631" y="24743019"/>
          <a:ext cx="3477858" cy="310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45" name="TextBox 1044">
            <a:extLst>
              <a:ext uri="{FF2B5EF4-FFF2-40B4-BE49-F238E27FC236}">
                <a16:creationId xmlns:a16="http://schemas.microsoft.com/office/drawing/2014/main" id="{44348BC5-79D4-5840-4421-D3716C4E0D5C}"/>
              </a:ext>
            </a:extLst>
          </p:cNvPr>
          <p:cNvSpPr txBox="1"/>
          <p:nvPr/>
        </p:nvSpPr>
        <p:spPr>
          <a:xfrm>
            <a:off x="2306974" y="25579264"/>
            <a:ext cx="1897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 previously lived in the isles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6C9B4C88-D68F-3116-944F-38895512F742}"/>
              </a:ext>
            </a:extLst>
          </p:cNvPr>
          <p:cNvSpPr txBox="1"/>
          <p:nvPr/>
        </p:nvSpPr>
        <p:spPr>
          <a:xfrm>
            <a:off x="6470457" y="23795781"/>
            <a:ext cx="42213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said the ferry service was a factor in their decision to leave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said they would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moving back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improved connectivity a major factor in making that happen 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F5ADA433-D8D0-A3A0-0458-BC43445D9686}"/>
              </a:ext>
            </a:extLst>
          </p:cNvPr>
          <p:cNvCxnSpPr/>
          <p:nvPr/>
        </p:nvCxnSpPr>
        <p:spPr>
          <a:xfrm>
            <a:off x="4311513" y="25154467"/>
            <a:ext cx="1801180" cy="0"/>
          </a:xfrm>
          <a:prstGeom prst="line">
            <a:avLst/>
          </a:prstGeom>
          <a:ln w="34925">
            <a:solidFill>
              <a:srgbClr val="02345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Arrow: Bent 1049">
            <a:extLst>
              <a:ext uri="{FF2B5EF4-FFF2-40B4-BE49-F238E27FC236}">
                <a16:creationId xmlns:a16="http://schemas.microsoft.com/office/drawing/2014/main" id="{592A8500-36CE-2AD7-205C-18F1FCCD7FA4}"/>
              </a:ext>
            </a:extLst>
          </p:cNvPr>
          <p:cNvSpPr/>
          <p:nvPr/>
        </p:nvSpPr>
        <p:spPr>
          <a:xfrm flipV="1">
            <a:off x="12916261" y="25388101"/>
            <a:ext cx="973439" cy="1043942"/>
          </a:xfrm>
          <a:prstGeom prst="bentArrow">
            <a:avLst/>
          </a:prstGeom>
          <a:solidFill>
            <a:srgbClr val="02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E23DDBA8-4DF0-0FC8-6F9C-E981F55B5F33}"/>
              </a:ext>
            </a:extLst>
          </p:cNvPr>
          <p:cNvSpPr txBox="1"/>
          <p:nvPr/>
        </p:nvSpPr>
        <p:spPr>
          <a:xfrm>
            <a:off x="9541186" y="18900136"/>
            <a:ext cx="3352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respondents said they travelled off their island less often than they would like because of the current ferry services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8E7C99BC-B298-65D7-8BB6-64DAC9D39DCB}"/>
              </a:ext>
            </a:extLst>
          </p:cNvPr>
          <p:cNvSpPr txBox="1"/>
          <p:nvPr/>
        </p:nvSpPr>
        <p:spPr>
          <a:xfrm>
            <a:off x="1217045" y="17191316"/>
            <a:ext cx="79269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are typically least satisfied with: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cancelled at short notice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service during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refit periods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/ late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connections to the airport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 timetables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(Yell Sound, </a:t>
            </a:r>
            <a:r>
              <a:rPr lang="en-GB" sz="2400" err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Bluemull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Sound, Whalsay)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frequency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for those with a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disability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84" name="Chart 1083">
            <a:extLst>
              <a:ext uri="{FF2B5EF4-FFF2-40B4-BE49-F238E27FC236}">
                <a16:creationId xmlns:a16="http://schemas.microsoft.com/office/drawing/2014/main" id="{B015EC27-AE2A-CB4A-66BC-6E521502B5D0}"/>
              </a:ext>
            </a:extLst>
          </p:cNvPr>
          <p:cNvGraphicFramePr/>
          <p:nvPr/>
        </p:nvGraphicFramePr>
        <p:xfrm>
          <a:off x="10085380" y="16650292"/>
          <a:ext cx="2169945" cy="22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085" name="TextBox 1084">
            <a:extLst>
              <a:ext uri="{FF2B5EF4-FFF2-40B4-BE49-F238E27FC236}">
                <a16:creationId xmlns:a16="http://schemas.microsoft.com/office/drawing/2014/main" id="{72E699BD-681C-9982-554E-93EC02123957}"/>
              </a:ext>
            </a:extLst>
          </p:cNvPr>
          <p:cNvSpPr txBox="1"/>
          <p:nvPr/>
        </p:nvSpPr>
        <p:spPr>
          <a:xfrm>
            <a:off x="9494138" y="17452048"/>
            <a:ext cx="3352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63ED603E-56C5-82D3-C76B-65FEE3F88467}"/>
              </a:ext>
            </a:extLst>
          </p:cNvPr>
          <p:cNvSpPr txBox="1"/>
          <p:nvPr/>
        </p:nvSpPr>
        <p:spPr>
          <a:xfrm>
            <a:off x="13398733" y="16719932"/>
            <a:ext cx="7926956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limiting off-island travel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a vehicle onto preferred sailing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 of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cancellations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Weekend service frequency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which are being </a:t>
            </a:r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missed out on </a:t>
            </a: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>
              <a:spcAft>
                <a:spcPts val="600"/>
              </a:spcAft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Visiting friends and family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social activities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Shopping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562DD8C-01A6-3C26-78D8-1F790231ACF2}"/>
              </a:ext>
            </a:extLst>
          </p:cNvPr>
          <p:cNvSpPr/>
          <p:nvPr/>
        </p:nvSpPr>
        <p:spPr>
          <a:xfrm>
            <a:off x="4460286" y="3830545"/>
            <a:ext cx="509624" cy="4441705"/>
          </a:xfrm>
          <a:custGeom>
            <a:avLst/>
            <a:gdLst>
              <a:gd name="connsiteX0" fmla="*/ 509624 w 509624"/>
              <a:gd name="connsiteY0" fmla="*/ 4441705 h 4441705"/>
              <a:gd name="connsiteX1" fmla="*/ 254812 w 509624"/>
              <a:gd name="connsiteY1" fmla="*/ 4399238 h 4441705"/>
              <a:gd name="connsiteX2" fmla="*/ 254812 w 509624"/>
              <a:gd name="connsiteY2" fmla="*/ 3825314 h 4441705"/>
              <a:gd name="connsiteX3" fmla="*/ 254812 w 509624"/>
              <a:gd name="connsiteY3" fmla="*/ 3273896 h 4441705"/>
              <a:gd name="connsiteX4" fmla="*/ 0 w 509624"/>
              <a:gd name="connsiteY4" fmla="*/ 3231429 h 4441705"/>
              <a:gd name="connsiteX5" fmla="*/ 254812 w 509624"/>
              <a:gd name="connsiteY5" fmla="*/ 3188962 h 4441705"/>
              <a:gd name="connsiteX6" fmla="*/ 254812 w 509624"/>
              <a:gd name="connsiteY6" fmla="*/ 2758941 h 4441705"/>
              <a:gd name="connsiteX7" fmla="*/ 254812 w 509624"/>
              <a:gd name="connsiteY7" fmla="*/ 2171595 h 4441705"/>
              <a:gd name="connsiteX8" fmla="*/ 254812 w 509624"/>
              <a:gd name="connsiteY8" fmla="*/ 1647179 h 4441705"/>
              <a:gd name="connsiteX9" fmla="*/ 254812 w 509624"/>
              <a:gd name="connsiteY9" fmla="*/ 1217158 h 4441705"/>
              <a:gd name="connsiteX10" fmla="*/ 254812 w 509624"/>
              <a:gd name="connsiteY10" fmla="*/ 724208 h 4441705"/>
              <a:gd name="connsiteX11" fmla="*/ 254812 w 509624"/>
              <a:gd name="connsiteY11" fmla="*/ 42467 h 4441705"/>
              <a:gd name="connsiteX12" fmla="*/ 509624 w 509624"/>
              <a:gd name="connsiteY12" fmla="*/ 0 h 4441705"/>
              <a:gd name="connsiteX13" fmla="*/ 509624 w 509624"/>
              <a:gd name="connsiteY13" fmla="*/ 510796 h 4441705"/>
              <a:gd name="connsiteX14" fmla="*/ 509624 w 509624"/>
              <a:gd name="connsiteY14" fmla="*/ 1066009 h 4441705"/>
              <a:gd name="connsiteX15" fmla="*/ 509624 w 509624"/>
              <a:gd name="connsiteY15" fmla="*/ 1532388 h 4441705"/>
              <a:gd name="connsiteX16" fmla="*/ 509624 w 509624"/>
              <a:gd name="connsiteY16" fmla="*/ 1998767 h 4441705"/>
              <a:gd name="connsiteX17" fmla="*/ 509624 w 509624"/>
              <a:gd name="connsiteY17" fmla="*/ 2598397 h 4441705"/>
              <a:gd name="connsiteX18" fmla="*/ 509624 w 509624"/>
              <a:gd name="connsiteY18" fmla="*/ 3153611 h 4441705"/>
              <a:gd name="connsiteX19" fmla="*/ 509624 w 509624"/>
              <a:gd name="connsiteY19" fmla="*/ 3797658 h 4441705"/>
              <a:gd name="connsiteX20" fmla="*/ 509624 w 509624"/>
              <a:gd name="connsiteY20" fmla="*/ 4441705 h 4441705"/>
              <a:gd name="connsiteX0" fmla="*/ 509624 w 509624"/>
              <a:gd name="connsiteY0" fmla="*/ 4441705 h 4441705"/>
              <a:gd name="connsiteX1" fmla="*/ 254812 w 509624"/>
              <a:gd name="connsiteY1" fmla="*/ 4399238 h 4441705"/>
              <a:gd name="connsiteX2" fmla="*/ 254812 w 509624"/>
              <a:gd name="connsiteY2" fmla="*/ 3825314 h 4441705"/>
              <a:gd name="connsiteX3" fmla="*/ 254812 w 509624"/>
              <a:gd name="connsiteY3" fmla="*/ 3273896 h 4441705"/>
              <a:gd name="connsiteX4" fmla="*/ 0 w 509624"/>
              <a:gd name="connsiteY4" fmla="*/ 3231429 h 4441705"/>
              <a:gd name="connsiteX5" fmla="*/ 254812 w 509624"/>
              <a:gd name="connsiteY5" fmla="*/ 3188962 h 4441705"/>
              <a:gd name="connsiteX6" fmla="*/ 254812 w 509624"/>
              <a:gd name="connsiteY6" fmla="*/ 2633081 h 4441705"/>
              <a:gd name="connsiteX7" fmla="*/ 254812 w 509624"/>
              <a:gd name="connsiteY7" fmla="*/ 2203060 h 4441705"/>
              <a:gd name="connsiteX8" fmla="*/ 254812 w 509624"/>
              <a:gd name="connsiteY8" fmla="*/ 1615715 h 4441705"/>
              <a:gd name="connsiteX9" fmla="*/ 254812 w 509624"/>
              <a:gd name="connsiteY9" fmla="*/ 1059834 h 4441705"/>
              <a:gd name="connsiteX10" fmla="*/ 254812 w 509624"/>
              <a:gd name="connsiteY10" fmla="*/ 42467 h 4441705"/>
              <a:gd name="connsiteX11" fmla="*/ 509624 w 509624"/>
              <a:gd name="connsiteY11" fmla="*/ 0 h 444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624" h="4441705" stroke="0" extrusionOk="0">
                <a:moveTo>
                  <a:pt x="509624" y="4441705"/>
                </a:moveTo>
                <a:cubicBezTo>
                  <a:pt x="364344" y="4438520"/>
                  <a:pt x="253200" y="4423224"/>
                  <a:pt x="254812" y="4399238"/>
                </a:cubicBezTo>
                <a:cubicBezTo>
                  <a:pt x="213149" y="4223942"/>
                  <a:pt x="280369" y="4055415"/>
                  <a:pt x="254812" y="3825314"/>
                </a:cubicBezTo>
                <a:cubicBezTo>
                  <a:pt x="229255" y="3595213"/>
                  <a:pt x="263543" y="3525761"/>
                  <a:pt x="254812" y="3273896"/>
                </a:cubicBezTo>
                <a:cubicBezTo>
                  <a:pt x="235955" y="3243048"/>
                  <a:pt x="127878" y="3221239"/>
                  <a:pt x="0" y="3231429"/>
                </a:cubicBezTo>
                <a:cubicBezTo>
                  <a:pt x="141426" y="3230412"/>
                  <a:pt x="251790" y="3214967"/>
                  <a:pt x="254812" y="3188962"/>
                </a:cubicBezTo>
                <a:cubicBezTo>
                  <a:pt x="205782" y="3078887"/>
                  <a:pt x="274895" y="2895377"/>
                  <a:pt x="254812" y="2758941"/>
                </a:cubicBezTo>
                <a:cubicBezTo>
                  <a:pt x="234729" y="2622505"/>
                  <a:pt x="269316" y="2296221"/>
                  <a:pt x="254812" y="2171595"/>
                </a:cubicBezTo>
                <a:cubicBezTo>
                  <a:pt x="240308" y="2046969"/>
                  <a:pt x="298437" y="1770068"/>
                  <a:pt x="254812" y="1647179"/>
                </a:cubicBezTo>
                <a:cubicBezTo>
                  <a:pt x="211187" y="1524290"/>
                  <a:pt x="305778" y="1424949"/>
                  <a:pt x="254812" y="1217158"/>
                </a:cubicBezTo>
                <a:cubicBezTo>
                  <a:pt x="203846" y="1009367"/>
                  <a:pt x="285636" y="909373"/>
                  <a:pt x="254812" y="724208"/>
                </a:cubicBezTo>
                <a:cubicBezTo>
                  <a:pt x="223988" y="539043"/>
                  <a:pt x="307169" y="248141"/>
                  <a:pt x="254812" y="42467"/>
                </a:cubicBezTo>
                <a:cubicBezTo>
                  <a:pt x="269068" y="32697"/>
                  <a:pt x="356707" y="-2504"/>
                  <a:pt x="509624" y="0"/>
                </a:cubicBezTo>
                <a:cubicBezTo>
                  <a:pt x="520148" y="160288"/>
                  <a:pt x="460820" y="354003"/>
                  <a:pt x="509624" y="510796"/>
                </a:cubicBezTo>
                <a:cubicBezTo>
                  <a:pt x="558428" y="667589"/>
                  <a:pt x="482194" y="907790"/>
                  <a:pt x="509624" y="1066009"/>
                </a:cubicBezTo>
                <a:cubicBezTo>
                  <a:pt x="537054" y="1224228"/>
                  <a:pt x="457045" y="1419536"/>
                  <a:pt x="509624" y="1532388"/>
                </a:cubicBezTo>
                <a:cubicBezTo>
                  <a:pt x="562203" y="1645240"/>
                  <a:pt x="485921" y="1806910"/>
                  <a:pt x="509624" y="1998767"/>
                </a:cubicBezTo>
                <a:cubicBezTo>
                  <a:pt x="533327" y="2190624"/>
                  <a:pt x="485379" y="2346117"/>
                  <a:pt x="509624" y="2598397"/>
                </a:cubicBezTo>
                <a:cubicBezTo>
                  <a:pt x="533869" y="2850677"/>
                  <a:pt x="505272" y="2978930"/>
                  <a:pt x="509624" y="3153611"/>
                </a:cubicBezTo>
                <a:cubicBezTo>
                  <a:pt x="513976" y="3328292"/>
                  <a:pt x="486040" y="3500091"/>
                  <a:pt x="509624" y="3797658"/>
                </a:cubicBezTo>
                <a:cubicBezTo>
                  <a:pt x="533208" y="4095225"/>
                  <a:pt x="486151" y="4229517"/>
                  <a:pt x="509624" y="4441705"/>
                </a:cubicBezTo>
                <a:close/>
              </a:path>
              <a:path w="509624" h="4441705" fill="none" extrusionOk="0">
                <a:moveTo>
                  <a:pt x="509624" y="4441705"/>
                </a:moveTo>
                <a:cubicBezTo>
                  <a:pt x="366677" y="4446889"/>
                  <a:pt x="254431" y="4427451"/>
                  <a:pt x="254812" y="4399238"/>
                </a:cubicBezTo>
                <a:cubicBezTo>
                  <a:pt x="192671" y="4279754"/>
                  <a:pt x="297434" y="3949055"/>
                  <a:pt x="254812" y="3825314"/>
                </a:cubicBezTo>
                <a:cubicBezTo>
                  <a:pt x="212190" y="3701573"/>
                  <a:pt x="299537" y="3392076"/>
                  <a:pt x="254812" y="3273896"/>
                </a:cubicBezTo>
                <a:cubicBezTo>
                  <a:pt x="260669" y="3251183"/>
                  <a:pt x="124731" y="3217404"/>
                  <a:pt x="0" y="3231429"/>
                </a:cubicBezTo>
                <a:cubicBezTo>
                  <a:pt x="141562" y="3229587"/>
                  <a:pt x="252508" y="3209548"/>
                  <a:pt x="254812" y="3188962"/>
                </a:cubicBezTo>
                <a:cubicBezTo>
                  <a:pt x="221270" y="3044726"/>
                  <a:pt x="271733" y="2807061"/>
                  <a:pt x="254812" y="2633081"/>
                </a:cubicBezTo>
                <a:cubicBezTo>
                  <a:pt x="237891" y="2459101"/>
                  <a:pt x="287351" y="2388851"/>
                  <a:pt x="254812" y="2203060"/>
                </a:cubicBezTo>
                <a:cubicBezTo>
                  <a:pt x="222273" y="2017269"/>
                  <a:pt x="271102" y="1888844"/>
                  <a:pt x="254812" y="1615715"/>
                </a:cubicBezTo>
                <a:cubicBezTo>
                  <a:pt x="238522" y="1342586"/>
                  <a:pt x="259911" y="1334710"/>
                  <a:pt x="254812" y="1059834"/>
                </a:cubicBezTo>
                <a:cubicBezTo>
                  <a:pt x="249713" y="784958"/>
                  <a:pt x="262711" y="408494"/>
                  <a:pt x="254812" y="42467"/>
                </a:cubicBezTo>
                <a:cubicBezTo>
                  <a:pt x="242312" y="5314"/>
                  <a:pt x="381084" y="-14018"/>
                  <a:pt x="509624" y="0"/>
                </a:cubicBezTo>
              </a:path>
              <a:path w="509624" h="4441705" fill="none" stroke="0" extrusionOk="0">
                <a:moveTo>
                  <a:pt x="509624" y="4441705"/>
                </a:moveTo>
                <a:cubicBezTo>
                  <a:pt x="366853" y="4441887"/>
                  <a:pt x="252265" y="4424230"/>
                  <a:pt x="254812" y="4399238"/>
                </a:cubicBezTo>
                <a:cubicBezTo>
                  <a:pt x="205463" y="4290765"/>
                  <a:pt x="308443" y="4057544"/>
                  <a:pt x="254812" y="3859074"/>
                </a:cubicBezTo>
                <a:cubicBezTo>
                  <a:pt x="201181" y="3660604"/>
                  <a:pt x="305605" y="3531384"/>
                  <a:pt x="254812" y="3273896"/>
                </a:cubicBezTo>
                <a:cubicBezTo>
                  <a:pt x="261975" y="3271363"/>
                  <a:pt x="151398" y="3242879"/>
                  <a:pt x="0" y="3231429"/>
                </a:cubicBezTo>
                <a:cubicBezTo>
                  <a:pt x="133955" y="3232827"/>
                  <a:pt x="251660" y="3209017"/>
                  <a:pt x="254812" y="3188962"/>
                </a:cubicBezTo>
                <a:cubicBezTo>
                  <a:pt x="193771" y="2963422"/>
                  <a:pt x="286420" y="2789439"/>
                  <a:pt x="254812" y="2633081"/>
                </a:cubicBezTo>
                <a:cubicBezTo>
                  <a:pt x="223204" y="2476723"/>
                  <a:pt x="257500" y="2288397"/>
                  <a:pt x="254812" y="2045735"/>
                </a:cubicBezTo>
                <a:cubicBezTo>
                  <a:pt x="252124" y="1803073"/>
                  <a:pt x="260546" y="1797250"/>
                  <a:pt x="254812" y="1615715"/>
                </a:cubicBezTo>
                <a:cubicBezTo>
                  <a:pt x="249078" y="1434180"/>
                  <a:pt x="265438" y="1384326"/>
                  <a:pt x="254812" y="1185694"/>
                </a:cubicBezTo>
                <a:cubicBezTo>
                  <a:pt x="244186" y="987062"/>
                  <a:pt x="312124" y="923192"/>
                  <a:pt x="254812" y="661278"/>
                </a:cubicBezTo>
                <a:cubicBezTo>
                  <a:pt x="197500" y="399364"/>
                  <a:pt x="326909" y="228386"/>
                  <a:pt x="254812" y="42467"/>
                </a:cubicBezTo>
                <a:cubicBezTo>
                  <a:pt x="250350" y="14771"/>
                  <a:pt x="396636" y="1027"/>
                  <a:pt x="509624" y="0"/>
                </a:cubicBezTo>
              </a:path>
            </a:pathLst>
          </a:custGeom>
          <a:ln w="19050">
            <a:solidFill>
              <a:srgbClr val="023459"/>
            </a:solidFill>
            <a:extLst>
              <a:ext uri="{C807C97D-BFC1-408E-A445-0C87EB9F89A2}">
                <ask:lineSketchStyleProps xmlns:ask="http://schemas.microsoft.com/office/drawing/2018/sketchyshapes" sd="390222382">
                  <a:prstGeom prst="leftBrace">
                    <a:avLst>
                      <a:gd name="adj1" fmla="val 8333"/>
                      <a:gd name="adj2" fmla="val 727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4BDCBA-2659-5C08-DB69-835D06060241}"/>
              </a:ext>
            </a:extLst>
          </p:cNvPr>
          <p:cNvSpPr/>
          <p:nvPr/>
        </p:nvSpPr>
        <p:spPr>
          <a:xfrm>
            <a:off x="624344" y="450134"/>
            <a:ext cx="20112583" cy="2446112"/>
          </a:xfrm>
          <a:prstGeom prst="rect">
            <a:avLst/>
          </a:prstGeom>
          <a:solidFill>
            <a:srgbClr val="023459"/>
          </a:solidFill>
          <a:ln>
            <a:solidFill>
              <a:srgbClr val="00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A6CE3-7C78-4A8F-8BB5-E0660CAB1306}"/>
              </a:ext>
            </a:extLst>
          </p:cNvPr>
          <p:cNvSpPr txBox="1"/>
          <p:nvPr/>
        </p:nvSpPr>
        <p:spPr>
          <a:xfrm>
            <a:off x="766954" y="453760"/>
            <a:ext cx="19667431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Resident Survey Headlines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Island Residents</a:t>
            </a:r>
          </a:p>
        </p:txBody>
      </p:sp>
    </p:spTree>
    <p:extLst>
      <p:ext uri="{BB962C8B-B14F-4D97-AF65-F5344CB8AC3E}">
        <p14:creationId xmlns:p14="http://schemas.microsoft.com/office/powerpoint/2010/main" val="300565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3556C-C3BE-ADEB-6AB7-CEBD6DCC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22C2692-A9A8-5929-F9A8-47DDAE004CA4}"/>
              </a:ext>
            </a:extLst>
          </p:cNvPr>
          <p:cNvSpPr/>
          <p:nvPr/>
        </p:nvSpPr>
        <p:spPr>
          <a:xfrm>
            <a:off x="352903" y="24062366"/>
            <a:ext cx="4885415" cy="502316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9344166-014E-8306-6951-B8E8DEF99F75}"/>
              </a:ext>
            </a:extLst>
          </p:cNvPr>
          <p:cNvSpPr/>
          <p:nvPr/>
        </p:nvSpPr>
        <p:spPr>
          <a:xfrm>
            <a:off x="5542266" y="24062365"/>
            <a:ext cx="4807793" cy="5059477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CB3DFF-D3C3-C6DD-CECD-3F2230BFD445}"/>
              </a:ext>
            </a:extLst>
          </p:cNvPr>
          <p:cNvSpPr/>
          <p:nvPr/>
        </p:nvSpPr>
        <p:spPr>
          <a:xfrm>
            <a:off x="10691812" y="24062366"/>
            <a:ext cx="10491309" cy="502316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91A4F47-3108-0C6B-9589-19ABC37B9076}"/>
              </a:ext>
            </a:extLst>
          </p:cNvPr>
          <p:cNvSpPr/>
          <p:nvPr/>
        </p:nvSpPr>
        <p:spPr>
          <a:xfrm>
            <a:off x="10691812" y="17047196"/>
            <a:ext cx="10491309" cy="6743726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CC14E6C-F00F-A6AC-2E6B-02CE1529DA7B}"/>
              </a:ext>
            </a:extLst>
          </p:cNvPr>
          <p:cNvSpPr/>
          <p:nvPr/>
        </p:nvSpPr>
        <p:spPr>
          <a:xfrm>
            <a:off x="15156308" y="9455017"/>
            <a:ext cx="6026814" cy="354009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BA684C9-B318-B9B0-2D9C-8981A4814376}"/>
              </a:ext>
            </a:extLst>
          </p:cNvPr>
          <p:cNvSpPr/>
          <p:nvPr/>
        </p:nvSpPr>
        <p:spPr>
          <a:xfrm>
            <a:off x="306211" y="17047196"/>
            <a:ext cx="10105211" cy="6794218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16BFBE-BB35-BD7E-19C6-4FC769FF93EB}"/>
              </a:ext>
            </a:extLst>
          </p:cNvPr>
          <p:cNvSpPr/>
          <p:nvPr/>
        </p:nvSpPr>
        <p:spPr>
          <a:xfrm>
            <a:off x="7031477" y="9441960"/>
            <a:ext cx="7865321" cy="7354016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46EAE6-FBED-428E-4E24-8CC2C15B7C57}"/>
              </a:ext>
            </a:extLst>
          </p:cNvPr>
          <p:cNvSpPr/>
          <p:nvPr/>
        </p:nvSpPr>
        <p:spPr>
          <a:xfrm>
            <a:off x="8896350" y="3161272"/>
            <a:ext cx="12275983" cy="6026449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4E262D-5D5C-5D79-F66A-B34D6A74DAE1}"/>
              </a:ext>
            </a:extLst>
          </p:cNvPr>
          <p:cNvSpPr/>
          <p:nvPr/>
        </p:nvSpPr>
        <p:spPr>
          <a:xfrm>
            <a:off x="211293" y="3161180"/>
            <a:ext cx="8532657" cy="6026449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F524D4-43B4-CF67-7BBA-F7B0EAA1473C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BD47B-8223-F288-888F-466DC368FB91}"/>
              </a:ext>
            </a:extLst>
          </p:cNvPr>
          <p:cNvSpPr txBox="1"/>
          <p:nvPr/>
        </p:nvSpPr>
        <p:spPr>
          <a:xfrm>
            <a:off x="-27980" y="1153371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Resident Survey – Whalsay Headlines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7E538F-255E-0473-9690-6942ABAA6F5A}"/>
              </a:ext>
            </a:extLst>
          </p:cNvPr>
          <p:cNvGrpSpPr/>
          <p:nvPr/>
        </p:nvGrpSpPr>
        <p:grpSpPr>
          <a:xfrm>
            <a:off x="220076" y="29224744"/>
            <a:ext cx="20816083" cy="865943"/>
            <a:chOff x="220076" y="29224744"/>
            <a:chExt cx="20816083" cy="865943"/>
          </a:xfrm>
        </p:grpSpPr>
        <p:pic>
          <p:nvPicPr>
            <p:cNvPr id="10" name="Picture 2" descr="Logo: Shetland Islands Council">
              <a:extLst>
                <a:ext uri="{FF2B5EF4-FFF2-40B4-BE49-F238E27FC236}">
                  <a16:creationId xmlns:a16="http://schemas.microsoft.com/office/drawing/2014/main" id="{3B719810-BD03-2542-45D6-95D39DEF3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6" y="29224744"/>
              <a:ext cx="2056526" cy="82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F4864D-7758-A398-1582-79C48AFBD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1531E1-FA81-4D26-58CD-719A9CD15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B9DB56-4A5F-2C6E-F2F3-A968031E3EE2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92B1E0D6-5BE5-4DEC-0A74-740A4A61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A20049-8CF5-FDA0-8DD4-4F7C4A86A65A}"/>
              </a:ext>
            </a:extLst>
          </p:cNvPr>
          <p:cNvSpPr txBox="1"/>
          <p:nvPr/>
        </p:nvSpPr>
        <p:spPr>
          <a:xfrm>
            <a:off x="700601" y="3396055"/>
            <a:ext cx="28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of Employment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9DDC4D-A8A0-824E-9274-B5D19B07249D}"/>
              </a:ext>
            </a:extLst>
          </p:cNvPr>
          <p:cNvSpPr txBox="1"/>
          <p:nvPr/>
        </p:nvSpPr>
        <p:spPr>
          <a:xfrm>
            <a:off x="9310585" y="3417776"/>
            <a:ext cx="347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Reason for Journeys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042EE0A-3F66-FD89-B7F7-4DC105795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128783"/>
              </p:ext>
            </p:extLst>
          </p:nvPr>
        </p:nvGraphicFramePr>
        <p:xfrm>
          <a:off x="7571593" y="10124446"/>
          <a:ext cx="6955669" cy="679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4E1C967-17AF-91CF-6358-798AADA7493E}"/>
              </a:ext>
            </a:extLst>
          </p:cNvPr>
          <p:cNvSpPr txBox="1"/>
          <p:nvPr/>
        </p:nvSpPr>
        <p:spPr>
          <a:xfrm>
            <a:off x="7590395" y="9671680"/>
            <a:ext cx="36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Booking onto Ferry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E1FA09-65F9-4CDC-E4DC-E90002488726}"/>
              </a:ext>
            </a:extLst>
          </p:cNvPr>
          <p:cNvSpPr txBox="1"/>
          <p:nvPr/>
        </p:nvSpPr>
        <p:spPr>
          <a:xfrm>
            <a:off x="762669" y="17298419"/>
            <a:ext cx="893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typical month, how often are you unable to book onto your intended sailing?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8C56074-FF99-9201-54F4-B3D956BCA492}"/>
              </a:ext>
            </a:extLst>
          </p:cNvPr>
          <p:cNvSpPr/>
          <p:nvPr/>
        </p:nvSpPr>
        <p:spPr>
          <a:xfrm>
            <a:off x="276703" y="9422504"/>
            <a:ext cx="6452424" cy="740374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C539CA-A362-51B0-FC09-13BA6181BABB}"/>
              </a:ext>
            </a:extLst>
          </p:cNvPr>
          <p:cNvSpPr txBox="1"/>
          <p:nvPr/>
        </p:nvSpPr>
        <p:spPr>
          <a:xfrm>
            <a:off x="761588" y="9652800"/>
            <a:ext cx="222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 to Ferry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2A829E-803A-60D0-9887-A306052832A8}"/>
              </a:ext>
            </a:extLst>
          </p:cNvPr>
          <p:cNvSpPr txBox="1"/>
          <p:nvPr/>
        </p:nvSpPr>
        <p:spPr>
          <a:xfrm>
            <a:off x="607760" y="10436758"/>
            <a:ext cx="5794672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Calibri"/>
                <a:ea typeface="Calibri"/>
                <a:cs typeface="Calibri"/>
              </a:rPr>
              <a:t>The majority of journeys on this route are made by car </a:t>
            </a:r>
            <a:r>
              <a:rPr lang="en-GB" sz="3200">
                <a:ea typeface="+mn-lt"/>
                <a:cs typeface="+mn-lt"/>
              </a:rPr>
              <a:t>–</a:t>
            </a:r>
            <a:endParaRPr lang="en-US"/>
          </a:p>
          <a:p>
            <a:pPr algn="ctr"/>
            <a:r>
              <a:rPr lang="en-GB" sz="3200" b="1">
                <a:latin typeface="Calibri"/>
                <a:ea typeface="Calibri"/>
                <a:cs typeface="Calibri"/>
              </a:rPr>
              <a:t>89% </a:t>
            </a:r>
            <a:r>
              <a:rPr lang="en-GB" sz="3200">
                <a:latin typeface="Calibri"/>
                <a:ea typeface="Calibri"/>
                <a:cs typeface="Calibri"/>
              </a:rPr>
              <a:t>always/mostly take their car on the ferry </a:t>
            </a:r>
            <a:endParaRPr lang="en-GB">
              <a:latin typeface="Calibri"/>
              <a:ea typeface="Calibri"/>
              <a:cs typeface="Calibri"/>
            </a:endParaRPr>
          </a:p>
          <a:p>
            <a:pPr algn="ctr"/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>
                <a:latin typeface="Calibri"/>
                <a:ea typeface="Calibri"/>
                <a:cs typeface="Calibri"/>
              </a:rPr>
              <a:t>A further </a:t>
            </a:r>
            <a:r>
              <a:rPr lang="en-GB" sz="3200" b="1">
                <a:latin typeface="Calibri"/>
                <a:ea typeface="Calibri"/>
                <a:cs typeface="Calibri"/>
              </a:rPr>
              <a:t>11% </a:t>
            </a:r>
            <a:r>
              <a:rPr lang="en-GB" sz="3200">
                <a:latin typeface="Calibri"/>
                <a:ea typeface="Calibri"/>
                <a:cs typeface="Calibri"/>
              </a:rPr>
              <a:t>always/mostly parked their cars at the terminal and travelled on the ferry as a foot passenger </a:t>
            </a:r>
          </a:p>
          <a:p>
            <a:pPr algn="ctr"/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>
                <a:latin typeface="Calibri"/>
                <a:ea typeface="Calibri"/>
                <a:cs typeface="Calibri"/>
              </a:rPr>
              <a:t>Public transport use is negligible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DD6785-6502-2000-9032-7D5C93355402}"/>
              </a:ext>
            </a:extLst>
          </p:cNvPr>
          <p:cNvSpPr txBox="1"/>
          <p:nvPr/>
        </p:nvSpPr>
        <p:spPr>
          <a:xfrm>
            <a:off x="15156308" y="9869455"/>
            <a:ext cx="5936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sailings were identified as the ‘top 3’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essential to book when travelling from </a:t>
            </a:r>
            <a:r>
              <a:rPr lang="en-GB" sz="28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Symbister</a:t>
            </a:r>
          </a:p>
          <a:p>
            <a:pPr algn="ctr"/>
            <a:endParaRPr lang="en-GB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9:15 (25%)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07:50 (22%)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08:30 (13%)</a:t>
            </a:r>
          </a:p>
          <a:p>
            <a:pPr algn="ctr"/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E5A69C6-C2A2-1025-EE6D-69C063FB9D80}"/>
              </a:ext>
            </a:extLst>
          </p:cNvPr>
          <p:cNvSpPr/>
          <p:nvPr/>
        </p:nvSpPr>
        <p:spPr>
          <a:xfrm>
            <a:off x="15156307" y="13210954"/>
            <a:ext cx="6026814" cy="3585022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181013-618C-CBF5-1595-BB5BB04A1CBA}"/>
              </a:ext>
            </a:extLst>
          </p:cNvPr>
          <p:cNvSpPr txBox="1"/>
          <p:nvPr/>
        </p:nvSpPr>
        <p:spPr>
          <a:xfrm>
            <a:off x="15350475" y="13583334"/>
            <a:ext cx="58326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sailings were identified as the ‘top 3’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essential to book when travelling from </a:t>
            </a:r>
            <a:r>
              <a:rPr lang="en-GB" sz="28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Laxo</a:t>
            </a:r>
          </a:p>
          <a:p>
            <a:pPr algn="ctr"/>
            <a:endParaRPr lang="en-GB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17:00 (27%)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17:55 (18%)</a:t>
            </a:r>
          </a:p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16:15 (6%)</a:t>
            </a:r>
          </a:p>
          <a:p>
            <a:pPr algn="ctr"/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E9BC4-58DF-74F3-92EC-12C328406448}"/>
              </a:ext>
            </a:extLst>
          </p:cNvPr>
          <p:cNvSpPr txBox="1"/>
          <p:nvPr/>
        </p:nvSpPr>
        <p:spPr>
          <a:xfrm>
            <a:off x="11159121" y="17451288"/>
            <a:ext cx="441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Unable to book on a day (action)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3B68C5E-A503-6E41-200C-C60D1FEB4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877360"/>
              </p:ext>
            </p:extLst>
          </p:nvPr>
        </p:nvGraphicFramePr>
        <p:xfrm>
          <a:off x="10830388" y="24037550"/>
          <a:ext cx="10105211" cy="48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B494F3CA-46EA-80F5-408B-52DDF4E3979F}"/>
              </a:ext>
            </a:extLst>
          </p:cNvPr>
          <p:cNvSpPr txBox="1"/>
          <p:nvPr/>
        </p:nvSpPr>
        <p:spPr>
          <a:xfrm>
            <a:off x="733632" y="25210701"/>
            <a:ext cx="4283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Punctuality of the ferries (running to timetable) </a:t>
            </a:r>
            <a:r>
              <a:rPr lang="en-GB" sz="2400" b="1" i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[71%]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Availability of suitable seating onboard </a:t>
            </a:r>
            <a:r>
              <a:rPr lang="en-GB" sz="2400" b="1" i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[60%]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in times </a:t>
            </a:r>
            <a:r>
              <a:rPr lang="en-GB" sz="2400" b="1" i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[65%]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marshalling arrangements </a:t>
            </a:r>
            <a:r>
              <a:rPr lang="en-GB" sz="2400" b="1" i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[57%]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days per week ferry operates </a:t>
            </a:r>
            <a:r>
              <a:rPr lang="en-GB" sz="2400" b="1" i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[54%]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B68B24-E7AD-35D1-4344-D897BB01D402}"/>
              </a:ext>
            </a:extLst>
          </p:cNvPr>
          <p:cNvSpPr txBox="1"/>
          <p:nvPr/>
        </p:nvSpPr>
        <p:spPr>
          <a:xfrm>
            <a:off x="5631229" y="25185872"/>
            <a:ext cx="452909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Ability to get first flight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[81%]</a:t>
            </a:r>
            <a:endParaRPr lang="en-GB" sz="2400">
              <a:latin typeface="Calibri"/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Service during vessel refit period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[76%]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</a:rPr>
              <a:t>Facilities for those with a disability </a:t>
            </a:r>
            <a:r>
              <a:rPr lang="en-GB" sz="2400" b="1" i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[71%]</a:t>
            </a:r>
            <a:endParaRPr lang="en-GB" sz="2400">
              <a:latin typeface="Calibri"/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frequency – Sunday       </a:t>
            </a:r>
            <a:r>
              <a:rPr lang="en-GB" sz="24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[63%]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book vehicle on my preferred sailings </a:t>
            </a:r>
            <a:r>
              <a:rPr lang="en-GB" sz="24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[59%]</a:t>
            </a: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99F21CEB-49F8-EE59-51B2-44D690421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181365"/>
              </p:ext>
            </p:extLst>
          </p:nvPr>
        </p:nvGraphicFramePr>
        <p:xfrm>
          <a:off x="1561297" y="3705229"/>
          <a:ext cx="583264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CC97F40-6450-F482-0088-1F9655C4C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810334"/>
              </p:ext>
            </p:extLst>
          </p:nvPr>
        </p:nvGraphicFramePr>
        <p:xfrm>
          <a:off x="9067800" y="3951929"/>
          <a:ext cx="11635775" cy="491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1C3316-08A6-D8E3-0A34-904EA8381217}"/>
              </a:ext>
            </a:extLst>
          </p:cNvPr>
          <p:cNvSpPr txBox="1"/>
          <p:nvPr/>
        </p:nvSpPr>
        <p:spPr>
          <a:xfrm>
            <a:off x="519310" y="24182559"/>
            <a:ext cx="4298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5 areas of satisfaction</a:t>
            </a:r>
          </a:p>
          <a:p>
            <a:pPr algn="ctr"/>
            <a:r>
              <a:rPr lang="en-GB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(total percentage of people who indicate they are either satisfied or very satisfied)</a:t>
            </a:r>
            <a:endParaRPr lang="en-GB" sz="24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205C2-C578-8071-5950-0E80AB07FA60}"/>
              </a:ext>
            </a:extLst>
          </p:cNvPr>
          <p:cNvSpPr txBox="1"/>
          <p:nvPr/>
        </p:nvSpPr>
        <p:spPr>
          <a:xfrm>
            <a:off x="5463105" y="24182559"/>
            <a:ext cx="4700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5 areas of dissatisfaction</a:t>
            </a:r>
          </a:p>
          <a:p>
            <a:pPr algn="ctr"/>
            <a:r>
              <a:rPr lang="en-GB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(total percentage of people who indicate they are either dissatisfied or very dissatisfied)</a:t>
            </a:r>
            <a:endParaRPr lang="en-GB" sz="24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0D9B0A-9C5C-49D3-93B2-75E7FCC87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543737"/>
              </p:ext>
            </p:extLst>
          </p:nvPr>
        </p:nvGraphicFramePr>
        <p:xfrm>
          <a:off x="10964137" y="17937768"/>
          <a:ext cx="9772790" cy="570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5802093-6B9C-4DB6-92A2-B83BB03B4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387827"/>
              </p:ext>
            </p:extLst>
          </p:nvPr>
        </p:nvGraphicFramePr>
        <p:xfrm>
          <a:off x="862628" y="18407588"/>
          <a:ext cx="8733861" cy="518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15233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50C4-146A-32A5-7B57-948E49E8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39E7F8-AFD3-154F-5F25-6B0680346F73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698EE-A7D9-A553-9CE4-C875A71AA042}"/>
              </a:ext>
            </a:extLst>
          </p:cNvPr>
          <p:cNvSpPr txBox="1"/>
          <p:nvPr/>
        </p:nvSpPr>
        <p:spPr>
          <a:xfrm>
            <a:off x="0" y="122148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Transport Problems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E15607-B9D8-0E21-68DB-A291E6B06DA4}"/>
              </a:ext>
            </a:extLst>
          </p:cNvPr>
          <p:cNvSpPr txBox="1">
            <a:spLocks/>
          </p:cNvSpPr>
          <p:nvPr/>
        </p:nvSpPr>
        <p:spPr>
          <a:xfrm>
            <a:off x="836790" y="2817182"/>
            <a:ext cx="20199369" cy="27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case for any transport investment should be based on addressing a set of </a:t>
            </a:r>
            <a:r>
              <a:rPr lang="en-AU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evidenced transport problems.  </a:t>
            </a:r>
            <a:r>
              <a:rPr lang="en-AU" sz="3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developed a systematic </a:t>
            </a:r>
            <a:r>
              <a:rPr lang="en-AU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‘Transport Problems Framework’ </a:t>
            </a:r>
            <a:r>
              <a:rPr lang="en-AU" sz="3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guide the development of this study, which is shown in the figure below.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92EA00-B73E-B893-09CE-04B23E33E74B}"/>
              </a:ext>
            </a:extLst>
          </p:cNvPr>
          <p:cNvSpPr txBox="1">
            <a:spLocks/>
          </p:cNvSpPr>
          <p:nvPr/>
        </p:nvSpPr>
        <p:spPr>
          <a:xfrm>
            <a:off x="624344" y="8234235"/>
            <a:ext cx="10015986" cy="926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transport problem can be thought of in one of two ways: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experienced by a user or potential user of the transport network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impact imposed by the transport network </a:t>
            </a: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communities; poor air quality or noise for example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problems, when thought of in this way, are typically associated with a relatively narrow range of parameters which define any journey, defined here as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‘problem themes’</a:t>
            </a:r>
          </a:p>
          <a:p>
            <a:endParaRPr lang="en-AU" sz="3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highlighted what we understand to be the main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problem themes </a:t>
            </a: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</a:t>
            </a: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blue in the table on the right.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1 and 2 </a:t>
            </a:r>
            <a:r>
              <a:rPr lang="en-AU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‘Transport Problems Framework’ are set out in the table below, and the outcomes of this engagement, together with other evidence, will be used to help inform </a:t>
            </a:r>
            <a:r>
              <a:rPr lang="en-AU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3-5</a:t>
            </a:r>
            <a:endParaRPr lang="en-AU" sz="3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C420E5-93D2-9D0E-9489-AA0D46AB6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74030"/>
              </p:ext>
            </p:extLst>
          </p:nvPr>
        </p:nvGraphicFramePr>
        <p:xfrm>
          <a:off x="11069217" y="8504018"/>
          <a:ext cx="9638582" cy="856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569">
                  <a:extLst>
                    <a:ext uri="{9D8B030D-6E8A-4147-A177-3AD203B41FA5}">
                      <a16:colId xmlns:a16="http://schemas.microsoft.com/office/drawing/2014/main" val="344744881"/>
                    </a:ext>
                  </a:extLst>
                </a:gridCol>
                <a:gridCol w="4916013">
                  <a:extLst>
                    <a:ext uri="{9D8B030D-6E8A-4147-A177-3AD203B41FA5}">
                      <a16:colId xmlns:a16="http://schemas.microsoft.com/office/drawing/2014/main" val="3616754586"/>
                    </a:ext>
                  </a:extLst>
                </a:gridCol>
              </a:tblGrid>
              <a:tr h="728787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All modes of transport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Public transport specific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75708"/>
                  </a:ext>
                </a:extLst>
              </a:tr>
              <a:tr h="802254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Concern over the environmental impact of travel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Booking and journey planning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27044"/>
                  </a:ext>
                </a:extLst>
              </a:tr>
              <a:tr h="56157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travel and affordability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Capacity – e.g., car deck capacity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32739"/>
                  </a:ext>
                </a:extLst>
              </a:tr>
              <a:tr h="40951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Fuel and power issues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Comfort, safety and security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88016"/>
                  </a:ext>
                </a:extLst>
              </a:tr>
              <a:tr h="8022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Integration of travel between modes (e.g., ferry to bus)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Connectivity and network coverage (i.e., availability of services)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04362"/>
                  </a:ext>
                </a:extLst>
              </a:tr>
              <a:tr h="8022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information, including for protected groups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Ease of use/convenience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08329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quality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Integration between services (e.g., bus-to-bus)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677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times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Service reliability (cancellations and punctuality)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00361"/>
                  </a:ext>
                </a:extLst>
              </a:tr>
              <a:tr h="77074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Journey time reliability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Timetables (time of first and last service, frequency and days of week operated)</a:t>
                      </a:r>
                      <a:endParaRPr lang="en-GB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25170"/>
                  </a:ext>
                </a:extLst>
              </a:tr>
              <a:tr h="56157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Lack of awareness of travel options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02777"/>
                  </a:ext>
                </a:extLst>
              </a:tr>
              <a:tr h="519680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Personal accessibility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05602"/>
                  </a:ext>
                </a:extLst>
              </a:tr>
              <a:tr h="594428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Personal security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45136"/>
                  </a:ext>
                </a:extLst>
              </a:tr>
              <a:tr h="594428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/>
                          <a:ea typeface="Calibri"/>
                          <a:cs typeface="Calibri"/>
                        </a:rPr>
                        <a:t>Travel safety</a:t>
                      </a:r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82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588E3F-31B3-AC72-0029-C444E766B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8039"/>
              </p:ext>
            </p:extLst>
          </p:nvPr>
        </p:nvGraphicFramePr>
        <p:xfrm>
          <a:off x="687411" y="17420524"/>
          <a:ext cx="20025188" cy="1149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49">
                  <a:extLst>
                    <a:ext uri="{9D8B030D-6E8A-4147-A177-3AD203B41FA5}">
                      <a16:colId xmlns:a16="http://schemas.microsoft.com/office/drawing/2014/main" val="1713714349"/>
                    </a:ext>
                  </a:extLst>
                </a:gridCol>
                <a:gridCol w="8443621">
                  <a:extLst>
                    <a:ext uri="{9D8B030D-6E8A-4147-A177-3AD203B41FA5}">
                      <a16:colId xmlns:a16="http://schemas.microsoft.com/office/drawing/2014/main" val="3060930700"/>
                    </a:ext>
                  </a:extLst>
                </a:gridCol>
                <a:gridCol w="8345918">
                  <a:extLst>
                    <a:ext uri="{9D8B030D-6E8A-4147-A177-3AD203B41FA5}">
                      <a16:colId xmlns:a16="http://schemas.microsoft.com/office/drawing/2014/main" val="901490599"/>
                    </a:ext>
                  </a:extLst>
                </a:gridCol>
              </a:tblGrid>
              <a:tr h="724417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 Theme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Problem(s)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Supply-side cause(s)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2851"/>
                  </a:ext>
                </a:extLst>
              </a:tr>
              <a:tr h="1148356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Concern over environmental impact of travel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Greenhouse gas emissions from vessels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MV </a:t>
                      </a:r>
                      <a:r>
                        <a:rPr lang="en-GB" sz="2600" i="1">
                          <a:latin typeface="Calibri"/>
                          <a:ea typeface="Calibri"/>
                          <a:cs typeface="Calibri"/>
                        </a:rPr>
                        <a:t>Hendra</a:t>
                      </a:r>
                      <a:r>
                        <a:rPr lang="en-GB" sz="2600" i="0">
                          <a:latin typeface="Calibri"/>
                          <a:ea typeface="Calibri"/>
                          <a:cs typeface="Calibri"/>
                        </a:rPr>
                        <a:t> and MV </a:t>
                      </a:r>
                      <a:r>
                        <a:rPr lang="en-GB" sz="2600" i="1">
                          <a:latin typeface="Calibri"/>
                          <a:ea typeface="Calibri"/>
                          <a:cs typeface="Calibri"/>
                        </a:rPr>
                        <a:t>Linga </a:t>
                      </a:r>
                      <a:r>
                        <a:rPr lang="en-GB" sz="2600" i="0">
                          <a:latin typeface="Calibri"/>
                          <a:ea typeface="Calibri"/>
                          <a:cs typeface="Calibri"/>
                        </a:rPr>
                        <a:t>are both conventional diesel vessels</a:t>
                      </a:r>
                      <a:endParaRPr lang="en-GB" sz="2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90430"/>
                  </a:ext>
                </a:extLst>
              </a:tr>
              <a:tr h="1019359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travel and affordability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level of fares was a source of dissatisfaction in the resident survey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High-frequency of travel means that the cost of travel can account for a high proportion of income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60654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Integration of travel between modes – ferry to bus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Majority of ferries to/from </a:t>
                      </a:r>
                      <a:r>
                        <a:rPr lang="en-GB" sz="2600" err="1">
                          <a:latin typeface="Calibri"/>
                          <a:ea typeface="Calibri"/>
                          <a:cs typeface="Calibri"/>
                        </a:rPr>
                        <a:t>Laxo</a:t>
                      </a:r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GB" sz="2600" err="1">
                          <a:latin typeface="Calibri"/>
                          <a:ea typeface="Calibri"/>
                          <a:cs typeface="Calibri"/>
                        </a:rPr>
                        <a:t>Vidlin</a:t>
                      </a:r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 do not connect with a bus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Limited and fragmented bus network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High cost of bus service provision relative to demand</a:t>
                      </a:r>
                      <a:endParaRPr lang="en-GB" sz="2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5571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Personal accessibility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Physical accessibility to the passenger lounge on MV </a:t>
                      </a:r>
                      <a:r>
                        <a:rPr lang="en-GB" sz="2600" i="1">
                          <a:latin typeface="Calibri"/>
                          <a:ea typeface="Calibri"/>
                          <a:cs typeface="Calibri"/>
                        </a:rPr>
                        <a:t>Hendra</a:t>
                      </a:r>
                      <a:endParaRPr lang="en-GB" sz="2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Passenger lounge on MV </a:t>
                      </a:r>
                      <a:r>
                        <a:rPr lang="en-GB" sz="2600" i="1">
                          <a:latin typeface="Calibri"/>
                          <a:ea typeface="Calibri"/>
                          <a:cs typeface="Calibri"/>
                        </a:rPr>
                        <a:t>Hendra </a:t>
                      </a:r>
                      <a:r>
                        <a:rPr lang="en-GB" sz="2600" i="0">
                          <a:latin typeface="Calibri"/>
                          <a:ea typeface="Calibri"/>
                          <a:cs typeface="Calibri"/>
                        </a:rPr>
                        <a:t>below the waterline and </a:t>
                      </a:r>
                      <a:r>
                        <a:rPr lang="en-GB" sz="2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only</a:t>
                      </a:r>
                      <a:r>
                        <a:rPr lang="en-GB" sz="2600" i="0">
                          <a:latin typeface="Calibri"/>
                          <a:ea typeface="Calibri"/>
                          <a:cs typeface="Calibri"/>
                        </a:rPr>
                        <a:t> accessed by stairs</a:t>
                      </a:r>
                      <a:endParaRPr lang="en-GB" sz="2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79217"/>
                  </a:ext>
                </a:extLst>
              </a:tr>
              <a:tr h="1093470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Booking and journey planning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 Whalsay residents have to book sailings both ways when taking a car – may not be able to get booking on preferred sailing and general ‘hassle factor’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High vehicle deck utilisation on peak sailings, booking required to guarantee travel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79966"/>
                  </a:ext>
                </a:extLst>
              </a:tr>
              <a:tr h="1077180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Capacity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Inability to secure a place on the ferry, either unable to get a booking or travel on demand when </a:t>
                      </a:r>
                      <a:r>
                        <a:rPr lang="en-GB" sz="2600" err="1">
                          <a:latin typeface="Calibri"/>
                          <a:ea typeface="Calibri"/>
                          <a:cs typeface="Calibri"/>
                        </a:rPr>
                        <a:t>unbooked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Insufficient vehicle deck capacity at peak times, particularly on MV </a:t>
                      </a:r>
                      <a:r>
                        <a:rPr lang="en-GB" sz="2600" i="1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Hendra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Little alternative to taking the car given very limited bus network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23716"/>
                  </a:ext>
                </a:extLst>
              </a:tr>
              <a:tr h="719547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Service reliability (cancellations and punctuality)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/>
                          <a:ea typeface="Calibri"/>
                          <a:cs typeface="Calibri"/>
                        </a:rPr>
                        <a:t>Cancellations/diversions in south-easterly through southerly winds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Route alignment, although diversion port at Vidlin assists with reducing impacts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90115"/>
                  </a:ext>
                </a:extLst>
              </a:tr>
              <a:tr h="1843632">
                <a:tc>
                  <a:txBody>
                    <a:bodyPr/>
                    <a:lstStyle/>
                    <a:p>
                      <a:r>
                        <a:rPr lang="en-GB" sz="2600" b="1" i="0">
                          <a:latin typeface="Calibri"/>
                          <a:ea typeface="Calibri"/>
                          <a:cs typeface="Calibri"/>
                        </a:rPr>
                        <a:t>Timetables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 vessel service on a Sunday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 vessel service during refit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Connections with first and last flights from Sumburgh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Understood that previous Saturday and Monday timetable issues have been addressed to some degree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resilience in fleet to cover refit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and crewing implications of operating the second vessel on a Sunday</a:t>
                      </a:r>
                    </a:p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n-GB" sz="26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Lower demand on a Sunday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04502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0C5BE8B9-DECA-A14D-0265-8CD6E6505FB6}"/>
              </a:ext>
            </a:extLst>
          </p:cNvPr>
          <p:cNvGrpSpPr/>
          <p:nvPr/>
        </p:nvGrpSpPr>
        <p:grpSpPr>
          <a:xfrm>
            <a:off x="687410" y="5760380"/>
            <a:ext cx="20174696" cy="1960402"/>
            <a:chOff x="693504" y="7667494"/>
            <a:chExt cx="20174696" cy="1960402"/>
          </a:xfrm>
        </p:grpSpPr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E203017D-195C-01C1-0304-556DC225D6F2}"/>
                </a:ext>
              </a:extLst>
            </p:cNvPr>
            <p:cNvSpPr/>
            <p:nvPr/>
          </p:nvSpPr>
          <p:spPr>
            <a:xfrm>
              <a:off x="693504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A4F27A24-9FFE-794F-24DE-17E9BC2CE274}"/>
                </a:ext>
              </a:extLst>
            </p:cNvPr>
            <p:cNvSpPr/>
            <p:nvPr/>
          </p:nvSpPr>
          <p:spPr>
            <a:xfrm>
              <a:off x="4655809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5B077B-A500-7F9D-9ED8-8CD42EA7938E}"/>
                </a:ext>
              </a:extLst>
            </p:cNvPr>
            <p:cNvSpPr txBox="1"/>
            <p:nvPr/>
          </p:nvSpPr>
          <p:spPr>
            <a:xfrm>
              <a:off x="1342395" y="7688904"/>
              <a:ext cx="363232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1 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 and populate a transport problems framework for the study area</a:t>
              </a:r>
            </a:p>
          </p:txBody>
        </p: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A6EA6F63-AF07-9A3D-4CE2-7475737D62CB}"/>
                </a:ext>
              </a:extLst>
            </p:cNvPr>
            <p:cNvSpPr/>
            <p:nvPr/>
          </p:nvSpPr>
          <p:spPr>
            <a:xfrm>
              <a:off x="8618114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0F492790-C61E-B0EA-95AD-6CB536CBD081}"/>
                </a:ext>
              </a:extLst>
            </p:cNvPr>
            <p:cNvSpPr/>
            <p:nvPr/>
          </p:nvSpPr>
          <p:spPr>
            <a:xfrm>
              <a:off x="12580419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43A75530-B079-C3D6-5B31-0C60889A1940}"/>
                </a:ext>
              </a:extLst>
            </p:cNvPr>
            <p:cNvSpPr/>
            <p:nvPr/>
          </p:nvSpPr>
          <p:spPr>
            <a:xfrm>
              <a:off x="16542724" y="7674806"/>
              <a:ext cx="4325476" cy="1931680"/>
            </a:xfrm>
            <a:prstGeom prst="chevron">
              <a:avLst>
                <a:gd name="adj" fmla="val 31630"/>
              </a:avLst>
            </a:prstGeom>
            <a:solidFill>
              <a:srgbClr val="02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B797CC-FFF4-F248-74D4-DC433BB23EF4}"/>
                </a:ext>
              </a:extLst>
            </p:cNvPr>
            <p:cNvSpPr txBox="1"/>
            <p:nvPr/>
          </p:nvSpPr>
          <p:spPr>
            <a:xfrm>
              <a:off x="5230143" y="7873570"/>
              <a:ext cx="33445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2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 out the supply-side root cause(s) of each identified problem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CD317C-E750-E378-3314-02BD0BDE6BC0}"/>
                </a:ext>
              </a:extLst>
            </p:cNvPr>
            <p:cNvSpPr txBox="1"/>
            <p:nvPr/>
          </p:nvSpPr>
          <p:spPr>
            <a:xfrm>
              <a:off x="13198578" y="7873570"/>
              <a:ext cx="323416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4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 out the societal consequences of travel behaviour choices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F3207-625B-39C7-BA12-E2FE9E2D4920}"/>
                </a:ext>
              </a:extLst>
            </p:cNvPr>
            <p:cNvSpPr txBox="1"/>
            <p:nvPr/>
          </p:nvSpPr>
          <p:spPr>
            <a:xfrm>
              <a:off x="9272421" y="7873570"/>
              <a:ext cx="375729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3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 out travel behaviour consequences of these problems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538C9F-3B12-8BC1-569C-487609B6D232}"/>
                </a:ext>
              </a:extLst>
            </p:cNvPr>
            <p:cNvSpPr txBox="1"/>
            <p:nvPr/>
          </p:nvSpPr>
          <p:spPr>
            <a:xfrm>
              <a:off x="17147858" y="7667494"/>
              <a:ext cx="357083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5</a:t>
              </a:r>
            </a:p>
            <a:p>
              <a:pPr lvl="0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Define a Transport Objective reflecting each transport problem(s), or groups of problems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387841-5E72-EDFA-6DA7-4BEE25B6D7B8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50" name="Picture 2" descr="Logo: Shetland Islands Council">
              <a:extLst>
                <a:ext uri="{FF2B5EF4-FFF2-40B4-BE49-F238E27FC236}">
                  <a16:creationId xmlns:a16="http://schemas.microsoft.com/office/drawing/2014/main" id="{2BDBE97A-FD80-9A5C-BE35-529C6C08B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C73EC69-F228-CCCC-800B-90DC5724A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819C0D9-874D-F2FC-DD97-DE014E54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E82B6EF-E1B2-46DB-5786-4E0B8889AD6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54" name="Picture 53" descr="Logo, company name&#10;&#10;Description automatically generated">
              <a:extLst>
                <a:ext uri="{FF2B5EF4-FFF2-40B4-BE49-F238E27FC236}">
                  <a16:creationId xmlns:a16="http://schemas.microsoft.com/office/drawing/2014/main" id="{9B6B08EA-0B1B-0173-E595-72E5BBBF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B72-8733-A934-D5E3-0C434CBD8247}"/>
              </a:ext>
            </a:extLst>
          </p:cNvPr>
          <p:cNvGrpSpPr/>
          <p:nvPr/>
        </p:nvGrpSpPr>
        <p:grpSpPr>
          <a:xfrm>
            <a:off x="5795268" y="17499533"/>
            <a:ext cx="1368152" cy="547770"/>
            <a:chOff x="-5870027" y="14661844"/>
            <a:chExt cx="1368152" cy="547770"/>
          </a:xfrm>
          <a:solidFill>
            <a:srgbClr val="BBE1FD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46FE182-2268-6AC0-A478-24C0013006B2}"/>
                </a:ext>
              </a:extLst>
            </p:cNvPr>
            <p:cNvSpPr/>
            <p:nvPr/>
          </p:nvSpPr>
          <p:spPr>
            <a:xfrm>
              <a:off x="-5870027" y="14661844"/>
              <a:ext cx="1368152" cy="547770"/>
            </a:xfrm>
            <a:prstGeom prst="chevron">
              <a:avLst>
                <a:gd name="adj" fmla="val 31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E9C631-6CAD-ECD5-4B2E-73EFDBF2442B}"/>
                </a:ext>
              </a:extLst>
            </p:cNvPr>
            <p:cNvSpPr txBox="1"/>
            <p:nvPr/>
          </p:nvSpPr>
          <p:spPr>
            <a:xfrm>
              <a:off x="-5654003" y="14704896"/>
              <a:ext cx="1008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rgbClr val="02345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1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61232E-389D-DA66-D847-3A06FFEB6957}"/>
              </a:ext>
            </a:extLst>
          </p:cNvPr>
          <p:cNvGrpSpPr/>
          <p:nvPr/>
        </p:nvGrpSpPr>
        <p:grpSpPr>
          <a:xfrm>
            <a:off x="13536130" y="17494535"/>
            <a:ext cx="1368152" cy="547770"/>
            <a:chOff x="-5870027" y="14661844"/>
            <a:chExt cx="1368152" cy="547770"/>
          </a:xfrm>
          <a:solidFill>
            <a:srgbClr val="BBE1FD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A8267E4-734C-B6C9-A1F2-87B9BCDC3E63}"/>
                </a:ext>
              </a:extLst>
            </p:cNvPr>
            <p:cNvSpPr/>
            <p:nvPr/>
          </p:nvSpPr>
          <p:spPr>
            <a:xfrm>
              <a:off x="-5870027" y="14661844"/>
              <a:ext cx="1368152" cy="547770"/>
            </a:xfrm>
            <a:prstGeom prst="chevron">
              <a:avLst>
                <a:gd name="adj" fmla="val 316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369360-8638-B2C7-D7D5-D96EADB48B35}"/>
                </a:ext>
              </a:extLst>
            </p:cNvPr>
            <p:cNvSpPr txBox="1"/>
            <p:nvPr/>
          </p:nvSpPr>
          <p:spPr>
            <a:xfrm>
              <a:off x="-5654003" y="14704896"/>
              <a:ext cx="1008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GB" sz="2400" b="1">
                  <a:solidFill>
                    <a:srgbClr val="02345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11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53A09-D115-E59E-59CC-DE661C2D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012EC-2E6F-29FC-56B5-4E56FECE676E}"/>
              </a:ext>
            </a:extLst>
          </p:cNvPr>
          <p:cNvSpPr/>
          <p:nvPr/>
        </p:nvSpPr>
        <p:spPr>
          <a:xfrm>
            <a:off x="-1" y="733936"/>
            <a:ext cx="21383625" cy="1730262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0929E-6F15-6C41-611D-B5861227EDF2}"/>
              </a:ext>
            </a:extLst>
          </p:cNvPr>
          <p:cNvSpPr txBox="1"/>
          <p:nvPr/>
        </p:nvSpPr>
        <p:spPr>
          <a:xfrm>
            <a:off x="6187" y="937347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Questions and Answers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559A2-C0FC-BCC6-2512-A246B9562F46}"/>
              </a:ext>
            </a:extLst>
          </p:cNvPr>
          <p:cNvSpPr/>
          <p:nvPr/>
        </p:nvSpPr>
        <p:spPr>
          <a:xfrm>
            <a:off x="1299999" y="4126319"/>
            <a:ext cx="6039784" cy="3726417"/>
          </a:xfrm>
          <a:custGeom>
            <a:avLst/>
            <a:gdLst>
              <a:gd name="connsiteX0" fmla="*/ 0 w 6039784"/>
              <a:gd name="connsiteY0" fmla="*/ 0 h 3726417"/>
              <a:gd name="connsiteX1" fmla="*/ 6039784 w 6039784"/>
              <a:gd name="connsiteY1" fmla="*/ 0 h 3726417"/>
              <a:gd name="connsiteX2" fmla="*/ 6039784 w 6039784"/>
              <a:gd name="connsiteY2" fmla="*/ 3726417 h 3726417"/>
              <a:gd name="connsiteX3" fmla="*/ 0 w 6039784"/>
              <a:gd name="connsiteY3" fmla="*/ 3726417 h 3726417"/>
              <a:gd name="connsiteX4" fmla="*/ 0 w 6039784"/>
              <a:gd name="connsiteY4" fmla="*/ 0 h 372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784" h="3726417" fill="none" extrusionOk="0">
                <a:moveTo>
                  <a:pt x="0" y="0"/>
                </a:moveTo>
                <a:cubicBezTo>
                  <a:pt x="2583663" y="-60923"/>
                  <a:pt x="3739289" y="-10796"/>
                  <a:pt x="6039784" y="0"/>
                </a:cubicBezTo>
                <a:cubicBezTo>
                  <a:pt x="5945945" y="1045647"/>
                  <a:pt x="6079337" y="3255596"/>
                  <a:pt x="6039784" y="3726417"/>
                </a:cubicBezTo>
                <a:cubicBezTo>
                  <a:pt x="3227432" y="3654451"/>
                  <a:pt x="2972273" y="3879195"/>
                  <a:pt x="0" y="3726417"/>
                </a:cubicBezTo>
                <a:cubicBezTo>
                  <a:pt x="-124474" y="2796602"/>
                  <a:pt x="93245" y="1241960"/>
                  <a:pt x="0" y="0"/>
                </a:cubicBezTo>
                <a:close/>
              </a:path>
              <a:path w="6039784" h="3726417" stroke="0" extrusionOk="0">
                <a:moveTo>
                  <a:pt x="0" y="0"/>
                </a:moveTo>
                <a:cubicBezTo>
                  <a:pt x="1659784" y="-30702"/>
                  <a:pt x="3378222" y="-116291"/>
                  <a:pt x="6039784" y="0"/>
                </a:cubicBezTo>
                <a:cubicBezTo>
                  <a:pt x="6118109" y="1775949"/>
                  <a:pt x="6013463" y="2367390"/>
                  <a:pt x="6039784" y="3726417"/>
                </a:cubicBezTo>
                <a:cubicBezTo>
                  <a:pt x="4570552" y="3714889"/>
                  <a:pt x="1675404" y="3680811"/>
                  <a:pt x="0" y="3726417"/>
                </a:cubicBezTo>
                <a:cubicBezTo>
                  <a:pt x="13714" y="2495544"/>
                  <a:pt x="123203" y="6748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023459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Q. Who is in the programme team?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Shetland Islands Council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advisers: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Stantec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Business case development and overall advisory lead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COWI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Fixed links lead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Mott MacDonald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Ferries and marine infrastructure lead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ProVersa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Supply-chain analysis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C45D7A-0A62-1E75-6E15-07A2FEC8605C}"/>
              </a:ext>
            </a:extLst>
          </p:cNvPr>
          <p:cNvGrpSpPr/>
          <p:nvPr/>
        </p:nvGrpSpPr>
        <p:grpSpPr>
          <a:xfrm>
            <a:off x="6125238" y="3106715"/>
            <a:ext cx="2258304" cy="2232248"/>
            <a:chOff x="6257899" y="20243050"/>
            <a:chExt cx="2258304" cy="22322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EE2EE7-39E5-2A3D-7486-1A9A592997A3}"/>
                </a:ext>
              </a:extLst>
            </p:cNvPr>
            <p:cNvSpPr/>
            <p:nvPr/>
          </p:nvSpPr>
          <p:spPr>
            <a:xfrm>
              <a:off x="6257899" y="20243050"/>
              <a:ext cx="2258304" cy="2232248"/>
            </a:xfrm>
            <a:prstGeom prst="ellipse">
              <a:avLst/>
            </a:prstGeom>
            <a:solidFill>
              <a:srgbClr val="023459"/>
            </a:solidFill>
            <a:ln>
              <a:solidFill>
                <a:srgbClr val="0234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Graphic 16" descr="Board Of Directors with solid fill">
              <a:extLst>
                <a:ext uri="{FF2B5EF4-FFF2-40B4-BE49-F238E27FC236}">
                  <a16:creationId xmlns:a16="http://schemas.microsoft.com/office/drawing/2014/main" id="{825B6A48-CCFB-DF2C-1507-5204D446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05098" y="20477221"/>
              <a:ext cx="1763906" cy="1763906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7EEBB09A-0E34-141C-05E9-18A49CB1A259}"/>
              </a:ext>
            </a:extLst>
          </p:cNvPr>
          <p:cNvSpPr/>
          <p:nvPr/>
        </p:nvSpPr>
        <p:spPr>
          <a:xfrm>
            <a:off x="1449777" y="15365341"/>
            <a:ext cx="6039784" cy="7572479"/>
          </a:xfrm>
          <a:custGeom>
            <a:avLst/>
            <a:gdLst>
              <a:gd name="connsiteX0" fmla="*/ 0 w 6039784"/>
              <a:gd name="connsiteY0" fmla="*/ 0 h 7572479"/>
              <a:gd name="connsiteX1" fmla="*/ 6039784 w 6039784"/>
              <a:gd name="connsiteY1" fmla="*/ 0 h 7572479"/>
              <a:gd name="connsiteX2" fmla="*/ 6039784 w 6039784"/>
              <a:gd name="connsiteY2" fmla="*/ 7572479 h 7572479"/>
              <a:gd name="connsiteX3" fmla="*/ 0 w 6039784"/>
              <a:gd name="connsiteY3" fmla="*/ 7572479 h 7572479"/>
              <a:gd name="connsiteX4" fmla="*/ 0 w 6039784"/>
              <a:gd name="connsiteY4" fmla="*/ 0 h 757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784" h="7572479" fill="none" extrusionOk="0">
                <a:moveTo>
                  <a:pt x="0" y="0"/>
                </a:moveTo>
                <a:cubicBezTo>
                  <a:pt x="2583663" y="-60923"/>
                  <a:pt x="3739289" y="-10796"/>
                  <a:pt x="6039784" y="0"/>
                </a:cubicBezTo>
                <a:cubicBezTo>
                  <a:pt x="5945945" y="2107252"/>
                  <a:pt x="6079337" y="6176514"/>
                  <a:pt x="6039784" y="7572479"/>
                </a:cubicBezTo>
                <a:cubicBezTo>
                  <a:pt x="3227432" y="7500513"/>
                  <a:pt x="2972273" y="7725257"/>
                  <a:pt x="0" y="7572479"/>
                </a:cubicBezTo>
                <a:cubicBezTo>
                  <a:pt x="-124474" y="5716481"/>
                  <a:pt x="93245" y="1165553"/>
                  <a:pt x="0" y="0"/>
                </a:cubicBezTo>
                <a:close/>
              </a:path>
              <a:path w="6039784" h="7572479" stroke="0" extrusionOk="0">
                <a:moveTo>
                  <a:pt x="0" y="0"/>
                </a:moveTo>
                <a:cubicBezTo>
                  <a:pt x="1659784" y="-30702"/>
                  <a:pt x="3378222" y="-116291"/>
                  <a:pt x="6039784" y="0"/>
                </a:cubicBezTo>
                <a:cubicBezTo>
                  <a:pt x="6118109" y="1948016"/>
                  <a:pt x="6013463" y="4076732"/>
                  <a:pt x="6039784" y="7572479"/>
                </a:cubicBezTo>
                <a:cubicBezTo>
                  <a:pt x="4570552" y="7560951"/>
                  <a:pt x="1675404" y="7526873"/>
                  <a:pt x="0" y="7572479"/>
                </a:cubicBezTo>
                <a:cubicBezTo>
                  <a:pt x="13714" y="6398269"/>
                  <a:pt x="123203" y="152984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023459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Q. Who makes the final decision on which project(s) goes ahead?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Decisions will be made by Shetland Islands Council's elected Members at three key decision points: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 Point 1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the options to be taken forward for detailed appraisal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 Point 2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preferred option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each island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 Point 3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preferred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sequence (and programme) of investments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across the network, i.e., which individual projects are prioritised for delivery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 decisions will be evidence-led and informed by analytical work based on guidance adopted by the Scottish and UK Governments, as well as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further consultation and community engagement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775CBC-1CD3-BB2C-0E7E-88F7348E6461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3" name="Picture 2" descr="Logo: Shetland Islands Council">
              <a:extLst>
                <a:ext uri="{FF2B5EF4-FFF2-40B4-BE49-F238E27FC236}">
                  <a16:creationId xmlns:a16="http://schemas.microsoft.com/office/drawing/2014/main" id="{DB60993D-B780-D36F-666C-B191EB01C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CABB86-B2E0-91EA-3538-7F67423D6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991726-456A-A6FE-A5CE-6C89FEF4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2CE25C-BC90-AEA9-9A2B-F5E27865906F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28F2E734-F036-E6DC-1D22-D8E330B1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866662D-4470-5521-E334-522D1AB588EA}"/>
              </a:ext>
            </a:extLst>
          </p:cNvPr>
          <p:cNvSpPr/>
          <p:nvPr/>
        </p:nvSpPr>
        <p:spPr>
          <a:xfrm>
            <a:off x="7516272" y="10200480"/>
            <a:ext cx="5758656" cy="3629897"/>
          </a:xfrm>
          <a:custGeom>
            <a:avLst/>
            <a:gdLst>
              <a:gd name="connsiteX0" fmla="*/ 0 w 5758656"/>
              <a:gd name="connsiteY0" fmla="*/ 0 h 3629897"/>
              <a:gd name="connsiteX1" fmla="*/ 5758656 w 5758656"/>
              <a:gd name="connsiteY1" fmla="*/ 0 h 3629897"/>
              <a:gd name="connsiteX2" fmla="*/ 5758656 w 5758656"/>
              <a:gd name="connsiteY2" fmla="*/ 3629897 h 3629897"/>
              <a:gd name="connsiteX3" fmla="*/ 0 w 5758656"/>
              <a:gd name="connsiteY3" fmla="*/ 3629897 h 3629897"/>
              <a:gd name="connsiteX4" fmla="*/ 0 w 5758656"/>
              <a:gd name="connsiteY4" fmla="*/ 0 h 36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656" h="3629897" fill="none" extrusionOk="0">
                <a:moveTo>
                  <a:pt x="0" y="0"/>
                </a:moveTo>
                <a:cubicBezTo>
                  <a:pt x="1291020" y="-60923"/>
                  <a:pt x="4066391" y="-10796"/>
                  <a:pt x="5758656" y="0"/>
                </a:cubicBezTo>
                <a:cubicBezTo>
                  <a:pt x="5664817" y="935315"/>
                  <a:pt x="5798209" y="2059950"/>
                  <a:pt x="5758656" y="3629897"/>
                </a:cubicBezTo>
                <a:cubicBezTo>
                  <a:pt x="3737421" y="3557931"/>
                  <a:pt x="1226094" y="3782675"/>
                  <a:pt x="0" y="3629897"/>
                </a:cubicBezTo>
                <a:cubicBezTo>
                  <a:pt x="-124474" y="1918595"/>
                  <a:pt x="93245" y="1550142"/>
                  <a:pt x="0" y="0"/>
                </a:cubicBezTo>
                <a:close/>
              </a:path>
              <a:path w="5758656" h="3629897" stroke="0" extrusionOk="0">
                <a:moveTo>
                  <a:pt x="0" y="0"/>
                </a:moveTo>
                <a:cubicBezTo>
                  <a:pt x="2849065" y="-30702"/>
                  <a:pt x="3485860" y="-116291"/>
                  <a:pt x="5758656" y="0"/>
                </a:cubicBezTo>
                <a:cubicBezTo>
                  <a:pt x="5836981" y="588622"/>
                  <a:pt x="5732335" y="2913588"/>
                  <a:pt x="5758656" y="3629897"/>
                </a:cubicBezTo>
                <a:cubicBezTo>
                  <a:pt x="3125149" y="3618369"/>
                  <a:pt x="1464245" y="3584291"/>
                  <a:pt x="0" y="3629897"/>
                </a:cubicBezTo>
                <a:cubicBezTo>
                  <a:pt x="13714" y="3182982"/>
                  <a:pt x="123203" y="6847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32A4FA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Q. What will happen after a preferred option for each island is identified?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will commence (subject to funding) on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individual, island-specific project business cases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island’s preferred option, following the programme established by the agreed sequence of investments.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FCD05F3-F11B-2289-3EBE-5EAF4CDE9FC2}"/>
              </a:ext>
            </a:extLst>
          </p:cNvPr>
          <p:cNvGrpSpPr/>
          <p:nvPr/>
        </p:nvGrpSpPr>
        <p:grpSpPr>
          <a:xfrm>
            <a:off x="13274928" y="4491458"/>
            <a:ext cx="7351693" cy="4751039"/>
            <a:chOff x="12516619" y="2873961"/>
            <a:chExt cx="7351693" cy="47510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8EE231-0F63-2CDE-904A-F70244B3BC83}"/>
                </a:ext>
              </a:extLst>
            </p:cNvPr>
            <p:cNvSpPr/>
            <p:nvPr/>
          </p:nvSpPr>
          <p:spPr>
            <a:xfrm>
              <a:off x="12516619" y="3995103"/>
              <a:ext cx="5758656" cy="3629897"/>
            </a:xfrm>
            <a:custGeom>
              <a:avLst/>
              <a:gdLst>
                <a:gd name="connsiteX0" fmla="*/ 0 w 5758656"/>
                <a:gd name="connsiteY0" fmla="*/ 0 h 3629897"/>
                <a:gd name="connsiteX1" fmla="*/ 5758656 w 5758656"/>
                <a:gd name="connsiteY1" fmla="*/ 0 h 3629897"/>
                <a:gd name="connsiteX2" fmla="*/ 5758656 w 5758656"/>
                <a:gd name="connsiteY2" fmla="*/ 3629897 h 3629897"/>
                <a:gd name="connsiteX3" fmla="*/ 0 w 5758656"/>
                <a:gd name="connsiteY3" fmla="*/ 3629897 h 3629897"/>
                <a:gd name="connsiteX4" fmla="*/ 0 w 5758656"/>
                <a:gd name="connsiteY4" fmla="*/ 0 h 36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8656" h="3629897" fill="none" extrusionOk="0">
                  <a:moveTo>
                    <a:pt x="0" y="0"/>
                  </a:moveTo>
                  <a:cubicBezTo>
                    <a:pt x="1291020" y="-60923"/>
                    <a:pt x="4066391" y="-10796"/>
                    <a:pt x="5758656" y="0"/>
                  </a:cubicBezTo>
                  <a:cubicBezTo>
                    <a:pt x="5664817" y="935315"/>
                    <a:pt x="5798209" y="2059950"/>
                    <a:pt x="5758656" y="3629897"/>
                  </a:cubicBezTo>
                  <a:cubicBezTo>
                    <a:pt x="3737421" y="3557931"/>
                    <a:pt x="1226094" y="3782675"/>
                    <a:pt x="0" y="3629897"/>
                  </a:cubicBezTo>
                  <a:cubicBezTo>
                    <a:pt x="-124474" y="1918595"/>
                    <a:pt x="93245" y="1550142"/>
                    <a:pt x="0" y="0"/>
                  </a:cubicBezTo>
                  <a:close/>
                </a:path>
                <a:path w="5758656" h="3629897" stroke="0" extrusionOk="0">
                  <a:moveTo>
                    <a:pt x="0" y="0"/>
                  </a:moveTo>
                  <a:cubicBezTo>
                    <a:pt x="2849065" y="-30702"/>
                    <a:pt x="3485860" y="-116291"/>
                    <a:pt x="5758656" y="0"/>
                  </a:cubicBezTo>
                  <a:cubicBezTo>
                    <a:pt x="5836981" y="588622"/>
                    <a:pt x="5732335" y="2913588"/>
                    <a:pt x="5758656" y="3629897"/>
                  </a:cubicBezTo>
                  <a:cubicBezTo>
                    <a:pt x="3125149" y="3618369"/>
                    <a:pt x="1464245" y="3584291"/>
                    <a:pt x="0" y="3629897"/>
                  </a:cubicBezTo>
                  <a:cubicBezTo>
                    <a:pt x="13714" y="3182982"/>
                    <a:pt x="123203" y="68479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23459"/>
              </a:solidFill>
              <a:extLst>
                <a:ext uri="{C807C97D-BFC1-408E-A445-0C87EB9F89A2}">
                  <ask:lineSketchStyleProps xmlns:ask="http://schemas.microsoft.com/office/drawing/2018/sketchyshapes" sd="171620298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80000" rIns="216000" bIns="180000" rtlCol="0" anchor="t" anchorCtr="0"/>
            <a:lstStyle/>
            <a:p>
              <a:pPr>
                <a:spcAft>
                  <a:spcPts val="1200"/>
                </a:spcAft>
              </a:pPr>
              <a:r>
                <a:rPr lang="en-GB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Q. Will this study progress a fixed link, ferry or harbour improvements to the point of construction?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GB"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No, it will identify a </a:t>
              </a:r>
              <a:r>
                <a:rPr lang="en-GB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preferred option for each island</a:t>
              </a:r>
              <a:r>
                <a:rPr lang="en-GB"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and the future sequencing of investments (i.e., implementation) across the inter-island network.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A687DE-638A-6CED-E1EF-95EA63DA890B}"/>
                </a:ext>
              </a:extLst>
            </p:cNvPr>
            <p:cNvSpPr/>
            <p:nvPr/>
          </p:nvSpPr>
          <p:spPr>
            <a:xfrm>
              <a:off x="17610008" y="2873961"/>
              <a:ext cx="2258304" cy="2232248"/>
            </a:xfrm>
            <a:prstGeom prst="ellipse">
              <a:avLst/>
            </a:prstGeom>
            <a:solidFill>
              <a:srgbClr val="023459"/>
            </a:solidFill>
            <a:ln>
              <a:solidFill>
                <a:srgbClr val="0234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phic 49" descr="Branching diagram with solid fill">
              <a:extLst>
                <a:ext uri="{FF2B5EF4-FFF2-40B4-BE49-F238E27FC236}">
                  <a16:creationId xmlns:a16="http://schemas.microsoft.com/office/drawing/2014/main" id="{AC67BCAC-355C-F717-16C3-A57AB159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17933620" y="3090397"/>
              <a:ext cx="1611080" cy="1611080"/>
            </a:xfrm>
            <a:prstGeom prst="rect">
              <a:avLst/>
            </a:prstGeom>
          </p:spPr>
        </p:pic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B36AA86-9EE9-4D62-70DD-52AB3662E259}"/>
              </a:ext>
            </a:extLst>
          </p:cNvPr>
          <p:cNvSpPr/>
          <p:nvPr/>
        </p:nvSpPr>
        <p:spPr>
          <a:xfrm>
            <a:off x="11275950" y="13344602"/>
            <a:ext cx="7757634" cy="7771438"/>
          </a:xfrm>
          <a:custGeom>
            <a:avLst/>
            <a:gdLst>
              <a:gd name="connsiteX0" fmla="*/ 0 w 7757634"/>
              <a:gd name="connsiteY0" fmla="*/ 0 h 7771438"/>
              <a:gd name="connsiteX1" fmla="*/ 7757634 w 7757634"/>
              <a:gd name="connsiteY1" fmla="*/ 0 h 7771438"/>
              <a:gd name="connsiteX2" fmla="*/ 7757634 w 7757634"/>
              <a:gd name="connsiteY2" fmla="*/ 7771438 h 7771438"/>
              <a:gd name="connsiteX3" fmla="*/ 0 w 7757634"/>
              <a:gd name="connsiteY3" fmla="*/ 7771438 h 7771438"/>
              <a:gd name="connsiteX4" fmla="*/ 0 w 7757634"/>
              <a:gd name="connsiteY4" fmla="*/ 0 h 77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634" h="7771438" fill="none" extrusionOk="0">
                <a:moveTo>
                  <a:pt x="0" y="0"/>
                </a:moveTo>
                <a:cubicBezTo>
                  <a:pt x="3208906" y="-60923"/>
                  <a:pt x="6829520" y="-10796"/>
                  <a:pt x="7757634" y="0"/>
                </a:cubicBezTo>
                <a:cubicBezTo>
                  <a:pt x="7663795" y="3882803"/>
                  <a:pt x="7797187" y="5151946"/>
                  <a:pt x="7757634" y="7771438"/>
                </a:cubicBezTo>
                <a:cubicBezTo>
                  <a:pt x="6689567" y="7699472"/>
                  <a:pt x="2049378" y="7924216"/>
                  <a:pt x="0" y="7771438"/>
                </a:cubicBezTo>
                <a:cubicBezTo>
                  <a:pt x="-124474" y="5543499"/>
                  <a:pt x="93245" y="1515945"/>
                  <a:pt x="0" y="0"/>
                </a:cubicBezTo>
                <a:close/>
              </a:path>
              <a:path w="7757634" h="7771438" stroke="0" extrusionOk="0">
                <a:moveTo>
                  <a:pt x="0" y="0"/>
                </a:moveTo>
                <a:cubicBezTo>
                  <a:pt x="995924" y="-30702"/>
                  <a:pt x="6642778" y="-116291"/>
                  <a:pt x="7757634" y="0"/>
                </a:cubicBezTo>
                <a:cubicBezTo>
                  <a:pt x="7835959" y="3788457"/>
                  <a:pt x="7731313" y="4694525"/>
                  <a:pt x="7757634" y="7771438"/>
                </a:cubicBezTo>
                <a:cubicBezTo>
                  <a:pt x="5235522" y="7759910"/>
                  <a:pt x="3139448" y="7725832"/>
                  <a:pt x="0" y="7771438"/>
                </a:cubicBezTo>
                <a:cubicBezTo>
                  <a:pt x="13714" y="4669856"/>
                  <a:pt x="123203" y="35104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BBE1FD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Q. Why is additional project business case work required for each individual island’s preferred option?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certain aspects about the viability, affordability and deliverability of each island’s preferred option that are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typically managed more efficiently as individual projects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For example: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detailed design proposals that take account of the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constraints, risks and conditions for each individual island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 investigations for individual islands will be costly and, therefore, this expenditure should only be committed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required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individual projects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identification of a procurement strategy that, while delivering best value to Shetland, is </a:t>
            </a:r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realistically achievable by the market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terms of capacity and experience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well-structured business cases are usually the key to positive funding decisions.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5348A0-34F9-BA80-A38E-3C91BA655804}"/>
              </a:ext>
            </a:extLst>
          </p:cNvPr>
          <p:cNvGrpSpPr/>
          <p:nvPr/>
        </p:nvGrpSpPr>
        <p:grpSpPr>
          <a:xfrm>
            <a:off x="12500893" y="8760635"/>
            <a:ext cx="2258304" cy="2232248"/>
            <a:chOff x="15057284" y="7930574"/>
            <a:chExt cx="2258304" cy="223224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C7BE61C-012E-CC41-D136-E2E8218DD91C}"/>
                </a:ext>
              </a:extLst>
            </p:cNvPr>
            <p:cNvSpPr/>
            <p:nvPr/>
          </p:nvSpPr>
          <p:spPr>
            <a:xfrm>
              <a:off x="15057284" y="7930574"/>
              <a:ext cx="2258304" cy="2232248"/>
            </a:xfrm>
            <a:prstGeom prst="ellipse">
              <a:avLst/>
            </a:prstGeom>
            <a:solidFill>
              <a:srgbClr val="32A4FA"/>
            </a:solidFill>
            <a:ln>
              <a:solidFill>
                <a:srgbClr val="32A4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" name="Graphic 73" descr="Blueprint with solid fill">
              <a:extLst>
                <a:ext uri="{FF2B5EF4-FFF2-40B4-BE49-F238E27FC236}">
                  <a16:creationId xmlns:a16="http://schemas.microsoft.com/office/drawing/2014/main" id="{694C546B-10F1-37DC-8725-B64DB194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99774" y="8260036"/>
              <a:ext cx="1573324" cy="1573324"/>
            </a:xfrm>
            <a:prstGeom prst="rect">
              <a:avLst/>
            </a:prstGeom>
          </p:spPr>
        </p:pic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EAECA74-EC4E-9A29-A3A9-E61068269232}"/>
              </a:ext>
            </a:extLst>
          </p:cNvPr>
          <p:cNvSpPr/>
          <p:nvPr/>
        </p:nvSpPr>
        <p:spPr>
          <a:xfrm>
            <a:off x="4415033" y="24111635"/>
            <a:ext cx="6544697" cy="4218696"/>
          </a:xfrm>
          <a:custGeom>
            <a:avLst/>
            <a:gdLst>
              <a:gd name="connsiteX0" fmla="*/ 0 w 6544697"/>
              <a:gd name="connsiteY0" fmla="*/ 0 h 4218696"/>
              <a:gd name="connsiteX1" fmla="*/ 6544697 w 6544697"/>
              <a:gd name="connsiteY1" fmla="*/ 0 h 4218696"/>
              <a:gd name="connsiteX2" fmla="*/ 6544697 w 6544697"/>
              <a:gd name="connsiteY2" fmla="*/ 4218696 h 4218696"/>
              <a:gd name="connsiteX3" fmla="*/ 0 w 6544697"/>
              <a:gd name="connsiteY3" fmla="*/ 4218696 h 4218696"/>
              <a:gd name="connsiteX4" fmla="*/ 0 w 6544697"/>
              <a:gd name="connsiteY4" fmla="*/ 0 h 42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697" h="4218696" fill="none" extrusionOk="0">
                <a:moveTo>
                  <a:pt x="0" y="0"/>
                </a:moveTo>
                <a:cubicBezTo>
                  <a:pt x="2693173" y="-60923"/>
                  <a:pt x="3667095" y="-10796"/>
                  <a:pt x="6544697" y="0"/>
                </a:cubicBezTo>
                <a:cubicBezTo>
                  <a:pt x="6450858" y="952886"/>
                  <a:pt x="6584250" y="2560878"/>
                  <a:pt x="6544697" y="4218696"/>
                </a:cubicBezTo>
                <a:cubicBezTo>
                  <a:pt x="5228425" y="4146730"/>
                  <a:pt x="2012799" y="4371474"/>
                  <a:pt x="0" y="4218696"/>
                </a:cubicBezTo>
                <a:cubicBezTo>
                  <a:pt x="-124474" y="2951617"/>
                  <a:pt x="93245" y="772378"/>
                  <a:pt x="0" y="0"/>
                </a:cubicBezTo>
                <a:close/>
              </a:path>
              <a:path w="6544697" h="4218696" stroke="0" extrusionOk="0">
                <a:moveTo>
                  <a:pt x="0" y="0"/>
                </a:moveTo>
                <a:cubicBezTo>
                  <a:pt x="1679743" y="-30702"/>
                  <a:pt x="5530387" y="-116291"/>
                  <a:pt x="6544697" y="0"/>
                </a:cubicBezTo>
                <a:cubicBezTo>
                  <a:pt x="6623022" y="662286"/>
                  <a:pt x="6518376" y="2621028"/>
                  <a:pt x="6544697" y="4218696"/>
                </a:cubicBezTo>
                <a:cubicBezTo>
                  <a:pt x="4684849" y="4207168"/>
                  <a:pt x="2584689" y="4173090"/>
                  <a:pt x="0" y="4218696"/>
                </a:cubicBezTo>
                <a:cubicBezTo>
                  <a:pt x="13714" y="3745584"/>
                  <a:pt x="123203" y="136330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32A4FA"/>
            </a:solidFill>
            <a:extLst>
              <a:ext uri="{C807C97D-BFC1-408E-A445-0C87EB9F89A2}">
                <ask:lineSketchStyleProps xmlns:ask="http://schemas.microsoft.com/office/drawing/2018/sketchyshapes" sd="17162029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Q. When will I next be engaged with on this project?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 anticipate that the next round of engagement will take place in late Summer 2025. We will engage on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range of available options – ferry, harbour and fixed links – for each individual island and which of them should be taken forward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more detailed appraisal. This will support elected Members’ considerations at Decision Point 1.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6AC6321-C1CC-57E9-1D17-D4068C735AA9}"/>
              </a:ext>
            </a:extLst>
          </p:cNvPr>
          <p:cNvGrpSpPr/>
          <p:nvPr/>
        </p:nvGrpSpPr>
        <p:grpSpPr>
          <a:xfrm>
            <a:off x="6787510" y="22085156"/>
            <a:ext cx="2258304" cy="2232248"/>
            <a:chOff x="6525628" y="12553643"/>
            <a:chExt cx="2258304" cy="223224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CE9ABA6-2840-291F-111E-FCFD0990D720}"/>
                </a:ext>
              </a:extLst>
            </p:cNvPr>
            <p:cNvSpPr/>
            <p:nvPr/>
          </p:nvSpPr>
          <p:spPr>
            <a:xfrm>
              <a:off x="6525628" y="12553643"/>
              <a:ext cx="2258304" cy="2232248"/>
            </a:xfrm>
            <a:prstGeom prst="ellipse">
              <a:avLst/>
            </a:prstGeom>
            <a:solidFill>
              <a:srgbClr val="32A4FA"/>
            </a:solidFill>
            <a:ln>
              <a:solidFill>
                <a:srgbClr val="32A4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0" name="Graphic 89" descr="Connections outline">
              <a:extLst>
                <a:ext uri="{FF2B5EF4-FFF2-40B4-BE49-F238E27FC236}">
                  <a16:creationId xmlns:a16="http://schemas.microsoft.com/office/drawing/2014/main" id="{0DEF713F-F3BC-F83F-E6A6-7C73A02F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20827" y="12711228"/>
              <a:ext cx="1867906" cy="1867906"/>
            </a:xfrm>
            <a:prstGeom prst="rect">
              <a:avLst/>
            </a:prstGeom>
            <a:effectLst/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7EB1C2-A9F5-6E9D-12E2-C50AABA2042F}"/>
              </a:ext>
            </a:extLst>
          </p:cNvPr>
          <p:cNvGrpSpPr/>
          <p:nvPr/>
        </p:nvGrpSpPr>
        <p:grpSpPr>
          <a:xfrm>
            <a:off x="17691677" y="20487390"/>
            <a:ext cx="2258304" cy="2232248"/>
            <a:chOff x="10923582" y="6982149"/>
            <a:chExt cx="2258304" cy="223224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0CFB133-3A96-0C02-0961-B950FFFA4F84}"/>
                </a:ext>
              </a:extLst>
            </p:cNvPr>
            <p:cNvSpPr/>
            <p:nvPr/>
          </p:nvSpPr>
          <p:spPr>
            <a:xfrm>
              <a:off x="10923582" y="6982149"/>
              <a:ext cx="2258304" cy="2232248"/>
            </a:xfrm>
            <a:prstGeom prst="ellipse">
              <a:avLst/>
            </a:prstGeom>
            <a:solidFill>
              <a:srgbClr val="BBE1FD"/>
            </a:solidFill>
            <a:ln>
              <a:solidFill>
                <a:srgbClr val="BBE1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 descr="Excavator with solid fill">
              <a:extLst>
                <a:ext uri="{FF2B5EF4-FFF2-40B4-BE49-F238E27FC236}">
                  <a16:creationId xmlns:a16="http://schemas.microsoft.com/office/drawing/2014/main" id="{D127F3AC-6D3D-745B-4089-CF458D587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88638" y="7234177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90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7337-A4DB-7F61-F7F0-F6F3851E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A5653A7-AD9E-EFB1-CE66-EEEC153F5311}"/>
              </a:ext>
            </a:extLst>
          </p:cNvPr>
          <p:cNvSpPr/>
          <p:nvPr/>
        </p:nvSpPr>
        <p:spPr>
          <a:xfrm>
            <a:off x="-1" y="733936"/>
            <a:ext cx="21383625" cy="1730262"/>
          </a:xfrm>
          <a:prstGeom prst="rect">
            <a:avLst/>
          </a:prstGeom>
          <a:solidFill>
            <a:srgbClr val="023459"/>
          </a:solidFill>
          <a:ln>
            <a:solidFill>
              <a:srgbClr val="00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2E5F2-086B-601C-6AA5-3A17A8364024}"/>
              </a:ext>
            </a:extLst>
          </p:cNvPr>
          <p:cNvSpPr txBox="1"/>
          <p:nvPr/>
        </p:nvSpPr>
        <p:spPr>
          <a:xfrm>
            <a:off x="0" y="102447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Next Steps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AC931-FA82-D919-5870-A4CBF592512D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2" name="Picture 2" descr="Logo: Shetland Islands Council">
              <a:extLst>
                <a:ext uri="{FF2B5EF4-FFF2-40B4-BE49-F238E27FC236}">
                  <a16:creationId xmlns:a16="http://schemas.microsoft.com/office/drawing/2014/main" id="{4E851DFA-BBD5-E5D2-DCFE-5B261EFB8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7CD8B4-42F0-88CA-A1A0-9D636EEA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4C0430-43F1-8938-9CFB-815B7D2DA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8A6DC1-22DC-40F7-7478-CD7E24AB9C2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4979D65C-33B8-1742-216B-3800148B0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955A9A-C20A-9780-22AB-A6DC0DBC0EEA}"/>
              </a:ext>
            </a:extLst>
          </p:cNvPr>
          <p:cNvCxnSpPr>
            <a:cxnSpLocks/>
          </p:cNvCxnSpPr>
          <p:nvPr/>
        </p:nvCxnSpPr>
        <p:spPr>
          <a:xfrm flipH="1">
            <a:off x="689830" y="14756758"/>
            <a:ext cx="2000396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978068-ABF4-BC4A-EC94-7F5872F9E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14048"/>
              </p:ext>
            </p:extLst>
          </p:nvPr>
        </p:nvGraphicFramePr>
        <p:xfrm>
          <a:off x="1710935" y="4031491"/>
          <a:ext cx="17961754" cy="989405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961754">
                  <a:extLst>
                    <a:ext uri="{9D8B030D-6E8A-4147-A177-3AD203B41FA5}">
                      <a16:colId xmlns:a16="http://schemas.microsoft.com/office/drawing/2014/main" val="3095472837"/>
                    </a:ext>
                  </a:extLst>
                </a:gridCol>
              </a:tblGrid>
              <a:tr h="1684911"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will the outputs of this drop-in session be used?</a:t>
                      </a:r>
                    </a:p>
                  </a:txBody>
                  <a:tcPr anchor="ctr"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21344"/>
                  </a:ext>
                </a:extLst>
              </a:tr>
              <a:tr h="1207193">
                <a:tc>
                  <a:txBody>
                    <a:bodyPr/>
                    <a:lstStyle/>
                    <a:p>
                      <a:pPr marL="0" indent="0">
                        <a:spcBef>
                          <a:spcPts val="2400"/>
                        </a:spcBef>
                        <a:spcAft>
                          <a:spcPts val="2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‘case for change’ 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(or investment) is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founded on the transport problems 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identified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68373"/>
                  </a:ext>
                </a:extLst>
              </a:tr>
              <a:tr h="2587105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These are used as the basis for setting out 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‘Transport Planning Objectives’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which are effectively a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statement of the outcome sought from any investment 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and are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used to appraise options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08315"/>
                  </a:ext>
                </a:extLst>
              </a:tr>
              <a:tr h="2463385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discussions today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together with the outputs from the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feedback forms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will be added to the wider body of evidence that we are developing to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support the ‘case for change’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16266"/>
                  </a:ext>
                </a:extLst>
              </a:tr>
              <a:tr h="1951464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They will also allow us to </a:t>
                      </a:r>
                      <a:r>
                        <a:rPr lang="en-GB" sz="4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sense check the data that we have presented</a:t>
                      </a: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ensuring that it reflects the reality experienced by Whalsay residents when making journeys 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510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236204-2CC0-3BC9-200F-39D9C64B8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19261"/>
              </p:ext>
            </p:extLst>
          </p:nvPr>
        </p:nvGraphicFramePr>
        <p:xfrm>
          <a:off x="1710935" y="15515855"/>
          <a:ext cx="17961754" cy="1027396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961754">
                  <a:extLst>
                    <a:ext uri="{9D8B030D-6E8A-4147-A177-3AD203B41FA5}">
                      <a16:colId xmlns:a16="http://schemas.microsoft.com/office/drawing/2014/main" val="3095472837"/>
                    </a:ext>
                  </a:extLst>
                </a:gridCol>
              </a:tblGrid>
              <a:tr h="1684911"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to do next</a:t>
                      </a:r>
                    </a:p>
                  </a:txBody>
                  <a:tcPr anchor="ctr">
                    <a:solidFill>
                      <a:srgbClr val="023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21344"/>
                  </a:ext>
                </a:extLst>
              </a:tr>
              <a:tr h="1851160">
                <a:tc>
                  <a:txBody>
                    <a:bodyPr/>
                    <a:lstStyle/>
                    <a:p>
                      <a:pPr marL="0" indent="0">
                        <a:spcBef>
                          <a:spcPts val="2400"/>
                        </a:spcBef>
                        <a:spcAft>
                          <a:spcPts val="2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Please take this opportunity to provide your thoughts to the team on the material presented and ask any questions you may have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68373"/>
                  </a:ext>
                </a:extLst>
              </a:tr>
              <a:tr h="1903074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the information presented align with your experience of using the Whalsay ferry services?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08315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boards that you have just read provide some topics that you may wish to discuss, and we would be happy to hear any views that you may have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16266"/>
                  </a:ext>
                </a:extLst>
              </a:tr>
              <a:tr h="978352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The display boards will also be published online at: </a:t>
                      </a:r>
                      <a:r>
                        <a:rPr kumimoji="0" lang="en-GB" sz="4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hlinkClick r:id="rId7"/>
                        </a:rPr>
                        <a:t>www.shetland.gov.uk/iiTCShetland</a:t>
                      </a:r>
                      <a:r>
                        <a:rPr kumimoji="0" lang="en-GB" sz="4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   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47658"/>
                  </a:ext>
                </a:extLst>
              </a:tr>
              <a:tr h="1951464">
                <a:tc>
                  <a:txBody>
                    <a:bodyPr/>
                    <a:lstStyle/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Please also take the time to fill out the feedback form before you leave.  </a:t>
                      </a:r>
                    </a:p>
                    <a:p>
                      <a:pPr marL="0" marR="0" lvl="0" indent="0" algn="l" defTabSz="2138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 can also be found here: </a:t>
                      </a:r>
                      <a:r>
                        <a:rPr kumimoji="0" lang="en-GB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https://forms.office.com/r/zNbZDm7x8q</a:t>
                      </a:r>
                      <a:r>
                        <a:rPr kumimoji="0" lang="en-GB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4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51042"/>
                  </a:ext>
                </a:extLst>
              </a:tr>
            </a:tbl>
          </a:graphicData>
        </a:graphic>
      </p:graphicFrame>
      <p:pic>
        <p:nvPicPr>
          <p:cNvPr id="3" name="Picture 2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6E3DF26F-A9C3-7926-F40A-E4409A2E2F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67" y="26572252"/>
            <a:ext cx="3117287" cy="31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A line of lines with arrows&#10;&#10;Description automatically generated">
            <a:extLst>
              <a:ext uri="{FF2B5EF4-FFF2-40B4-BE49-F238E27FC236}">
                <a16:creationId xmlns:a16="http://schemas.microsoft.com/office/drawing/2014/main" id="{FC342392-E9F9-0C72-9050-7AC8233660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9752" r="10159" b="14611"/>
          <a:stretch/>
        </p:blipFill>
        <p:spPr>
          <a:xfrm>
            <a:off x="713693" y="18738006"/>
            <a:ext cx="20123556" cy="8910528"/>
          </a:xfrm>
          <a:prstGeom prst="rect">
            <a:avLst/>
          </a:prstGeom>
        </p:spPr>
      </p:pic>
      <p:pic>
        <p:nvPicPr>
          <p:cNvPr id="19" name="Picture 18" descr="A line of lines with arrows&#10;&#10;Description automatically generated">
            <a:extLst>
              <a:ext uri="{FF2B5EF4-FFF2-40B4-BE49-F238E27FC236}">
                <a16:creationId xmlns:a16="http://schemas.microsoft.com/office/drawing/2014/main" id="{828EDE79-292E-8B5B-1D8E-295E290BD3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9752" r="10159" b="14611"/>
          <a:stretch/>
        </p:blipFill>
        <p:spPr>
          <a:xfrm>
            <a:off x="613371" y="4336406"/>
            <a:ext cx="20123556" cy="89105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BB9D7A-9FEC-8764-1A3A-8884836FE8C9}"/>
              </a:ext>
            </a:extLst>
          </p:cNvPr>
          <p:cNvSpPr/>
          <p:nvPr/>
        </p:nvSpPr>
        <p:spPr>
          <a:xfrm>
            <a:off x="561251" y="14849574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0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D25CD-FA21-33CF-51B1-0223FBD5199C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24BD7-AD23-D1C8-837F-F9234A447214}"/>
              </a:ext>
            </a:extLst>
          </p:cNvPr>
          <p:cNvSpPr txBox="1"/>
          <p:nvPr/>
        </p:nvSpPr>
        <p:spPr>
          <a:xfrm>
            <a:off x="0" y="1223094"/>
            <a:ext cx="2138362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 Strategy </a:t>
            </a:r>
            <a:r>
              <a:rPr lang="en-GB" sz="7200" b="1" u="sng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Strategic</a:t>
            </a: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Business Case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D874D-A3FD-6436-1189-A570E1E65910}"/>
              </a:ext>
            </a:extLst>
          </p:cNvPr>
          <p:cNvSpPr txBox="1"/>
          <p:nvPr/>
        </p:nvSpPr>
        <p:spPr>
          <a:xfrm>
            <a:off x="0" y="15370674"/>
            <a:ext cx="2138362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 Strategy </a:t>
            </a:r>
            <a:r>
              <a:rPr lang="en-GB" sz="7200" b="1" u="sng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Outline</a:t>
            </a: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Business Case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98012D-F129-017A-00CB-1F5B03FD3773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3" name="Picture 2" descr="Logo: Shetland Islands Council">
              <a:extLst>
                <a:ext uri="{FF2B5EF4-FFF2-40B4-BE49-F238E27FC236}">
                  <a16:creationId xmlns:a16="http://schemas.microsoft.com/office/drawing/2014/main" id="{21530665-8418-0F01-67A0-0BDB51BD0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8359AD-8288-0793-C22C-0F99D03F6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F5FC45-2C5E-4EBD-2EEC-75040AEF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429FE7-7EB0-B661-F189-3FF6B234615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82D3A9A6-51B3-957A-C848-756D09A7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9924D9-D16D-6FAC-0549-098B927DA2BB}"/>
              </a:ext>
            </a:extLst>
          </p:cNvPr>
          <p:cNvSpPr txBox="1"/>
          <p:nvPr/>
        </p:nvSpPr>
        <p:spPr>
          <a:xfrm>
            <a:off x="18668508" y="5185471"/>
            <a:ext cx="1744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ln w="12700">
                  <a:solidFill>
                    <a:srgbClr val="023459"/>
                  </a:solidFill>
                  <a:prstDash val="solid"/>
                </a:ln>
                <a:pattFill prst="dkUpDiag">
                  <a:fgClr>
                    <a:srgbClr val="023459"/>
                  </a:fgClr>
                  <a:bgClr>
                    <a:srgbClr val="BBE1FD"/>
                  </a:bgClr>
                </a:pattFill>
                <a:effectLst>
                  <a:outerShdw dist="38100" dir="2640000" algn="bl" rotWithShape="0">
                    <a:srgbClr val="023459"/>
                  </a:outerShdw>
                  <a:reflection stA="45000" endPos="1000" dist="50800" dir="5400000" sy="-100000" algn="bl" rotWithShape="0"/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74B3CE-AAAC-61A8-8316-7BEF26DC95B7}"/>
              </a:ext>
            </a:extLst>
          </p:cNvPr>
          <p:cNvGrpSpPr/>
          <p:nvPr/>
        </p:nvGrpSpPr>
        <p:grpSpPr>
          <a:xfrm>
            <a:off x="1600245" y="4591559"/>
            <a:ext cx="18068791" cy="8595163"/>
            <a:chOff x="1600245" y="4591559"/>
            <a:chExt cx="18068791" cy="8595163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78B538-A415-8DE0-9D16-5AF4F84B95F3}"/>
                </a:ext>
              </a:extLst>
            </p:cNvPr>
            <p:cNvSpPr/>
            <p:nvPr/>
          </p:nvSpPr>
          <p:spPr>
            <a:xfrm>
              <a:off x="12102315" y="4591559"/>
              <a:ext cx="1457344" cy="1766770"/>
            </a:xfrm>
            <a:custGeom>
              <a:avLst/>
              <a:gdLst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9192"/>
                <a:gd name="connsiteY0" fmla="*/ 770036 h 2509502"/>
                <a:gd name="connsiteX1" fmla="*/ 354414 w 3469192"/>
                <a:gd name="connsiteY1" fmla="*/ 96936 h 2509502"/>
                <a:gd name="connsiteX2" fmla="*/ 1973664 w 3469192"/>
                <a:gd name="connsiteY2" fmla="*/ 46136 h 2509502"/>
                <a:gd name="connsiteX3" fmla="*/ 2951564 w 3469192"/>
                <a:gd name="connsiteY3" fmla="*/ 33436 h 2509502"/>
                <a:gd name="connsiteX4" fmla="*/ 3427814 w 3469192"/>
                <a:gd name="connsiteY4" fmla="*/ 509686 h 2509502"/>
                <a:gd name="connsiteX5" fmla="*/ 3421464 w 3469192"/>
                <a:gd name="connsiteY5" fmla="*/ 1265336 h 2509502"/>
                <a:gd name="connsiteX6" fmla="*/ 3224614 w 3469192"/>
                <a:gd name="connsiteY6" fmla="*/ 2008286 h 2509502"/>
                <a:gd name="connsiteX7" fmla="*/ 2742014 w 3469192"/>
                <a:gd name="connsiteY7" fmla="*/ 2433736 h 2509502"/>
                <a:gd name="connsiteX8" fmla="*/ 817964 w 3469192"/>
                <a:gd name="connsiteY8" fmla="*/ 2471836 h 2509502"/>
                <a:gd name="connsiteX9" fmla="*/ 87714 w 3469192"/>
                <a:gd name="connsiteY9" fmla="*/ 2033686 h 2509502"/>
                <a:gd name="connsiteX10" fmla="*/ 43264 w 3469192"/>
                <a:gd name="connsiteY10" fmla="*/ 770036 h 2509502"/>
                <a:gd name="connsiteX0" fmla="*/ 43264 w 3465197"/>
                <a:gd name="connsiteY0" fmla="*/ 770036 h 2514659"/>
                <a:gd name="connsiteX1" fmla="*/ 354414 w 3465197"/>
                <a:gd name="connsiteY1" fmla="*/ 96936 h 2514659"/>
                <a:gd name="connsiteX2" fmla="*/ 1973664 w 3465197"/>
                <a:gd name="connsiteY2" fmla="*/ 46136 h 2514659"/>
                <a:gd name="connsiteX3" fmla="*/ 2951564 w 3465197"/>
                <a:gd name="connsiteY3" fmla="*/ 33436 h 2514659"/>
                <a:gd name="connsiteX4" fmla="*/ 3427814 w 3465197"/>
                <a:gd name="connsiteY4" fmla="*/ 509686 h 2514659"/>
                <a:gd name="connsiteX5" fmla="*/ 3421464 w 3465197"/>
                <a:gd name="connsiteY5" fmla="*/ 1265336 h 2514659"/>
                <a:gd name="connsiteX6" fmla="*/ 3316689 w 3465197"/>
                <a:gd name="connsiteY6" fmla="*/ 1903511 h 2514659"/>
                <a:gd name="connsiteX7" fmla="*/ 2742014 w 3465197"/>
                <a:gd name="connsiteY7" fmla="*/ 2433736 h 2514659"/>
                <a:gd name="connsiteX8" fmla="*/ 817964 w 3465197"/>
                <a:gd name="connsiteY8" fmla="*/ 2471836 h 2514659"/>
                <a:gd name="connsiteX9" fmla="*/ 87714 w 3465197"/>
                <a:gd name="connsiteY9" fmla="*/ 2033686 h 2514659"/>
                <a:gd name="connsiteX10" fmla="*/ 43264 w 3465197"/>
                <a:gd name="connsiteY10" fmla="*/ 770036 h 2514659"/>
                <a:gd name="connsiteX0" fmla="*/ 43264 w 3465197"/>
                <a:gd name="connsiteY0" fmla="*/ 785083 h 2529706"/>
                <a:gd name="connsiteX1" fmla="*/ 354414 w 3465197"/>
                <a:gd name="connsiteY1" fmla="*/ 111983 h 2529706"/>
                <a:gd name="connsiteX2" fmla="*/ 1665689 w 3465197"/>
                <a:gd name="connsiteY2" fmla="*/ 23083 h 2529706"/>
                <a:gd name="connsiteX3" fmla="*/ 2951564 w 3465197"/>
                <a:gd name="connsiteY3" fmla="*/ 48483 h 2529706"/>
                <a:gd name="connsiteX4" fmla="*/ 3427814 w 3465197"/>
                <a:gd name="connsiteY4" fmla="*/ 524733 h 2529706"/>
                <a:gd name="connsiteX5" fmla="*/ 3421464 w 3465197"/>
                <a:gd name="connsiteY5" fmla="*/ 1280383 h 2529706"/>
                <a:gd name="connsiteX6" fmla="*/ 3316689 w 3465197"/>
                <a:gd name="connsiteY6" fmla="*/ 1918558 h 2529706"/>
                <a:gd name="connsiteX7" fmla="*/ 2742014 w 3465197"/>
                <a:gd name="connsiteY7" fmla="*/ 2448783 h 2529706"/>
                <a:gd name="connsiteX8" fmla="*/ 817964 w 3465197"/>
                <a:gd name="connsiteY8" fmla="*/ 2486883 h 2529706"/>
                <a:gd name="connsiteX9" fmla="*/ 87714 w 3465197"/>
                <a:gd name="connsiteY9" fmla="*/ 2048733 h 2529706"/>
                <a:gd name="connsiteX10" fmla="*/ 43264 w 3465197"/>
                <a:gd name="connsiteY10" fmla="*/ 785083 h 2529706"/>
                <a:gd name="connsiteX0" fmla="*/ 43264 w 3460275"/>
                <a:gd name="connsiteY0" fmla="*/ 772497 h 2517120"/>
                <a:gd name="connsiteX1" fmla="*/ 354414 w 3460275"/>
                <a:gd name="connsiteY1" fmla="*/ 99397 h 2517120"/>
                <a:gd name="connsiteX2" fmla="*/ 1665689 w 3460275"/>
                <a:gd name="connsiteY2" fmla="*/ 10497 h 2517120"/>
                <a:gd name="connsiteX3" fmla="*/ 3018239 w 3460275"/>
                <a:gd name="connsiteY3" fmla="*/ 58122 h 2517120"/>
                <a:gd name="connsiteX4" fmla="*/ 3427814 w 3460275"/>
                <a:gd name="connsiteY4" fmla="*/ 512147 h 2517120"/>
                <a:gd name="connsiteX5" fmla="*/ 3421464 w 3460275"/>
                <a:gd name="connsiteY5" fmla="*/ 1267797 h 2517120"/>
                <a:gd name="connsiteX6" fmla="*/ 3316689 w 3460275"/>
                <a:gd name="connsiteY6" fmla="*/ 1905972 h 2517120"/>
                <a:gd name="connsiteX7" fmla="*/ 2742014 w 3460275"/>
                <a:gd name="connsiteY7" fmla="*/ 2436197 h 2517120"/>
                <a:gd name="connsiteX8" fmla="*/ 817964 w 3460275"/>
                <a:gd name="connsiteY8" fmla="*/ 2474297 h 2517120"/>
                <a:gd name="connsiteX9" fmla="*/ 87714 w 3460275"/>
                <a:gd name="connsiteY9" fmla="*/ 2036147 h 2517120"/>
                <a:gd name="connsiteX10" fmla="*/ 43264 w 3460275"/>
                <a:gd name="connsiteY10" fmla="*/ 772497 h 2517120"/>
                <a:gd name="connsiteX0" fmla="*/ 43264 w 3425371"/>
                <a:gd name="connsiteY0" fmla="*/ 774465 h 2519088"/>
                <a:gd name="connsiteX1" fmla="*/ 354414 w 3425371"/>
                <a:gd name="connsiteY1" fmla="*/ 101365 h 2519088"/>
                <a:gd name="connsiteX2" fmla="*/ 1665689 w 3425371"/>
                <a:gd name="connsiteY2" fmla="*/ 12465 h 2519088"/>
                <a:gd name="connsiteX3" fmla="*/ 3018239 w 3425371"/>
                <a:gd name="connsiteY3" fmla="*/ 60090 h 2519088"/>
                <a:gd name="connsiteX4" fmla="*/ 3364314 w 3425371"/>
                <a:gd name="connsiteY4" fmla="*/ 549040 h 2519088"/>
                <a:gd name="connsiteX5" fmla="*/ 3421464 w 3425371"/>
                <a:gd name="connsiteY5" fmla="*/ 1269765 h 2519088"/>
                <a:gd name="connsiteX6" fmla="*/ 3316689 w 3425371"/>
                <a:gd name="connsiteY6" fmla="*/ 1907940 h 2519088"/>
                <a:gd name="connsiteX7" fmla="*/ 2742014 w 3425371"/>
                <a:gd name="connsiteY7" fmla="*/ 2438165 h 2519088"/>
                <a:gd name="connsiteX8" fmla="*/ 817964 w 3425371"/>
                <a:gd name="connsiteY8" fmla="*/ 2476265 h 2519088"/>
                <a:gd name="connsiteX9" fmla="*/ 87714 w 3425371"/>
                <a:gd name="connsiteY9" fmla="*/ 2038115 h 2519088"/>
                <a:gd name="connsiteX10" fmla="*/ 43264 w 3425371"/>
                <a:gd name="connsiteY10" fmla="*/ 774465 h 2519088"/>
                <a:gd name="connsiteX0" fmla="*/ 43264 w 3422762"/>
                <a:gd name="connsiteY0" fmla="*/ 774465 h 2519088"/>
                <a:gd name="connsiteX1" fmla="*/ 354414 w 3422762"/>
                <a:gd name="connsiteY1" fmla="*/ 101365 h 2519088"/>
                <a:gd name="connsiteX2" fmla="*/ 1665689 w 3422762"/>
                <a:gd name="connsiteY2" fmla="*/ 12465 h 2519088"/>
                <a:gd name="connsiteX3" fmla="*/ 3018239 w 3422762"/>
                <a:gd name="connsiteY3" fmla="*/ 60090 h 2519088"/>
                <a:gd name="connsiteX4" fmla="*/ 3364314 w 3422762"/>
                <a:gd name="connsiteY4" fmla="*/ 549040 h 2519088"/>
                <a:gd name="connsiteX5" fmla="*/ 3421464 w 3422762"/>
                <a:gd name="connsiteY5" fmla="*/ 1269765 h 2519088"/>
                <a:gd name="connsiteX6" fmla="*/ 3316689 w 3422762"/>
                <a:gd name="connsiteY6" fmla="*/ 1907940 h 2519088"/>
                <a:gd name="connsiteX7" fmla="*/ 2742014 w 3422762"/>
                <a:gd name="connsiteY7" fmla="*/ 2438165 h 2519088"/>
                <a:gd name="connsiteX8" fmla="*/ 817964 w 3422762"/>
                <a:gd name="connsiteY8" fmla="*/ 2476265 h 2519088"/>
                <a:gd name="connsiteX9" fmla="*/ 87714 w 3422762"/>
                <a:gd name="connsiteY9" fmla="*/ 2038115 h 2519088"/>
                <a:gd name="connsiteX10" fmla="*/ 43264 w 3422762"/>
                <a:gd name="connsiteY10" fmla="*/ 774465 h 2519088"/>
                <a:gd name="connsiteX0" fmla="*/ 43264 w 3392994"/>
                <a:gd name="connsiteY0" fmla="*/ 774465 h 2519088"/>
                <a:gd name="connsiteX1" fmla="*/ 354414 w 3392994"/>
                <a:gd name="connsiteY1" fmla="*/ 101365 h 2519088"/>
                <a:gd name="connsiteX2" fmla="*/ 1665689 w 3392994"/>
                <a:gd name="connsiteY2" fmla="*/ 12465 h 2519088"/>
                <a:gd name="connsiteX3" fmla="*/ 3018239 w 3392994"/>
                <a:gd name="connsiteY3" fmla="*/ 60090 h 2519088"/>
                <a:gd name="connsiteX4" fmla="*/ 3364314 w 3392994"/>
                <a:gd name="connsiteY4" fmla="*/ 549040 h 2519088"/>
                <a:gd name="connsiteX5" fmla="*/ 3367489 w 3392994"/>
                <a:gd name="connsiteY5" fmla="*/ 1330090 h 2519088"/>
                <a:gd name="connsiteX6" fmla="*/ 3316689 w 3392994"/>
                <a:gd name="connsiteY6" fmla="*/ 1907940 h 2519088"/>
                <a:gd name="connsiteX7" fmla="*/ 2742014 w 3392994"/>
                <a:gd name="connsiteY7" fmla="*/ 2438165 h 2519088"/>
                <a:gd name="connsiteX8" fmla="*/ 817964 w 3392994"/>
                <a:gd name="connsiteY8" fmla="*/ 2476265 h 2519088"/>
                <a:gd name="connsiteX9" fmla="*/ 87714 w 3392994"/>
                <a:gd name="connsiteY9" fmla="*/ 2038115 h 2519088"/>
                <a:gd name="connsiteX10" fmla="*/ 43264 w 3392994"/>
                <a:gd name="connsiteY10" fmla="*/ 774465 h 2519088"/>
                <a:gd name="connsiteX0" fmla="*/ 43264 w 3399110"/>
                <a:gd name="connsiteY0" fmla="*/ 774465 h 2519088"/>
                <a:gd name="connsiteX1" fmla="*/ 354414 w 3399110"/>
                <a:gd name="connsiteY1" fmla="*/ 101365 h 2519088"/>
                <a:gd name="connsiteX2" fmla="*/ 1665689 w 3399110"/>
                <a:gd name="connsiteY2" fmla="*/ 12465 h 2519088"/>
                <a:gd name="connsiteX3" fmla="*/ 3018239 w 3399110"/>
                <a:gd name="connsiteY3" fmla="*/ 60090 h 2519088"/>
                <a:gd name="connsiteX4" fmla="*/ 3364314 w 3399110"/>
                <a:gd name="connsiteY4" fmla="*/ 549040 h 2519088"/>
                <a:gd name="connsiteX5" fmla="*/ 3316689 w 3399110"/>
                <a:gd name="connsiteY5" fmla="*/ 1907940 h 2519088"/>
                <a:gd name="connsiteX6" fmla="*/ 2742014 w 3399110"/>
                <a:gd name="connsiteY6" fmla="*/ 2438165 h 2519088"/>
                <a:gd name="connsiteX7" fmla="*/ 817964 w 3399110"/>
                <a:gd name="connsiteY7" fmla="*/ 2476265 h 2519088"/>
                <a:gd name="connsiteX8" fmla="*/ 87714 w 3399110"/>
                <a:gd name="connsiteY8" fmla="*/ 2038115 h 2519088"/>
                <a:gd name="connsiteX9" fmla="*/ 43264 w 3399110"/>
                <a:gd name="connsiteY9" fmla="*/ 774465 h 25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9110" h="2519088">
                  <a:moveTo>
                    <a:pt x="43264" y="774465"/>
                  </a:moveTo>
                  <a:cubicBezTo>
                    <a:pt x="87714" y="451674"/>
                    <a:pt x="84010" y="228365"/>
                    <a:pt x="354414" y="101365"/>
                  </a:cubicBezTo>
                  <a:cubicBezTo>
                    <a:pt x="624818" y="-25635"/>
                    <a:pt x="1221718" y="19344"/>
                    <a:pt x="1665689" y="12465"/>
                  </a:cubicBezTo>
                  <a:cubicBezTo>
                    <a:pt x="2109660" y="5586"/>
                    <a:pt x="2735135" y="-29339"/>
                    <a:pt x="3018239" y="60090"/>
                  </a:cubicBezTo>
                  <a:cubicBezTo>
                    <a:pt x="3301343" y="149519"/>
                    <a:pt x="3314572" y="241065"/>
                    <a:pt x="3364314" y="549040"/>
                  </a:cubicBezTo>
                  <a:cubicBezTo>
                    <a:pt x="3414056" y="857015"/>
                    <a:pt x="3420406" y="1593086"/>
                    <a:pt x="3316689" y="1907940"/>
                  </a:cubicBezTo>
                  <a:cubicBezTo>
                    <a:pt x="3212972" y="2222794"/>
                    <a:pt x="3158468" y="2343444"/>
                    <a:pt x="2742014" y="2438165"/>
                  </a:cubicBezTo>
                  <a:cubicBezTo>
                    <a:pt x="2325560" y="2532886"/>
                    <a:pt x="1260347" y="2542940"/>
                    <a:pt x="817964" y="2476265"/>
                  </a:cubicBezTo>
                  <a:cubicBezTo>
                    <a:pt x="375581" y="2409590"/>
                    <a:pt x="217889" y="2324923"/>
                    <a:pt x="87714" y="2038115"/>
                  </a:cubicBezTo>
                  <a:cubicBezTo>
                    <a:pt x="-42461" y="1751307"/>
                    <a:pt x="-1186" y="1097256"/>
                    <a:pt x="43264" y="774465"/>
                  </a:cubicBezTo>
                  <a:close/>
                </a:path>
              </a:pathLst>
            </a:custGeom>
            <a:solidFill>
              <a:srgbClr val="BBE1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37CB7A-5A3E-4C70-03AD-EA358FAEDAF2}"/>
                </a:ext>
              </a:extLst>
            </p:cNvPr>
            <p:cNvSpPr txBox="1"/>
            <p:nvPr/>
          </p:nvSpPr>
          <p:spPr>
            <a:xfrm>
              <a:off x="1600245" y="6735275"/>
              <a:ext cx="4136296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‘Case for Change’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A37A62-DF7E-FCBF-D76C-C6A3B4C2DC06}"/>
                </a:ext>
              </a:extLst>
            </p:cNvPr>
            <p:cNvSpPr txBox="1"/>
            <p:nvPr/>
          </p:nvSpPr>
          <p:spPr>
            <a:xfrm>
              <a:off x="1674815" y="7652582"/>
              <a:ext cx="4136296" cy="4462760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first step in the process is to set out the ‘Case for Change’ (CfC), which is currently under development.  This establishes the rationale for intervention – i.e., why is investment required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CfC is being informed by extensive analytical work and engagement with communities, businesses and other stakeholders.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DEEFE0-9311-96DB-563D-54B9B6E1E597}"/>
                </a:ext>
              </a:extLst>
            </p:cNvPr>
            <p:cNvSpPr txBox="1"/>
            <p:nvPr/>
          </p:nvSpPr>
          <p:spPr>
            <a:xfrm>
              <a:off x="6321530" y="6626193"/>
              <a:ext cx="4136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Route level option generation and development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4A8E2B-8246-CD39-3B08-9F3E6E9AAB4B}"/>
                </a:ext>
              </a:extLst>
            </p:cNvPr>
            <p:cNvSpPr txBox="1"/>
            <p:nvPr/>
          </p:nvSpPr>
          <p:spPr>
            <a:xfrm>
              <a:off x="6795236" y="7709782"/>
              <a:ext cx="3695297" cy="2123658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Ferry, harbour and, where appropriate, fixed link options will be developed for each island. At this stage, all potential options will be included for consideration.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AA879-0261-40C8-1C80-92D037118D59}"/>
                </a:ext>
              </a:extLst>
            </p:cNvPr>
            <p:cNvSpPr txBox="1"/>
            <p:nvPr/>
          </p:nvSpPr>
          <p:spPr>
            <a:xfrm>
              <a:off x="10884092" y="6738289"/>
              <a:ext cx="413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Preliminary Options Appraisal</a:t>
              </a:r>
            </a:p>
          </p:txBody>
        </p:sp>
        <p:pic>
          <p:nvPicPr>
            <p:cNvPr id="35" name="Graphic 34" descr="Clipboard Mixed with solid fill">
              <a:extLst>
                <a:ext uri="{FF2B5EF4-FFF2-40B4-BE49-F238E27FC236}">
                  <a16:creationId xmlns:a16="http://schemas.microsoft.com/office/drawing/2014/main" id="{F530A1AE-FBFA-B615-DF48-EB43E4F5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058588" y="4653222"/>
              <a:ext cx="1579732" cy="157973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838016-4BA9-0223-B9C7-CE56A2082E8D}"/>
                </a:ext>
              </a:extLst>
            </p:cNvPr>
            <p:cNvSpPr txBox="1"/>
            <p:nvPr/>
          </p:nvSpPr>
          <p:spPr>
            <a:xfrm>
              <a:off x="11098500" y="9554959"/>
              <a:ext cx="3896149" cy="3631763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appraisal will be undertaken on a route-by-route basis. A clear rationale for selection or rejection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will be provided for all options.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Fixed link proposals for a minimum of Bressay, Fetlar, Unst, Whalsay and Yell will be retained for consideration at OBC.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293AC29-9CF1-FBB0-10E3-0136C87344C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9409" y="7863392"/>
              <a:ext cx="4127" cy="1272988"/>
            </a:xfrm>
            <a:prstGeom prst="line">
              <a:avLst/>
            </a:prstGeom>
            <a:ln w="38100">
              <a:solidFill>
                <a:srgbClr val="0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E10210-BA7C-363F-9ABE-E6DAF7291B6C}"/>
                </a:ext>
              </a:extLst>
            </p:cNvPr>
            <p:cNvSpPr txBox="1"/>
            <p:nvPr/>
          </p:nvSpPr>
          <p:spPr>
            <a:xfrm>
              <a:off x="15382885" y="10063729"/>
              <a:ext cx="4286151" cy="1446550"/>
            </a:xfrm>
            <a:prstGeom prst="rect">
              <a:avLst/>
            </a:prstGeom>
            <a:noFill/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‘Sign-off’ by elected Members on the options to be taken forward for detailed appraisal in the Network Strategy OBC.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CAA472-0F26-0D8B-2EBD-BF2DB931C62D}"/>
                </a:ext>
              </a:extLst>
            </p:cNvPr>
            <p:cNvSpPr txBox="1"/>
            <p:nvPr/>
          </p:nvSpPr>
          <p:spPr>
            <a:xfrm>
              <a:off x="5038546" y="5221027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7C1A5-E602-8674-BD85-5193823DABE9}"/>
                </a:ext>
              </a:extLst>
            </p:cNvPr>
            <p:cNvSpPr txBox="1"/>
            <p:nvPr/>
          </p:nvSpPr>
          <p:spPr>
            <a:xfrm>
              <a:off x="9479701" y="51854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A64494-5F2E-2C53-72AE-DC6727E6DBED}"/>
                </a:ext>
              </a:extLst>
            </p:cNvPr>
            <p:cNvSpPr txBox="1"/>
            <p:nvPr/>
          </p:nvSpPr>
          <p:spPr>
            <a:xfrm>
              <a:off x="14148196" y="51854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6EA0A8-49F1-47AD-3D17-2E62118F81D3}"/>
                </a:ext>
              </a:extLst>
            </p:cNvPr>
            <p:cNvSpPr txBox="1"/>
            <p:nvPr/>
          </p:nvSpPr>
          <p:spPr>
            <a:xfrm>
              <a:off x="15570022" y="6582651"/>
              <a:ext cx="39787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1238921" rtl="0" eaLnBrk="1" latinLnBrk="0" hangingPunct="1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Programme Level Network Strategy SBC Report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7F4B51-CAE3-CF48-6F33-5078E6AA33D0}"/>
                </a:ext>
              </a:extLst>
            </p:cNvPr>
            <p:cNvSpPr txBox="1"/>
            <p:nvPr/>
          </p:nvSpPr>
          <p:spPr>
            <a:xfrm>
              <a:off x="15570022" y="9464881"/>
              <a:ext cx="39787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1238921" rtl="0" eaLnBrk="1" latinLnBrk="0" hangingPunct="1"/>
              <a:r>
                <a:rPr lang="en-GB" sz="2800" b="1" u="sng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Council Decision Point 1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101B8D-CCA5-ECF8-6E5D-3087D667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88573" y="4795950"/>
              <a:ext cx="1508779" cy="138141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D46E193-E897-A363-3E7E-C00FFA23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0093" y="4770588"/>
              <a:ext cx="1744384" cy="1291094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724A0C7-5482-277C-A37F-4838B3ED4445}"/>
                </a:ext>
              </a:extLst>
            </p:cNvPr>
            <p:cNvSpPr txBox="1"/>
            <p:nvPr/>
          </p:nvSpPr>
          <p:spPr>
            <a:xfrm>
              <a:off x="11474657" y="7507456"/>
              <a:ext cx="314383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95186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is primarily a qualitative process, designed to generate a shortlist of options for the detailed options appraisal in the OBC.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B21CBC3-CF91-7D1D-CD99-1F2DD167736F}"/>
                </a:ext>
              </a:extLst>
            </p:cNvPr>
            <p:cNvGrpSpPr/>
            <p:nvPr/>
          </p:nvGrpSpPr>
          <p:grpSpPr>
            <a:xfrm>
              <a:off x="16451469" y="4747674"/>
              <a:ext cx="2148982" cy="1410260"/>
              <a:chOff x="16031662" y="4603382"/>
              <a:chExt cx="2148982" cy="141026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F618282-338D-8E3B-C2DC-899C265CFD4A}"/>
                  </a:ext>
                </a:extLst>
              </p:cNvPr>
              <p:cNvSpPr/>
              <p:nvPr/>
            </p:nvSpPr>
            <p:spPr>
              <a:xfrm rot="5400000">
                <a:off x="16401023" y="4234021"/>
                <a:ext cx="1410260" cy="214898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17BD4EA-CA0F-E231-36A4-79CEDCE6136E}"/>
                  </a:ext>
                </a:extLst>
              </p:cNvPr>
              <p:cNvGrpSpPr/>
              <p:nvPr/>
            </p:nvGrpSpPr>
            <p:grpSpPr>
              <a:xfrm>
                <a:off x="16192351" y="4852492"/>
                <a:ext cx="1844277" cy="876869"/>
                <a:chOff x="9451530" y="16900297"/>
                <a:chExt cx="4001261" cy="1857089"/>
              </a:xfrm>
              <a:solidFill>
                <a:srgbClr val="023459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BABAD013-691F-7211-1846-6B1280700AFF}"/>
                    </a:ext>
                  </a:extLst>
                </p:cNvPr>
                <p:cNvSpPr/>
                <p:nvPr/>
              </p:nvSpPr>
              <p:spPr>
                <a:xfrm>
                  <a:off x="9451530" y="17630103"/>
                  <a:ext cx="1127188" cy="1127283"/>
                </a:xfrm>
                <a:custGeom>
                  <a:avLst/>
                  <a:gdLst>
                    <a:gd name="connsiteX0" fmla="*/ 177927 w 1127188"/>
                    <a:gd name="connsiteY0" fmla="*/ 95 h 1127283"/>
                    <a:gd name="connsiteX1" fmla="*/ 949262 w 1127188"/>
                    <a:gd name="connsiteY1" fmla="*/ 95 h 1127283"/>
                    <a:gd name="connsiteX2" fmla="*/ 1075087 w 1127188"/>
                    <a:gd name="connsiteY2" fmla="*/ 52197 h 1127283"/>
                    <a:gd name="connsiteX3" fmla="*/ 1127189 w 1127188"/>
                    <a:gd name="connsiteY3" fmla="*/ 178022 h 1127283"/>
                    <a:gd name="connsiteX4" fmla="*/ 1127189 w 1127188"/>
                    <a:gd name="connsiteY4" fmla="*/ 949357 h 1127283"/>
                    <a:gd name="connsiteX5" fmla="*/ 1075087 w 1127188"/>
                    <a:gd name="connsiteY5" fmla="*/ 1075182 h 1127283"/>
                    <a:gd name="connsiteX6" fmla="*/ 1075087 w 1127188"/>
                    <a:gd name="connsiteY6" fmla="*/ 1075182 h 1127283"/>
                    <a:gd name="connsiteX7" fmla="*/ 949262 w 1127188"/>
                    <a:gd name="connsiteY7" fmla="*/ 1127284 h 1127283"/>
                    <a:gd name="connsiteX8" fmla="*/ 177927 w 1127188"/>
                    <a:gd name="connsiteY8" fmla="*/ 1127284 h 1127283"/>
                    <a:gd name="connsiteX9" fmla="*/ 52959 w 1127188"/>
                    <a:gd name="connsiteY9" fmla="*/ 1075182 h 1127283"/>
                    <a:gd name="connsiteX10" fmla="*/ 52102 w 1127188"/>
                    <a:gd name="connsiteY10" fmla="*/ 1074325 h 1127283"/>
                    <a:gd name="connsiteX11" fmla="*/ 0 w 1127188"/>
                    <a:gd name="connsiteY11" fmla="*/ 949357 h 1127283"/>
                    <a:gd name="connsiteX12" fmla="*/ 0 w 1127188"/>
                    <a:gd name="connsiteY12" fmla="*/ 178022 h 1127283"/>
                    <a:gd name="connsiteX13" fmla="*/ 52102 w 1127188"/>
                    <a:gd name="connsiteY13" fmla="*/ 52197 h 1127283"/>
                    <a:gd name="connsiteX14" fmla="*/ 56579 w 1127188"/>
                    <a:gd name="connsiteY14" fmla="*/ 48577 h 1127283"/>
                    <a:gd name="connsiteX15" fmla="*/ 177927 w 1127188"/>
                    <a:gd name="connsiteY15" fmla="*/ 0 h 1127283"/>
                    <a:gd name="connsiteX16" fmla="*/ 177927 w 1127188"/>
                    <a:gd name="connsiteY16" fmla="*/ 0 h 1127283"/>
                    <a:gd name="connsiteX17" fmla="*/ 949262 w 1127188"/>
                    <a:gd name="connsiteY17" fmla="*/ 127825 h 1127283"/>
                    <a:gd name="connsiteX18" fmla="*/ 177927 w 1127188"/>
                    <a:gd name="connsiteY18" fmla="*/ 127825 h 1127283"/>
                    <a:gd name="connsiteX19" fmla="*/ 144685 w 1127188"/>
                    <a:gd name="connsiteY19" fmla="*/ 140398 h 1127283"/>
                    <a:gd name="connsiteX20" fmla="*/ 142018 w 1127188"/>
                    <a:gd name="connsiteY20" fmla="*/ 142208 h 1127283"/>
                    <a:gd name="connsiteX21" fmla="*/ 126778 w 1127188"/>
                    <a:gd name="connsiteY21" fmla="*/ 178213 h 1127283"/>
                    <a:gd name="connsiteX22" fmla="*/ 126778 w 1127188"/>
                    <a:gd name="connsiteY22" fmla="*/ 949547 h 1127283"/>
                    <a:gd name="connsiteX23" fmla="*/ 142018 w 1127188"/>
                    <a:gd name="connsiteY23" fmla="*/ 985552 h 1127283"/>
                    <a:gd name="connsiteX24" fmla="*/ 142018 w 1127188"/>
                    <a:gd name="connsiteY24" fmla="*/ 985552 h 1127283"/>
                    <a:gd name="connsiteX25" fmla="*/ 178022 w 1127188"/>
                    <a:gd name="connsiteY25" fmla="*/ 1000887 h 1127283"/>
                    <a:gd name="connsiteX26" fmla="*/ 949357 w 1127188"/>
                    <a:gd name="connsiteY26" fmla="*/ 1000887 h 1127283"/>
                    <a:gd name="connsiteX27" fmla="*/ 985361 w 1127188"/>
                    <a:gd name="connsiteY27" fmla="*/ 985552 h 1127283"/>
                    <a:gd name="connsiteX28" fmla="*/ 985361 w 1127188"/>
                    <a:gd name="connsiteY28" fmla="*/ 985552 h 1127283"/>
                    <a:gd name="connsiteX29" fmla="*/ 1000601 w 1127188"/>
                    <a:gd name="connsiteY29" fmla="*/ 949547 h 1127283"/>
                    <a:gd name="connsiteX30" fmla="*/ 1000601 w 1127188"/>
                    <a:gd name="connsiteY30" fmla="*/ 178213 h 1127283"/>
                    <a:gd name="connsiteX31" fmla="*/ 985361 w 1127188"/>
                    <a:gd name="connsiteY31" fmla="*/ 142208 h 1127283"/>
                    <a:gd name="connsiteX32" fmla="*/ 949357 w 1127188"/>
                    <a:gd name="connsiteY32" fmla="*/ 127825 h 1127283"/>
                    <a:gd name="connsiteX33" fmla="*/ 949357 w 1127188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7188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5087" y="52197"/>
                      </a:cubicBezTo>
                      <a:cubicBezTo>
                        <a:pt x="1106519" y="84582"/>
                        <a:pt x="1127189" y="129540"/>
                        <a:pt x="1127189" y="178022"/>
                      </a:cubicBezTo>
                      <a:lnTo>
                        <a:pt x="1127189" y="949357"/>
                      </a:lnTo>
                      <a:cubicBezTo>
                        <a:pt x="1127189" y="997934"/>
                        <a:pt x="1106519" y="1042892"/>
                        <a:pt x="1075087" y="1075182"/>
                      </a:cubicBezTo>
                      <a:lnTo>
                        <a:pt x="1075087" y="1075182"/>
                      </a:lnTo>
                      <a:cubicBezTo>
                        <a:pt x="1042702" y="1107567"/>
                        <a:pt x="997744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5344" y="1107567"/>
                        <a:pt x="52959" y="1075182"/>
                      </a:cubicBezTo>
                      <a:lnTo>
                        <a:pt x="52102" y="1074325"/>
                      </a:lnTo>
                      <a:cubicBezTo>
                        <a:pt x="20669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20669" y="84487"/>
                        <a:pt x="52102" y="52197"/>
                      </a:cubicBezTo>
                      <a:lnTo>
                        <a:pt x="56579" y="48577"/>
                      </a:lnTo>
                      <a:cubicBezTo>
                        <a:pt x="88964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5354" y="127825"/>
                        <a:pt x="152781" y="132302"/>
                        <a:pt x="144685" y="140398"/>
                      </a:cubicBezTo>
                      <a:lnTo>
                        <a:pt x="142018" y="142208"/>
                      </a:lnTo>
                      <a:cubicBezTo>
                        <a:pt x="133064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3064" y="976503"/>
                        <a:pt x="142018" y="985552"/>
                      </a:cubicBezTo>
                      <a:lnTo>
                        <a:pt x="142018" y="985552"/>
                      </a:lnTo>
                      <a:cubicBezTo>
                        <a:pt x="150971" y="994505"/>
                        <a:pt x="163640" y="1000887"/>
                        <a:pt x="178022" y="1000887"/>
                      </a:cubicBezTo>
                      <a:lnTo>
                        <a:pt x="949357" y="1000887"/>
                      </a:lnTo>
                      <a:cubicBezTo>
                        <a:pt x="963740" y="1000887"/>
                        <a:pt x="976313" y="994600"/>
                        <a:pt x="985361" y="985552"/>
                      </a:cubicBezTo>
                      <a:lnTo>
                        <a:pt x="985361" y="985552"/>
                      </a:lnTo>
                      <a:cubicBezTo>
                        <a:pt x="994315" y="976598"/>
                        <a:pt x="1000601" y="963930"/>
                        <a:pt x="1000601" y="949547"/>
                      </a:cubicBezTo>
                      <a:lnTo>
                        <a:pt x="1000601" y="178213"/>
                      </a:lnTo>
                      <a:cubicBezTo>
                        <a:pt x="1000601" y="164782"/>
                        <a:pt x="994315" y="151257"/>
                        <a:pt x="985361" y="142208"/>
                      </a:cubicBezTo>
                      <a:cubicBezTo>
                        <a:pt x="976408" y="133255"/>
                        <a:pt x="963835" y="127825"/>
                        <a:pt x="949357" y="127825"/>
                      </a:cubicBezTo>
                      <a:lnTo>
                        <a:pt x="949357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FA17FE7-D4CC-64B2-4461-A76BACFF58C1}"/>
                    </a:ext>
                  </a:extLst>
                </p:cNvPr>
                <p:cNvSpPr/>
                <p:nvPr/>
              </p:nvSpPr>
              <p:spPr>
                <a:xfrm>
                  <a:off x="10889043" y="17630103"/>
                  <a:ext cx="1126331" cy="1127283"/>
                </a:xfrm>
                <a:custGeom>
                  <a:avLst/>
                  <a:gdLst>
                    <a:gd name="connsiteX0" fmla="*/ 177927 w 1126331"/>
                    <a:gd name="connsiteY0" fmla="*/ 95 h 1127283"/>
                    <a:gd name="connsiteX1" fmla="*/ 949262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9262 w 1126331"/>
                    <a:gd name="connsiteY7" fmla="*/ 1127284 h 1127283"/>
                    <a:gd name="connsiteX8" fmla="*/ 177927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927 w 1126331"/>
                    <a:gd name="connsiteY15" fmla="*/ 0 h 1127283"/>
                    <a:gd name="connsiteX16" fmla="*/ 177927 w 1126331"/>
                    <a:gd name="connsiteY16" fmla="*/ 0 h 1127283"/>
                    <a:gd name="connsiteX17" fmla="*/ 949262 w 1126331"/>
                    <a:gd name="connsiteY17" fmla="*/ 127825 h 1127283"/>
                    <a:gd name="connsiteX18" fmla="*/ 177927 w 1126331"/>
                    <a:gd name="connsiteY18" fmla="*/ 127825 h 1127283"/>
                    <a:gd name="connsiteX19" fmla="*/ 143732 w 1126331"/>
                    <a:gd name="connsiteY19" fmla="*/ 140398 h 1127283"/>
                    <a:gd name="connsiteX20" fmla="*/ 141923 w 1126331"/>
                    <a:gd name="connsiteY20" fmla="*/ 142208 h 1127283"/>
                    <a:gd name="connsiteX21" fmla="*/ 126683 w 1126331"/>
                    <a:gd name="connsiteY21" fmla="*/ 178213 h 1127283"/>
                    <a:gd name="connsiteX22" fmla="*/ 126683 w 1126331"/>
                    <a:gd name="connsiteY22" fmla="*/ 949547 h 1127283"/>
                    <a:gd name="connsiteX23" fmla="*/ 141923 w 1126331"/>
                    <a:gd name="connsiteY23" fmla="*/ 985552 h 1127283"/>
                    <a:gd name="connsiteX24" fmla="*/ 141923 w 1126331"/>
                    <a:gd name="connsiteY24" fmla="*/ 985552 h 1127283"/>
                    <a:gd name="connsiteX25" fmla="*/ 177832 w 1126331"/>
                    <a:gd name="connsiteY25" fmla="*/ 1000887 h 1127283"/>
                    <a:gd name="connsiteX26" fmla="*/ 949166 w 1126331"/>
                    <a:gd name="connsiteY26" fmla="*/ 1000887 h 1127283"/>
                    <a:gd name="connsiteX27" fmla="*/ 985171 w 1126331"/>
                    <a:gd name="connsiteY27" fmla="*/ 985552 h 1127283"/>
                    <a:gd name="connsiteX28" fmla="*/ 985171 w 1126331"/>
                    <a:gd name="connsiteY28" fmla="*/ 985552 h 1127283"/>
                    <a:gd name="connsiteX29" fmla="*/ 999554 w 1126331"/>
                    <a:gd name="connsiteY29" fmla="*/ 949547 h 1127283"/>
                    <a:gd name="connsiteX30" fmla="*/ 999554 w 1126331"/>
                    <a:gd name="connsiteY30" fmla="*/ 178213 h 1127283"/>
                    <a:gd name="connsiteX31" fmla="*/ 985171 w 1126331"/>
                    <a:gd name="connsiteY31" fmla="*/ 142208 h 1127283"/>
                    <a:gd name="connsiteX32" fmla="*/ 949166 w 1126331"/>
                    <a:gd name="connsiteY32" fmla="*/ 127825 h 1127283"/>
                    <a:gd name="connsiteX33" fmla="*/ 949166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2797" y="1107567"/>
                        <a:pt x="997839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4392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3912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4402" y="127825"/>
                        <a:pt x="152781" y="132302"/>
                        <a:pt x="143732" y="140398"/>
                      </a:cubicBezTo>
                      <a:lnTo>
                        <a:pt x="141923" y="142208"/>
                      </a:lnTo>
                      <a:cubicBezTo>
                        <a:pt x="132969" y="151162"/>
                        <a:pt x="126683" y="164687"/>
                        <a:pt x="126683" y="178213"/>
                      </a:cubicBezTo>
                      <a:lnTo>
                        <a:pt x="126683" y="949547"/>
                      </a:lnTo>
                      <a:cubicBezTo>
                        <a:pt x="126683" y="963930"/>
                        <a:pt x="132112" y="976503"/>
                        <a:pt x="141923" y="985552"/>
                      </a:cubicBezTo>
                      <a:lnTo>
                        <a:pt x="141923" y="985552"/>
                      </a:lnTo>
                      <a:cubicBezTo>
                        <a:pt x="150876" y="994505"/>
                        <a:pt x="163449" y="1000887"/>
                        <a:pt x="177832" y="1000887"/>
                      </a:cubicBezTo>
                      <a:lnTo>
                        <a:pt x="949166" y="1000887"/>
                      </a:lnTo>
                      <a:cubicBezTo>
                        <a:pt x="962597" y="1000887"/>
                        <a:pt x="975265" y="994600"/>
                        <a:pt x="985171" y="985552"/>
                      </a:cubicBezTo>
                      <a:lnTo>
                        <a:pt x="985171" y="985552"/>
                      </a:lnTo>
                      <a:cubicBezTo>
                        <a:pt x="994124" y="976598"/>
                        <a:pt x="999554" y="963930"/>
                        <a:pt x="999554" y="949547"/>
                      </a:cubicBezTo>
                      <a:lnTo>
                        <a:pt x="999554" y="178213"/>
                      </a:lnTo>
                      <a:cubicBezTo>
                        <a:pt x="999554" y="164782"/>
                        <a:pt x="994124" y="151257"/>
                        <a:pt x="985171" y="142208"/>
                      </a:cubicBezTo>
                      <a:cubicBezTo>
                        <a:pt x="975265" y="133255"/>
                        <a:pt x="962692" y="127825"/>
                        <a:pt x="949166" y="127825"/>
                      </a:cubicBezTo>
                      <a:lnTo>
                        <a:pt x="949166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9AAA5F75-3D54-4ABA-1546-493B6764C5E9}"/>
                    </a:ext>
                  </a:extLst>
                </p:cNvPr>
                <p:cNvSpPr/>
                <p:nvPr/>
              </p:nvSpPr>
              <p:spPr>
                <a:xfrm>
                  <a:off x="12326460" y="17630103"/>
                  <a:ext cx="1126331" cy="1127283"/>
                </a:xfrm>
                <a:custGeom>
                  <a:avLst/>
                  <a:gdLst>
                    <a:gd name="connsiteX0" fmla="*/ 177070 w 1126331"/>
                    <a:gd name="connsiteY0" fmla="*/ 95 h 1127283"/>
                    <a:gd name="connsiteX1" fmla="*/ 948404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8404 w 1126331"/>
                    <a:gd name="connsiteY7" fmla="*/ 1127284 h 1127283"/>
                    <a:gd name="connsiteX8" fmla="*/ 177070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070 w 1126331"/>
                    <a:gd name="connsiteY15" fmla="*/ 0 h 1127283"/>
                    <a:gd name="connsiteX16" fmla="*/ 177070 w 1126331"/>
                    <a:gd name="connsiteY16" fmla="*/ 0 h 1127283"/>
                    <a:gd name="connsiteX17" fmla="*/ 948404 w 1126331"/>
                    <a:gd name="connsiteY17" fmla="*/ 127825 h 1127283"/>
                    <a:gd name="connsiteX18" fmla="*/ 177070 w 1126331"/>
                    <a:gd name="connsiteY18" fmla="*/ 127825 h 1127283"/>
                    <a:gd name="connsiteX19" fmla="*/ 143828 w 1126331"/>
                    <a:gd name="connsiteY19" fmla="*/ 140398 h 1127283"/>
                    <a:gd name="connsiteX20" fmla="*/ 141161 w 1126331"/>
                    <a:gd name="connsiteY20" fmla="*/ 142208 h 1127283"/>
                    <a:gd name="connsiteX21" fmla="*/ 126778 w 1126331"/>
                    <a:gd name="connsiteY21" fmla="*/ 178213 h 1127283"/>
                    <a:gd name="connsiteX22" fmla="*/ 126778 w 1126331"/>
                    <a:gd name="connsiteY22" fmla="*/ 949547 h 1127283"/>
                    <a:gd name="connsiteX23" fmla="*/ 141161 w 1126331"/>
                    <a:gd name="connsiteY23" fmla="*/ 985552 h 1127283"/>
                    <a:gd name="connsiteX24" fmla="*/ 141161 w 1126331"/>
                    <a:gd name="connsiteY24" fmla="*/ 985552 h 1127283"/>
                    <a:gd name="connsiteX25" fmla="*/ 177165 w 1126331"/>
                    <a:gd name="connsiteY25" fmla="*/ 1000887 h 1127283"/>
                    <a:gd name="connsiteX26" fmla="*/ 948500 w 1126331"/>
                    <a:gd name="connsiteY26" fmla="*/ 1000887 h 1127283"/>
                    <a:gd name="connsiteX27" fmla="*/ 984409 w 1126331"/>
                    <a:gd name="connsiteY27" fmla="*/ 985552 h 1127283"/>
                    <a:gd name="connsiteX28" fmla="*/ 985266 w 1126331"/>
                    <a:gd name="connsiteY28" fmla="*/ 985552 h 1127283"/>
                    <a:gd name="connsiteX29" fmla="*/ 999649 w 1126331"/>
                    <a:gd name="connsiteY29" fmla="*/ 949547 h 1127283"/>
                    <a:gd name="connsiteX30" fmla="*/ 999649 w 1126331"/>
                    <a:gd name="connsiteY30" fmla="*/ 178213 h 1127283"/>
                    <a:gd name="connsiteX31" fmla="*/ 984409 w 1126331"/>
                    <a:gd name="connsiteY31" fmla="*/ 142208 h 1127283"/>
                    <a:gd name="connsiteX32" fmla="*/ 948500 w 1126331"/>
                    <a:gd name="connsiteY32" fmla="*/ 127825 h 1127283"/>
                    <a:gd name="connsiteX33" fmla="*/ 948500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070" y="95"/>
                      </a:moveTo>
                      <a:lnTo>
                        <a:pt x="948404" y="95"/>
                      </a:lnTo>
                      <a:cubicBezTo>
                        <a:pt x="997839" y="95"/>
                        <a:pt x="1041845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1845" y="1107567"/>
                        <a:pt x="997839" y="1127284"/>
                        <a:pt x="948404" y="1127284"/>
                      </a:cubicBezTo>
                      <a:lnTo>
                        <a:pt x="177070" y="1127284"/>
                      </a:lnTo>
                      <a:cubicBezTo>
                        <a:pt x="128492" y="1127284"/>
                        <a:pt x="84487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2959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0302" y="0"/>
                        <a:pt x="177070" y="0"/>
                      </a:cubicBezTo>
                      <a:lnTo>
                        <a:pt x="177070" y="0"/>
                      </a:lnTo>
                      <a:close/>
                      <a:moveTo>
                        <a:pt x="948404" y="127825"/>
                      </a:moveTo>
                      <a:lnTo>
                        <a:pt x="177070" y="127825"/>
                      </a:lnTo>
                      <a:cubicBezTo>
                        <a:pt x="164497" y="127825"/>
                        <a:pt x="152781" y="132302"/>
                        <a:pt x="143828" y="140398"/>
                      </a:cubicBezTo>
                      <a:lnTo>
                        <a:pt x="141161" y="142208"/>
                      </a:lnTo>
                      <a:cubicBezTo>
                        <a:pt x="132207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2207" y="976503"/>
                        <a:pt x="141161" y="985552"/>
                      </a:cubicBezTo>
                      <a:lnTo>
                        <a:pt x="141161" y="985552"/>
                      </a:lnTo>
                      <a:cubicBezTo>
                        <a:pt x="151067" y="994505"/>
                        <a:pt x="163639" y="1000887"/>
                        <a:pt x="177165" y="1000887"/>
                      </a:cubicBezTo>
                      <a:lnTo>
                        <a:pt x="948500" y="1000887"/>
                      </a:lnTo>
                      <a:cubicBezTo>
                        <a:pt x="962882" y="1000887"/>
                        <a:pt x="975455" y="994600"/>
                        <a:pt x="984409" y="985552"/>
                      </a:cubicBezTo>
                      <a:lnTo>
                        <a:pt x="985266" y="985552"/>
                      </a:lnTo>
                      <a:cubicBezTo>
                        <a:pt x="994220" y="976598"/>
                        <a:pt x="999649" y="963930"/>
                        <a:pt x="999649" y="949547"/>
                      </a:cubicBezTo>
                      <a:lnTo>
                        <a:pt x="999649" y="178213"/>
                      </a:lnTo>
                      <a:cubicBezTo>
                        <a:pt x="999649" y="164782"/>
                        <a:pt x="994220" y="151257"/>
                        <a:pt x="984409" y="142208"/>
                      </a:cubicBezTo>
                      <a:cubicBezTo>
                        <a:pt x="975455" y="133255"/>
                        <a:pt x="962787" y="127825"/>
                        <a:pt x="948500" y="127825"/>
                      </a:cubicBezTo>
                      <a:lnTo>
                        <a:pt x="948500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4D1EEE50-7627-3A1C-551B-8ABC3792B7FE}"/>
                    </a:ext>
                  </a:extLst>
                </p:cNvPr>
                <p:cNvSpPr/>
                <p:nvPr/>
              </p:nvSpPr>
              <p:spPr>
                <a:xfrm>
                  <a:off x="9951306" y="17116038"/>
                  <a:ext cx="3001613" cy="641889"/>
                </a:xfrm>
                <a:custGeom>
                  <a:avLst/>
                  <a:gdLst>
                    <a:gd name="connsiteX0" fmla="*/ 127635 w 3001613"/>
                    <a:gd name="connsiteY0" fmla="*/ 578072 h 641889"/>
                    <a:gd name="connsiteX1" fmla="*/ 63818 w 3001613"/>
                    <a:gd name="connsiteY1" fmla="*/ 641890 h 641889"/>
                    <a:gd name="connsiteX2" fmla="*/ 0 w 3001613"/>
                    <a:gd name="connsiteY2" fmla="*/ 578072 h 641889"/>
                    <a:gd name="connsiteX3" fmla="*/ 0 w 3001613"/>
                    <a:gd name="connsiteY3" fmla="*/ 247269 h 641889"/>
                    <a:gd name="connsiteX4" fmla="*/ 72771 w 3001613"/>
                    <a:gd name="connsiteY4" fmla="*/ 72866 h 641889"/>
                    <a:gd name="connsiteX5" fmla="*/ 248031 w 3001613"/>
                    <a:gd name="connsiteY5" fmla="*/ 0 h 641889"/>
                    <a:gd name="connsiteX6" fmla="*/ 2753582 w 3001613"/>
                    <a:gd name="connsiteY6" fmla="*/ 0 h 641889"/>
                    <a:gd name="connsiteX7" fmla="*/ 2928842 w 3001613"/>
                    <a:gd name="connsiteY7" fmla="*/ 72866 h 641889"/>
                    <a:gd name="connsiteX8" fmla="*/ 2928842 w 3001613"/>
                    <a:gd name="connsiteY8" fmla="*/ 72866 h 641889"/>
                    <a:gd name="connsiteX9" fmla="*/ 3001613 w 3001613"/>
                    <a:gd name="connsiteY9" fmla="*/ 247269 h 641889"/>
                    <a:gd name="connsiteX10" fmla="*/ 3001613 w 3001613"/>
                    <a:gd name="connsiteY10" fmla="*/ 578072 h 641889"/>
                    <a:gd name="connsiteX11" fmla="*/ 2937796 w 3001613"/>
                    <a:gd name="connsiteY11" fmla="*/ 641890 h 641889"/>
                    <a:gd name="connsiteX12" fmla="*/ 2874836 w 3001613"/>
                    <a:gd name="connsiteY12" fmla="*/ 578072 h 641889"/>
                    <a:gd name="connsiteX13" fmla="*/ 2874836 w 3001613"/>
                    <a:gd name="connsiteY13" fmla="*/ 247269 h 641889"/>
                    <a:gd name="connsiteX14" fmla="*/ 2838926 w 3001613"/>
                    <a:gd name="connsiteY14" fmla="*/ 161830 h 641889"/>
                    <a:gd name="connsiteX15" fmla="*/ 2753582 w 3001613"/>
                    <a:gd name="connsiteY15" fmla="*/ 126778 h 641889"/>
                    <a:gd name="connsiteX16" fmla="*/ 248126 w 3001613"/>
                    <a:gd name="connsiteY16" fmla="*/ 126778 h 641889"/>
                    <a:gd name="connsiteX17" fmla="*/ 162687 w 3001613"/>
                    <a:gd name="connsiteY17" fmla="*/ 161830 h 641889"/>
                    <a:gd name="connsiteX18" fmla="*/ 127635 w 3001613"/>
                    <a:gd name="connsiteY18" fmla="*/ 247269 h 641889"/>
                    <a:gd name="connsiteX19" fmla="*/ 127635 w 3001613"/>
                    <a:gd name="connsiteY19" fmla="*/ 578072 h 64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01613" h="641889">
                      <a:moveTo>
                        <a:pt x="127635" y="578072"/>
                      </a:moveTo>
                      <a:cubicBezTo>
                        <a:pt x="127635" y="613124"/>
                        <a:pt x="98870" y="641890"/>
                        <a:pt x="63818" y="641890"/>
                      </a:cubicBezTo>
                      <a:cubicBezTo>
                        <a:pt x="28766" y="641890"/>
                        <a:pt x="0" y="613124"/>
                        <a:pt x="0" y="578072"/>
                      </a:cubicBezTo>
                      <a:lnTo>
                        <a:pt x="0" y="247269"/>
                      </a:lnTo>
                      <a:cubicBezTo>
                        <a:pt x="0" y="179832"/>
                        <a:pt x="27813" y="117824"/>
                        <a:pt x="72771" y="72866"/>
                      </a:cubicBezTo>
                      <a:cubicBezTo>
                        <a:pt x="117729" y="27908"/>
                        <a:pt x="179737" y="0"/>
                        <a:pt x="248031" y="0"/>
                      </a:cubicBezTo>
                      <a:lnTo>
                        <a:pt x="2753582" y="0"/>
                      </a:lnTo>
                      <a:cubicBezTo>
                        <a:pt x="2821877" y="0"/>
                        <a:pt x="2883884" y="27908"/>
                        <a:pt x="2928842" y="72866"/>
                      </a:cubicBezTo>
                      <a:lnTo>
                        <a:pt x="2928842" y="72866"/>
                      </a:lnTo>
                      <a:cubicBezTo>
                        <a:pt x="2973800" y="117824"/>
                        <a:pt x="3001613" y="179832"/>
                        <a:pt x="3001613" y="247269"/>
                      </a:cubicBezTo>
                      <a:lnTo>
                        <a:pt x="3001613" y="578072"/>
                      </a:lnTo>
                      <a:cubicBezTo>
                        <a:pt x="3001613" y="613124"/>
                        <a:pt x="2972848" y="641890"/>
                        <a:pt x="2937796" y="641890"/>
                      </a:cubicBezTo>
                      <a:cubicBezTo>
                        <a:pt x="2902744" y="641890"/>
                        <a:pt x="2874836" y="613124"/>
                        <a:pt x="2874836" y="578072"/>
                      </a:cubicBezTo>
                      <a:lnTo>
                        <a:pt x="2874836" y="247269"/>
                      </a:lnTo>
                      <a:cubicBezTo>
                        <a:pt x="2874836" y="214027"/>
                        <a:pt x="2861406" y="184309"/>
                        <a:pt x="2838926" y="161830"/>
                      </a:cubicBezTo>
                      <a:cubicBezTo>
                        <a:pt x="2817400" y="140303"/>
                        <a:pt x="2786825" y="126778"/>
                        <a:pt x="2753582" y="126778"/>
                      </a:cubicBezTo>
                      <a:lnTo>
                        <a:pt x="248126" y="126778"/>
                      </a:lnTo>
                      <a:cubicBezTo>
                        <a:pt x="214884" y="126778"/>
                        <a:pt x="184309" y="140303"/>
                        <a:pt x="162687" y="161830"/>
                      </a:cubicBezTo>
                      <a:cubicBezTo>
                        <a:pt x="141161" y="184309"/>
                        <a:pt x="127635" y="214027"/>
                        <a:pt x="127635" y="247269"/>
                      </a:cubicBezTo>
                      <a:lnTo>
                        <a:pt x="127635" y="5780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3AFF7286-69E4-A5CE-BADE-6A4C6D7347CF}"/>
                    </a:ext>
                  </a:extLst>
                </p:cNvPr>
                <p:cNvSpPr/>
                <p:nvPr/>
              </p:nvSpPr>
              <p:spPr>
                <a:xfrm>
                  <a:off x="11388819" y="16900297"/>
                  <a:ext cx="126777" cy="857630"/>
                </a:xfrm>
                <a:custGeom>
                  <a:avLst/>
                  <a:gdLst>
                    <a:gd name="connsiteX0" fmla="*/ 0 w 126777"/>
                    <a:gd name="connsiteY0" fmla="*/ 63817 h 857630"/>
                    <a:gd name="connsiteX1" fmla="*/ 63818 w 126777"/>
                    <a:gd name="connsiteY1" fmla="*/ 0 h 857630"/>
                    <a:gd name="connsiteX2" fmla="*/ 126778 w 126777"/>
                    <a:gd name="connsiteY2" fmla="*/ 63817 h 857630"/>
                    <a:gd name="connsiteX3" fmla="*/ 126778 w 126777"/>
                    <a:gd name="connsiteY3" fmla="*/ 793814 h 857630"/>
                    <a:gd name="connsiteX4" fmla="*/ 63818 w 126777"/>
                    <a:gd name="connsiteY4" fmla="*/ 857631 h 857630"/>
                    <a:gd name="connsiteX5" fmla="*/ 0 w 126777"/>
                    <a:gd name="connsiteY5" fmla="*/ 793814 h 857630"/>
                    <a:gd name="connsiteX6" fmla="*/ 0 w 126777"/>
                    <a:gd name="connsiteY6" fmla="*/ 63817 h 85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777" h="857630">
                      <a:moveTo>
                        <a:pt x="0" y="63817"/>
                      </a:moveTo>
                      <a:cubicBezTo>
                        <a:pt x="0" y="28766"/>
                        <a:pt x="28766" y="0"/>
                        <a:pt x="63818" y="0"/>
                      </a:cubicBezTo>
                      <a:cubicBezTo>
                        <a:pt x="98870" y="0"/>
                        <a:pt x="126778" y="28766"/>
                        <a:pt x="126778" y="63817"/>
                      </a:cubicBezTo>
                      <a:lnTo>
                        <a:pt x="126778" y="793814"/>
                      </a:lnTo>
                      <a:cubicBezTo>
                        <a:pt x="126778" y="828866"/>
                        <a:pt x="98965" y="857631"/>
                        <a:pt x="63818" y="857631"/>
                      </a:cubicBezTo>
                      <a:cubicBezTo>
                        <a:pt x="28670" y="857631"/>
                        <a:pt x="0" y="828866"/>
                        <a:pt x="0" y="793814"/>
                      </a:cubicBezTo>
                      <a:lnTo>
                        <a:pt x="0" y="63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877E588F-8772-E81E-196A-D0F25210E142}"/>
                    </a:ext>
                  </a:extLst>
                </p:cNvPr>
                <p:cNvSpPr/>
                <p:nvPr/>
              </p:nvSpPr>
              <p:spPr>
                <a:xfrm>
                  <a:off x="9683001" y="18121607"/>
                  <a:ext cx="310867" cy="347729"/>
                </a:xfrm>
                <a:custGeom>
                  <a:avLst/>
                  <a:gdLst>
                    <a:gd name="connsiteX0" fmla="*/ 14750 w 310867"/>
                    <a:gd name="connsiteY0" fmla="*/ 103713 h 347729"/>
                    <a:gd name="connsiteX1" fmla="*/ 22846 w 310867"/>
                    <a:gd name="connsiteY1" fmla="*/ 14750 h 347729"/>
                    <a:gd name="connsiteX2" fmla="*/ 111809 w 310867"/>
                    <a:gd name="connsiteY2" fmla="*/ 22846 h 347729"/>
                    <a:gd name="connsiteX3" fmla="*/ 296118 w 310867"/>
                    <a:gd name="connsiteY3" fmla="*/ 244017 h 347729"/>
                    <a:gd name="connsiteX4" fmla="*/ 288022 w 310867"/>
                    <a:gd name="connsiteY4" fmla="*/ 332980 h 347729"/>
                    <a:gd name="connsiteX5" fmla="*/ 199058 w 310867"/>
                    <a:gd name="connsiteY5" fmla="*/ 324884 h 347729"/>
                    <a:gd name="connsiteX6" fmla="*/ 14750 w 310867"/>
                    <a:gd name="connsiteY6" fmla="*/ 103713 h 3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0867" h="347729">
                      <a:moveTo>
                        <a:pt x="14750" y="103713"/>
                      </a:moveTo>
                      <a:cubicBezTo>
                        <a:pt x="-7729" y="76758"/>
                        <a:pt x="-4110" y="36276"/>
                        <a:pt x="22846" y="14750"/>
                      </a:cubicBezTo>
                      <a:cubicBezTo>
                        <a:pt x="49802" y="-7729"/>
                        <a:pt x="89330" y="-4110"/>
                        <a:pt x="111809" y="22846"/>
                      </a:cubicBezTo>
                      <a:lnTo>
                        <a:pt x="296118" y="244017"/>
                      </a:lnTo>
                      <a:cubicBezTo>
                        <a:pt x="318597" y="270972"/>
                        <a:pt x="314978" y="310501"/>
                        <a:pt x="288022" y="332980"/>
                      </a:cubicBezTo>
                      <a:cubicBezTo>
                        <a:pt x="261066" y="355459"/>
                        <a:pt x="221537" y="351839"/>
                        <a:pt x="199058" y="324884"/>
                      </a:cubicBezTo>
                      <a:lnTo>
                        <a:pt x="14750" y="1037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8058D7A-0C29-5AD6-6234-56E646A1A4FF}"/>
                    </a:ext>
                  </a:extLst>
                </p:cNvPr>
                <p:cNvSpPr/>
                <p:nvPr/>
              </p:nvSpPr>
              <p:spPr>
                <a:xfrm>
                  <a:off x="9867405" y="17918439"/>
                  <a:ext cx="479841" cy="550897"/>
                </a:xfrm>
                <a:custGeom>
                  <a:avLst/>
                  <a:gdLst>
                    <a:gd name="connsiteX0" fmla="*/ 367937 w 479841"/>
                    <a:gd name="connsiteY0" fmla="*/ 22846 h 550897"/>
                    <a:gd name="connsiteX1" fmla="*/ 456995 w 479841"/>
                    <a:gd name="connsiteY1" fmla="*/ 14750 h 550897"/>
                    <a:gd name="connsiteX2" fmla="*/ 465092 w 479841"/>
                    <a:gd name="connsiteY2" fmla="*/ 103713 h 550897"/>
                    <a:gd name="connsiteX3" fmla="*/ 111809 w 479841"/>
                    <a:gd name="connsiteY3" fmla="*/ 528052 h 550897"/>
                    <a:gd name="connsiteX4" fmla="*/ 22846 w 479841"/>
                    <a:gd name="connsiteY4" fmla="*/ 536148 h 550897"/>
                    <a:gd name="connsiteX5" fmla="*/ 14750 w 479841"/>
                    <a:gd name="connsiteY5" fmla="*/ 447185 h 550897"/>
                    <a:gd name="connsiteX6" fmla="*/ 368032 w 479841"/>
                    <a:gd name="connsiteY6" fmla="*/ 22846 h 5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841" h="550897">
                      <a:moveTo>
                        <a:pt x="367937" y="22846"/>
                      </a:moveTo>
                      <a:cubicBezTo>
                        <a:pt x="390416" y="-4110"/>
                        <a:pt x="429944" y="-7729"/>
                        <a:pt x="456995" y="14750"/>
                      </a:cubicBezTo>
                      <a:cubicBezTo>
                        <a:pt x="483951" y="37229"/>
                        <a:pt x="487571" y="76757"/>
                        <a:pt x="465092" y="103713"/>
                      </a:cubicBezTo>
                      <a:lnTo>
                        <a:pt x="111809" y="528052"/>
                      </a:lnTo>
                      <a:cubicBezTo>
                        <a:pt x="89330" y="555008"/>
                        <a:pt x="49802" y="558627"/>
                        <a:pt x="22846" y="536148"/>
                      </a:cubicBezTo>
                      <a:cubicBezTo>
                        <a:pt x="-4110" y="513669"/>
                        <a:pt x="-7729" y="474140"/>
                        <a:pt x="14750" y="447185"/>
                      </a:cubicBezTo>
                      <a:lnTo>
                        <a:pt x="368032" y="228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876A633-D7B4-813A-C1CE-3D08258C6707}"/>
                    </a:ext>
                  </a:extLst>
                </p:cNvPr>
                <p:cNvSpPr/>
                <p:nvPr/>
              </p:nvSpPr>
              <p:spPr>
                <a:xfrm>
                  <a:off x="12558027" y="18121607"/>
                  <a:ext cx="310257" cy="347729"/>
                </a:xfrm>
                <a:custGeom>
                  <a:avLst/>
                  <a:gdLst>
                    <a:gd name="connsiteX0" fmla="*/ 14750 w 310257"/>
                    <a:gd name="connsiteY0" fmla="*/ 103713 h 347729"/>
                    <a:gd name="connsiteX1" fmla="*/ 22846 w 310257"/>
                    <a:gd name="connsiteY1" fmla="*/ 14750 h 347729"/>
                    <a:gd name="connsiteX2" fmla="*/ 111905 w 310257"/>
                    <a:gd name="connsiteY2" fmla="*/ 22846 h 347729"/>
                    <a:gd name="connsiteX3" fmla="*/ 296213 w 310257"/>
                    <a:gd name="connsiteY3" fmla="*/ 244017 h 347729"/>
                    <a:gd name="connsiteX4" fmla="*/ 287260 w 310257"/>
                    <a:gd name="connsiteY4" fmla="*/ 332980 h 347729"/>
                    <a:gd name="connsiteX5" fmla="*/ 199154 w 310257"/>
                    <a:gd name="connsiteY5" fmla="*/ 324884 h 347729"/>
                    <a:gd name="connsiteX6" fmla="*/ 14845 w 310257"/>
                    <a:gd name="connsiteY6" fmla="*/ 103713 h 3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0257" h="347729">
                      <a:moveTo>
                        <a:pt x="14750" y="103713"/>
                      </a:moveTo>
                      <a:cubicBezTo>
                        <a:pt x="-7729" y="76758"/>
                        <a:pt x="-4110" y="36276"/>
                        <a:pt x="22846" y="14750"/>
                      </a:cubicBezTo>
                      <a:cubicBezTo>
                        <a:pt x="48944" y="-7729"/>
                        <a:pt x="89330" y="-4110"/>
                        <a:pt x="111905" y="22846"/>
                      </a:cubicBezTo>
                      <a:lnTo>
                        <a:pt x="296213" y="244017"/>
                      </a:lnTo>
                      <a:cubicBezTo>
                        <a:pt x="317835" y="270972"/>
                        <a:pt x="314216" y="310501"/>
                        <a:pt x="287260" y="332980"/>
                      </a:cubicBezTo>
                      <a:cubicBezTo>
                        <a:pt x="261161" y="355459"/>
                        <a:pt x="220775" y="351839"/>
                        <a:pt x="199154" y="324884"/>
                      </a:cubicBezTo>
                      <a:lnTo>
                        <a:pt x="14845" y="1037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4D102BC9-45A9-D4A1-0E60-21CCE3B8CD21}"/>
                    </a:ext>
                  </a:extLst>
                </p:cNvPr>
                <p:cNvSpPr/>
                <p:nvPr/>
              </p:nvSpPr>
              <p:spPr>
                <a:xfrm>
                  <a:off x="12742336" y="17918439"/>
                  <a:ext cx="478984" cy="550897"/>
                </a:xfrm>
                <a:custGeom>
                  <a:avLst/>
                  <a:gdLst>
                    <a:gd name="connsiteX0" fmla="*/ 367175 w 478984"/>
                    <a:gd name="connsiteY0" fmla="*/ 22846 h 550897"/>
                    <a:gd name="connsiteX1" fmla="*/ 456138 w 478984"/>
                    <a:gd name="connsiteY1" fmla="*/ 14750 h 550897"/>
                    <a:gd name="connsiteX2" fmla="*/ 464234 w 478984"/>
                    <a:gd name="connsiteY2" fmla="*/ 103713 h 550897"/>
                    <a:gd name="connsiteX3" fmla="*/ 111809 w 478984"/>
                    <a:gd name="connsiteY3" fmla="*/ 528052 h 550897"/>
                    <a:gd name="connsiteX4" fmla="*/ 22846 w 478984"/>
                    <a:gd name="connsiteY4" fmla="*/ 536148 h 550897"/>
                    <a:gd name="connsiteX5" fmla="*/ 14750 w 478984"/>
                    <a:gd name="connsiteY5" fmla="*/ 447185 h 550897"/>
                    <a:gd name="connsiteX6" fmla="*/ 367175 w 478984"/>
                    <a:gd name="connsiteY6" fmla="*/ 22846 h 5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984" h="550897">
                      <a:moveTo>
                        <a:pt x="367175" y="22846"/>
                      </a:moveTo>
                      <a:cubicBezTo>
                        <a:pt x="389654" y="-4110"/>
                        <a:pt x="429182" y="-7729"/>
                        <a:pt x="456138" y="14750"/>
                      </a:cubicBezTo>
                      <a:cubicBezTo>
                        <a:pt x="483094" y="37229"/>
                        <a:pt x="486713" y="76757"/>
                        <a:pt x="464234" y="103713"/>
                      </a:cubicBezTo>
                      <a:lnTo>
                        <a:pt x="111809" y="528052"/>
                      </a:lnTo>
                      <a:cubicBezTo>
                        <a:pt x="89330" y="555008"/>
                        <a:pt x="48849" y="558627"/>
                        <a:pt x="22846" y="536148"/>
                      </a:cubicBezTo>
                      <a:cubicBezTo>
                        <a:pt x="-4110" y="513669"/>
                        <a:pt x="-7729" y="474140"/>
                        <a:pt x="14750" y="447185"/>
                      </a:cubicBezTo>
                      <a:lnTo>
                        <a:pt x="367175" y="228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22A2B64-23B5-AA34-9710-297D38C58C30}"/>
                    </a:ext>
                  </a:extLst>
                </p:cNvPr>
                <p:cNvSpPr/>
                <p:nvPr/>
              </p:nvSpPr>
              <p:spPr>
                <a:xfrm>
                  <a:off x="11191628" y="17933188"/>
                  <a:ext cx="521708" cy="521398"/>
                </a:xfrm>
                <a:custGeom>
                  <a:avLst/>
                  <a:gdLst>
                    <a:gd name="connsiteX0" fmla="*/ 108133 w 521708"/>
                    <a:gd name="connsiteY0" fmla="*/ 502539 h 521398"/>
                    <a:gd name="connsiteX1" fmla="*/ 18217 w 521708"/>
                    <a:gd name="connsiteY1" fmla="*/ 502539 h 521398"/>
                    <a:gd name="connsiteX2" fmla="*/ 18217 w 521708"/>
                    <a:gd name="connsiteY2" fmla="*/ 413480 h 521398"/>
                    <a:gd name="connsiteX3" fmla="*/ 412933 w 521708"/>
                    <a:gd name="connsiteY3" fmla="*/ 18859 h 521398"/>
                    <a:gd name="connsiteX4" fmla="*/ 502849 w 521708"/>
                    <a:gd name="connsiteY4" fmla="*/ 18859 h 521398"/>
                    <a:gd name="connsiteX5" fmla="*/ 502849 w 521708"/>
                    <a:gd name="connsiteY5" fmla="*/ 107823 h 521398"/>
                    <a:gd name="connsiteX6" fmla="*/ 108228 w 521708"/>
                    <a:gd name="connsiteY6" fmla="*/ 502539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708" h="521398">
                      <a:moveTo>
                        <a:pt x="108133" y="502539"/>
                      </a:moveTo>
                      <a:cubicBezTo>
                        <a:pt x="83844" y="527685"/>
                        <a:pt x="43363" y="527685"/>
                        <a:pt x="18217" y="502539"/>
                      </a:cubicBezTo>
                      <a:cubicBezTo>
                        <a:pt x="-6072" y="478250"/>
                        <a:pt x="-6072" y="437769"/>
                        <a:pt x="18217" y="413480"/>
                      </a:cubicBezTo>
                      <a:lnTo>
                        <a:pt x="412933" y="18859"/>
                      </a:lnTo>
                      <a:cubicBezTo>
                        <a:pt x="438079" y="-6286"/>
                        <a:pt x="478560" y="-6286"/>
                        <a:pt x="502849" y="18859"/>
                      </a:cubicBezTo>
                      <a:cubicBezTo>
                        <a:pt x="527995" y="43148"/>
                        <a:pt x="527995" y="83629"/>
                        <a:pt x="502849" y="107823"/>
                      </a:cubicBezTo>
                      <a:lnTo>
                        <a:pt x="108228" y="5025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B6F12EA9-BD80-A97D-D007-C462181774F4}"/>
                    </a:ext>
                  </a:extLst>
                </p:cNvPr>
                <p:cNvSpPr/>
                <p:nvPr/>
              </p:nvSpPr>
              <p:spPr>
                <a:xfrm>
                  <a:off x="11191628" y="17933283"/>
                  <a:ext cx="521612" cy="521398"/>
                </a:xfrm>
                <a:custGeom>
                  <a:avLst/>
                  <a:gdLst>
                    <a:gd name="connsiteX0" fmla="*/ 18217 w 521612"/>
                    <a:gd name="connsiteY0" fmla="*/ 107823 h 521398"/>
                    <a:gd name="connsiteX1" fmla="*/ 18217 w 521612"/>
                    <a:gd name="connsiteY1" fmla="*/ 18860 h 521398"/>
                    <a:gd name="connsiteX2" fmla="*/ 108133 w 521612"/>
                    <a:gd name="connsiteY2" fmla="*/ 18860 h 521398"/>
                    <a:gd name="connsiteX3" fmla="*/ 502753 w 521612"/>
                    <a:gd name="connsiteY3" fmla="*/ 413480 h 521398"/>
                    <a:gd name="connsiteX4" fmla="*/ 502753 w 521612"/>
                    <a:gd name="connsiteY4" fmla="*/ 502539 h 521398"/>
                    <a:gd name="connsiteX5" fmla="*/ 412837 w 521612"/>
                    <a:gd name="connsiteY5" fmla="*/ 502539 h 521398"/>
                    <a:gd name="connsiteX6" fmla="*/ 18121 w 521612"/>
                    <a:gd name="connsiteY6" fmla="*/ 107823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612" h="521398">
                      <a:moveTo>
                        <a:pt x="18217" y="107823"/>
                      </a:moveTo>
                      <a:cubicBezTo>
                        <a:pt x="-6072" y="83534"/>
                        <a:pt x="-6072" y="43053"/>
                        <a:pt x="18217" y="18860"/>
                      </a:cubicBezTo>
                      <a:cubicBezTo>
                        <a:pt x="43363" y="-6287"/>
                        <a:pt x="83844" y="-6287"/>
                        <a:pt x="108133" y="18860"/>
                      </a:cubicBezTo>
                      <a:lnTo>
                        <a:pt x="502753" y="413480"/>
                      </a:lnTo>
                      <a:cubicBezTo>
                        <a:pt x="527899" y="437769"/>
                        <a:pt x="527899" y="478250"/>
                        <a:pt x="502753" y="502539"/>
                      </a:cubicBezTo>
                      <a:cubicBezTo>
                        <a:pt x="478465" y="527685"/>
                        <a:pt x="438079" y="527685"/>
                        <a:pt x="412837" y="502539"/>
                      </a:cubicBezTo>
                      <a:lnTo>
                        <a:pt x="18121" y="1078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7698ED-6CFB-B28C-F28D-7647581710B1}"/>
              </a:ext>
            </a:extLst>
          </p:cNvPr>
          <p:cNvGrpSpPr/>
          <p:nvPr/>
        </p:nvGrpSpPr>
        <p:grpSpPr>
          <a:xfrm>
            <a:off x="1774442" y="19129949"/>
            <a:ext cx="18738772" cy="7541621"/>
            <a:chOff x="1774442" y="19129949"/>
            <a:chExt cx="18738772" cy="754162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8698B8F-D001-E7FD-32BD-7B7C59295105}"/>
                </a:ext>
              </a:extLst>
            </p:cNvPr>
            <p:cNvSpPr txBox="1"/>
            <p:nvPr/>
          </p:nvSpPr>
          <p:spPr>
            <a:xfrm>
              <a:off x="6429589" y="21144931"/>
              <a:ext cx="413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u="sng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Council Decision Point 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1637CCE-D7D4-3CF0-36D6-FA6C2D6E1FC5}"/>
                </a:ext>
              </a:extLst>
            </p:cNvPr>
            <p:cNvSpPr txBox="1"/>
            <p:nvPr/>
          </p:nvSpPr>
          <p:spPr>
            <a:xfrm>
              <a:off x="5138868" y="19622627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634B085-D06D-E2F9-F4FF-2972E84F8AD1}"/>
                </a:ext>
              </a:extLst>
            </p:cNvPr>
            <p:cNvSpPr txBox="1"/>
            <p:nvPr/>
          </p:nvSpPr>
          <p:spPr>
            <a:xfrm>
              <a:off x="9580023" y="195870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02DC186-D630-36C8-6470-3D8BCAF45795}"/>
                </a:ext>
              </a:extLst>
            </p:cNvPr>
            <p:cNvSpPr txBox="1"/>
            <p:nvPr/>
          </p:nvSpPr>
          <p:spPr>
            <a:xfrm>
              <a:off x="14248518" y="195870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7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ACCE617-ADC8-FEA5-2D87-673572829D32}"/>
                </a:ext>
              </a:extLst>
            </p:cNvPr>
            <p:cNvSpPr txBox="1"/>
            <p:nvPr/>
          </p:nvSpPr>
          <p:spPr>
            <a:xfrm>
              <a:off x="18768830" y="19587071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59C2B77-B2BC-1B0C-D325-6F0375852A8E}"/>
                </a:ext>
              </a:extLst>
            </p:cNvPr>
            <p:cNvSpPr txBox="1"/>
            <p:nvPr/>
          </p:nvSpPr>
          <p:spPr>
            <a:xfrm>
              <a:off x="1874764" y="21136875"/>
              <a:ext cx="4136296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Detailed Options Appraisal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E53CF-220B-DF87-1866-9CCC012572B4}"/>
                </a:ext>
              </a:extLst>
            </p:cNvPr>
            <p:cNvSpPr txBox="1"/>
            <p:nvPr/>
          </p:nvSpPr>
          <p:spPr>
            <a:xfrm>
              <a:off x="1774442" y="22024144"/>
              <a:ext cx="4136296" cy="4647426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part of the business case contains the key quantitative analysis and appraisal, undertaken in accordance with appraisal and business case guidance.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will include but not be limited to the development of Benefit-Cost Ratios (BCRs),  whole life greenhouse gas emissions comparisons, affordability and public acceptability.</a:t>
              </a:r>
              <a:endParaRPr lang="en-GB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254D1D-BCF3-ECA0-50F4-DA2D423C8AEB}"/>
                </a:ext>
              </a:extLst>
            </p:cNvPr>
            <p:cNvSpPr txBox="1"/>
            <p:nvPr/>
          </p:nvSpPr>
          <p:spPr>
            <a:xfrm>
              <a:off x="11053184" y="21079440"/>
              <a:ext cx="4136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options and sequencing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799DA1-7612-22ED-83BD-ABAF3AED39EC}"/>
                </a:ext>
              </a:extLst>
            </p:cNvPr>
            <p:cNvSpPr txBox="1"/>
            <p:nvPr/>
          </p:nvSpPr>
          <p:spPr>
            <a:xfrm>
              <a:off x="11462526" y="22024144"/>
              <a:ext cx="3702605" cy="4647426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Having identified preferred options at the route level, we will develop a range of ‘network option’ scenarios, which consider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timed sequence of investments 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the implied costs, benefits and risks.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will identify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priorities for project-level Outline and Full Business Cases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immediate next steps for the Council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9A7363-E2B4-581F-DEE8-6879FECF5756}"/>
                </a:ext>
              </a:extLst>
            </p:cNvPr>
            <p:cNvSpPr txBox="1"/>
            <p:nvPr/>
          </p:nvSpPr>
          <p:spPr>
            <a:xfrm>
              <a:off x="6436010" y="21978366"/>
              <a:ext cx="4159988" cy="1446550"/>
            </a:xfrm>
            <a:prstGeom prst="rect">
              <a:avLst/>
            </a:prstGeom>
            <a:noFill/>
          </p:spPr>
          <p:txBody>
            <a:bodyPr wrap="square" lIns="180000" rIns="180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Elected Members agree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preferred option for each island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to be progressed into the </a:t>
              </a:r>
              <a:r>
                <a:rPr lang="en-GB" sz="2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Strategy</a:t>
              </a:r>
              <a:r>
                <a:rPr lang="en-GB" sz="2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GB" sz="2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F5530CE-1F5F-52B1-544D-C5B0C82D48C9}"/>
                </a:ext>
              </a:extLst>
            </p:cNvPr>
            <p:cNvSpPr txBox="1"/>
            <p:nvPr/>
          </p:nvSpPr>
          <p:spPr>
            <a:xfrm>
              <a:off x="15892580" y="22001344"/>
              <a:ext cx="3918882" cy="2277547"/>
            </a:xfrm>
            <a:prstGeom prst="rect">
              <a:avLst/>
            </a:prstGeom>
            <a:noFill/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Preferred network option </a:t>
              </a:r>
              <a:r>
                <a:rPr lang="en-GB" sz="2200">
                  <a:solidFill>
                    <a:srgbClr val="000000"/>
                  </a:solidFill>
                  <a:ea typeface="+mn-lt"/>
                  <a:cs typeface="+mn-lt"/>
                </a:rPr>
                <a:t>–</a:t>
              </a:r>
              <a:r>
                <a:rPr lang="en-GB" sz="22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elected Members’ sign off on the preferred sequence of investments across the network</a:t>
              </a:r>
              <a:endParaRPr lang="en-GB" sz="5800"/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GB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5621AAE-691F-4263-E2D4-BF24599A2A4C}"/>
                </a:ext>
              </a:extLst>
            </p:cNvPr>
            <p:cNvSpPr txBox="1"/>
            <p:nvPr/>
          </p:nvSpPr>
          <p:spPr>
            <a:xfrm>
              <a:off x="15543992" y="21132762"/>
              <a:ext cx="413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u="sng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Council Decision Point 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EFE384D-5FAE-E728-FB6F-D5D965B56A60}"/>
                </a:ext>
              </a:extLst>
            </p:cNvPr>
            <p:cNvSpPr txBox="1"/>
            <p:nvPr/>
          </p:nvSpPr>
          <p:spPr>
            <a:xfrm>
              <a:off x="15814245" y="25356461"/>
              <a:ext cx="3950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Strategy Programme Level OBC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B8EC3C7-EFC7-AA7B-1C33-6A46F404C5E7}"/>
                </a:ext>
              </a:extLst>
            </p:cNvPr>
            <p:cNvGrpSpPr/>
            <p:nvPr/>
          </p:nvGrpSpPr>
          <p:grpSpPr>
            <a:xfrm>
              <a:off x="12131972" y="19129949"/>
              <a:ext cx="1889206" cy="1543123"/>
              <a:chOff x="12560396" y="17188712"/>
              <a:chExt cx="1889206" cy="1543123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ADB0C4-0641-FE83-E5BE-97E3422BBB17}"/>
                  </a:ext>
                </a:extLst>
              </p:cNvPr>
              <p:cNvSpPr/>
              <p:nvPr/>
            </p:nvSpPr>
            <p:spPr>
              <a:xfrm>
                <a:off x="12560396" y="17256313"/>
                <a:ext cx="1889206" cy="147552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3" name="Graphic 62" descr="Gantt Chart with solid fill">
                <a:extLst>
                  <a:ext uri="{FF2B5EF4-FFF2-40B4-BE49-F238E27FC236}">
                    <a16:creationId xmlns:a16="http://schemas.microsoft.com/office/drawing/2014/main" id="{FAAE3E15-F025-2379-C5B2-124D4985B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754884" y="17188712"/>
                <a:ext cx="1541047" cy="1541047"/>
              </a:xfrm>
              <a:prstGeom prst="rect">
                <a:avLst/>
              </a:prstGeom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D57E213-445D-C8EA-90A0-2562CDFFB5E9}"/>
                </a:ext>
              </a:extLst>
            </p:cNvPr>
            <p:cNvGrpSpPr/>
            <p:nvPr/>
          </p:nvGrpSpPr>
          <p:grpSpPr>
            <a:xfrm>
              <a:off x="7181554" y="19169806"/>
              <a:ext cx="2148982" cy="1410260"/>
              <a:chOff x="16031662" y="4603382"/>
              <a:chExt cx="2148982" cy="141026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4D216E-F86C-BD93-8AAB-61A7B664BD14}"/>
                  </a:ext>
                </a:extLst>
              </p:cNvPr>
              <p:cNvSpPr/>
              <p:nvPr/>
            </p:nvSpPr>
            <p:spPr>
              <a:xfrm rot="5400000">
                <a:off x="16401023" y="4234021"/>
                <a:ext cx="1410260" cy="214898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E8EFD02-E841-1BF4-3759-3C7CC414998D}"/>
                  </a:ext>
                </a:extLst>
              </p:cNvPr>
              <p:cNvGrpSpPr/>
              <p:nvPr/>
            </p:nvGrpSpPr>
            <p:grpSpPr>
              <a:xfrm>
                <a:off x="16192351" y="4852492"/>
                <a:ext cx="1844277" cy="876869"/>
                <a:chOff x="9451530" y="16900297"/>
                <a:chExt cx="4001261" cy="1857089"/>
              </a:xfrm>
              <a:solidFill>
                <a:srgbClr val="023459"/>
              </a:solidFill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BB4BCB6-B282-8204-30F1-CA009AA4A62F}"/>
                    </a:ext>
                  </a:extLst>
                </p:cNvPr>
                <p:cNvSpPr/>
                <p:nvPr/>
              </p:nvSpPr>
              <p:spPr>
                <a:xfrm>
                  <a:off x="9451530" y="17630103"/>
                  <a:ext cx="1127188" cy="1127283"/>
                </a:xfrm>
                <a:custGeom>
                  <a:avLst/>
                  <a:gdLst>
                    <a:gd name="connsiteX0" fmla="*/ 177927 w 1127188"/>
                    <a:gd name="connsiteY0" fmla="*/ 95 h 1127283"/>
                    <a:gd name="connsiteX1" fmla="*/ 949262 w 1127188"/>
                    <a:gd name="connsiteY1" fmla="*/ 95 h 1127283"/>
                    <a:gd name="connsiteX2" fmla="*/ 1075087 w 1127188"/>
                    <a:gd name="connsiteY2" fmla="*/ 52197 h 1127283"/>
                    <a:gd name="connsiteX3" fmla="*/ 1127189 w 1127188"/>
                    <a:gd name="connsiteY3" fmla="*/ 178022 h 1127283"/>
                    <a:gd name="connsiteX4" fmla="*/ 1127189 w 1127188"/>
                    <a:gd name="connsiteY4" fmla="*/ 949357 h 1127283"/>
                    <a:gd name="connsiteX5" fmla="*/ 1075087 w 1127188"/>
                    <a:gd name="connsiteY5" fmla="*/ 1075182 h 1127283"/>
                    <a:gd name="connsiteX6" fmla="*/ 1075087 w 1127188"/>
                    <a:gd name="connsiteY6" fmla="*/ 1075182 h 1127283"/>
                    <a:gd name="connsiteX7" fmla="*/ 949262 w 1127188"/>
                    <a:gd name="connsiteY7" fmla="*/ 1127284 h 1127283"/>
                    <a:gd name="connsiteX8" fmla="*/ 177927 w 1127188"/>
                    <a:gd name="connsiteY8" fmla="*/ 1127284 h 1127283"/>
                    <a:gd name="connsiteX9" fmla="*/ 52959 w 1127188"/>
                    <a:gd name="connsiteY9" fmla="*/ 1075182 h 1127283"/>
                    <a:gd name="connsiteX10" fmla="*/ 52102 w 1127188"/>
                    <a:gd name="connsiteY10" fmla="*/ 1074325 h 1127283"/>
                    <a:gd name="connsiteX11" fmla="*/ 0 w 1127188"/>
                    <a:gd name="connsiteY11" fmla="*/ 949357 h 1127283"/>
                    <a:gd name="connsiteX12" fmla="*/ 0 w 1127188"/>
                    <a:gd name="connsiteY12" fmla="*/ 178022 h 1127283"/>
                    <a:gd name="connsiteX13" fmla="*/ 52102 w 1127188"/>
                    <a:gd name="connsiteY13" fmla="*/ 52197 h 1127283"/>
                    <a:gd name="connsiteX14" fmla="*/ 56579 w 1127188"/>
                    <a:gd name="connsiteY14" fmla="*/ 48577 h 1127283"/>
                    <a:gd name="connsiteX15" fmla="*/ 177927 w 1127188"/>
                    <a:gd name="connsiteY15" fmla="*/ 0 h 1127283"/>
                    <a:gd name="connsiteX16" fmla="*/ 177927 w 1127188"/>
                    <a:gd name="connsiteY16" fmla="*/ 0 h 1127283"/>
                    <a:gd name="connsiteX17" fmla="*/ 949262 w 1127188"/>
                    <a:gd name="connsiteY17" fmla="*/ 127825 h 1127283"/>
                    <a:gd name="connsiteX18" fmla="*/ 177927 w 1127188"/>
                    <a:gd name="connsiteY18" fmla="*/ 127825 h 1127283"/>
                    <a:gd name="connsiteX19" fmla="*/ 144685 w 1127188"/>
                    <a:gd name="connsiteY19" fmla="*/ 140398 h 1127283"/>
                    <a:gd name="connsiteX20" fmla="*/ 142018 w 1127188"/>
                    <a:gd name="connsiteY20" fmla="*/ 142208 h 1127283"/>
                    <a:gd name="connsiteX21" fmla="*/ 126778 w 1127188"/>
                    <a:gd name="connsiteY21" fmla="*/ 178213 h 1127283"/>
                    <a:gd name="connsiteX22" fmla="*/ 126778 w 1127188"/>
                    <a:gd name="connsiteY22" fmla="*/ 949547 h 1127283"/>
                    <a:gd name="connsiteX23" fmla="*/ 142018 w 1127188"/>
                    <a:gd name="connsiteY23" fmla="*/ 985552 h 1127283"/>
                    <a:gd name="connsiteX24" fmla="*/ 142018 w 1127188"/>
                    <a:gd name="connsiteY24" fmla="*/ 985552 h 1127283"/>
                    <a:gd name="connsiteX25" fmla="*/ 178022 w 1127188"/>
                    <a:gd name="connsiteY25" fmla="*/ 1000887 h 1127283"/>
                    <a:gd name="connsiteX26" fmla="*/ 949357 w 1127188"/>
                    <a:gd name="connsiteY26" fmla="*/ 1000887 h 1127283"/>
                    <a:gd name="connsiteX27" fmla="*/ 985361 w 1127188"/>
                    <a:gd name="connsiteY27" fmla="*/ 985552 h 1127283"/>
                    <a:gd name="connsiteX28" fmla="*/ 985361 w 1127188"/>
                    <a:gd name="connsiteY28" fmla="*/ 985552 h 1127283"/>
                    <a:gd name="connsiteX29" fmla="*/ 1000601 w 1127188"/>
                    <a:gd name="connsiteY29" fmla="*/ 949547 h 1127283"/>
                    <a:gd name="connsiteX30" fmla="*/ 1000601 w 1127188"/>
                    <a:gd name="connsiteY30" fmla="*/ 178213 h 1127283"/>
                    <a:gd name="connsiteX31" fmla="*/ 985361 w 1127188"/>
                    <a:gd name="connsiteY31" fmla="*/ 142208 h 1127283"/>
                    <a:gd name="connsiteX32" fmla="*/ 949357 w 1127188"/>
                    <a:gd name="connsiteY32" fmla="*/ 127825 h 1127283"/>
                    <a:gd name="connsiteX33" fmla="*/ 949357 w 1127188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7188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5087" y="52197"/>
                      </a:cubicBezTo>
                      <a:cubicBezTo>
                        <a:pt x="1106519" y="84582"/>
                        <a:pt x="1127189" y="129540"/>
                        <a:pt x="1127189" y="178022"/>
                      </a:cubicBezTo>
                      <a:lnTo>
                        <a:pt x="1127189" y="949357"/>
                      </a:lnTo>
                      <a:cubicBezTo>
                        <a:pt x="1127189" y="997934"/>
                        <a:pt x="1106519" y="1042892"/>
                        <a:pt x="1075087" y="1075182"/>
                      </a:cubicBezTo>
                      <a:lnTo>
                        <a:pt x="1075087" y="1075182"/>
                      </a:lnTo>
                      <a:cubicBezTo>
                        <a:pt x="1042702" y="1107567"/>
                        <a:pt x="997744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5344" y="1107567"/>
                        <a:pt x="52959" y="1075182"/>
                      </a:cubicBezTo>
                      <a:lnTo>
                        <a:pt x="52102" y="1074325"/>
                      </a:lnTo>
                      <a:cubicBezTo>
                        <a:pt x="20669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20669" y="84487"/>
                        <a:pt x="52102" y="52197"/>
                      </a:cubicBezTo>
                      <a:lnTo>
                        <a:pt x="56579" y="48577"/>
                      </a:lnTo>
                      <a:cubicBezTo>
                        <a:pt x="88964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5354" y="127825"/>
                        <a:pt x="152781" y="132302"/>
                        <a:pt x="144685" y="140398"/>
                      </a:cubicBezTo>
                      <a:lnTo>
                        <a:pt x="142018" y="142208"/>
                      </a:lnTo>
                      <a:cubicBezTo>
                        <a:pt x="133064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3064" y="976503"/>
                        <a:pt x="142018" y="985552"/>
                      </a:cubicBezTo>
                      <a:lnTo>
                        <a:pt x="142018" y="985552"/>
                      </a:lnTo>
                      <a:cubicBezTo>
                        <a:pt x="150971" y="994505"/>
                        <a:pt x="163640" y="1000887"/>
                        <a:pt x="178022" y="1000887"/>
                      </a:cubicBezTo>
                      <a:lnTo>
                        <a:pt x="949357" y="1000887"/>
                      </a:lnTo>
                      <a:cubicBezTo>
                        <a:pt x="963740" y="1000887"/>
                        <a:pt x="976313" y="994600"/>
                        <a:pt x="985361" y="985552"/>
                      </a:cubicBezTo>
                      <a:lnTo>
                        <a:pt x="985361" y="985552"/>
                      </a:lnTo>
                      <a:cubicBezTo>
                        <a:pt x="994315" y="976598"/>
                        <a:pt x="1000601" y="963930"/>
                        <a:pt x="1000601" y="949547"/>
                      </a:cubicBezTo>
                      <a:lnTo>
                        <a:pt x="1000601" y="178213"/>
                      </a:lnTo>
                      <a:cubicBezTo>
                        <a:pt x="1000601" y="164782"/>
                        <a:pt x="994315" y="151257"/>
                        <a:pt x="985361" y="142208"/>
                      </a:cubicBezTo>
                      <a:cubicBezTo>
                        <a:pt x="976408" y="133255"/>
                        <a:pt x="963835" y="127825"/>
                        <a:pt x="949357" y="127825"/>
                      </a:cubicBezTo>
                      <a:lnTo>
                        <a:pt x="949357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56C10458-6A39-2842-95F5-B92E794AEE26}"/>
                    </a:ext>
                  </a:extLst>
                </p:cNvPr>
                <p:cNvSpPr/>
                <p:nvPr/>
              </p:nvSpPr>
              <p:spPr>
                <a:xfrm>
                  <a:off x="10889043" y="17630103"/>
                  <a:ext cx="1126331" cy="1127283"/>
                </a:xfrm>
                <a:custGeom>
                  <a:avLst/>
                  <a:gdLst>
                    <a:gd name="connsiteX0" fmla="*/ 177927 w 1126331"/>
                    <a:gd name="connsiteY0" fmla="*/ 95 h 1127283"/>
                    <a:gd name="connsiteX1" fmla="*/ 949262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9262 w 1126331"/>
                    <a:gd name="connsiteY7" fmla="*/ 1127284 h 1127283"/>
                    <a:gd name="connsiteX8" fmla="*/ 177927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927 w 1126331"/>
                    <a:gd name="connsiteY15" fmla="*/ 0 h 1127283"/>
                    <a:gd name="connsiteX16" fmla="*/ 177927 w 1126331"/>
                    <a:gd name="connsiteY16" fmla="*/ 0 h 1127283"/>
                    <a:gd name="connsiteX17" fmla="*/ 949262 w 1126331"/>
                    <a:gd name="connsiteY17" fmla="*/ 127825 h 1127283"/>
                    <a:gd name="connsiteX18" fmla="*/ 177927 w 1126331"/>
                    <a:gd name="connsiteY18" fmla="*/ 127825 h 1127283"/>
                    <a:gd name="connsiteX19" fmla="*/ 143732 w 1126331"/>
                    <a:gd name="connsiteY19" fmla="*/ 140398 h 1127283"/>
                    <a:gd name="connsiteX20" fmla="*/ 141923 w 1126331"/>
                    <a:gd name="connsiteY20" fmla="*/ 142208 h 1127283"/>
                    <a:gd name="connsiteX21" fmla="*/ 126683 w 1126331"/>
                    <a:gd name="connsiteY21" fmla="*/ 178213 h 1127283"/>
                    <a:gd name="connsiteX22" fmla="*/ 126683 w 1126331"/>
                    <a:gd name="connsiteY22" fmla="*/ 949547 h 1127283"/>
                    <a:gd name="connsiteX23" fmla="*/ 141923 w 1126331"/>
                    <a:gd name="connsiteY23" fmla="*/ 985552 h 1127283"/>
                    <a:gd name="connsiteX24" fmla="*/ 141923 w 1126331"/>
                    <a:gd name="connsiteY24" fmla="*/ 985552 h 1127283"/>
                    <a:gd name="connsiteX25" fmla="*/ 177832 w 1126331"/>
                    <a:gd name="connsiteY25" fmla="*/ 1000887 h 1127283"/>
                    <a:gd name="connsiteX26" fmla="*/ 949166 w 1126331"/>
                    <a:gd name="connsiteY26" fmla="*/ 1000887 h 1127283"/>
                    <a:gd name="connsiteX27" fmla="*/ 985171 w 1126331"/>
                    <a:gd name="connsiteY27" fmla="*/ 985552 h 1127283"/>
                    <a:gd name="connsiteX28" fmla="*/ 985171 w 1126331"/>
                    <a:gd name="connsiteY28" fmla="*/ 985552 h 1127283"/>
                    <a:gd name="connsiteX29" fmla="*/ 999554 w 1126331"/>
                    <a:gd name="connsiteY29" fmla="*/ 949547 h 1127283"/>
                    <a:gd name="connsiteX30" fmla="*/ 999554 w 1126331"/>
                    <a:gd name="connsiteY30" fmla="*/ 178213 h 1127283"/>
                    <a:gd name="connsiteX31" fmla="*/ 985171 w 1126331"/>
                    <a:gd name="connsiteY31" fmla="*/ 142208 h 1127283"/>
                    <a:gd name="connsiteX32" fmla="*/ 949166 w 1126331"/>
                    <a:gd name="connsiteY32" fmla="*/ 127825 h 1127283"/>
                    <a:gd name="connsiteX33" fmla="*/ 949166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927" y="95"/>
                      </a:moveTo>
                      <a:lnTo>
                        <a:pt x="949262" y="95"/>
                      </a:lnTo>
                      <a:cubicBezTo>
                        <a:pt x="997839" y="95"/>
                        <a:pt x="1042797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2797" y="1107567"/>
                        <a:pt x="997839" y="1127284"/>
                        <a:pt x="949262" y="1127284"/>
                      </a:cubicBezTo>
                      <a:lnTo>
                        <a:pt x="177927" y="1127284"/>
                      </a:lnTo>
                      <a:cubicBezTo>
                        <a:pt x="129350" y="1127284"/>
                        <a:pt x="84392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3912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1159" y="0"/>
                        <a:pt x="177927" y="0"/>
                      </a:cubicBezTo>
                      <a:lnTo>
                        <a:pt x="177927" y="0"/>
                      </a:lnTo>
                      <a:close/>
                      <a:moveTo>
                        <a:pt x="949262" y="127825"/>
                      </a:moveTo>
                      <a:lnTo>
                        <a:pt x="177927" y="127825"/>
                      </a:lnTo>
                      <a:cubicBezTo>
                        <a:pt x="164402" y="127825"/>
                        <a:pt x="152781" y="132302"/>
                        <a:pt x="143732" y="140398"/>
                      </a:cubicBezTo>
                      <a:lnTo>
                        <a:pt x="141923" y="142208"/>
                      </a:lnTo>
                      <a:cubicBezTo>
                        <a:pt x="132969" y="151162"/>
                        <a:pt x="126683" y="164687"/>
                        <a:pt x="126683" y="178213"/>
                      </a:cubicBezTo>
                      <a:lnTo>
                        <a:pt x="126683" y="949547"/>
                      </a:lnTo>
                      <a:cubicBezTo>
                        <a:pt x="126683" y="963930"/>
                        <a:pt x="132112" y="976503"/>
                        <a:pt x="141923" y="985552"/>
                      </a:cubicBezTo>
                      <a:lnTo>
                        <a:pt x="141923" y="985552"/>
                      </a:lnTo>
                      <a:cubicBezTo>
                        <a:pt x="150876" y="994505"/>
                        <a:pt x="163449" y="1000887"/>
                        <a:pt x="177832" y="1000887"/>
                      </a:cubicBezTo>
                      <a:lnTo>
                        <a:pt x="949166" y="1000887"/>
                      </a:lnTo>
                      <a:cubicBezTo>
                        <a:pt x="962597" y="1000887"/>
                        <a:pt x="975265" y="994600"/>
                        <a:pt x="985171" y="985552"/>
                      </a:cubicBezTo>
                      <a:lnTo>
                        <a:pt x="985171" y="985552"/>
                      </a:lnTo>
                      <a:cubicBezTo>
                        <a:pt x="994124" y="976598"/>
                        <a:pt x="999554" y="963930"/>
                        <a:pt x="999554" y="949547"/>
                      </a:cubicBezTo>
                      <a:lnTo>
                        <a:pt x="999554" y="178213"/>
                      </a:lnTo>
                      <a:cubicBezTo>
                        <a:pt x="999554" y="164782"/>
                        <a:pt x="994124" y="151257"/>
                        <a:pt x="985171" y="142208"/>
                      </a:cubicBezTo>
                      <a:cubicBezTo>
                        <a:pt x="975265" y="133255"/>
                        <a:pt x="962692" y="127825"/>
                        <a:pt x="949166" y="127825"/>
                      </a:cubicBezTo>
                      <a:lnTo>
                        <a:pt x="949166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E8AD0238-C1F9-4C5C-320B-158C17C9D8FB}"/>
                    </a:ext>
                  </a:extLst>
                </p:cNvPr>
                <p:cNvSpPr/>
                <p:nvPr/>
              </p:nvSpPr>
              <p:spPr>
                <a:xfrm>
                  <a:off x="12326460" y="17630103"/>
                  <a:ext cx="1126331" cy="1127283"/>
                </a:xfrm>
                <a:custGeom>
                  <a:avLst/>
                  <a:gdLst>
                    <a:gd name="connsiteX0" fmla="*/ 177070 w 1126331"/>
                    <a:gd name="connsiteY0" fmla="*/ 95 h 1127283"/>
                    <a:gd name="connsiteX1" fmla="*/ 948404 w 1126331"/>
                    <a:gd name="connsiteY1" fmla="*/ 95 h 1127283"/>
                    <a:gd name="connsiteX2" fmla="*/ 1074230 w 1126331"/>
                    <a:gd name="connsiteY2" fmla="*/ 52197 h 1127283"/>
                    <a:gd name="connsiteX3" fmla="*/ 1126331 w 1126331"/>
                    <a:gd name="connsiteY3" fmla="*/ 178022 h 1127283"/>
                    <a:gd name="connsiteX4" fmla="*/ 1126331 w 1126331"/>
                    <a:gd name="connsiteY4" fmla="*/ 949357 h 1127283"/>
                    <a:gd name="connsiteX5" fmla="*/ 1074230 w 1126331"/>
                    <a:gd name="connsiteY5" fmla="*/ 1075182 h 1127283"/>
                    <a:gd name="connsiteX6" fmla="*/ 1074230 w 1126331"/>
                    <a:gd name="connsiteY6" fmla="*/ 1075182 h 1127283"/>
                    <a:gd name="connsiteX7" fmla="*/ 948404 w 1126331"/>
                    <a:gd name="connsiteY7" fmla="*/ 1127284 h 1127283"/>
                    <a:gd name="connsiteX8" fmla="*/ 177070 w 1126331"/>
                    <a:gd name="connsiteY8" fmla="*/ 1127284 h 1127283"/>
                    <a:gd name="connsiteX9" fmla="*/ 52102 w 1126331"/>
                    <a:gd name="connsiteY9" fmla="*/ 1075182 h 1127283"/>
                    <a:gd name="connsiteX10" fmla="*/ 52102 w 1126331"/>
                    <a:gd name="connsiteY10" fmla="*/ 1074325 h 1127283"/>
                    <a:gd name="connsiteX11" fmla="*/ 0 w 1126331"/>
                    <a:gd name="connsiteY11" fmla="*/ 949357 h 1127283"/>
                    <a:gd name="connsiteX12" fmla="*/ 0 w 1126331"/>
                    <a:gd name="connsiteY12" fmla="*/ 178022 h 1127283"/>
                    <a:gd name="connsiteX13" fmla="*/ 52102 w 1126331"/>
                    <a:gd name="connsiteY13" fmla="*/ 52197 h 1127283"/>
                    <a:gd name="connsiteX14" fmla="*/ 56579 w 1126331"/>
                    <a:gd name="connsiteY14" fmla="*/ 48577 h 1127283"/>
                    <a:gd name="connsiteX15" fmla="*/ 177070 w 1126331"/>
                    <a:gd name="connsiteY15" fmla="*/ 0 h 1127283"/>
                    <a:gd name="connsiteX16" fmla="*/ 177070 w 1126331"/>
                    <a:gd name="connsiteY16" fmla="*/ 0 h 1127283"/>
                    <a:gd name="connsiteX17" fmla="*/ 948404 w 1126331"/>
                    <a:gd name="connsiteY17" fmla="*/ 127825 h 1127283"/>
                    <a:gd name="connsiteX18" fmla="*/ 177070 w 1126331"/>
                    <a:gd name="connsiteY18" fmla="*/ 127825 h 1127283"/>
                    <a:gd name="connsiteX19" fmla="*/ 143828 w 1126331"/>
                    <a:gd name="connsiteY19" fmla="*/ 140398 h 1127283"/>
                    <a:gd name="connsiteX20" fmla="*/ 141161 w 1126331"/>
                    <a:gd name="connsiteY20" fmla="*/ 142208 h 1127283"/>
                    <a:gd name="connsiteX21" fmla="*/ 126778 w 1126331"/>
                    <a:gd name="connsiteY21" fmla="*/ 178213 h 1127283"/>
                    <a:gd name="connsiteX22" fmla="*/ 126778 w 1126331"/>
                    <a:gd name="connsiteY22" fmla="*/ 949547 h 1127283"/>
                    <a:gd name="connsiteX23" fmla="*/ 141161 w 1126331"/>
                    <a:gd name="connsiteY23" fmla="*/ 985552 h 1127283"/>
                    <a:gd name="connsiteX24" fmla="*/ 141161 w 1126331"/>
                    <a:gd name="connsiteY24" fmla="*/ 985552 h 1127283"/>
                    <a:gd name="connsiteX25" fmla="*/ 177165 w 1126331"/>
                    <a:gd name="connsiteY25" fmla="*/ 1000887 h 1127283"/>
                    <a:gd name="connsiteX26" fmla="*/ 948500 w 1126331"/>
                    <a:gd name="connsiteY26" fmla="*/ 1000887 h 1127283"/>
                    <a:gd name="connsiteX27" fmla="*/ 984409 w 1126331"/>
                    <a:gd name="connsiteY27" fmla="*/ 985552 h 1127283"/>
                    <a:gd name="connsiteX28" fmla="*/ 985266 w 1126331"/>
                    <a:gd name="connsiteY28" fmla="*/ 985552 h 1127283"/>
                    <a:gd name="connsiteX29" fmla="*/ 999649 w 1126331"/>
                    <a:gd name="connsiteY29" fmla="*/ 949547 h 1127283"/>
                    <a:gd name="connsiteX30" fmla="*/ 999649 w 1126331"/>
                    <a:gd name="connsiteY30" fmla="*/ 178213 h 1127283"/>
                    <a:gd name="connsiteX31" fmla="*/ 984409 w 1126331"/>
                    <a:gd name="connsiteY31" fmla="*/ 142208 h 1127283"/>
                    <a:gd name="connsiteX32" fmla="*/ 948500 w 1126331"/>
                    <a:gd name="connsiteY32" fmla="*/ 127825 h 1127283"/>
                    <a:gd name="connsiteX33" fmla="*/ 948500 w 1126331"/>
                    <a:gd name="connsiteY33" fmla="*/ 127825 h 11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26331" h="1127283">
                      <a:moveTo>
                        <a:pt x="177070" y="95"/>
                      </a:moveTo>
                      <a:lnTo>
                        <a:pt x="948404" y="95"/>
                      </a:lnTo>
                      <a:cubicBezTo>
                        <a:pt x="997839" y="95"/>
                        <a:pt x="1041845" y="20764"/>
                        <a:pt x="1074230" y="52197"/>
                      </a:cubicBezTo>
                      <a:cubicBezTo>
                        <a:pt x="1106614" y="84582"/>
                        <a:pt x="1126331" y="129540"/>
                        <a:pt x="1126331" y="178022"/>
                      </a:cubicBezTo>
                      <a:lnTo>
                        <a:pt x="1126331" y="949357"/>
                      </a:lnTo>
                      <a:cubicBezTo>
                        <a:pt x="1126331" y="997934"/>
                        <a:pt x="1106519" y="1042892"/>
                        <a:pt x="1074230" y="1075182"/>
                      </a:cubicBezTo>
                      <a:lnTo>
                        <a:pt x="1074230" y="1075182"/>
                      </a:lnTo>
                      <a:cubicBezTo>
                        <a:pt x="1041845" y="1107567"/>
                        <a:pt x="997839" y="1127284"/>
                        <a:pt x="948404" y="1127284"/>
                      </a:cubicBezTo>
                      <a:lnTo>
                        <a:pt x="177070" y="1127284"/>
                      </a:lnTo>
                      <a:cubicBezTo>
                        <a:pt x="128492" y="1127284"/>
                        <a:pt x="84487" y="1107567"/>
                        <a:pt x="52102" y="1075182"/>
                      </a:cubicBezTo>
                      <a:lnTo>
                        <a:pt x="52102" y="1074325"/>
                      </a:lnTo>
                      <a:cubicBezTo>
                        <a:pt x="19717" y="1041940"/>
                        <a:pt x="0" y="997934"/>
                        <a:pt x="0" y="949357"/>
                      </a:cubicBezTo>
                      <a:lnTo>
                        <a:pt x="0" y="178022"/>
                      </a:lnTo>
                      <a:cubicBezTo>
                        <a:pt x="0" y="129445"/>
                        <a:pt x="19812" y="84487"/>
                        <a:pt x="52102" y="52197"/>
                      </a:cubicBezTo>
                      <a:cubicBezTo>
                        <a:pt x="52959" y="51340"/>
                        <a:pt x="54769" y="49530"/>
                        <a:pt x="56579" y="48577"/>
                      </a:cubicBezTo>
                      <a:cubicBezTo>
                        <a:pt x="88011" y="18859"/>
                        <a:pt x="130302" y="0"/>
                        <a:pt x="177070" y="0"/>
                      </a:cubicBezTo>
                      <a:lnTo>
                        <a:pt x="177070" y="0"/>
                      </a:lnTo>
                      <a:close/>
                      <a:moveTo>
                        <a:pt x="948404" y="127825"/>
                      </a:moveTo>
                      <a:lnTo>
                        <a:pt x="177070" y="127825"/>
                      </a:lnTo>
                      <a:cubicBezTo>
                        <a:pt x="164497" y="127825"/>
                        <a:pt x="152781" y="132302"/>
                        <a:pt x="143828" y="140398"/>
                      </a:cubicBezTo>
                      <a:lnTo>
                        <a:pt x="141161" y="142208"/>
                      </a:lnTo>
                      <a:cubicBezTo>
                        <a:pt x="132207" y="151162"/>
                        <a:pt x="126778" y="164687"/>
                        <a:pt x="126778" y="178213"/>
                      </a:cubicBezTo>
                      <a:lnTo>
                        <a:pt x="126778" y="949547"/>
                      </a:lnTo>
                      <a:cubicBezTo>
                        <a:pt x="126778" y="963930"/>
                        <a:pt x="132207" y="976503"/>
                        <a:pt x="141161" y="985552"/>
                      </a:cubicBezTo>
                      <a:lnTo>
                        <a:pt x="141161" y="985552"/>
                      </a:lnTo>
                      <a:cubicBezTo>
                        <a:pt x="151067" y="994505"/>
                        <a:pt x="163639" y="1000887"/>
                        <a:pt x="177165" y="1000887"/>
                      </a:cubicBezTo>
                      <a:lnTo>
                        <a:pt x="948500" y="1000887"/>
                      </a:lnTo>
                      <a:cubicBezTo>
                        <a:pt x="962882" y="1000887"/>
                        <a:pt x="975455" y="994600"/>
                        <a:pt x="984409" y="985552"/>
                      </a:cubicBezTo>
                      <a:lnTo>
                        <a:pt x="985266" y="985552"/>
                      </a:lnTo>
                      <a:cubicBezTo>
                        <a:pt x="994220" y="976598"/>
                        <a:pt x="999649" y="963930"/>
                        <a:pt x="999649" y="949547"/>
                      </a:cubicBezTo>
                      <a:lnTo>
                        <a:pt x="999649" y="178213"/>
                      </a:lnTo>
                      <a:cubicBezTo>
                        <a:pt x="999649" y="164782"/>
                        <a:pt x="994220" y="151257"/>
                        <a:pt x="984409" y="142208"/>
                      </a:cubicBezTo>
                      <a:cubicBezTo>
                        <a:pt x="975455" y="133255"/>
                        <a:pt x="962787" y="127825"/>
                        <a:pt x="948500" y="127825"/>
                      </a:cubicBezTo>
                      <a:lnTo>
                        <a:pt x="948500" y="127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8C099E9-E80D-4CC0-298F-1A8E53C83946}"/>
                    </a:ext>
                  </a:extLst>
                </p:cNvPr>
                <p:cNvSpPr/>
                <p:nvPr/>
              </p:nvSpPr>
              <p:spPr>
                <a:xfrm>
                  <a:off x="9951306" y="17116038"/>
                  <a:ext cx="3001613" cy="641889"/>
                </a:xfrm>
                <a:custGeom>
                  <a:avLst/>
                  <a:gdLst>
                    <a:gd name="connsiteX0" fmla="*/ 127635 w 3001613"/>
                    <a:gd name="connsiteY0" fmla="*/ 578072 h 641889"/>
                    <a:gd name="connsiteX1" fmla="*/ 63818 w 3001613"/>
                    <a:gd name="connsiteY1" fmla="*/ 641890 h 641889"/>
                    <a:gd name="connsiteX2" fmla="*/ 0 w 3001613"/>
                    <a:gd name="connsiteY2" fmla="*/ 578072 h 641889"/>
                    <a:gd name="connsiteX3" fmla="*/ 0 w 3001613"/>
                    <a:gd name="connsiteY3" fmla="*/ 247269 h 641889"/>
                    <a:gd name="connsiteX4" fmla="*/ 72771 w 3001613"/>
                    <a:gd name="connsiteY4" fmla="*/ 72866 h 641889"/>
                    <a:gd name="connsiteX5" fmla="*/ 248031 w 3001613"/>
                    <a:gd name="connsiteY5" fmla="*/ 0 h 641889"/>
                    <a:gd name="connsiteX6" fmla="*/ 2753582 w 3001613"/>
                    <a:gd name="connsiteY6" fmla="*/ 0 h 641889"/>
                    <a:gd name="connsiteX7" fmla="*/ 2928842 w 3001613"/>
                    <a:gd name="connsiteY7" fmla="*/ 72866 h 641889"/>
                    <a:gd name="connsiteX8" fmla="*/ 2928842 w 3001613"/>
                    <a:gd name="connsiteY8" fmla="*/ 72866 h 641889"/>
                    <a:gd name="connsiteX9" fmla="*/ 3001613 w 3001613"/>
                    <a:gd name="connsiteY9" fmla="*/ 247269 h 641889"/>
                    <a:gd name="connsiteX10" fmla="*/ 3001613 w 3001613"/>
                    <a:gd name="connsiteY10" fmla="*/ 578072 h 641889"/>
                    <a:gd name="connsiteX11" fmla="*/ 2937796 w 3001613"/>
                    <a:gd name="connsiteY11" fmla="*/ 641890 h 641889"/>
                    <a:gd name="connsiteX12" fmla="*/ 2874836 w 3001613"/>
                    <a:gd name="connsiteY12" fmla="*/ 578072 h 641889"/>
                    <a:gd name="connsiteX13" fmla="*/ 2874836 w 3001613"/>
                    <a:gd name="connsiteY13" fmla="*/ 247269 h 641889"/>
                    <a:gd name="connsiteX14" fmla="*/ 2838926 w 3001613"/>
                    <a:gd name="connsiteY14" fmla="*/ 161830 h 641889"/>
                    <a:gd name="connsiteX15" fmla="*/ 2753582 w 3001613"/>
                    <a:gd name="connsiteY15" fmla="*/ 126778 h 641889"/>
                    <a:gd name="connsiteX16" fmla="*/ 248126 w 3001613"/>
                    <a:gd name="connsiteY16" fmla="*/ 126778 h 641889"/>
                    <a:gd name="connsiteX17" fmla="*/ 162687 w 3001613"/>
                    <a:gd name="connsiteY17" fmla="*/ 161830 h 641889"/>
                    <a:gd name="connsiteX18" fmla="*/ 127635 w 3001613"/>
                    <a:gd name="connsiteY18" fmla="*/ 247269 h 641889"/>
                    <a:gd name="connsiteX19" fmla="*/ 127635 w 3001613"/>
                    <a:gd name="connsiteY19" fmla="*/ 578072 h 64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01613" h="641889">
                      <a:moveTo>
                        <a:pt x="127635" y="578072"/>
                      </a:moveTo>
                      <a:cubicBezTo>
                        <a:pt x="127635" y="613124"/>
                        <a:pt x="98870" y="641890"/>
                        <a:pt x="63818" y="641890"/>
                      </a:cubicBezTo>
                      <a:cubicBezTo>
                        <a:pt x="28766" y="641890"/>
                        <a:pt x="0" y="613124"/>
                        <a:pt x="0" y="578072"/>
                      </a:cubicBezTo>
                      <a:lnTo>
                        <a:pt x="0" y="247269"/>
                      </a:lnTo>
                      <a:cubicBezTo>
                        <a:pt x="0" y="179832"/>
                        <a:pt x="27813" y="117824"/>
                        <a:pt x="72771" y="72866"/>
                      </a:cubicBezTo>
                      <a:cubicBezTo>
                        <a:pt x="117729" y="27908"/>
                        <a:pt x="179737" y="0"/>
                        <a:pt x="248031" y="0"/>
                      </a:cubicBezTo>
                      <a:lnTo>
                        <a:pt x="2753582" y="0"/>
                      </a:lnTo>
                      <a:cubicBezTo>
                        <a:pt x="2821877" y="0"/>
                        <a:pt x="2883884" y="27908"/>
                        <a:pt x="2928842" y="72866"/>
                      </a:cubicBezTo>
                      <a:lnTo>
                        <a:pt x="2928842" y="72866"/>
                      </a:lnTo>
                      <a:cubicBezTo>
                        <a:pt x="2973800" y="117824"/>
                        <a:pt x="3001613" y="179832"/>
                        <a:pt x="3001613" y="247269"/>
                      </a:cubicBezTo>
                      <a:lnTo>
                        <a:pt x="3001613" y="578072"/>
                      </a:lnTo>
                      <a:cubicBezTo>
                        <a:pt x="3001613" y="613124"/>
                        <a:pt x="2972848" y="641890"/>
                        <a:pt x="2937796" y="641890"/>
                      </a:cubicBezTo>
                      <a:cubicBezTo>
                        <a:pt x="2902744" y="641890"/>
                        <a:pt x="2874836" y="613124"/>
                        <a:pt x="2874836" y="578072"/>
                      </a:cubicBezTo>
                      <a:lnTo>
                        <a:pt x="2874836" y="247269"/>
                      </a:lnTo>
                      <a:cubicBezTo>
                        <a:pt x="2874836" y="214027"/>
                        <a:pt x="2861406" y="184309"/>
                        <a:pt x="2838926" y="161830"/>
                      </a:cubicBezTo>
                      <a:cubicBezTo>
                        <a:pt x="2817400" y="140303"/>
                        <a:pt x="2786825" y="126778"/>
                        <a:pt x="2753582" y="126778"/>
                      </a:cubicBezTo>
                      <a:lnTo>
                        <a:pt x="248126" y="126778"/>
                      </a:lnTo>
                      <a:cubicBezTo>
                        <a:pt x="214884" y="126778"/>
                        <a:pt x="184309" y="140303"/>
                        <a:pt x="162687" y="161830"/>
                      </a:cubicBezTo>
                      <a:cubicBezTo>
                        <a:pt x="141161" y="184309"/>
                        <a:pt x="127635" y="214027"/>
                        <a:pt x="127635" y="247269"/>
                      </a:cubicBezTo>
                      <a:lnTo>
                        <a:pt x="127635" y="5780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84E0218-E29F-A8D9-592C-E030C5299830}"/>
                    </a:ext>
                  </a:extLst>
                </p:cNvPr>
                <p:cNvSpPr/>
                <p:nvPr/>
              </p:nvSpPr>
              <p:spPr>
                <a:xfrm>
                  <a:off x="11388819" y="16900297"/>
                  <a:ext cx="126777" cy="857630"/>
                </a:xfrm>
                <a:custGeom>
                  <a:avLst/>
                  <a:gdLst>
                    <a:gd name="connsiteX0" fmla="*/ 0 w 126777"/>
                    <a:gd name="connsiteY0" fmla="*/ 63817 h 857630"/>
                    <a:gd name="connsiteX1" fmla="*/ 63818 w 126777"/>
                    <a:gd name="connsiteY1" fmla="*/ 0 h 857630"/>
                    <a:gd name="connsiteX2" fmla="*/ 126778 w 126777"/>
                    <a:gd name="connsiteY2" fmla="*/ 63817 h 857630"/>
                    <a:gd name="connsiteX3" fmla="*/ 126778 w 126777"/>
                    <a:gd name="connsiteY3" fmla="*/ 793814 h 857630"/>
                    <a:gd name="connsiteX4" fmla="*/ 63818 w 126777"/>
                    <a:gd name="connsiteY4" fmla="*/ 857631 h 857630"/>
                    <a:gd name="connsiteX5" fmla="*/ 0 w 126777"/>
                    <a:gd name="connsiteY5" fmla="*/ 793814 h 857630"/>
                    <a:gd name="connsiteX6" fmla="*/ 0 w 126777"/>
                    <a:gd name="connsiteY6" fmla="*/ 63817 h 85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777" h="857630">
                      <a:moveTo>
                        <a:pt x="0" y="63817"/>
                      </a:moveTo>
                      <a:cubicBezTo>
                        <a:pt x="0" y="28766"/>
                        <a:pt x="28766" y="0"/>
                        <a:pt x="63818" y="0"/>
                      </a:cubicBezTo>
                      <a:cubicBezTo>
                        <a:pt x="98870" y="0"/>
                        <a:pt x="126778" y="28766"/>
                        <a:pt x="126778" y="63817"/>
                      </a:cubicBezTo>
                      <a:lnTo>
                        <a:pt x="126778" y="793814"/>
                      </a:lnTo>
                      <a:cubicBezTo>
                        <a:pt x="126778" y="828866"/>
                        <a:pt x="98965" y="857631"/>
                        <a:pt x="63818" y="857631"/>
                      </a:cubicBezTo>
                      <a:cubicBezTo>
                        <a:pt x="28670" y="857631"/>
                        <a:pt x="0" y="828866"/>
                        <a:pt x="0" y="793814"/>
                      </a:cubicBezTo>
                      <a:lnTo>
                        <a:pt x="0" y="63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7CFFAD6-5247-E42D-047D-8BF0B896FE64}"/>
                    </a:ext>
                  </a:extLst>
                </p:cNvPr>
                <p:cNvSpPr/>
                <p:nvPr/>
              </p:nvSpPr>
              <p:spPr>
                <a:xfrm>
                  <a:off x="9683001" y="18121607"/>
                  <a:ext cx="310867" cy="347729"/>
                </a:xfrm>
                <a:custGeom>
                  <a:avLst/>
                  <a:gdLst>
                    <a:gd name="connsiteX0" fmla="*/ 14750 w 310867"/>
                    <a:gd name="connsiteY0" fmla="*/ 103713 h 347729"/>
                    <a:gd name="connsiteX1" fmla="*/ 22846 w 310867"/>
                    <a:gd name="connsiteY1" fmla="*/ 14750 h 347729"/>
                    <a:gd name="connsiteX2" fmla="*/ 111809 w 310867"/>
                    <a:gd name="connsiteY2" fmla="*/ 22846 h 347729"/>
                    <a:gd name="connsiteX3" fmla="*/ 296118 w 310867"/>
                    <a:gd name="connsiteY3" fmla="*/ 244017 h 347729"/>
                    <a:gd name="connsiteX4" fmla="*/ 288022 w 310867"/>
                    <a:gd name="connsiteY4" fmla="*/ 332980 h 347729"/>
                    <a:gd name="connsiteX5" fmla="*/ 199058 w 310867"/>
                    <a:gd name="connsiteY5" fmla="*/ 324884 h 347729"/>
                    <a:gd name="connsiteX6" fmla="*/ 14750 w 310867"/>
                    <a:gd name="connsiteY6" fmla="*/ 103713 h 3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0867" h="347729">
                      <a:moveTo>
                        <a:pt x="14750" y="103713"/>
                      </a:moveTo>
                      <a:cubicBezTo>
                        <a:pt x="-7729" y="76758"/>
                        <a:pt x="-4110" y="36276"/>
                        <a:pt x="22846" y="14750"/>
                      </a:cubicBezTo>
                      <a:cubicBezTo>
                        <a:pt x="49802" y="-7729"/>
                        <a:pt x="89330" y="-4110"/>
                        <a:pt x="111809" y="22846"/>
                      </a:cubicBezTo>
                      <a:lnTo>
                        <a:pt x="296118" y="244017"/>
                      </a:lnTo>
                      <a:cubicBezTo>
                        <a:pt x="318597" y="270972"/>
                        <a:pt x="314978" y="310501"/>
                        <a:pt x="288022" y="332980"/>
                      </a:cubicBezTo>
                      <a:cubicBezTo>
                        <a:pt x="261066" y="355459"/>
                        <a:pt x="221537" y="351839"/>
                        <a:pt x="199058" y="324884"/>
                      </a:cubicBezTo>
                      <a:lnTo>
                        <a:pt x="14750" y="1037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05568D85-A0C7-45E1-1EF4-847163A0E018}"/>
                    </a:ext>
                  </a:extLst>
                </p:cNvPr>
                <p:cNvSpPr/>
                <p:nvPr/>
              </p:nvSpPr>
              <p:spPr>
                <a:xfrm>
                  <a:off x="9867405" y="17918439"/>
                  <a:ext cx="479841" cy="550897"/>
                </a:xfrm>
                <a:custGeom>
                  <a:avLst/>
                  <a:gdLst>
                    <a:gd name="connsiteX0" fmla="*/ 367937 w 479841"/>
                    <a:gd name="connsiteY0" fmla="*/ 22846 h 550897"/>
                    <a:gd name="connsiteX1" fmla="*/ 456995 w 479841"/>
                    <a:gd name="connsiteY1" fmla="*/ 14750 h 550897"/>
                    <a:gd name="connsiteX2" fmla="*/ 465092 w 479841"/>
                    <a:gd name="connsiteY2" fmla="*/ 103713 h 550897"/>
                    <a:gd name="connsiteX3" fmla="*/ 111809 w 479841"/>
                    <a:gd name="connsiteY3" fmla="*/ 528052 h 550897"/>
                    <a:gd name="connsiteX4" fmla="*/ 22846 w 479841"/>
                    <a:gd name="connsiteY4" fmla="*/ 536148 h 550897"/>
                    <a:gd name="connsiteX5" fmla="*/ 14750 w 479841"/>
                    <a:gd name="connsiteY5" fmla="*/ 447185 h 550897"/>
                    <a:gd name="connsiteX6" fmla="*/ 368032 w 479841"/>
                    <a:gd name="connsiteY6" fmla="*/ 22846 h 5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841" h="550897">
                      <a:moveTo>
                        <a:pt x="367937" y="22846"/>
                      </a:moveTo>
                      <a:cubicBezTo>
                        <a:pt x="390416" y="-4110"/>
                        <a:pt x="429944" y="-7729"/>
                        <a:pt x="456995" y="14750"/>
                      </a:cubicBezTo>
                      <a:cubicBezTo>
                        <a:pt x="483951" y="37229"/>
                        <a:pt x="487571" y="76757"/>
                        <a:pt x="465092" y="103713"/>
                      </a:cubicBezTo>
                      <a:lnTo>
                        <a:pt x="111809" y="528052"/>
                      </a:lnTo>
                      <a:cubicBezTo>
                        <a:pt x="89330" y="555008"/>
                        <a:pt x="49802" y="558627"/>
                        <a:pt x="22846" y="536148"/>
                      </a:cubicBezTo>
                      <a:cubicBezTo>
                        <a:pt x="-4110" y="513669"/>
                        <a:pt x="-7729" y="474140"/>
                        <a:pt x="14750" y="447185"/>
                      </a:cubicBezTo>
                      <a:lnTo>
                        <a:pt x="368032" y="228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CC359C86-E599-0664-D0F0-0BC853380C0F}"/>
                    </a:ext>
                  </a:extLst>
                </p:cNvPr>
                <p:cNvSpPr/>
                <p:nvPr/>
              </p:nvSpPr>
              <p:spPr>
                <a:xfrm>
                  <a:off x="11191628" y="17933188"/>
                  <a:ext cx="521708" cy="521398"/>
                </a:xfrm>
                <a:custGeom>
                  <a:avLst/>
                  <a:gdLst>
                    <a:gd name="connsiteX0" fmla="*/ 108133 w 521708"/>
                    <a:gd name="connsiteY0" fmla="*/ 502539 h 521398"/>
                    <a:gd name="connsiteX1" fmla="*/ 18217 w 521708"/>
                    <a:gd name="connsiteY1" fmla="*/ 502539 h 521398"/>
                    <a:gd name="connsiteX2" fmla="*/ 18217 w 521708"/>
                    <a:gd name="connsiteY2" fmla="*/ 413480 h 521398"/>
                    <a:gd name="connsiteX3" fmla="*/ 412933 w 521708"/>
                    <a:gd name="connsiteY3" fmla="*/ 18859 h 521398"/>
                    <a:gd name="connsiteX4" fmla="*/ 502849 w 521708"/>
                    <a:gd name="connsiteY4" fmla="*/ 18859 h 521398"/>
                    <a:gd name="connsiteX5" fmla="*/ 502849 w 521708"/>
                    <a:gd name="connsiteY5" fmla="*/ 107823 h 521398"/>
                    <a:gd name="connsiteX6" fmla="*/ 108228 w 521708"/>
                    <a:gd name="connsiteY6" fmla="*/ 502539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708" h="521398">
                      <a:moveTo>
                        <a:pt x="108133" y="502539"/>
                      </a:moveTo>
                      <a:cubicBezTo>
                        <a:pt x="83844" y="527685"/>
                        <a:pt x="43363" y="527685"/>
                        <a:pt x="18217" y="502539"/>
                      </a:cubicBezTo>
                      <a:cubicBezTo>
                        <a:pt x="-6072" y="478250"/>
                        <a:pt x="-6072" y="437769"/>
                        <a:pt x="18217" y="413480"/>
                      </a:cubicBezTo>
                      <a:lnTo>
                        <a:pt x="412933" y="18859"/>
                      </a:lnTo>
                      <a:cubicBezTo>
                        <a:pt x="438079" y="-6286"/>
                        <a:pt x="478560" y="-6286"/>
                        <a:pt x="502849" y="18859"/>
                      </a:cubicBezTo>
                      <a:cubicBezTo>
                        <a:pt x="527995" y="43148"/>
                        <a:pt x="527995" y="83629"/>
                        <a:pt x="502849" y="107823"/>
                      </a:cubicBezTo>
                      <a:lnTo>
                        <a:pt x="108228" y="5025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6C0489F2-49E4-06EE-DBF7-67B91798CEF8}"/>
                    </a:ext>
                  </a:extLst>
                </p:cNvPr>
                <p:cNvSpPr/>
                <p:nvPr/>
              </p:nvSpPr>
              <p:spPr>
                <a:xfrm>
                  <a:off x="11191628" y="17933283"/>
                  <a:ext cx="521612" cy="521398"/>
                </a:xfrm>
                <a:custGeom>
                  <a:avLst/>
                  <a:gdLst>
                    <a:gd name="connsiteX0" fmla="*/ 18217 w 521612"/>
                    <a:gd name="connsiteY0" fmla="*/ 107823 h 521398"/>
                    <a:gd name="connsiteX1" fmla="*/ 18217 w 521612"/>
                    <a:gd name="connsiteY1" fmla="*/ 18860 h 521398"/>
                    <a:gd name="connsiteX2" fmla="*/ 108133 w 521612"/>
                    <a:gd name="connsiteY2" fmla="*/ 18860 h 521398"/>
                    <a:gd name="connsiteX3" fmla="*/ 502753 w 521612"/>
                    <a:gd name="connsiteY3" fmla="*/ 413480 h 521398"/>
                    <a:gd name="connsiteX4" fmla="*/ 502753 w 521612"/>
                    <a:gd name="connsiteY4" fmla="*/ 502539 h 521398"/>
                    <a:gd name="connsiteX5" fmla="*/ 412837 w 521612"/>
                    <a:gd name="connsiteY5" fmla="*/ 502539 h 521398"/>
                    <a:gd name="connsiteX6" fmla="*/ 18121 w 521612"/>
                    <a:gd name="connsiteY6" fmla="*/ 107823 h 52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612" h="521398">
                      <a:moveTo>
                        <a:pt x="18217" y="107823"/>
                      </a:moveTo>
                      <a:cubicBezTo>
                        <a:pt x="-6072" y="83534"/>
                        <a:pt x="-6072" y="43053"/>
                        <a:pt x="18217" y="18860"/>
                      </a:cubicBezTo>
                      <a:cubicBezTo>
                        <a:pt x="43363" y="-6287"/>
                        <a:pt x="83844" y="-6287"/>
                        <a:pt x="108133" y="18860"/>
                      </a:cubicBezTo>
                      <a:lnTo>
                        <a:pt x="502753" y="413480"/>
                      </a:lnTo>
                      <a:cubicBezTo>
                        <a:pt x="527899" y="437769"/>
                        <a:pt x="527899" y="478250"/>
                        <a:pt x="502753" y="502539"/>
                      </a:cubicBezTo>
                      <a:cubicBezTo>
                        <a:pt x="478465" y="527685"/>
                        <a:pt x="438079" y="527685"/>
                        <a:pt x="412837" y="502539"/>
                      </a:cubicBezTo>
                      <a:lnTo>
                        <a:pt x="18121" y="1078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3088203-54FB-A4C3-F156-1D4BE930143E}"/>
                </a:ext>
              </a:extLst>
            </p:cNvPr>
            <p:cNvSpPr/>
            <p:nvPr/>
          </p:nvSpPr>
          <p:spPr>
            <a:xfrm>
              <a:off x="8813852" y="19906630"/>
              <a:ext cx="240423" cy="246191"/>
            </a:xfrm>
            <a:custGeom>
              <a:avLst/>
              <a:gdLst>
                <a:gd name="connsiteX0" fmla="*/ 18217 w 521612"/>
                <a:gd name="connsiteY0" fmla="*/ 107823 h 521398"/>
                <a:gd name="connsiteX1" fmla="*/ 18217 w 521612"/>
                <a:gd name="connsiteY1" fmla="*/ 18860 h 521398"/>
                <a:gd name="connsiteX2" fmla="*/ 108133 w 521612"/>
                <a:gd name="connsiteY2" fmla="*/ 18860 h 521398"/>
                <a:gd name="connsiteX3" fmla="*/ 502753 w 521612"/>
                <a:gd name="connsiteY3" fmla="*/ 413480 h 521398"/>
                <a:gd name="connsiteX4" fmla="*/ 502753 w 521612"/>
                <a:gd name="connsiteY4" fmla="*/ 502539 h 521398"/>
                <a:gd name="connsiteX5" fmla="*/ 412837 w 521612"/>
                <a:gd name="connsiteY5" fmla="*/ 502539 h 521398"/>
                <a:gd name="connsiteX6" fmla="*/ 18121 w 521612"/>
                <a:gd name="connsiteY6" fmla="*/ 107823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612" h="521398">
                  <a:moveTo>
                    <a:pt x="18217" y="107823"/>
                  </a:moveTo>
                  <a:cubicBezTo>
                    <a:pt x="-6072" y="83534"/>
                    <a:pt x="-6072" y="43053"/>
                    <a:pt x="18217" y="18860"/>
                  </a:cubicBezTo>
                  <a:cubicBezTo>
                    <a:pt x="43363" y="-6287"/>
                    <a:pt x="83844" y="-6287"/>
                    <a:pt x="108133" y="18860"/>
                  </a:cubicBezTo>
                  <a:lnTo>
                    <a:pt x="502753" y="413480"/>
                  </a:lnTo>
                  <a:cubicBezTo>
                    <a:pt x="527899" y="437769"/>
                    <a:pt x="527899" y="478250"/>
                    <a:pt x="502753" y="502539"/>
                  </a:cubicBezTo>
                  <a:cubicBezTo>
                    <a:pt x="478465" y="527685"/>
                    <a:pt x="438079" y="527685"/>
                    <a:pt x="412837" y="502539"/>
                  </a:cubicBezTo>
                  <a:lnTo>
                    <a:pt x="18121" y="107823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1219266-AFFF-BFAE-6061-A18C17B941E8}"/>
                </a:ext>
              </a:extLst>
            </p:cNvPr>
            <p:cNvSpPr/>
            <p:nvPr/>
          </p:nvSpPr>
          <p:spPr>
            <a:xfrm>
              <a:off x="8813807" y="19906630"/>
              <a:ext cx="240468" cy="246191"/>
            </a:xfrm>
            <a:custGeom>
              <a:avLst/>
              <a:gdLst>
                <a:gd name="connsiteX0" fmla="*/ 108133 w 521708"/>
                <a:gd name="connsiteY0" fmla="*/ 502539 h 521398"/>
                <a:gd name="connsiteX1" fmla="*/ 18217 w 521708"/>
                <a:gd name="connsiteY1" fmla="*/ 502539 h 521398"/>
                <a:gd name="connsiteX2" fmla="*/ 18217 w 521708"/>
                <a:gd name="connsiteY2" fmla="*/ 413480 h 521398"/>
                <a:gd name="connsiteX3" fmla="*/ 412933 w 521708"/>
                <a:gd name="connsiteY3" fmla="*/ 18859 h 521398"/>
                <a:gd name="connsiteX4" fmla="*/ 502849 w 521708"/>
                <a:gd name="connsiteY4" fmla="*/ 18859 h 521398"/>
                <a:gd name="connsiteX5" fmla="*/ 502849 w 521708"/>
                <a:gd name="connsiteY5" fmla="*/ 107823 h 521398"/>
                <a:gd name="connsiteX6" fmla="*/ 108228 w 521708"/>
                <a:gd name="connsiteY6" fmla="*/ 502539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708" h="521398">
                  <a:moveTo>
                    <a:pt x="108133" y="502539"/>
                  </a:moveTo>
                  <a:cubicBezTo>
                    <a:pt x="83844" y="527685"/>
                    <a:pt x="43363" y="527685"/>
                    <a:pt x="18217" y="502539"/>
                  </a:cubicBezTo>
                  <a:cubicBezTo>
                    <a:pt x="-6072" y="478250"/>
                    <a:pt x="-6072" y="437769"/>
                    <a:pt x="18217" y="413480"/>
                  </a:cubicBezTo>
                  <a:lnTo>
                    <a:pt x="412933" y="18859"/>
                  </a:lnTo>
                  <a:cubicBezTo>
                    <a:pt x="438079" y="-6286"/>
                    <a:pt x="478560" y="-6286"/>
                    <a:pt x="502849" y="18859"/>
                  </a:cubicBezTo>
                  <a:cubicBezTo>
                    <a:pt x="527995" y="43148"/>
                    <a:pt x="527995" y="83629"/>
                    <a:pt x="502849" y="107823"/>
                  </a:cubicBezTo>
                  <a:lnTo>
                    <a:pt x="108228" y="502539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7871EE8-94AE-3E4C-A524-442034421084}"/>
                </a:ext>
              </a:extLst>
            </p:cNvPr>
            <p:cNvGrpSpPr/>
            <p:nvPr/>
          </p:nvGrpSpPr>
          <p:grpSpPr>
            <a:xfrm>
              <a:off x="2743540" y="19155873"/>
              <a:ext cx="1626615" cy="1410260"/>
              <a:chOff x="2728493" y="18941214"/>
              <a:chExt cx="1626615" cy="1410260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699A8CF-7BCF-6752-34F5-AF13FDC284D6}"/>
                  </a:ext>
                </a:extLst>
              </p:cNvPr>
              <p:cNvSpPr/>
              <p:nvPr/>
            </p:nvSpPr>
            <p:spPr>
              <a:xfrm rot="5400000">
                <a:off x="2836671" y="18833036"/>
                <a:ext cx="1410260" cy="1626615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8" name="Graphic 147">
                <a:extLst>
                  <a:ext uri="{FF2B5EF4-FFF2-40B4-BE49-F238E27FC236}">
                    <a16:creationId xmlns:a16="http://schemas.microsoft.com/office/drawing/2014/main" id="{A8757E8F-7ECF-F452-8096-6BAB0D28C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011852" y="19169623"/>
                <a:ext cx="1066800" cy="914400"/>
              </a:xfrm>
              <a:prstGeom prst="rect">
                <a:avLst/>
              </a:prstGeom>
            </p:spPr>
          </p:pic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4A30CF3-2BD4-FCF3-CD84-BD699BE006C7}"/>
                </a:ext>
              </a:extLst>
            </p:cNvPr>
            <p:cNvGrpSpPr/>
            <p:nvPr/>
          </p:nvGrpSpPr>
          <p:grpSpPr>
            <a:xfrm>
              <a:off x="16676482" y="19148007"/>
              <a:ext cx="1889206" cy="1543123"/>
              <a:chOff x="12560396" y="17188712"/>
              <a:chExt cx="1889206" cy="154312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4B60B01-F5EF-846E-ABEE-C9FB0C6EBD71}"/>
                  </a:ext>
                </a:extLst>
              </p:cNvPr>
              <p:cNvSpPr/>
              <p:nvPr/>
            </p:nvSpPr>
            <p:spPr>
              <a:xfrm>
                <a:off x="12560396" y="17256313"/>
                <a:ext cx="1889206" cy="1475522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4" name="Graphic 163" descr="Gantt Chart with solid fill">
                <a:extLst>
                  <a:ext uri="{FF2B5EF4-FFF2-40B4-BE49-F238E27FC236}">
                    <a16:creationId xmlns:a16="http://schemas.microsoft.com/office/drawing/2014/main" id="{8637C211-CC2C-9564-5A5F-35247B78F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624398" y="17188712"/>
                <a:ext cx="1541047" cy="1541047"/>
              </a:xfrm>
              <a:prstGeom prst="rect">
                <a:avLst/>
              </a:prstGeom>
            </p:spPr>
          </p:pic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402C05A-33FF-89A7-F19D-76D58807B6F5}"/>
                </a:ext>
              </a:extLst>
            </p:cNvPr>
            <p:cNvSpPr/>
            <p:nvPr/>
          </p:nvSpPr>
          <p:spPr>
            <a:xfrm>
              <a:off x="18029604" y="19572029"/>
              <a:ext cx="143286" cy="164189"/>
            </a:xfrm>
            <a:custGeom>
              <a:avLst/>
              <a:gdLst>
                <a:gd name="connsiteX0" fmla="*/ 14750 w 310867"/>
                <a:gd name="connsiteY0" fmla="*/ 103713 h 347729"/>
                <a:gd name="connsiteX1" fmla="*/ 22846 w 310867"/>
                <a:gd name="connsiteY1" fmla="*/ 14750 h 347729"/>
                <a:gd name="connsiteX2" fmla="*/ 111809 w 310867"/>
                <a:gd name="connsiteY2" fmla="*/ 22846 h 347729"/>
                <a:gd name="connsiteX3" fmla="*/ 296118 w 310867"/>
                <a:gd name="connsiteY3" fmla="*/ 244017 h 347729"/>
                <a:gd name="connsiteX4" fmla="*/ 288022 w 310867"/>
                <a:gd name="connsiteY4" fmla="*/ 332980 h 347729"/>
                <a:gd name="connsiteX5" fmla="*/ 199058 w 310867"/>
                <a:gd name="connsiteY5" fmla="*/ 324884 h 347729"/>
                <a:gd name="connsiteX6" fmla="*/ 14750 w 310867"/>
                <a:gd name="connsiteY6" fmla="*/ 103713 h 3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67" h="347729">
                  <a:moveTo>
                    <a:pt x="14750" y="103713"/>
                  </a:moveTo>
                  <a:cubicBezTo>
                    <a:pt x="-7729" y="76758"/>
                    <a:pt x="-4110" y="36276"/>
                    <a:pt x="22846" y="14750"/>
                  </a:cubicBezTo>
                  <a:cubicBezTo>
                    <a:pt x="49802" y="-7729"/>
                    <a:pt x="89330" y="-4110"/>
                    <a:pt x="111809" y="22846"/>
                  </a:cubicBezTo>
                  <a:lnTo>
                    <a:pt x="296118" y="244017"/>
                  </a:lnTo>
                  <a:cubicBezTo>
                    <a:pt x="318597" y="270972"/>
                    <a:pt x="314978" y="310501"/>
                    <a:pt x="288022" y="332980"/>
                  </a:cubicBezTo>
                  <a:cubicBezTo>
                    <a:pt x="261066" y="355459"/>
                    <a:pt x="221537" y="351839"/>
                    <a:pt x="199058" y="324884"/>
                  </a:cubicBezTo>
                  <a:lnTo>
                    <a:pt x="14750" y="103713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F7D6E6A-C920-61FC-49B3-1CA08F15B1F9}"/>
                </a:ext>
              </a:extLst>
            </p:cNvPr>
            <p:cNvSpPr/>
            <p:nvPr/>
          </p:nvSpPr>
          <p:spPr>
            <a:xfrm>
              <a:off x="18114600" y="19476099"/>
              <a:ext cx="221170" cy="260119"/>
            </a:xfrm>
            <a:custGeom>
              <a:avLst/>
              <a:gdLst>
                <a:gd name="connsiteX0" fmla="*/ 367937 w 479841"/>
                <a:gd name="connsiteY0" fmla="*/ 22846 h 550897"/>
                <a:gd name="connsiteX1" fmla="*/ 456995 w 479841"/>
                <a:gd name="connsiteY1" fmla="*/ 14750 h 550897"/>
                <a:gd name="connsiteX2" fmla="*/ 465092 w 479841"/>
                <a:gd name="connsiteY2" fmla="*/ 103713 h 550897"/>
                <a:gd name="connsiteX3" fmla="*/ 111809 w 479841"/>
                <a:gd name="connsiteY3" fmla="*/ 528052 h 550897"/>
                <a:gd name="connsiteX4" fmla="*/ 22846 w 479841"/>
                <a:gd name="connsiteY4" fmla="*/ 536148 h 550897"/>
                <a:gd name="connsiteX5" fmla="*/ 14750 w 479841"/>
                <a:gd name="connsiteY5" fmla="*/ 447185 h 550897"/>
                <a:gd name="connsiteX6" fmla="*/ 368032 w 479841"/>
                <a:gd name="connsiteY6" fmla="*/ 22846 h 55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841" h="550897">
                  <a:moveTo>
                    <a:pt x="367937" y="22846"/>
                  </a:moveTo>
                  <a:cubicBezTo>
                    <a:pt x="390416" y="-4110"/>
                    <a:pt x="429944" y="-7729"/>
                    <a:pt x="456995" y="14750"/>
                  </a:cubicBezTo>
                  <a:cubicBezTo>
                    <a:pt x="483951" y="37229"/>
                    <a:pt x="487571" y="76757"/>
                    <a:pt x="465092" y="103713"/>
                  </a:cubicBezTo>
                  <a:lnTo>
                    <a:pt x="111809" y="528052"/>
                  </a:lnTo>
                  <a:cubicBezTo>
                    <a:pt x="89330" y="555008"/>
                    <a:pt x="49802" y="558627"/>
                    <a:pt x="22846" y="536148"/>
                  </a:cubicBezTo>
                  <a:cubicBezTo>
                    <a:pt x="-4110" y="513669"/>
                    <a:pt x="-7729" y="474140"/>
                    <a:pt x="14750" y="447185"/>
                  </a:cubicBezTo>
                  <a:lnTo>
                    <a:pt x="368032" y="22846"/>
                  </a:lnTo>
                  <a:close/>
                </a:path>
              </a:pathLst>
            </a:custGeom>
            <a:solidFill>
              <a:srgbClr val="0234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DA2065-5D7E-67DC-5675-19D1A8E980A6}"/>
              </a:ext>
            </a:extLst>
          </p:cNvPr>
          <p:cNvCxnSpPr>
            <a:cxnSpLocks/>
          </p:cNvCxnSpPr>
          <p:nvPr/>
        </p:nvCxnSpPr>
        <p:spPr>
          <a:xfrm>
            <a:off x="17849957" y="23936430"/>
            <a:ext cx="4127" cy="1272988"/>
          </a:xfrm>
          <a:prstGeom prst="line">
            <a:avLst/>
          </a:prstGeom>
          <a:ln w="38100">
            <a:solidFill>
              <a:srgbClr val="0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925F63-E51D-258D-3991-111429B0D4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1181" t="10667" r="11558" b="11034"/>
          <a:stretch/>
        </p:blipFill>
        <p:spPr>
          <a:xfrm>
            <a:off x="624344" y="15764750"/>
            <a:ext cx="20158686" cy="11491528"/>
          </a:xfrm>
          <a:prstGeom prst="rect">
            <a:avLst/>
          </a:prstGeom>
        </p:spPr>
      </p:pic>
      <p:pic>
        <p:nvPicPr>
          <p:cNvPr id="61" name="Picture 60" descr="A line of lines with arrows&#10;&#10;Description automatically generated">
            <a:extLst>
              <a:ext uri="{FF2B5EF4-FFF2-40B4-BE49-F238E27FC236}">
                <a16:creationId xmlns:a16="http://schemas.microsoft.com/office/drawing/2014/main" id="{9274E42F-BA80-AE16-4C6C-EBFA217E7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3379" r="10159" b="18247"/>
          <a:stretch/>
        </p:blipFill>
        <p:spPr>
          <a:xfrm>
            <a:off x="613371" y="5563915"/>
            <a:ext cx="20123556" cy="7924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2E8B92-CAEF-B6BB-BE9F-30A89A4FB862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983BB-856D-513D-EF53-F342DF698D09}"/>
              </a:ext>
            </a:extLst>
          </p:cNvPr>
          <p:cNvSpPr txBox="1"/>
          <p:nvPr/>
        </p:nvSpPr>
        <p:spPr>
          <a:xfrm>
            <a:off x="-2" y="1194579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Community Engagement</a:t>
            </a:r>
          </a:p>
        </p:txBody>
      </p:sp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F1BEB22D-1AE5-60B2-33DB-BB09A802A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1057" y="20014673"/>
            <a:ext cx="975559" cy="975559"/>
          </a:xfrm>
          <a:prstGeom prst="rect">
            <a:avLst/>
          </a:prstGeom>
        </p:spPr>
      </p:pic>
      <p:pic>
        <p:nvPicPr>
          <p:cNvPr id="16" name="Graphic 15" descr="Connections outline">
            <a:extLst>
              <a:ext uri="{FF2B5EF4-FFF2-40B4-BE49-F238E27FC236}">
                <a16:creationId xmlns:a16="http://schemas.microsoft.com/office/drawing/2014/main" id="{6D852321-1766-DA92-35DB-45F838D8E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0847" y="16289338"/>
            <a:ext cx="1119720" cy="1119720"/>
          </a:xfrm>
          <a:prstGeom prst="rect">
            <a:avLst/>
          </a:prstGeom>
          <a:effectLst/>
        </p:spPr>
      </p:pic>
      <p:pic>
        <p:nvPicPr>
          <p:cNvPr id="19" name="Graphic 18" descr="Cheers with solid fill">
            <a:extLst>
              <a:ext uri="{FF2B5EF4-FFF2-40B4-BE49-F238E27FC236}">
                <a16:creationId xmlns:a16="http://schemas.microsoft.com/office/drawing/2014/main" id="{89B93BC0-6702-5FB3-8062-A61B68D53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43623" y="16315116"/>
            <a:ext cx="1014138" cy="1014138"/>
          </a:xfrm>
          <a:prstGeom prst="rect">
            <a:avLst/>
          </a:prstGeom>
        </p:spPr>
      </p:pic>
      <p:pic>
        <p:nvPicPr>
          <p:cNvPr id="21" name="Graphic 20" descr="Neighborhood with solid fill">
            <a:extLst>
              <a:ext uri="{FF2B5EF4-FFF2-40B4-BE49-F238E27FC236}">
                <a16:creationId xmlns:a16="http://schemas.microsoft.com/office/drawing/2014/main" id="{93D39EB6-2A7F-A9C6-DE64-11CC5C5B8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62535" y="22150728"/>
            <a:ext cx="946180" cy="946180"/>
          </a:xfrm>
          <a:prstGeom prst="rect">
            <a:avLst/>
          </a:prstGeom>
        </p:spPr>
      </p:pic>
      <p:pic>
        <p:nvPicPr>
          <p:cNvPr id="22" name="Graphic 21" descr="Social network with solid fill">
            <a:extLst>
              <a:ext uri="{FF2B5EF4-FFF2-40B4-BE49-F238E27FC236}">
                <a16:creationId xmlns:a16="http://schemas.microsoft.com/office/drawing/2014/main" id="{BF1619F1-1C79-8444-9AEC-F6148D4F4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1819" y="25601337"/>
            <a:ext cx="1230709" cy="1230709"/>
          </a:xfrm>
          <a:prstGeom prst="rect">
            <a:avLst/>
          </a:prstGeom>
        </p:spPr>
      </p:pic>
      <p:pic>
        <p:nvPicPr>
          <p:cNvPr id="24" name="Graphic 23" descr="Online meeting with solid fill">
            <a:extLst>
              <a:ext uri="{FF2B5EF4-FFF2-40B4-BE49-F238E27FC236}">
                <a16:creationId xmlns:a16="http://schemas.microsoft.com/office/drawing/2014/main" id="{D1F358E8-7C6F-9581-D152-69709F6B3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41910" y="22057694"/>
            <a:ext cx="1039214" cy="10392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DF9F14-1D9D-4371-2C27-6E7176C41A33}"/>
              </a:ext>
            </a:extLst>
          </p:cNvPr>
          <p:cNvSpPr txBox="1">
            <a:spLocks/>
          </p:cNvSpPr>
          <p:nvPr/>
        </p:nvSpPr>
        <p:spPr>
          <a:xfrm>
            <a:off x="1147648" y="16803286"/>
            <a:ext cx="3730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travel behaviour survey</a:t>
            </a:r>
          </a:p>
          <a:p>
            <a:pPr algn="ctr"/>
            <a:endParaRPr lang="en-GB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Island resident, under-16 and businesses and mainland resident, under-16 and businesses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2FD6CC-3991-118F-0575-5016E92149B9}"/>
              </a:ext>
            </a:extLst>
          </p:cNvPr>
          <p:cNvSpPr txBox="1">
            <a:spLocks/>
          </p:cNvSpPr>
          <p:nvPr/>
        </p:nvSpPr>
        <p:spPr>
          <a:xfrm>
            <a:off x="6511915" y="18051377"/>
            <a:ext cx="2957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drop-in sessions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564925-2362-5CD1-AD02-FE386D7BFBD4}"/>
              </a:ext>
            </a:extLst>
          </p:cNvPr>
          <p:cNvSpPr txBox="1">
            <a:spLocks/>
          </p:cNvSpPr>
          <p:nvPr/>
        </p:nvSpPr>
        <p:spPr>
          <a:xfrm>
            <a:off x="11197103" y="17711244"/>
            <a:ext cx="373037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Community Stakeholder/User Group meetings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F703D3-8E31-A28F-DB16-8428422C3448}"/>
              </a:ext>
            </a:extLst>
          </p:cNvPr>
          <p:cNvSpPr txBox="1">
            <a:spLocks/>
          </p:cNvSpPr>
          <p:nvPr/>
        </p:nvSpPr>
        <p:spPr>
          <a:xfrm>
            <a:off x="16138576" y="18389715"/>
            <a:ext cx="373037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Youth engagement </a:t>
            </a:r>
          </a:p>
          <a:p>
            <a:pPr algn="ctr"/>
            <a:endParaRPr lang="en-GB" sz="24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Shetland Youth Voice, 14 January 2025 (with potential for follow-up events)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AF18EB-CA1B-0ADF-EF91-523B218A1F3A}"/>
              </a:ext>
            </a:extLst>
          </p:cNvPr>
          <p:cNvSpPr txBox="1">
            <a:spLocks/>
          </p:cNvSpPr>
          <p:nvPr/>
        </p:nvSpPr>
        <p:spPr>
          <a:xfrm>
            <a:off x="16103323" y="22908307"/>
            <a:ext cx="3894738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Council in-depth interviews</a:t>
            </a:r>
          </a:p>
          <a:p>
            <a:pPr algn="ctr"/>
            <a:endParaRPr lang="en-GB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One-to-one in-depth interviews with officers across different Council services, e.g., Ferries and Economic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D04E0-039D-89D9-3F6C-D24AB8984064}"/>
              </a:ext>
            </a:extLst>
          </p:cNvPr>
          <p:cNvSpPr txBox="1">
            <a:spLocks/>
          </p:cNvSpPr>
          <p:nvPr/>
        </p:nvSpPr>
        <p:spPr>
          <a:xfrm>
            <a:off x="11243044" y="23642203"/>
            <a:ext cx="356297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Estate agent interviews</a:t>
            </a:r>
          </a:p>
          <a:p>
            <a:pPr algn="ctr"/>
            <a:endParaRPr lang="en-GB" sz="24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One-to-one in-depth interviews with some estate agents to understand the specifics of the property market in each island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2DAF8E-FECA-A56E-9EBC-A087CAB92111}"/>
              </a:ext>
            </a:extLst>
          </p:cNvPr>
          <p:cNvSpPr txBox="1"/>
          <p:nvPr/>
        </p:nvSpPr>
        <p:spPr>
          <a:xfrm>
            <a:off x="928963" y="23601313"/>
            <a:ext cx="406510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Stakeholder and business in-depth interviews</a:t>
            </a:r>
          </a:p>
          <a:p>
            <a:pPr algn="ctr"/>
            <a:endParaRPr lang="en-GB" sz="24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rgbClr val="023459"/>
                </a:solidFill>
                <a:latin typeface="Calibri"/>
                <a:ea typeface="Calibri"/>
                <a:cs typeface="Calibri"/>
              </a:rPr>
              <a:t>One-to-one in-depth interviews with business representative groups, major businesses and organisations that deliver services to the islands</a:t>
            </a:r>
          </a:p>
          <a:p>
            <a:pPr algn="ctr"/>
            <a:endParaRPr lang="en-GB" sz="2400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0996F0-A8CC-9E77-D811-D207D0A38B50}"/>
              </a:ext>
            </a:extLst>
          </p:cNvPr>
          <p:cNvSpPr txBox="1">
            <a:spLocks/>
          </p:cNvSpPr>
          <p:nvPr/>
        </p:nvSpPr>
        <p:spPr>
          <a:xfrm>
            <a:off x="6044943" y="23096908"/>
            <a:ext cx="3891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Scottish and UK Government</a:t>
            </a:r>
          </a:p>
          <a:p>
            <a:pPr algn="ctr"/>
            <a:endParaRPr lang="en-GB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Informal liaison at present but a commitment to keep both governments informed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314C31-2CD2-CE54-5AE5-125C163337FD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6" name="Picture 2" descr="Logo: Shetland Islands Council">
              <a:extLst>
                <a:ext uri="{FF2B5EF4-FFF2-40B4-BE49-F238E27FC236}">
                  <a16:creationId xmlns:a16="http://schemas.microsoft.com/office/drawing/2014/main" id="{24A91BB6-161C-17AC-F08B-59F54DC13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5285B6-0C32-72DA-D566-5199A6150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A8442B-A9C0-CF1B-A047-9FCD1991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DACA11-16AD-9B57-19D6-A1D361C6D21E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E20E903D-3B61-2BE5-4A61-F5E2336B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D8F9C3-3340-8B9F-5F18-4AE4C39CD945}"/>
              </a:ext>
            </a:extLst>
          </p:cNvPr>
          <p:cNvSpPr/>
          <p:nvPr/>
        </p:nvSpPr>
        <p:spPr>
          <a:xfrm>
            <a:off x="1322756" y="3586022"/>
            <a:ext cx="12075645" cy="1030001"/>
          </a:xfrm>
          <a:prstGeom prst="roundRect">
            <a:avLst>
              <a:gd name="adj" fmla="val 191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u="sng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Strategy Engagement and Consultation Programme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C367E3-40C8-4AF3-C9E3-15ECCF10DA55}"/>
              </a:ext>
            </a:extLst>
          </p:cNvPr>
          <p:cNvSpPr/>
          <p:nvPr/>
        </p:nvSpPr>
        <p:spPr>
          <a:xfrm>
            <a:off x="1322756" y="14503294"/>
            <a:ext cx="12075645" cy="1030001"/>
          </a:xfrm>
          <a:prstGeom prst="roundRect">
            <a:avLst>
              <a:gd name="adj" fmla="val 191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u="sng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for Change Engagement Activities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E269D-DBEA-02B4-A5BD-E68CDCAF5787}"/>
              </a:ext>
            </a:extLst>
          </p:cNvPr>
          <p:cNvGrpSpPr/>
          <p:nvPr/>
        </p:nvGrpSpPr>
        <p:grpSpPr>
          <a:xfrm>
            <a:off x="2082096" y="5704558"/>
            <a:ext cx="18220049" cy="7450227"/>
            <a:chOff x="2082096" y="5704558"/>
            <a:chExt cx="18220049" cy="74502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DD76B5-50EA-08B6-261D-4EBB8BF0CD99}"/>
                </a:ext>
              </a:extLst>
            </p:cNvPr>
            <p:cNvSpPr txBox="1"/>
            <p:nvPr/>
          </p:nvSpPr>
          <p:spPr>
            <a:xfrm>
              <a:off x="18557761" y="5704558"/>
              <a:ext cx="1744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>
                  <a:ln w="12700">
                    <a:solidFill>
                      <a:srgbClr val="023459"/>
                    </a:solidFill>
                    <a:prstDash val="solid"/>
                  </a:ln>
                  <a:pattFill prst="dkUpDiag">
                    <a:fgClr>
                      <a:srgbClr val="023459"/>
                    </a:fgClr>
                    <a:bgClr>
                      <a:srgbClr val="BBE1FD"/>
                    </a:bgClr>
                  </a:pattFill>
                  <a:effectLst>
                    <a:outerShdw dist="38100" dir="2640000" algn="bl" rotWithShape="0">
                      <a:srgbClr val="023459"/>
                    </a:outerShdw>
                    <a:reflection stA="45000" endPos="1000" dist="50800" dir="5400000" sy="-100000" algn="bl" rotWithShape="0"/>
                  </a:effectLst>
                  <a:latin typeface="Bernard MT Condensed" panose="02050806060905020404" pitchFamily="18" charset="0"/>
                </a:rPr>
                <a:t>4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4E8235-F8BD-8F27-9311-6FE28EC87665}"/>
                </a:ext>
              </a:extLst>
            </p:cNvPr>
            <p:cNvGrpSpPr/>
            <p:nvPr/>
          </p:nvGrpSpPr>
          <p:grpSpPr>
            <a:xfrm>
              <a:off x="2082096" y="5704558"/>
              <a:ext cx="17503693" cy="7450227"/>
              <a:chOff x="2082096" y="5704558"/>
              <a:chExt cx="17503693" cy="7450227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7BB16AE-71D6-DB56-F6EA-3DFFF66A31C1}"/>
                  </a:ext>
                </a:extLst>
              </p:cNvPr>
              <p:cNvSpPr/>
              <p:nvPr/>
            </p:nvSpPr>
            <p:spPr>
              <a:xfrm>
                <a:off x="2082096" y="7037814"/>
                <a:ext cx="3123689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Case for Change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690AAF-F2FF-3B2E-BEB5-43B11D648277}"/>
                  </a:ext>
                </a:extLst>
              </p:cNvPr>
              <p:cNvSpPr txBox="1"/>
              <p:nvPr/>
            </p:nvSpPr>
            <p:spPr>
              <a:xfrm>
                <a:off x="2082096" y="8435577"/>
                <a:ext cx="3123689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Understanding current travel behaviour and any problems with the current ferry service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January to March 2025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D64C47-2458-05E7-8D88-23FC0D8F7D5A}"/>
                  </a:ext>
                </a:extLst>
              </p:cNvPr>
              <p:cNvSpPr txBox="1"/>
              <p:nvPr/>
            </p:nvSpPr>
            <p:spPr>
              <a:xfrm>
                <a:off x="6988722" y="8430013"/>
                <a:ext cx="312369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Engagement on the individual island options to be progressed to Detailed Options Appraisal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Summer 2025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E2526F-DF41-BC8C-AC03-5C0602092D63}"/>
                  </a:ext>
                </a:extLst>
              </p:cNvPr>
              <p:cNvSpPr txBox="1"/>
              <p:nvPr/>
            </p:nvSpPr>
            <p:spPr>
              <a:xfrm>
                <a:off x="11598581" y="8393124"/>
                <a:ext cx="315236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Engagement on the outcomes of the options appraisal for each island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Winter 2025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DC0BD3-59EB-8707-707A-9602CB60C533}"/>
                  </a:ext>
                </a:extLst>
              </p:cNvPr>
              <p:cNvSpPr txBox="1"/>
              <p:nvPr/>
            </p:nvSpPr>
            <p:spPr>
              <a:xfrm>
                <a:off x="15933007" y="8319501"/>
                <a:ext cx="3652782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Presentation of the final Network Strategy to communities around Council Decision Point 3</a:t>
                </a: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Winter 2025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84A37CC-BFC1-50C2-D77E-BDF23BB86EB9}"/>
                  </a:ext>
                </a:extLst>
              </p:cNvPr>
              <p:cNvSpPr txBox="1"/>
              <p:nvPr/>
            </p:nvSpPr>
            <p:spPr>
              <a:xfrm>
                <a:off x="4878018" y="5704558"/>
                <a:ext cx="17443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>
                    <a:ln w="12700">
                      <a:solidFill>
                        <a:srgbClr val="023459"/>
                      </a:solidFill>
                      <a:prstDash val="solid"/>
                    </a:ln>
                    <a:pattFill prst="dkUpDiag">
                      <a:fgClr>
                        <a:srgbClr val="023459"/>
                      </a:fgClr>
                      <a:bgClr>
                        <a:srgbClr val="BBE1FD"/>
                      </a:bgClr>
                    </a:pattFill>
                    <a:effectLst>
                      <a:outerShdw dist="38100" dir="2640000" algn="bl" rotWithShape="0">
                        <a:srgbClr val="023459"/>
                      </a:outerShdw>
                      <a:reflection stA="45000" endPos="1000" dist="50800" dir="5400000" sy="-100000" algn="bl" rotWithShape="0"/>
                    </a:effectLst>
                    <a:latin typeface="Bernard MT Condensed" panose="02050806060905020404" pitchFamily="18" charset="0"/>
                  </a:rPr>
                  <a:t>1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303A2D9-C02F-3F91-5058-C13B43DB7113}"/>
                  </a:ext>
                </a:extLst>
              </p:cNvPr>
              <p:cNvSpPr/>
              <p:nvPr/>
            </p:nvSpPr>
            <p:spPr>
              <a:xfrm>
                <a:off x="6842511" y="7037814"/>
                <a:ext cx="3123689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Options Long List</a:t>
                </a:r>
              </a:p>
            </p:txBody>
          </p:sp>
          <p:sp>
            <p:nvSpPr>
              <p:cNvPr id="2048" name="Rectangle: Rounded Corners 2047">
                <a:extLst>
                  <a:ext uri="{FF2B5EF4-FFF2-40B4-BE49-F238E27FC236}">
                    <a16:creationId xmlns:a16="http://schemas.microsoft.com/office/drawing/2014/main" id="{B6D0EC37-F70D-168E-3F7C-BA20E30BEF5F}"/>
                  </a:ext>
                </a:extLst>
              </p:cNvPr>
              <p:cNvSpPr/>
              <p:nvPr/>
            </p:nvSpPr>
            <p:spPr>
              <a:xfrm>
                <a:off x="11049203" y="7037814"/>
                <a:ext cx="3907048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Conclusion of Detailed Options Appraisal</a:t>
                </a:r>
              </a:p>
            </p:txBody>
          </p:sp>
          <p:sp>
            <p:nvSpPr>
              <p:cNvPr id="2049" name="Rectangle: Rounded Corners 2048">
                <a:extLst>
                  <a:ext uri="{FF2B5EF4-FFF2-40B4-BE49-F238E27FC236}">
                    <a16:creationId xmlns:a16="http://schemas.microsoft.com/office/drawing/2014/main" id="{DE7977AF-4BE6-316A-2667-454323AF33E5}"/>
                  </a:ext>
                </a:extLst>
              </p:cNvPr>
              <p:cNvSpPr/>
              <p:nvPr/>
            </p:nvSpPr>
            <p:spPr>
              <a:xfrm>
                <a:off x="16080090" y="6996802"/>
                <a:ext cx="3123689" cy="103000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rgbClr val="0234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Network Strategy</a:t>
                </a:r>
              </a:p>
            </p:txBody>
          </p:sp>
          <p:sp>
            <p:nvSpPr>
              <p:cNvPr id="2052" name="TextBox 2051">
                <a:extLst>
                  <a:ext uri="{FF2B5EF4-FFF2-40B4-BE49-F238E27FC236}">
                    <a16:creationId xmlns:a16="http://schemas.microsoft.com/office/drawing/2014/main" id="{92B78C66-18C6-6834-2D4B-9AF44C0B7FDA}"/>
                  </a:ext>
                </a:extLst>
              </p:cNvPr>
              <p:cNvSpPr txBox="1"/>
              <p:nvPr/>
            </p:nvSpPr>
            <p:spPr>
              <a:xfrm>
                <a:off x="9520321" y="5704558"/>
                <a:ext cx="17443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>
                    <a:ln w="12700">
                      <a:solidFill>
                        <a:srgbClr val="023459"/>
                      </a:solidFill>
                      <a:prstDash val="solid"/>
                    </a:ln>
                    <a:pattFill prst="dkUpDiag">
                      <a:fgClr>
                        <a:srgbClr val="023459"/>
                      </a:fgClr>
                      <a:bgClr>
                        <a:srgbClr val="BBE1FD"/>
                      </a:bgClr>
                    </a:pattFill>
                    <a:effectLst>
                      <a:outerShdw dist="38100" dir="2640000" algn="bl" rotWithShape="0">
                        <a:srgbClr val="023459"/>
                      </a:outerShdw>
                      <a:reflection stA="45000" endPos="1000" dist="50800" dir="5400000" sy="-100000" algn="bl" rotWithShape="0"/>
                    </a:effectLst>
                    <a:latin typeface="Bernard MT Condensed" panose="02050806060905020404" pitchFamily="18" charset="0"/>
                  </a:rPr>
                  <a:t>2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7D4586-41BC-22F5-83B3-1FF02EF65D6C}"/>
                  </a:ext>
                </a:extLst>
              </p:cNvPr>
              <p:cNvSpPr txBox="1"/>
              <p:nvPr/>
            </p:nvSpPr>
            <p:spPr>
              <a:xfrm>
                <a:off x="14341707" y="5704558"/>
                <a:ext cx="17443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 b="1">
                    <a:ln w="12700">
                      <a:solidFill>
                        <a:srgbClr val="023459"/>
                      </a:solidFill>
                      <a:prstDash val="solid"/>
                    </a:ln>
                    <a:pattFill prst="dkUpDiag">
                      <a:fgClr>
                        <a:srgbClr val="023459"/>
                      </a:fgClr>
                      <a:bgClr>
                        <a:srgbClr val="BBE1FD"/>
                      </a:bgClr>
                    </a:pattFill>
                    <a:effectLst>
                      <a:outerShdw dist="38100" dir="2640000" algn="bl" rotWithShape="0">
                        <a:srgbClr val="023459"/>
                      </a:outerShdw>
                      <a:reflection stA="45000" endPos="1000" dist="50800" dir="5400000" sy="-100000" algn="bl" rotWithShape="0"/>
                    </a:effectLst>
                    <a:latin typeface="Bernard MT Condensed" panose="02050806060905020404" pitchFamily="18" charset="0"/>
                  </a:rPr>
                  <a:t>3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2D13E97-6AE2-8BEB-9B81-08153ACAA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89550" y="11530915"/>
                <a:ext cx="1508779" cy="138141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7DC4C5B-3EF8-B5C7-AB14-112E9A2E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63186" y="11523430"/>
                <a:ext cx="1744384" cy="1291094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9EA1374-C765-72CA-8EC6-354601DD43B9}"/>
                  </a:ext>
                </a:extLst>
              </p:cNvPr>
              <p:cNvGrpSpPr/>
              <p:nvPr/>
            </p:nvGrpSpPr>
            <p:grpSpPr>
              <a:xfrm>
                <a:off x="16709975" y="11549969"/>
                <a:ext cx="1889206" cy="1543123"/>
                <a:chOff x="12560396" y="17188712"/>
                <a:chExt cx="1889206" cy="1543123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F97BAB3-BDF0-76C2-A276-3A1061730513}"/>
                    </a:ext>
                  </a:extLst>
                </p:cNvPr>
                <p:cNvSpPr/>
                <p:nvPr/>
              </p:nvSpPr>
              <p:spPr>
                <a:xfrm>
                  <a:off x="12560396" y="17256313"/>
                  <a:ext cx="1889206" cy="1475522"/>
                </a:xfrm>
                <a:custGeom>
                  <a:avLst/>
                  <a:gdLst>
                    <a:gd name="connsiteX0" fmla="*/ 43264 w 3469192"/>
                    <a:gd name="connsiteY0" fmla="*/ 770036 h 2509502"/>
                    <a:gd name="connsiteX1" fmla="*/ 354414 w 3469192"/>
                    <a:gd name="connsiteY1" fmla="*/ 96936 h 2509502"/>
                    <a:gd name="connsiteX2" fmla="*/ 1973664 w 3469192"/>
                    <a:gd name="connsiteY2" fmla="*/ 46136 h 2509502"/>
                    <a:gd name="connsiteX3" fmla="*/ 2951564 w 3469192"/>
                    <a:gd name="connsiteY3" fmla="*/ 33436 h 2509502"/>
                    <a:gd name="connsiteX4" fmla="*/ 3427814 w 3469192"/>
                    <a:gd name="connsiteY4" fmla="*/ 509686 h 2509502"/>
                    <a:gd name="connsiteX5" fmla="*/ 3421464 w 3469192"/>
                    <a:gd name="connsiteY5" fmla="*/ 1265336 h 2509502"/>
                    <a:gd name="connsiteX6" fmla="*/ 3224614 w 3469192"/>
                    <a:gd name="connsiteY6" fmla="*/ 2008286 h 2509502"/>
                    <a:gd name="connsiteX7" fmla="*/ 2742014 w 3469192"/>
                    <a:gd name="connsiteY7" fmla="*/ 2433736 h 2509502"/>
                    <a:gd name="connsiteX8" fmla="*/ 817964 w 3469192"/>
                    <a:gd name="connsiteY8" fmla="*/ 2471836 h 2509502"/>
                    <a:gd name="connsiteX9" fmla="*/ 87714 w 3469192"/>
                    <a:gd name="connsiteY9" fmla="*/ 2033686 h 2509502"/>
                    <a:gd name="connsiteX10" fmla="*/ 43264 w 3469192"/>
                    <a:gd name="connsiteY10" fmla="*/ 770036 h 2509502"/>
                    <a:gd name="connsiteX0" fmla="*/ 43264 w 3469192"/>
                    <a:gd name="connsiteY0" fmla="*/ 770036 h 2509502"/>
                    <a:gd name="connsiteX1" fmla="*/ 354414 w 3469192"/>
                    <a:gd name="connsiteY1" fmla="*/ 96936 h 2509502"/>
                    <a:gd name="connsiteX2" fmla="*/ 1973664 w 3469192"/>
                    <a:gd name="connsiteY2" fmla="*/ 46136 h 2509502"/>
                    <a:gd name="connsiteX3" fmla="*/ 2951564 w 3469192"/>
                    <a:gd name="connsiteY3" fmla="*/ 33436 h 2509502"/>
                    <a:gd name="connsiteX4" fmla="*/ 3427814 w 3469192"/>
                    <a:gd name="connsiteY4" fmla="*/ 509686 h 2509502"/>
                    <a:gd name="connsiteX5" fmla="*/ 3421464 w 3469192"/>
                    <a:gd name="connsiteY5" fmla="*/ 1265336 h 2509502"/>
                    <a:gd name="connsiteX6" fmla="*/ 3224614 w 3469192"/>
                    <a:gd name="connsiteY6" fmla="*/ 2008286 h 2509502"/>
                    <a:gd name="connsiteX7" fmla="*/ 2742014 w 3469192"/>
                    <a:gd name="connsiteY7" fmla="*/ 2433736 h 2509502"/>
                    <a:gd name="connsiteX8" fmla="*/ 817964 w 3469192"/>
                    <a:gd name="connsiteY8" fmla="*/ 2471836 h 2509502"/>
                    <a:gd name="connsiteX9" fmla="*/ 87714 w 3469192"/>
                    <a:gd name="connsiteY9" fmla="*/ 2033686 h 2509502"/>
                    <a:gd name="connsiteX10" fmla="*/ 43264 w 3469192"/>
                    <a:gd name="connsiteY10" fmla="*/ 770036 h 2509502"/>
                    <a:gd name="connsiteX0" fmla="*/ 43264 w 3465197"/>
                    <a:gd name="connsiteY0" fmla="*/ 770036 h 2514659"/>
                    <a:gd name="connsiteX1" fmla="*/ 354414 w 3465197"/>
                    <a:gd name="connsiteY1" fmla="*/ 96936 h 2514659"/>
                    <a:gd name="connsiteX2" fmla="*/ 1973664 w 3465197"/>
                    <a:gd name="connsiteY2" fmla="*/ 46136 h 2514659"/>
                    <a:gd name="connsiteX3" fmla="*/ 2951564 w 3465197"/>
                    <a:gd name="connsiteY3" fmla="*/ 33436 h 2514659"/>
                    <a:gd name="connsiteX4" fmla="*/ 3427814 w 3465197"/>
                    <a:gd name="connsiteY4" fmla="*/ 509686 h 2514659"/>
                    <a:gd name="connsiteX5" fmla="*/ 3421464 w 3465197"/>
                    <a:gd name="connsiteY5" fmla="*/ 1265336 h 2514659"/>
                    <a:gd name="connsiteX6" fmla="*/ 3316689 w 3465197"/>
                    <a:gd name="connsiteY6" fmla="*/ 1903511 h 2514659"/>
                    <a:gd name="connsiteX7" fmla="*/ 2742014 w 3465197"/>
                    <a:gd name="connsiteY7" fmla="*/ 2433736 h 2514659"/>
                    <a:gd name="connsiteX8" fmla="*/ 817964 w 3465197"/>
                    <a:gd name="connsiteY8" fmla="*/ 2471836 h 2514659"/>
                    <a:gd name="connsiteX9" fmla="*/ 87714 w 3465197"/>
                    <a:gd name="connsiteY9" fmla="*/ 2033686 h 2514659"/>
                    <a:gd name="connsiteX10" fmla="*/ 43264 w 3465197"/>
                    <a:gd name="connsiteY10" fmla="*/ 770036 h 2514659"/>
                    <a:gd name="connsiteX0" fmla="*/ 43264 w 3465197"/>
                    <a:gd name="connsiteY0" fmla="*/ 785083 h 2529706"/>
                    <a:gd name="connsiteX1" fmla="*/ 354414 w 3465197"/>
                    <a:gd name="connsiteY1" fmla="*/ 111983 h 2529706"/>
                    <a:gd name="connsiteX2" fmla="*/ 1665689 w 3465197"/>
                    <a:gd name="connsiteY2" fmla="*/ 23083 h 2529706"/>
                    <a:gd name="connsiteX3" fmla="*/ 2951564 w 3465197"/>
                    <a:gd name="connsiteY3" fmla="*/ 48483 h 2529706"/>
                    <a:gd name="connsiteX4" fmla="*/ 3427814 w 3465197"/>
                    <a:gd name="connsiteY4" fmla="*/ 524733 h 2529706"/>
                    <a:gd name="connsiteX5" fmla="*/ 3421464 w 3465197"/>
                    <a:gd name="connsiteY5" fmla="*/ 1280383 h 2529706"/>
                    <a:gd name="connsiteX6" fmla="*/ 3316689 w 3465197"/>
                    <a:gd name="connsiteY6" fmla="*/ 1918558 h 2529706"/>
                    <a:gd name="connsiteX7" fmla="*/ 2742014 w 3465197"/>
                    <a:gd name="connsiteY7" fmla="*/ 2448783 h 2529706"/>
                    <a:gd name="connsiteX8" fmla="*/ 817964 w 3465197"/>
                    <a:gd name="connsiteY8" fmla="*/ 2486883 h 2529706"/>
                    <a:gd name="connsiteX9" fmla="*/ 87714 w 3465197"/>
                    <a:gd name="connsiteY9" fmla="*/ 2048733 h 2529706"/>
                    <a:gd name="connsiteX10" fmla="*/ 43264 w 3465197"/>
                    <a:gd name="connsiteY10" fmla="*/ 785083 h 2529706"/>
                    <a:gd name="connsiteX0" fmla="*/ 43264 w 3460275"/>
                    <a:gd name="connsiteY0" fmla="*/ 772497 h 2517120"/>
                    <a:gd name="connsiteX1" fmla="*/ 354414 w 3460275"/>
                    <a:gd name="connsiteY1" fmla="*/ 99397 h 2517120"/>
                    <a:gd name="connsiteX2" fmla="*/ 1665689 w 3460275"/>
                    <a:gd name="connsiteY2" fmla="*/ 10497 h 2517120"/>
                    <a:gd name="connsiteX3" fmla="*/ 3018239 w 3460275"/>
                    <a:gd name="connsiteY3" fmla="*/ 58122 h 2517120"/>
                    <a:gd name="connsiteX4" fmla="*/ 3427814 w 3460275"/>
                    <a:gd name="connsiteY4" fmla="*/ 512147 h 2517120"/>
                    <a:gd name="connsiteX5" fmla="*/ 3421464 w 3460275"/>
                    <a:gd name="connsiteY5" fmla="*/ 1267797 h 2517120"/>
                    <a:gd name="connsiteX6" fmla="*/ 3316689 w 3460275"/>
                    <a:gd name="connsiteY6" fmla="*/ 1905972 h 2517120"/>
                    <a:gd name="connsiteX7" fmla="*/ 2742014 w 3460275"/>
                    <a:gd name="connsiteY7" fmla="*/ 2436197 h 2517120"/>
                    <a:gd name="connsiteX8" fmla="*/ 817964 w 3460275"/>
                    <a:gd name="connsiteY8" fmla="*/ 2474297 h 2517120"/>
                    <a:gd name="connsiteX9" fmla="*/ 87714 w 3460275"/>
                    <a:gd name="connsiteY9" fmla="*/ 2036147 h 2517120"/>
                    <a:gd name="connsiteX10" fmla="*/ 43264 w 3460275"/>
                    <a:gd name="connsiteY10" fmla="*/ 772497 h 2517120"/>
                    <a:gd name="connsiteX0" fmla="*/ 43264 w 3425371"/>
                    <a:gd name="connsiteY0" fmla="*/ 774465 h 2519088"/>
                    <a:gd name="connsiteX1" fmla="*/ 354414 w 3425371"/>
                    <a:gd name="connsiteY1" fmla="*/ 101365 h 2519088"/>
                    <a:gd name="connsiteX2" fmla="*/ 1665689 w 3425371"/>
                    <a:gd name="connsiteY2" fmla="*/ 12465 h 2519088"/>
                    <a:gd name="connsiteX3" fmla="*/ 3018239 w 3425371"/>
                    <a:gd name="connsiteY3" fmla="*/ 60090 h 2519088"/>
                    <a:gd name="connsiteX4" fmla="*/ 3364314 w 3425371"/>
                    <a:gd name="connsiteY4" fmla="*/ 549040 h 2519088"/>
                    <a:gd name="connsiteX5" fmla="*/ 3421464 w 3425371"/>
                    <a:gd name="connsiteY5" fmla="*/ 1269765 h 2519088"/>
                    <a:gd name="connsiteX6" fmla="*/ 3316689 w 3425371"/>
                    <a:gd name="connsiteY6" fmla="*/ 1907940 h 2519088"/>
                    <a:gd name="connsiteX7" fmla="*/ 2742014 w 3425371"/>
                    <a:gd name="connsiteY7" fmla="*/ 2438165 h 2519088"/>
                    <a:gd name="connsiteX8" fmla="*/ 817964 w 3425371"/>
                    <a:gd name="connsiteY8" fmla="*/ 2476265 h 2519088"/>
                    <a:gd name="connsiteX9" fmla="*/ 87714 w 3425371"/>
                    <a:gd name="connsiteY9" fmla="*/ 2038115 h 2519088"/>
                    <a:gd name="connsiteX10" fmla="*/ 43264 w 3425371"/>
                    <a:gd name="connsiteY10" fmla="*/ 774465 h 2519088"/>
                    <a:gd name="connsiteX0" fmla="*/ 43264 w 3422762"/>
                    <a:gd name="connsiteY0" fmla="*/ 774465 h 2519088"/>
                    <a:gd name="connsiteX1" fmla="*/ 354414 w 3422762"/>
                    <a:gd name="connsiteY1" fmla="*/ 101365 h 2519088"/>
                    <a:gd name="connsiteX2" fmla="*/ 1665689 w 3422762"/>
                    <a:gd name="connsiteY2" fmla="*/ 12465 h 2519088"/>
                    <a:gd name="connsiteX3" fmla="*/ 3018239 w 3422762"/>
                    <a:gd name="connsiteY3" fmla="*/ 60090 h 2519088"/>
                    <a:gd name="connsiteX4" fmla="*/ 3364314 w 3422762"/>
                    <a:gd name="connsiteY4" fmla="*/ 549040 h 2519088"/>
                    <a:gd name="connsiteX5" fmla="*/ 3421464 w 3422762"/>
                    <a:gd name="connsiteY5" fmla="*/ 1269765 h 2519088"/>
                    <a:gd name="connsiteX6" fmla="*/ 3316689 w 3422762"/>
                    <a:gd name="connsiteY6" fmla="*/ 1907940 h 2519088"/>
                    <a:gd name="connsiteX7" fmla="*/ 2742014 w 3422762"/>
                    <a:gd name="connsiteY7" fmla="*/ 2438165 h 2519088"/>
                    <a:gd name="connsiteX8" fmla="*/ 817964 w 3422762"/>
                    <a:gd name="connsiteY8" fmla="*/ 2476265 h 2519088"/>
                    <a:gd name="connsiteX9" fmla="*/ 87714 w 3422762"/>
                    <a:gd name="connsiteY9" fmla="*/ 2038115 h 2519088"/>
                    <a:gd name="connsiteX10" fmla="*/ 43264 w 3422762"/>
                    <a:gd name="connsiteY10" fmla="*/ 774465 h 2519088"/>
                    <a:gd name="connsiteX0" fmla="*/ 43264 w 3392994"/>
                    <a:gd name="connsiteY0" fmla="*/ 774465 h 2519088"/>
                    <a:gd name="connsiteX1" fmla="*/ 354414 w 3392994"/>
                    <a:gd name="connsiteY1" fmla="*/ 101365 h 2519088"/>
                    <a:gd name="connsiteX2" fmla="*/ 1665689 w 3392994"/>
                    <a:gd name="connsiteY2" fmla="*/ 12465 h 2519088"/>
                    <a:gd name="connsiteX3" fmla="*/ 3018239 w 3392994"/>
                    <a:gd name="connsiteY3" fmla="*/ 60090 h 2519088"/>
                    <a:gd name="connsiteX4" fmla="*/ 3364314 w 3392994"/>
                    <a:gd name="connsiteY4" fmla="*/ 549040 h 2519088"/>
                    <a:gd name="connsiteX5" fmla="*/ 3367489 w 3392994"/>
                    <a:gd name="connsiteY5" fmla="*/ 1330090 h 2519088"/>
                    <a:gd name="connsiteX6" fmla="*/ 3316689 w 3392994"/>
                    <a:gd name="connsiteY6" fmla="*/ 1907940 h 2519088"/>
                    <a:gd name="connsiteX7" fmla="*/ 2742014 w 3392994"/>
                    <a:gd name="connsiteY7" fmla="*/ 2438165 h 2519088"/>
                    <a:gd name="connsiteX8" fmla="*/ 817964 w 3392994"/>
                    <a:gd name="connsiteY8" fmla="*/ 2476265 h 2519088"/>
                    <a:gd name="connsiteX9" fmla="*/ 87714 w 3392994"/>
                    <a:gd name="connsiteY9" fmla="*/ 2038115 h 2519088"/>
                    <a:gd name="connsiteX10" fmla="*/ 43264 w 3392994"/>
                    <a:gd name="connsiteY10" fmla="*/ 774465 h 2519088"/>
                    <a:gd name="connsiteX0" fmla="*/ 43264 w 3399110"/>
                    <a:gd name="connsiteY0" fmla="*/ 774465 h 2519088"/>
                    <a:gd name="connsiteX1" fmla="*/ 354414 w 3399110"/>
                    <a:gd name="connsiteY1" fmla="*/ 101365 h 2519088"/>
                    <a:gd name="connsiteX2" fmla="*/ 1665689 w 3399110"/>
                    <a:gd name="connsiteY2" fmla="*/ 12465 h 2519088"/>
                    <a:gd name="connsiteX3" fmla="*/ 3018239 w 3399110"/>
                    <a:gd name="connsiteY3" fmla="*/ 60090 h 2519088"/>
                    <a:gd name="connsiteX4" fmla="*/ 3364314 w 3399110"/>
                    <a:gd name="connsiteY4" fmla="*/ 549040 h 2519088"/>
                    <a:gd name="connsiteX5" fmla="*/ 3316689 w 3399110"/>
                    <a:gd name="connsiteY5" fmla="*/ 1907940 h 2519088"/>
                    <a:gd name="connsiteX6" fmla="*/ 2742014 w 3399110"/>
                    <a:gd name="connsiteY6" fmla="*/ 2438165 h 2519088"/>
                    <a:gd name="connsiteX7" fmla="*/ 817964 w 3399110"/>
                    <a:gd name="connsiteY7" fmla="*/ 2476265 h 2519088"/>
                    <a:gd name="connsiteX8" fmla="*/ 87714 w 3399110"/>
                    <a:gd name="connsiteY8" fmla="*/ 2038115 h 2519088"/>
                    <a:gd name="connsiteX9" fmla="*/ 43264 w 3399110"/>
                    <a:gd name="connsiteY9" fmla="*/ 774465 h 25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99110" h="2519088">
                      <a:moveTo>
                        <a:pt x="43264" y="774465"/>
                      </a:moveTo>
                      <a:cubicBezTo>
                        <a:pt x="87714" y="451674"/>
                        <a:pt x="84010" y="228365"/>
                        <a:pt x="354414" y="101365"/>
                      </a:cubicBezTo>
                      <a:cubicBezTo>
                        <a:pt x="624818" y="-25635"/>
                        <a:pt x="1221718" y="19344"/>
                        <a:pt x="1665689" y="12465"/>
                      </a:cubicBezTo>
                      <a:cubicBezTo>
                        <a:pt x="2109660" y="5586"/>
                        <a:pt x="2735135" y="-29339"/>
                        <a:pt x="3018239" y="60090"/>
                      </a:cubicBezTo>
                      <a:cubicBezTo>
                        <a:pt x="3301343" y="149519"/>
                        <a:pt x="3314572" y="241065"/>
                        <a:pt x="3364314" y="549040"/>
                      </a:cubicBezTo>
                      <a:cubicBezTo>
                        <a:pt x="3414056" y="857015"/>
                        <a:pt x="3420406" y="1593086"/>
                        <a:pt x="3316689" y="1907940"/>
                      </a:cubicBezTo>
                      <a:cubicBezTo>
                        <a:pt x="3212972" y="2222794"/>
                        <a:pt x="3158468" y="2343444"/>
                        <a:pt x="2742014" y="2438165"/>
                      </a:cubicBezTo>
                      <a:cubicBezTo>
                        <a:pt x="2325560" y="2532886"/>
                        <a:pt x="1260347" y="2542940"/>
                        <a:pt x="817964" y="2476265"/>
                      </a:cubicBezTo>
                      <a:cubicBezTo>
                        <a:pt x="375581" y="2409590"/>
                        <a:pt x="217889" y="2324923"/>
                        <a:pt x="87714" y="2038115"/>
                      </a:cubicBezTo>
                      <a:cubicBezTo>
                        <a:pt x="-42461" y="1751307"/>
                        <a:pt x="-1186" y="1097256"/>
                        <a:pt x="43264" y="774465"/>
                      </a:cubicBezTo>
                      <a:close/>
                    </a:path>
                  </a:pathLst>
                </a:custGeom>
                <a:solidFill>
                  <a:srgbClr val="BBE1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5" name="Graphic 54" descr="Gantt Chart with solid fill">
                  <a:extLst>
                    <a:ext uri="{FF2B5EF4-FFF2-40B4-BE49-F238E27FC236}">
                      <a16:creationId xmlns:a16="http://schemas.microsoft.com/office/drawing/2014/main" id="{593EFF85-A342-BBB4-9A95-DF5347217D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54884" y="17188712"/>
                  <a:ext cx="1541047" cy="1541047"/>
                </a:xfrm>
                <a:prstGeom prst="rect">
                  <a:avLst/>
                </a:prstGeom>
              </p:spPr>
            </p:pic>
          </p:grp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8B81EA5-A580-7623-6520-A15F22C703A8}"/>
                  </a:ext>
                </a:extLst>
              </p:cNvPr>
              <p:cNvSpPr/>
              <p:nvPr/>
            </p:nvSpPr>
            <p:spPr>
              <a:xfrm>
                <a:off x="12316150" y="11388015"/>
                <a:ext cx="1457344" cy="1766770"/>
              </a:xfrm>
              <a:custGeom>
                <a:avLst/>
                <a:gdLst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9192"/>
                  <a:gd name="connsiteY0" fmla="*/ 770036 h 2509502"/>
                  <a:gd name="connsiteX1" fmla="*/ 354414 w 3469192"/>
                  <a:gd name="connsiteY1" fmla="*/ 96936 h 2509502"/>
                  <a:gd name="connsiteX2" fmla="*/ 1973664 w 3469192"/>
                  <a:gd name="connsiteY2" fmla="*/ 46136 h 2509502"/>
                  <a:gd name="connsiteX3" fmla="*/ 2951564 w 3469192"/>
                  <a:gd name="connsiteY3" fmla="*/ 33436 h 2509502"/>
                  <a:gd name="connsiteX4" fmla="*/ 3427814 w 3469192"/>
                  <a:gd name="connsiteY4" fmla="*/ 509686 h 2509502"/>
                  <a:gd name="connsiteX5" fmla="*/ 3421464 w 3469192"/>
                  <a:gd name="connsiteY5" fmla="*/ 1265336 h 2509502"/>
                  <a:gd name="connsiteX6" fmla="*/ 3224614 w 3469192"/>
                  <a:gd name="connsiteY6" fmla="*/ 2008286 h 2509502"/>
                  <a:gd name="connsiteX7" fmla="*/ 2742014 w 3469192"/>
                  <a:gd name="connsiteY7" fmla="*/ 2433736 h 2509502"/>
                  <a:gd name="connsiteX8" fmla="*/ 817964 w 3469192"/>
                  <a:gd name="connsiteY8" fmla="*/ 2471836 h 2509502"/>
                  <a:gd name="connsiteX9" fmla="*/ 87714 w 3469192"/>
                  <a:gd name="connsiteY9" fmla="*/ 2033686 h 2509502"/>
                  <a:gd name="connsiteX10" fmla="*/ 43264 w 3469192"/>
                  <a:gd name="connsiteY10" fmla="*/ 770036 h 2509502"/>
                  <a:gd name="connsiteX0" fmla="*/ 43264 w 3465197"/>
                  <a:gd name="connsiteY0" fmla="*/ 770036 h 2514659"/>
                  <a:gd name="connsiteX1" fmla="*/ 354414 w 3465197"/>
                  <a:gd name="connsiteY1" fmla="*/ 96936 h 2514659"/>
                  <a:gd name="connsiteX2" fmla="*/ 1973664 w 3465197"/>
                  <a:gd name="connsiteY2" fmla="*/ 46136 h 2514659"/>
                  <a:gd name="connsiteX3" fmla="*/ 2951564 w 3465197"/>
                  <a:gd name="connsiteY3" fmla="*/ 33436 h 2514659"/>
                  <a:gd name="connsiteX4" fmla="*/ 3427814 w 3465197"/>
                  <a:gd name="connsiteY4" fmla="*/ 509686 h 2514659"/>
                  <a:gd name="connsiteX5" fmla="*/ 3421464 w 3465197"/>
                  <a:gd name="connsiteY5" fmla="*/ 1265336 h 2514659"/>
                  <a:gd name="connsiteX6" fmla="*/ 3316689 w 3465197"/>
                  <a:gd name="connsiteY6" fmla="*/ 1903511 h 2514659"/>
                  <a:gd name="connsiteX7" fmla="*/ 2742014 w 3465197"/>
                  <a:gd name="connsiteY7" fmla="*/ 2433736 h 2514659"/>
                  <a:gd name="connsiteX8" fmla="*/ 817964 w 3465197"/>
                  <a:gd name="connsiteY8" fmla="*/ 2471836 h 2514659"/>
                  <a:gd name="connsiteX9" fmla="*/ 87714 w 3465197"/>
                  <a:gd name="connsiteY9" fmla="*/ 2033686 h 2514659"/>
                  <a:gd name="connsiteX10" fmla="*/ 43264 w 3465197"/>
                  <a:gd name="connsiteY10" fmla="*/ 770036 h 2514659"/>
                  <a:gd name="connsiteX0" fmla="*/ 43264 w 3465197"/>
                  <a:gd name="connsiteY0" fmla="*/ 785083 h 2529706"/>
                  <a:gd name="connsiteX1" fmla="*/ 354414 w 3465197"/>
                  <a:gd name="connsiteY1" fmla="*/ 111983 h 2529706"/>
                  <a:gd name="connsiteX2" fmla="*/ 1665689 w 3465197"/>
                  <a:gd name="connsiteY2" fmla="*/ 23083 h 2529706"/>
                  <a:gd name="connsiteX3" fmla="*/ 2951564 w 3465197"/>
                  <a:gd name="connsiteY3" fmla="*/ 48483 h 2529706"/>
                  <a:gd name="connsiteX4" fmla="*/ 3427814 w 3465197"/>
                  <a:gd name="connsiteY4" fmla="*/ 524733 h 2529706"/>
                  <a:gd name="connsiteX5" fmla="*/ 3421464 w 3465197"/>
                  <a:gd name="connsiteY5" fmla="*/ 1280383 h 2529706"/>
                  <a:gd name="connsiteX6" fmla="*/ 3316689 w 3465197"/>
                  <a:gd name="connsiteY6" fmla="*/ 1918558 h 2529706"/>
                  <a:gd name="connsiteX7" fmla="*/ 2742014 w 3465197"/>
                  <a:gd name="connsiteY7" fmla="*/ 2448783 h 2529706"/>
                  <a:gd name="connsiteX8" fmla="*/ 817964 w 3465197"/>
                  <a:gd name="connsiteY8" fmla="*/ 2486883 h 2529706"/>
                  <a:gd name="connsiteX9" fmla="*/ 87714 w 3465197"/>
                  <a:gd name="connsiteY9" fmla="*/ 2048733 h 2529706"/>
                  <a:gd name="connsiteX10" fmla="*/ 43264 w 3465197"/>
                  <a:gd name="connsiteY10" fmla="*/ 785083 h 2529706"/>
                  <a:gd name="connsiteX0" fmla="*/ 43264 w 3460275"/>
                  <a:gd name="connsiteY0" fmla="*/ 772497 h 2517120"/>
                  <a:gd name="connsiteX1" fmla="*/ 354414 w 3460275"/>
                  <a:gd name="connsiteY1" fmla="*/ 99397 h 2517120"/>
                  <a:gd name="connsiteX2" fmla="*/ 1665689 w 3460275"/>
                  <a:gd name="connsiteY2" fmla="*/ 10497 h 2517120"/>
                  <a:gd name="connsiteX3" fmla="*/ 3018239 w 3460275"/>
                  <a:gd name="connsiteY3" fmla="*/ 58122 h 2517120"/>
                  <a:gd name="connsiteX4" fmla="*/ 3427814 w 3460275"/>
                  <a:gd name="connsiteY4" fmla="*/ 512147 h 2517120"/>
                  <a:gd name="connsiteX5" fmla="*/ 3421464 w 3460275"/>
                  <a:gd name="connsiteY5" fmla="*/ 1267797 h 2517120"/>
                  <a:gd name="connsiteX6" fmla="*/ 3316689 w 3460275"/>
                  <a:gd name="connsiteY6" fmla="*/ 1905972 h 2517120"/>
                  <a:gd name="connsiteX7" fmla="*/ 2742014 w 3460275"/>
                  <a:gd name="connsiteY7" fmla="*/ 2436197 h 2517120"/>
                  <a:gd name="connsiteX8" fmla="*/ 817964 w 3460275"/>
                  <a:gd name="connsiteY8" fmla="*/ 2474297 h 2517120"/>
                  <a:gd name="connsiteX9" fmla="*/ 87714 w 3460275"/>
                  <a:gd name="connsiteY9" fmla="*/ 2036147 h 2517120"/>
                  <a:gd name="connsiteX10" fmla="*/ 43264 w 3460275"/>
                  <a:gd name="connsiteY10" fmla="*/ 772497 h 2517120"/>
                  <a:gd name="connsiteX0" fmla="*/ 43264 w 3425371"/>
                  <a:gd name="connsiteY0" fmla="*/ 774465 h 2519088"/>
                  <a:gd name="connsiteX1" fmla="*/ 354414 w 3425371"/>
                  <a:gd name="connsiteY1" fmla="*/ 101365 h 2519088"/>
                  <a:gd name="connsiteX2" fmla="*/ 1665689 w 3425371"/>
                  <a:gd name="connsiteY2" fmla="*/ 12465 h 2519088"/>
                  <a:gd name="connsiteX3" fmla="*/ 3018239 w 3425371"/>
                  <a:gd name="connsiteY3" fmla="*/ 60090 h 2519088"/>
                  <a:gd name="connsiteX4" fmla="*/ 3364314 w 3425371"/>
                  <a:gd name="connsiteY4" fmla="*/ 549040 h 2519088"/>
                  <a:gd name="connsiteX5" fmla="*/ 3421464 w 3425371"/>
                  <a:gd name="connsiteY5" fmla="*/ 1269765 h 2519088"/>
                  <a:gd name="connsiteX6" fmla="*/ 3316689 w 3425371"/>
                  <a:gd name="connsiteY6" fmla="*/ 1907940 h 2519088"/>
                  <a:gd name="connsiteX7" fmla="*/ 2742014 w 3425371"/>
                  <a:gd name="connsiteY7" fmla="*/ 2438165 h 2519088"/>
                  <a:gd name="connsiteX8" fmla="*/ 817964 w 3425371"/>
                  <a:gd name="connsiteY8" fmla="*/ 2476265 h 2519088"/>
                  <a:gd name="connsiteX9" fmla="*/ 87714 w 3425371"/>
                  <a:gd name="connsiteY9" fmla="*/ 2038115 h 2519088"/>
                  <a:gd name="connsiteX10" fmla="*/ 43264 w 3425371"/>
                  <a:gd name="connsiteY10" fmla="*/ 774465 h 2519088"/>
                  <a:gd name="connsiteX0" fmla="*/ 43264 w 3422762"/>
                  <a:gd name="connsiteY0" fmla="*/ 774465 h 2519088"/>
                  <a:gd name="connsiteX1" fmla="*/ 354414 w 3422762"/>
                  <a:gd name="connsiteY1" fmla="*/ 101365 h 2519088"/>
                  <a:gd name="connsiteX2" fmla="*/ 1665689 w 3422762"/>
                  <a:gd name="connsiteY2" fmla="*/ 12465 h 2519088"/>
                  <a:gd name="connsiteX3" fmla="*/ 3018239 w 3422762"/>
                  <a:gd name="connsiteY3" fmla="*/ 60090 h 2519088"/>
                  <a:gd name="connsiteX4" fmla="*/ 3364314 w 3422762"/>
                  <a:gd name="connsiteY4" fmla="*/ 549040 h 2519088"/>
                  <a:gd name="connsiteX5" fmla="*/ 3421464 w 3422762"/>
                  <a:gd name="connsiteY5" fmla="*/ 1269765 h 2519088"/>
                  <a:gd name="connsiteX6" fmla="*/ 3316689 w 3422762"/>
                  <a:gd name="connsiteY6" fmla="*/ 1907940 h 2519088"/>
                  <a:gd name="connsiteX7" fmla="*/ 2742014 w 3422762"/>
                  <a:gd name="connsiteY7" fmla="*/ 2438165 h 2519088"/>
                  <a:gd name="connsiteX8" fmla="*/ 817964 w 3422762"/>
                  <a:gd name="connsiteY8" fmla="*/ 2476265 h 2519088"/>
                  <a:gd name="connsiteX9" fmla="*/ 87714 w 3422762"/>
                  <a:gd name="connsiteY9" fmla="*/ 2038115 h 2519088"/>
                  <a:gd name="connsiteX10" fmla="*/ 43264 w 3422762"/>
                  <a:gd name="connsiteY10" fmla="*/ 774465 h 2519088"/>
                  <a:gd name="connsiteX0" fmla="*/ 43264 w 3392994"/>
                  <a:gd name="connsiteY0" fmla="*/ 774465 h 2519088"/>
                  <a:gd name="connsiteX1" fmla="*/ 354414 w 3392994"/>
                  <a:gd name="connsiteY1" fmla="*/ 101365 h 2519088"/>
                  <a:gd name="connsiteX2" fmla="*/ 1665689 w 3392994"/>
                  <a:gd name="connsiteY2" fmla="*/ 12465 h 2519088"/>
                  <a:gd name="connsiteX3" fmla="*/ 3018239 w 3392994"/>
                  <a:gd name="connsiteY3" fmla="*/ 60090 h 2519088"/>
                  <a:gd name="connsiteX4" fmla="*/ 3364314 w 3392994"/>
                  <a:gd name="connsiteY4" fmla="*/ 549040 h 2519088"/>
                  <a:gd name="connsiteX5" fmla="*/ 3367489 w 3392994"/>
                  <a:gd name="connsiteY5" fmla="*/ 1330090 h 2519088"/>
                  <a:gd name="connsiteX6" fmla="*/ 3316689 w 3392994"/>
                  <a:gd name="connsiteY6" fmla="*/ 1907940 h 2519088"/>
                  <a:gd name="connsiteX7" fmla="*/ 2742014 w 3392994"/>
                  <a:gd name="connsiteY7" fmla="*/ 2438165 h 2519088"/>
                  <a:gd name="connsiteX8" fmla="*/ 817964 w 3392994"/>
                  <a:gd name="connsiteY8" fmla="*/ 2476265 h 2519088"/>
                  <a:gd name="connsiteX9" fmla="*/ 87714 w 3392994"/>
                  <a:gd name="connsiteY9" fmla="*/ 2038115 h 2519088"/>
                  <a:gd name="connsiteX10" fmla="*/ 43264 w 3392994"/>
                  <a:gd name="connsiteY10" fmla="*/ 774465 h 2519088"/>
                  <a:gd name="connsiteX0" fmla="*/ 43264 w 3399110"/>
                  <a:gd name="connsiteY0" fmla="*/ 774465 h 2519088"/>
                  <a:gd name="connsiteX1" fmla="*/ 354414 w 3399110"/>
                  <a:gd name="connsiteY1" fmla="*/ 101365 h 2519088"/>
                  <a:gd name="connsiteX2" fmla="*/ 1665689 w 3399110"/>
                  <a:gd name="connsiteY2" fmla="*/ 12465 h 2519088"/>
                  <a:gd name="connsiteX3" fmla="*/ 3018239 w 3399110"/>
                  <a:gd name="connsiteY3" fmla="*/ 60090 h 2519088"/>
                  <a:gd name="connsiteX4" fmla="*/ 3364314 w 3399110"/>
                  <a:gd name="connsiteY4" fmla="*/ 549040 h 2519088"/>
                  <a:gd name="connsiteX5" fmla="*/ 3316689 w 3399110"/>
                  <a:gd name="connsiteY5" fmla="*/ 1907940 h 2519088"/>
                  <a:gd name="connsiteX6" fmla="*/ 2742014 w 3399110"/>
                  <a:gd name="connsiteY6" fmla="*/ 2438165 h 2519088"/>
                  <a:gd name="connsiteX7" fmla="*/ 817964 w 3399110"/>
                  <a:gd name="connsiteY7" fmla="*/ 2476265 h 2519088"/>
                  <a:gd name="connsiteX8" fmla="*/ 87714 w 3399110"/>
                  <a:gd name="connsiteY8" fmla="*/ 2038115 h 2519088"/>
                  <a:gd name="connsiteX9" fmla="*/ 43264 w 3399110"/>
                  <a:gd name="connsiteY9" fmla="*/ 774465 h 25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9110" h="2519088">
                    <a:moveTo>
                      <a:pt x="43264" y="774465"/>
                    </a:moveTo>
                    <a:cubicBezTo>
                      <a:pt x="87714" y="451674"/>
                      <a:pt x="84010" y="228365"/>
                      <a:pt x="354414" y="101365"/>
                    </a:cubicBezTo>
                    <a:cubicBezTo>
                      <a:pt x="624818" y="-25635"/>
                      <a:pt x="1221718" y="19344"/>
                      <a:pt x="1665689" y="12465"/>
                    </a:cubicBezTo>
                    <a:cubicBezTo>
                      <a:pt x="2109660" y="5586"/>
                      <a:pt x="2735135" y="-29339"/>
                      <a:pt x="3018239" y="60090"/>
                    </a:cubicBezTo>
                    <a:cubicBezTo>
                      <a:pt x="3301343" y="149519"/>
                      <a:pt x="3314572" y="241065"/>
                      <a:pt x="3364314" y="549040"/>
                    </a:cubicBezTo>
                    <a:cubicBezTo>
                      <a:pt x="3414056" y="857015"/>
                      <a:pt x="3420406" y="1593086"/>
                      <a:pt x="3316689" y="1907940"/>
                    </a:cubicBezTo>
                    <a:cubicBezTo>
                      <a:pt x="3212972" y="2222794"/>
                      <a:pt x="3158468" y="2343444"/>
                      <a:pt x="2742014" y="2438165"/>
                    </a:cubicBezTo>
                    <a:cubicBezTo>
                      <a:pt x="2325560" y="2532886"/>
                      <a:pt x="1260347" y="2542940"/>
                      <a:pt x="817964" y="2476265"/>
                    </a:cubicBezTo>
                    <a:cubicBezTo>
                      <a:pt x="375581" y="2409590"/>
                      <a:pt x="217889" y="2324923"/>
                      <a:pt x="87714" y="2038115"/>
                    </a:cubicBezTo>
                    <a:cubicBezTo>
                      <a:pt x="-42461" y="1751307"/>
                      <a:pt x="-1186" y="1097256"/>
                      <a:pt x="43264" y="774465"/>
                    </a:cubicBezTo>
                    <a:close/>
                  </a:path>
                </a:pathLst>
              </a:custGeom>
              <a:solidFill>
                <a:srgbClr val="BBE1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7" name="Graphic 56" descr="Clipboard Mixed with solid fill">
                <a:extLst>
                  <a:ext uri="{FF2B5EF4-FFF2-40B4-BE49-F238E27FC236}">
                    <a16:creationId xmlns:a16="http://schemas.microsoft.com/office/drawing/2014/main" id="{3E1C762B-2381-DF22-019B-2CE1EF1B5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2272423" y="11449678"/>
                <a:ext cx="1579732" cy="1579732"/>
              </a:xfrm>
              <a:prstGeom prst="rect">
                <a:avLst/>
              </a:prstGeom>
            </p:spPr>
          </p:pic>
        </p:grpSp>
      </p:grpSp>
      <p:pic>
        <p:nvPicPr>
          <p:cNvPr id="34" name="Graphic 33" descr="Board Of Directors with solid fill">
            <a:extLst>
              <a:ext uri="{FF2B5EF4-FFF2-40B4-BE49-F238E27FC236}">
                <a16:creationId xmlns:a16="http://schemas.microsoft.com/office/drawing/2014/main" id="{130E37E3-138F-F944-AD03-B64EB6BB9EC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2578425" y="20055114"/>
            <a:ext cx="914400" cy="914400"/>
          </a:xfrm>
          <a:prstGeom prst="rect">
            <a:avLst/>
          </a:prstGeom>
        </p:spPr>
      </p:pic>
      <p:pic>
        <p:nvPicPr>
          <p:cNvPr id="20" name="Graphic 19" descr="Boardroom with solid fill">
            <a:extLst>
              <a:ext uri="{FF2B5EF4-FFF2-40B4-BE49-F238E27FC236}">
                <a16:creationId xmlns:a16="http://schemas.microsoft.com/office/drawing/2014/main" id="{4216C96A-2A68-2694-8064-28E43E45371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453813" y="25716519"/>
            <a:ext cx="1193758" cy="11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91DA-22FB-D530-933E-151CA8AA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B487927-3262-6809-F828-7227CC640A54}"/>
              </a:ext>
            </a:extLst>
          </p:cNvPr>
          <p:cNvSpPr/>
          <p:nvPr/>
        </p:nvSpPr>
        <p:spPr>
          <a:xfrm flipH="1">
            <a:off x="10831988" y="9004443"/>
            <a:ext cx="4984955" cy="13383609"/>
          </a:xfrm>
          <a:custGeom>
            <a:avLst/>
            <a:gdLst>
              <a:gd name="connsiteX0" fmla="*/ 5220929 w 5250426"/>
              <a:gd name="connsiteY0" fmla="*/ 0 h 13686504"/>
              <a:gd name="connsiteX1" fmla="*/ 5250426 w 5250426"/>
              <a:gd name="connsiteY1" fmla="*/ 1533833 h 13686504"/>
              <a:gd name="connsiteX2" fmla="*/ 0 w 5250426"/>
              <a:gd name="connsiteY2" fmla="*/ 1533833 h 13686504"/>
              <a:gd name="connsiteX3" fmla="*/ 0 w 5250426"/>
              <a:gd name="connsiteY3" fmla="*/ 11975691 h 13686504"/>
              <a:gd name="connsiteX4" fmla="*/ 4984955 w 5250426"/>
              <a:gd name="connsiteY4" fmla="*/ 11975691 h 13686504"/>
              <a:gd name="connsiteX5" fmla="*/ 4984955 w 5250426"/>
              <a:gd name="connsiteY5" fmla="*/ 13686504 h 13686504"/>
              <a:gd name="connsiteX0" fmla="*/ 5266649 w 5266649"/>
              <a:gd name="connsiteY0" fmla="*/ 0 h 13678884"/>
              <a:gd name="connsiteX1" fmla="*/ 5250426 w 5266649"/>
              <a:gd name="connsiteY1" fmla="*/ 1526213 h 13678884"/>
              <a:gd name="connsiteX2" fmla="*/ 0 w 5266649"/>
              <a:gd name="connsiteY2" fmla="*/ 1526213 h 13678884"/>
              <a:gd name="connsiteX3" fmla="*/ 0 w 5266649"/>
              <a:gd name="connsiteY3" fmla="*/ 11968071 h 13678884"/>
              <a:gd name="connsiteX4" fmla="*/ 4984955 w 5266649"/>
              <a:gd name="connsiteY4" fmla="*/ 11968071 h 13678884"/>
              <a:gd name="connsiteX5" fmla="*/ 4984955 w 5266649"/>
              <a:gd name="connsiteY5" fmla="*/ 13678884 h 13678884"/>
              <a:gd name="connsiteX0" fmla="*/ 5236169 w 5250426"/>
              <a:gd name="connsiteY0" fmla="*/ 0 h 13678884"/>
              <a:gd name="connsiteX1" fmla="*/ 5250426 w 5250426"/>
              <a:gd name="connsiteY1" fmla="*/ 1526213 h 13678884"/>
              <a:gd name="connsiteX2" fmla="*/ 0 w 5250426"/>
              <a:gd name="connsiteY2" fmla="*/ 1526213 h 13678884"/>
              <a:gd name="connsiteX3" fmla="*/ 0 w 5250426"/>
              <a:gd name="connsiteY3" fmla="*/ 11968071 h 13678884"/>
              <a:gd name="connsiteX4" fmla="*/ 4984955 w 5250426"/>
              <a:gd name="connsiteY4" fmla="*/ 11968071 h 13678884"/>
              <a:gd name="connsiteX5" fmla="*/ 4984955 w 5250426"/>
              <a:gd name="connsiteY5" fmla="*/ 13678884 h 13678884"/>
              <a:gd name="connsiteX0" fmla="*/ 5245694 w 5250426"/>
              <a:gd name="connsiteY0" fmla="*/ 0 h 13412184"/>
              <a:gd name="connsiteX1" fmla="*/ 5250426 w 5250426"/>
              <a:gd name="connsiteY1" fmla="*/ 1259513 h 13412184"/>
              <a:gd name="connsiteX2" fmla="*/ 0 w 5250426"/>
              <a:gd name="connsiteY2" fmla="*/ 1259513 h 13412184"/>
              <a:gd name="connsiteX3" fmla="*/ 0 w 5250426"/>
              <a:gd name="connsiteY3" fmla="*/ 11701371 h 13412184"/>
              <a:gd name="connsiteX4" fmla="*/ 4984955 w 5250426"/>
              <a:gd name="connsiteY4" fmla="*/ 11701371 h 13412184"/>
              <a:gd name="connsiteX5" fmla="*/ 4984955 w 5250426"/>
              <a:gd name="connsiteY5" fmla="*/ 13412184 h 13412184"/>
              <a:gd name="connsiteX0" fmla="*/ 5231406 w 5250426"/>
              <a:gd name="connsiteY0" fmla="*/ 0 h 13412184"/>
              <a:gd name="connsiteX1" fmla="*/ 5250426 w 5250426"/>
              <a:gd name="connsiteY1" fmla="*/ 1259513 h 13412184"/>
              <a:gd name="connsiteX2" fmla="*/ 0 w 5250426"/>
              <a:gd name="connsiteY2" fmla="*/ 1259513 h 13412184"/>
              <a:gd name="connsiteX3" fmla="*/ 0 w 5250426"/>
              <a:gd name="connsiteY3" fmla="*/ 11701371 h 13412184"/>
              <a:gd name="connsiteX4" fmla="*/ 4984955 w 5250426"/>
              <a:gd name="connsiteY4" fmla="*/ 11701371 h 13412184"/>
              <a:gd name="connsiteX5" fmla="*/ 4984955 w 5250426"/>
              <a:gd name="connsiteY5" fmla="*/ 13412184 h 13412184"/>
              <a:gd name="connsiteX0" fmla="*/ 5255218 w 5255426"/>
              <a:gd name="connsiteY0" fmla="*/ 0 h 13412184"/>
              <a:gd name="connsiteX1" fmla="*/ 5250426 w 5255426"/>
              <a:gd name="connsiteY1" fmla="*/ 1259513 h 13412184"/>
              <a:gd name="connsiteX2" fmla="*/ 0 w 5255426"/>
              <a:gd name="connsiteY2" fmla="*/ 1259513 h 13412184"/>
              <a:gd name="connsiteX3" fmla="*/ 0 w 5255426"/>
              <a:gd name="connsiteY3" fmla="*/ 11701371 h 13412184"/>
              <a:gd name="connsiteX4" fmla="*/ 4984955 w 5255426"/>
              <a:gd name="connsiteY4" fmla="*/ 11701371 h 13412184"/>
              <a:gd name="connsiteX5" fmla="*/ 4984955 w 5255426"/>
              <a:gd name="connsiteY5" fmla="*/ 13412184 h 13412184"/>
              <a:gd name="connsiteX0" fmla="*/ 5255218 w 5255222"/>
              <a:gd name="connsiteY0" fmla="*/ 0 h 13412184"/>
              <a:gd name="connsiteX1" fmla="*/ 4821801 w 5255222"/>
              <a:gd name="connsiteY1" fmla="*/ 1259513 h 13412184"/>
              <a:gd name="connsiteX2" fmla="*/ 0 w 5255222"/>
              <a:gd name="connsiteY2" fmla="*/ 1259513 h 13412184"/>
              <a:gd name="connsiteX3" fmla="*/ 0 w 5255222"/>
              <a:gd name="connsiteY3" fmla="*/ 11701371 h 13412184"/>
              <a:gd name="connsiteX4" fmla="*/ 4984955 w 5255222"/>
              <a:gd name="connsiteY4" fmla="*/ 11701371 h 13412184"/>
              <a:gd name="connsiteX5" fmla="*/ 4984955 w 5255222"/>
              <a:gd name="connsiteY5" fmla="*/ 13412184 h 13412184"/>
              <a:gd name="connsiteX0" fmla="*/ 4826593 w 4984955"/>
              <a:gd name="connsiteY0" fmla="*/ 0 h 13383609"/>
              <a:gd name="connsiteX1" fmla="*/ 4821801 w 4984955"/>
              <a:gd name="connsiteY1" fmla="*/ 1230938 h 13383609"/>
              <a:gd name="connsiteX2" fmla="*/ 0 w 4984955"/>
              <a:gd name="connsiteY2" fmla="*/ 1230938 h 13383609"/>
              <a:gd name="connsiteX3" fmla="*/ 0 w 4984955"/>
              <a:gd name="connsiteY3" fmla="*/ 11672796 h 13383609"/>
              <a:gd name="connsiteX4" fmla="*/ 4984955 w 4984955"/>
              <a:gd name="connsiteY4" fmla="*/ 11672796 h 13383609"/>
              <a:gd name="connsiteX5" fmla="*/ 4984955 w 4984955"/>
              <a:gd name="connsiteY5" fmla="*/ 13383609 h 133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4955" h="13383609">
                <a:moveTo>
                  <a:pt x="4826593" y="0"/>
                </a:moveTo>
                <a:cubicBezTo>
                  <a:pt x="4828170" y="419838"/>
                  <a:pt x="4820224" y="811100"/>
                  <a:pt x="4821801" y="1230938"/>
                </a:cubicBezTo>
                <a:lnTo>
                  <a:pt x="0" y="1230938"/>
                </a:lnTo>
                <a:lnTo>
                  <a:pt x="0" y="11672796"/>
                </a:lnTo>
                <a:lnTo>
                  <a:pt x="4984955" y="11672796"/>
                </a:lnTo>
                <a:lnTo>
                  <a:pt x="4984955" y="13383609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E888E9-E8BC-D1AA-5ED6-BE51EE462D27}"/>
              </a:ext>
            </a:extLst>
          </p:cNvPr>
          <p:cNvSpPr/>
          <p:nvPr/>
        </p:nvSpPr>
        <p:spPr>
          <a:xfrm>
            <a:off x="5309418" y="8975868"/>
            <a:ext cx="4984955" cy="13412184"/>
          </a:xfrm>
          <a:custGeom>
            <a:avLst/>
            <a:gdLst>
              <a:gd name="connsiteX0" fmla="*/ 5220929 w 5250426"/>
              <a:gd name="connsiteY0" fmla="*/ 0 h 13686504"/>
              <a:gd name="connsiteX1" fmla="*/ 5250426 w 5250426"/>
              <a:gd name="connsiteY1" fmla="*/ 1533833 h 13686504"/>
              <a:gd name="connsiteX2" fmla="*/ 0 w 5250426"/>
              <a:gd name="connsiteY2" fmla="*/ 1533833 h 13686504"/>
              <a:gd name="connsiteX3" fmla="*/ 0 w 5250426"/>
              <a:gd name="connsiteY3" fmla="*/ 11975691 h 13686504"/>
              <a:gd name="connsiteX4" fmla="*/ 4984955 w 5250426"/>
              <a:gd name="connsiteY4" fmla="*/ 11975691 h 13686504"/>
              <a:gd name="connsiteX5" fmla="*/ 4984955 w 5250426"/>
              <a:gd name="connsiteY5" fmla="*/ 13686504 h 13686504"/>
              <a:gd name="connsiteX0" fmla="*/ 5266649 w 5266649"/>
              <a:gd name="connsiteY0" fmla="*/ 0 h 13678884"/>
              <a:gd name="connsiteX1" fmla="*/ 5250426 w 5266649"/>
              <a:gd name="connsiteY1" fmla="*/ 1526213 h 13678884"/>
              <a:gd name="connsiteX2" fmla="*/ 0 w 5266649"/>
              <a:gd name="connsiteY2" fmla="*/ 1526213 h 13678884"/>
              <a:gd name="connsiteX3" fmla="*/ 0 w 5266649"/>
              <a:gd name="connsiteY3" fmla="*/ 11968071 h 13678884"/>
              <a:gd name="connsiteX4" fmla="*/ 4984955 w 5266649"/>
              <a:gd name="connsiteY4" fmla="*/ 11968071 h 13678884"/>
              <a:gd name="connsiteX5" fmla="*/ 4984955 w 5266649"/>
              <a:gd name="connsiteY5" fmla="*/ 13678884 h 13678884"/>
              <a:gd name="connsiteX0" fmla="*/ 5236169 w 5250426"/>
              <a:gd name="connsiteY0" fmla="*/ 0 h 13678884"/>
              <a:gd name="connsiteX1" fmla="*/ 5250426 w 5250426"/>
              <a:gd name="connsiteY1" fmla="*/ 1526213 h 13678884"/>
              <a:gd name="connsiteX2" fmla="*/ 0 w 5250426"/>
              <a:gd name="connsiteY2" fmla="*/ 1526213 h 13678884"/>
              <a:gd name="connsiteX3" fmla="*/ 0 w 5250426"/>
              <a:gd name="connsiteY3" fmla="*/ 11968071 h 13678884"/>
              <a:gd name="connsiteX4" fmla="*/ 4984955 w 5250426"/>
              <a:gd name="connsiteY4" fmla="*/ 11968071 h 13678884"/>
              <a:gd name="connsiteX5" fmla="*/ 4984955 w 5250426"/>
              <a:gd name="connsiteY5" fmla="*/ 13678884 h 13678884"/>
              <a:gd name="connsiteX0" fmla="*/ 5245694 w 5250426"/>
              <a:gd name="connsiteY0" fmla="*/ 0 h 13412184"/>
              <a:gd name="connsiteX1" fmla="*/ 5250426 w 5250426"/>
              <a:gd name="connsiteY1" fmla="*/ 1259513 h 13412184"/>
              <a:gd name="connsiteX2" fmla="*/ 0 w 5250426"/>
              <a:gd name="connsiteY2" fmla="*/ 1259513 h 13412184"/>
              <a:gd name="connsiteX3" fmla="*/ 0 w 5250426"/>
              <a:gd name="connsiteY3" fmla="*/ 11701371 h 13412184"/>
              <a:gd name="connsiteX4" fmla="*/ 4984955 w 5250426"/>
              <a:gd name="connsiteY4" fmla="*/ 11701371 h 13412184"/>
              <a:gd name="connsiteX5" fmla="*/ 4984955 w 5250426"/>
              <a:gd name="connsiteY5" fmla="*/ 13412184 h 13412184"/>
              <a:gd name="connsiteX0" fmla="*/ 5231406 w 5250426"/>
              <a:gd name="connsiteY0" fmla="*/ 0 h 13412184"/>
              <a:gd name="connsiteX1" fmla="*/ 5250426 w 5250426"/>
              <a:gd name="connsiteY1" fmla="*/ 1259513 h 13412184"/>
              <a:gd name="connsiteX2" fmla="*/ 0 w 5250426"/>
              <a:gd name="connsiteY2" fmla="*/ 1259513 h 13412184"/>
              <a:gd name="connsiteX3" fmla="*/ 0 w 5250426"/>
              <a:gd name="connsiteY3" fmla="*/ 11701371 h 13412184"/>
              <a:gd name="connsiteX4" fmla="*/ 4984955 w 5250426"/>
              <a:gd name="connsiteY4" fmla="*/ 11701371 h 13412184"/>
              <a:gd name="connsiteX5" fmla="*/ 4984955 w 5250426"/>
              <a:gd name="connsiteY5" fmla="*/ 13412184 h 13412184"/>
              <a:gd name="connsiteX0" fmla="*/ 5255218 w 5255426"/>
              <a:gd name="connsiteY0" fmla="*/ 0 h 13412184"/>
              <a:gd name="connsiteX1" fmla="*/ 5250426 w 5255426"/>
              <a:gd name="connsiteY1" fmla="*/ 1259513 h 13412184"/>
              <a:gd name="connsiteX2" fmla="*/ 0 w 5255426"/>
              <a:gd name="connsiteY2" fmla="*/ 1259513 h 13412184"/>
              <a:gd name="connsiteX3" fmla="*/ 0 w 5255426"/>
              <a:gd name="connsiteY3" fmla="*/ 11701371 h 13412184"/>
              <a:gd name="connsiteX4" fmla="*/ 4984955 w 5255426"/>
              <a:gd name="connsiteY4" fmla="*/ 11701371 h 13412184"/>
              <a:gd name="connsiteX5" fmla="*/ 4984955 w 5255426"/>
              <a:gd name="connsiteY5" fmla="*/ 13412184 h 13412184"/>
              <a:gd name="connsiteX0" fmla="*/ 5255218 w 5255222"/>
              <a:gd name="connsiteY0" fmla="*/ 0 h 13412184"/>
              <a:gd name="connsiteX1" fmla="*/ 4793226 w 5255222"/>
              <a:gd name="connsiteY1" fmla="*/ 1297613 h 13412184"/>
              <a:gd name="connsiteX2" fmla="*/ 0 w 5255222"/>
              <a:gd name="connsiteY2" fmla="*/ 1259513 h 13412184"/>
              <a:gd name="connsiteX3" fmla="*/ 0 w 5255222"/>
              <a:gd name="connsiteY3" fmla="*/ 11701371 h 13412184"/>
              <a:gd name="connsiteX4" fmla="*/ 4984955 w 5255222"/>
              <a:gd name="connsiteY4" fmla="*/ 11701371 h 13412184"/>
              <a:gd name="connsiteX5" fmla="*/ 4984955 w 5255222"/>
              <a:gd name="connsiteY5" fmla="*/ 13412184 h 13412184"/>
              <a:gd name="connsiteX0" fmla="*/ 5255218 w 5255221"/>
              <a:gd name="connsiteY0" fmla="*/ 0 h 13412184"/>
              <a:gd name="connsiteX1" fmla="*/ 4774176 w 5255221"/>
              <a:gd name="connsiteY1" fmla="*/ 1269038 h 13412184"/>
              <a:gd name="connsiteX2" fmla="*/ 0 w 5255221"/>
              <a:gd name="connsiteY2" fmla="*/ 1259513 h 13412184"/>
              <a:gd name="connsiteX3" fmla="*/ 0 w 5255221"/>
              <a:gd name="connsiteY3" fmla="*/ 11701371 h 13412184"/>
              <a:gd name="connsiteX4" fmla="*/ 4984955 w 5255221"/>
              <a:gd name="connsiteY4" fmla="*/ 11701371 h 13412184"/>
              <a:gd name="connsiteX5" fmla="*/ 4984955 w 5255221"/>
              <a:gd name="connsiteY5" fmla="*/ 13412184 h 13412184"/>
              <a:gd name="connsiteX0" fmla="*/ 4778968 w 4984955"/>
              <a:gd name="connsiteY0" fmla="*/ 0 h 13412184"/>
              <a:gd name="connsiteX1" fmla="*/ 4774176 w 4984955"/>
              <a:gd name="connsiteY1" fmla="*/ 1269038 h 13412184"/>
              <a:gd name="connsiteX2" fmla="*/ 0 w 4984955"/>
              <a:gd name="connsiteY2" fmla="*/ 1259513 h 13412184"/>
              <a:gd name="connsiteX3" fmla="*/ 0 w 4984955"/>
              <a:gd name="connsiteY3" fmla="*/ 11701371 h 13412184"/>
              <a:gd name="connsiteX4" fmla="*/ 4984955 w 4984955"/>
              <a:gd name="connsiteY4" fmla="*/ 11701371 h 13412184"/>
              <a:gd name="connsiteX5" fmla="*/ 4984955 w 4984955"/>
              <a:gd name="connsiteY5" fmla="*/ 13412184 h 134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4955" h="13412184">
                <a:moveTo>
                  <a:pt x="4778968" y="0"/>
                </a:moveTo>
                <a:cubicBezTo>
                  <a:pt x="4780545" y="419838"/>
                  <a:pt x="4772599" y="849200"/>
                  <a:pt x="4774176" y="1269038"/>
                </a:cubicBezTo>
                <a:lnTo>
                  <a:pt x="0" y="1259513"/>
                </a:lnTo>
                <a:lnTo>
                  <a:pt x="0" y="11701371"/>
                </a:lnTo>
                <a:lnTo>
                  <a:pt x="4984955" y="11701371"/>
                </a:lnTo>
                <a:lnTo>
                  <a:pt x="4984955" y="13412184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D74A9-5647-BE43-8871-E54B36CBF7AF}"/>
              </a:ext>
            </a:extLst>
          </p:cNvPr>
          <p:cNvSpPr/>
          <p:nvPr/>
        </p:nvSpPr>
        <p:spPr>
          <a:xfrm>
            <a:off x="624344" y="733935"/>
            <a:ext cx="20112583" cy="2876491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7" name="Rectangle: Rounded Corners 2056">
            <a:extLst>
              <a:ext uri="{FF2B5EF4-FFF2-40B4-BE49-F238E27FC236}">
                <a16:creationId xmlns:a16="http://schemas.microsoft.com/office/drawing/2014/main" id="{8A995427-4BF5-A534-6605-F1041F45CA10}"/>
              </a:ext>
            </a:extLst>
          </p:cNvPr>
          <p:cNvSpPr/>
          <p:nvPr/>
        </p:nvSpPr>
        <p:spPr>
          <a:xfrm>
            <a:off x="382933" y="11281338"/>
            <a:ext cx="9826741" cy="8629028"/>
          </a:xfrm>
          <a:prstGeom prst="roundRect">
            <a:avLst/>
          </a:prstGeom>
          <a:solidFill>
            <a:srgbClr val="02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20000"/>
              </a:spcBef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Rectangle: Rounded Corners 2055">
            <a:extLst>
              <a:ext uri="{FF2B5EF4-FFF2-40B4-BE49-F238E27FC236}">
                <a16:creationId xmlns:a16="http://schemas.microsoft.com/office/drawing/2014/main" id="{1E59B71D-784B-F11D-B673-3EE3C8CC4E2B}"/>
              </a:ext>
            </a:extLst>
          </p:cNvPr>
          <p:cNvSpPr/>
          <p:nvPr/>
        </p:nvSpPr>
        <p:spPr>
          <a:xfrm>
            <a:off x="3426573" y="4466690"/>
            <a:ext cx="14282186" cy="4651925"/>
          </a:xfrm>
          <a:prstGeom prst="roundRect">
            <a:avLst/>
          </a:prstGeom>
          <a:solidFill>
            <a:srgbClr val="BBE1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C495F-AC22-A307-C11B-FD938422295A}"/>
              </a:ext>
            </a:extLst>
          </p:cNvPr>
          <p:cNvSpPr txBox="1"/>
          <p:nvPr/>
        </p:nvSpPr>
        <p:spPr>
          <a:xfrm>
            <a:off x="837524" y="937628"/>
            <a:ext cx="1973180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does this study relate to the 2022 Whalsay Outline Business Case?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798CC2-7406-8173-8176-DCFA3971EB32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6" name="Picture 2" descr="Logo: Shetland Islands Council">
              <a:extLst>
                <a:ext uri="{FF2B5EF4-FFF2-40B4-BE49-F238E27FC236}">
                  <a16:creationId xmlns:a16="http://schemas.microsoft.com/office/drawing/2014/main" id="{4CFFDDBC-9076-9569-7260-4E6BAC149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15E4E8-C368-C9F4-989B-89ECBBA1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B3B808-C25F-8BDD-BE05-95273837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E88D30-3C83-D486-768D-19523C91CE5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3EBC9583-D416-2712-550C-18E0814F7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426FFBD-0FF0-3BBD-145C-5505ADF5E0E8}"/>
              </a:ext>
            </a:extLst>
          </p:cNvPr>
          <p:cNvSpPr/>
          <p:nvPr/>
        </p:nvSpPr>
        <p:spPr>
          <a:xfrm>
            <a:off x="3822186" y="4466690"/>
            <a:ext cx="9701907" cy="4651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2022 Whalsay OBC identified a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phased approach </a:t>
            </a: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delivering the preferred option for Whalsay</a:t>
            </a:r>
          </a:p>
        </p:txBody>
      </p:sp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D19DAFB0-53C1-7D1D-A94A-104204469511}"/>
              </a:ext>
            </a:extLst>
          </p:cNvPr>
          <p:cNvSpPr/>
          <p:nvPr/>
        </p:nvSpPr>
        <p:spPr>
          <a:xfrm>
            <a:off x="837524" y="14782064"/>
            <a:ext cx="9151780" cy="4651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20000"/>
              </a:spcBef>
              <a:defRPr/>
            </a:pPr>
            <a:r>
              <a:rPr kumimoji="0" lang="en-GB" sz="3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1</a:t>
            </a:r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GB" sz="3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Short-Term</a:t>
            </a:r>
          </a:p>
          <a:p>
            <a:pPr marL="257175" lvl="1" indent="-257175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for a new vessel to replace MV </a:t>
            </a: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Hendra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this remains a priority</a:t>
            </a:r>
          </a:p>
          <a:p>
            <a:pPr marL="257175" lvl="1" indent="-257175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to operate on a number of routes and could be cascaded in the event of a fixed link being delivered</a:t>
            </a:r>
          </a:p>
          <a:p>
            <a:pPr marL="257175" lvl="1" indent="-257175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Vessel to be accompanied by measures to improve travel choices to/from Laxo and Vidlin, e.g., improved bus services</a:t>
            </a:r>
          </a:p>
        </p:txBody>
      </p:sp>
      <p:sp>
        <p:nvSpPr>
          <p:cNvPr id="2052" name="Rectangle: Rounded Corners 2051">
            <a:extLst>
              <a:ext uri="{FF2B5EF4-FFF2-40B4-BE49-F238E27FC236}">
                <a16:creationId xmlns:a16="http://schemas.microsoft.com/office/drawing/2014/main" id="{6E11AE0B-C4C7-91D5-FB22-B5D12A4DB5AF}"/>
              </a:ext>
            </a:extLst>
          </p:cNvPr>
          <p:cNvSpPr/>
          <p:nvPr/>
        </p:nvSpPr>
        <p:spPr>
          <a:xfrm>
            <a:off x="3488646" y="22099128"/>
            <a:ext cx="14282186" cy="4651926"/>
          </a:xfrm>
          <a:prstGeom prst="roundRect">
            <a:avLst/>
          </a:prstGeom>
          <a:solidFill>
            <a:srgbClr val="02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C5849BEA-29F5-9CE0-8C75-01B722C7F309}"/>
              </a:ext>
            </a:extLst>
          </p:cNvPr>
          <p:cNvSpPr/>
          <p:nvPr/>
        </p:nvSpPr>
        <p:spPr>
          <a:xfrm>
            <a:off x="7573930" y="22099128"/>
            <a:ext cx="10196902" cy="4651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GB" sz="4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Inter-Island Transport Connectivity </a:t>
            </a:r>
            <a:r>
              <a:rPr lang="en-GB" sz="4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Programme </a:t>
            </a:r>
            <a:r>
              <a:rPr kumimoji="0" lang="en-GB" sz="4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Study will further develop and appraise these options</a:t>
            </a:r>
            <a:endParaRPr kumimoji="0" lang="en-GB" sz="4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069" name="Graphic 2068">
            <a:extLst>
              <a:ext uri="{FF2B5EF4-FFF2-40B4-BE49-F238E27FC236}">
                <a16:creationId xmlns:a16="http://schemas.microsoft.com/office/drawing/2014/main" id="{F6510FC1-F3CF-A342-F5FD-08F6108CD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2186" y="11986426"/>
            <a:ext cx="2756095" cy="2457518"/>
          </a:xfrm>
          <a:prstGeom prst="rect">
            <a:avLst/>
          </a:prstGeom>
        </p:spPr>
      </p:pic>
      <p:pic>
        <p:nvPicPr>
          <p:cNvPr id="2070" name="Graphic 2069">
            <a:extLst>
              <a:ext uri="{FF2B5EF4-FFF2-40B4-BE49-F238E27FC236}">
                <a16:creationId xmlns:a16="http://schemas.microsoft.com/office/drawing/2014/main" id="{6A684B98-DFC5-B66C-317E-E378FAFF03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3481" y="23545679"/>
            <a:ext cx="2638236" cy="1758824"/>
          </a:xfrm>
          <a:prstGeom prst="rect">
            <a:avLst/>
          </a:prstGeom>
        </p:spPr>
      </p:pic>
      <p:pic>
        <p:nvPicPr>
          <p:cNvPr id="2074" name="Graphic 2073">
            <a:extLst>
              <a:ext uri="{FF2B5EF4-FFF2-40B4-BE49-F238E27FC236}">
                <a16:creationId xmlns:a16="http://schemas.microsoft.com/office/drawing/2014/main" id="{0DC5B801-0D1E-E1F3-0F97-DD91E00D8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75771" y="6245897"/>
            <a:ext cx="3959740" cy="135621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9EDB8-AAC9-FFB3-589D-667C29988B04}"/>
              </a:ext>
            </a:extLst>
          </p:cNvPr>
          <p:cNvSpPr/>
          <p:nvPr/>
        </p:nvSpPr>
        <p:spPr>
          <a:xfrm>
            <a:off x="11112864" y="11281338"/>
            <a:ext cx="9826741" cy="8629028"/>
          </a:xfrm>
          <a:prstGeom prst="roundRect">
            <a:avLst/>
          </a:prstGeom>
          <a:solidFill>
            <a:srgbClr val="BBE1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20000"/>
              </a:spcBef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72" name="Graphic 2071">
            <a:extLst>
              <a:ext uri="{FF2B5EF4-FFF2-40B4-BE49-F238E27FC236}">
                <a16:creationId xmlns:a16="http://schemas.microsoft.com/office/drawing/2014/main" id="{AB7CD831-C67A-7CC1-5FC4-6AD89E41E7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509936" y="11986426"/>
            <a:ext cx="3051503" cy="2411327"/>
          </a:xfrm>
          <a:prstGeom prst="rect">
            <a:avLst/>
          </a:prstGeom>
        </p:spPr>
      </p:pic>
      <p:sp>
        <p:nvSpPr>
          <p:cNvPr id="2058" name="Rectangle: Rounded Corners 2057">
            <a:extLst>
              <a:ext uri="{FF2B5EF4-FFF2-40B4-BE49-F238E27FC236}">
                <a16:creationId xmlns:a16="http://schemas.microsoft.com/office/drawing/2014/main" id="{B1B27D3C-4DE0-F504-9E22-7734DA445E3E}"/>
              </a:ext>
            </a:extLst>
          </p:cNvPr>
          <p:cNvSpPr/>
          <p:nvPr/>
        </p:nvSpPr>
        <p:spPr>
          <a:xfrm>
            <a:off x="11267671" y="14782064"/>
            <a:ext cx="9278430" cy="4651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Phase 2</a:t>
            </a:r>
            <a:r>
              <a:rPr lang="en-GB" sz="3200" b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:</a:t>
            </a:r>
            <a:r>
              <a:rPr kumimoji="0" lang="en-GB" sz="3200" b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Medium-Term</a:t>
            </a:r>
          </a:p>
          <a:p>
            <a:pPr marL="342900" marR="0" lvl="1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Business case to consider comparative merits of:</a:t>
            </a:r>
            <a:endParaRPr lang="en-GB" sz="32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685800" marR="0" lvl="2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Fixed link</a:t>
            </a:r>
            <a:endParaRPr lang="en-GB" sz="32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685800" marR="0" lvl="2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Two new </a:t>
            </a:r>
            <a:r>
              <a:rPr lang="en-GB" sz="320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45-metre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vessels and the redevelopment of the pelagic basin in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Symbister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Harbour</a:t>
            </a:r>
            <a:endParaRPr lang="en-GB" sz="32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685800" marR="0" lvl="2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Two new </a:t>
            </a:r>
            <a:r>
              <a:rPr lang="en-GB" sz="320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45-metre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vessels operating from North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Voe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8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5051-3BB5-5C28-343B-0E25CE6B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48DA2-A8A7-E3D1-3AB3-EEA25A2208DE}"/>
              </a:ext>
            </a:extLst>
          </p:cNvPr>
          <p:cNvSpPr>
            <a:spLocks/>
          </p:cNvSpPr>
          <p:nvPr/>
        </p:nvSpPr>
        <p:spPr>
          <a:xfrm>
            <a:off x="564126" y="3589285"/>
            <a:ext cx="20112583" cy="15418791"/>
          </a:xfrm>
          <a:prstGeom prst="roundRect">
            <a:avLst>
              <a:gd name="adj" fmla="val 7030"/>
            </a:avLst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C55819-E532-CC5C-1323-AEA660FCF06A}"/>
              </a:ext>
            </a:extLst>
          </p:cNvPr>
          <p:cNvSpPr>
            <a:spLocks/>
          </p:cNvSpPr>
          <p:nvPr/>
        </p:nvSpPr>
        <p:spPr>
          <a:xfrm>
            <a:off x="564126" y="19470746"/>
            <a:ext cx="20112583" cy="8192483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51738-622E-3103-88DC-CF42996D9F25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99739-2642-4842-2DBB-FAD00EEB48DA}"/>
              </a:ext>
            </a:extLst>
          </p:cNvPr>
          <p:cNvSpPr txBox="1"/>
          <p:nvPr/>
        </p:nvSpPr>
        <p:spPr>
          <a:xfrm>
            <a:off x="-2" y="1194579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Headline Socio-economic Data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2DE146-B314-FFBF-4192-ABBDCAFD7E2E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6" name="Picture 2" descr="Logo: Shetland Islands Council">
              <a:extLst>
                <a:ext uri="{FF2B5EF4-FFF2-40B4-BE49-F238E27FC236}">
                  <a16:creationId xmlns:a16="http://schemas.microsoft.com/office/drawing/2014/main" id="{5DC67610-078D-15DB-5D6E-1A794D79A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E72C2D-DFB5-10B3-C772-14C31361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EDBC9D-F8D5-0B05-18FA-98F62770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93AE7B-B676-04D0-5C87-A3CA27B869D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E3FF0018-9011-0A6F-9D17-3CD2198C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3CB500-AACD-53EE-191D-D5A896532979}"/>
              </a:ext>
            </a:extLst>
          </p:cNvPr>
          <p:cNvSpPr txBox="1">
            <a:spLocks/>
          </p:cNvSpPr>
          <p:nvPr/>
        </p:nvSpPr>
        <p:spPr>
          <a:xfrm>
            <a:off x="1552577" y="4736673"/>
            <a:ext cx="7212774" cy="61171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had a population of </a:t>
            </a:r>
            <a:r>
              <a:rPr lang="en-GB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966 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2022 Census.</a:t>
            </a: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 has been fairly stable over a long time period – the chart shows that: </a:t>
            </a: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 in 2022 was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94%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its 1981 level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Whalsay’s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population did however reduce by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9%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2011 and 2022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was a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proportionally greater reduction than for Shetland overall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where the decline was much more modest</a:t>
            </a:r>
          </a:p>
          <a:p>
            <a:pPr marL="34290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4F096B-1B72-7FA2-A41B-FE5AABAF286C}"/>
              </a:ext>
            </a:extLst>
          </p:cNvPr>
          <p:cNvSpPr txBox="1">
            <a:spLocks/>
          </p:cNvSpPr>
          <p:nvPr/>
        </p:nvSpPr>
        <p:spPr>
          <a:xfrm>
            <a:off x="9678334" y="20623718"/>
            <a:ext cx="10563312" cy="6463967"/>
          </a:xfrm>
          <a:prstGeom prst="round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has a strong presence in the </a:t>
            </a:r>
            <a:r>
              <a:rPr lang="en-GB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pelagic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and, to a lesser extent, </a:t>
            </a:r>
            <a:r>
              <a:rPr lang="en-GB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whitefish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sectors: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a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quarter of all resident jobs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Whalsay (i.e., jobs filled by island residents irrespective of whether they work in Whalsay) are in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‘Agriculture, Forestry and Fishing’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also reflected in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jobs by occupation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employed in ‘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Skilled Trade Occupations’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relative to the Shetland and Scotland averages of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respectively</a:t>
            </a:r>
          </a:p>
          <a:p>
            <a:pPr marL="34290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Commuting to jobs off-island is though essential:</a:t>
            </a:r>
          </a:p>
          <a:p>
            <a:pPr marL="600075" lvl="2" indent="-257175">
              <a:buFont typeface="Arial" panose="020B0604020202020204" pitchFamily="34" charset="0"/>
              <a:buChar char="•"/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all Whalsay adults in employment travel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5km to work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implies that they work off-island</a:t>
            </a:r>
          </a:p>
          <a:p>
            <a:pPr marL="600075" lvl="2" indent="-257175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further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responded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‘Other’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respect to their distance travelled to work, a significant proportion of which will be in the fishing industry</a:t>
            </a:r>
          </a:p>
          <a:p>
            <a:pPr marL="600075" lvl="2" indent="-257175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Levels of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ownership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car-based travel-to-work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well in excess of the Shetland and national averages</a:t>
            </a: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F6496F-0287-C861-0A39-25079FF9C71F}"/>
              </a:ext>
            </a:extLst>
          </p:cNvPr>
          <p:cNvSpPr/>
          <p:nvPr/>
        </p:nvSpPr>
        <p:spPr>
          <a:xfrm>
            <a:off x="1152062" y="3147910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has population changed over time?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5C0DBCB-7A0C-7E90-F694-1825674DD639}"/>
              </a:ext>
            </a:extLst>
          </p:cNvPr>
          <p:cNvSpPr>
            <a:spLocks/>
          </p:cNvSpPr>
          <p:nvPr/>
        </p:nvSpPr>
        <p:spPr>
          <a:xfrm>
            <a:off x="10393430" y="19192803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economic structure of Whalsay?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DD5AC5-4F36-E30B-7AE9-9829D90A1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715400"/>
              </p:ext>
            </p:extLst>
          </p:nvPr>
        </p:nvGraphicFramePr>
        <p:xfrm>
          <a:off x="82032" y="20959185"/>
          <a:ext cx="9170522" cy="858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9" name="Graphic 38">
            <a:extLst>
              <a:ext uri="{FF2B5EF4-FFF2-40B4-BE49-F238E27FC236}">
                <a16:creationId xmlns:a16="http://schemas.microsoft.com/office/drawing/2014/main" id="{246BF087-1DCB-2F4F-15C1-51DC1EA9C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1681" y="21053017"/>
            <a:ext cx="771524" cy="536362"/>
          </a:xfrm>
          <a:prstGeom prst="rect">
            <a:avLst/>
          </a:prstGeom>
        </p:spPr>
      </p:pic>
      <p:pic>
        <p:nvPicPr>
          <p:cNvPr id="41" name="Graphic 40" descr="Medical with solid fill">
            <a:extLst>
              <a:ext uri="{FF2B5EF4-FFF2-40B4-BE49-F238E27FC236}">
                <a16:creationId xmlns:a16="http://schemas.microsoft.com/office/drawing/2014/main" id="{D953C9F4-00A7-3C6F-14F0-2FC5B4DBF4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7427" y="21511344"/>
            <a:ext cx="771524" cy="771524"/>
          </a:xfrm>
          <a:prstGeom prst="rect">
            <a:avLst/>
          </a:prstGeom>
        </p:spPr>
      </p:pic>
      <p:pic>
        <p:nvPicPr>
          <p:cNvPr id="45" name="Graphic 44" descr="Mathematics with solid fill">
            <a:extLst>
              <a:ext uri="{FF2B5EF4-FFF2-40B4-BE49-F238E27FC236}">
                <a16:creationId xmlns:a16="http://schemas.microsoft.com/office/drawing/2014/main" id="{FCB7F0DE-4AB7-022C-95FF-B49B4144EA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56475" y="22749862"/>
            <a:ext cx="618697" cy="618697"/>
          </a:xfrm>
          <a:prstGeom prst="rect">
            <a:avLst/>
          </a:prstGeom>
        </p:spPr>
      </p:pic>
      <p:pic>
        <p:nvPicPr>
          <p:cNvPr id="47" name="Graphic 46" descr="Bulldozer with solid fill">
            <a:extLst>
              <a:ext uri="{FF2B5EF4-FFF2-40B4-BE49-F238E27FC236}">
                <a16:creationId xmlns:a16="http://schemas.microsoft.com/office/drawing/2014/main" id="{45D923DC-1AA0-B657-1035-CD1639D97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12965" y="24891029"/>
            <a:ext cx="654875" cy="654875"/>
          </a:xfrm>
          <a:prstGeom prst="rect">
            <a:avLst/>
          </a:prstGeom>
        </p:spPr>
      </p:pic>
      <p:pic>
        <p:nvPicPr>
          <p:cNvPr id="49" name="Graphic 48" descr="Captain male with solid fill">
            <a:extLst>
              <a:ext uri="{FF2B5EF4-FFF2-40B4-BE49-F238E27FC236}">
                <a16:creationId xmlns:a16="http://schemas.microsoft.com/office/drawing/2014/main" id="{EC93E56E-6246-93CB-4696-46FD79F6D3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99992" y="22174181"/>
            <a:ext cx="544084" cy="54408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97AED80-B00D-F961-4D02-DEEA8D6AC5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18731" y="23316400"/>
            <a:ext cx="427478" cy="44871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B8D3A26C-8EB8-AF0A-78B8-303DE191CC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3071" y="24358757"/>
            <a:ext cx="530151" cy="51051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75765E4-83FB-3C1F-041E-7638884C2D8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92003" y="23855701"/>
            <a:ext cx="618697" cy="41246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BD778F5-7EB6-AD66-6FFB-08F422FC84DD}"/>
              </a:ext>
            </a:extLst>
          </p:cNvPr>
          <p:cNvSpPr txBox="1"/>
          <p:nvPr/>
        </p:nvSpPr>
        <p:spPr>
          <a:xfrm>
            <a:off x="1277268" y="21195450"/>
            <a:ext cx="262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Agriculture, Forestry, Fishing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3E6C11-AF83-29D0-759C-5DB023695024}"/>
              </a:ext>
            </a:extLst>
          </p:cNvPr>
          <p:cNvSpPr txBox="1"/>
          <p:nvPr/>
        </p:nvSpPr>
        <p:spPr>
          <a:xfrm>
            <a:off x="1280185" y="21759435"/>
            <a:ext cx="243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&amp; Social Work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528785-400C-29BA-094A-77565F62B012}"/>
              </a:ext>
            </a:extLst>
          </p:cNvPr>
          <p:cNvSpPr txBox="1"/>
          <p:nvPr/>
        </p:nvSpPr>
        <p:spPr>
          <a:xfrm>
            <a:off x="1302264" y="22277756"/>
            <a:ext cx="204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&amp; Storage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2C532E-ED7B-F173-8CC1-3339EE7C69A7}"/>
              </a:ext>
            </a:extLst>
          </p:cNvPr>
          <p:cNvSpPr txBox="1"/>
          <p:nvPr/>
        </p:nvSpPr>
        <p:spPr>
          <a:xfrm>
            <a:off x="1302264" y="22807568"/>
            <a:ext cx="1195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13E41C-87AF-F01C-D089-9B537FB5C4CA}"/>
              </a:ext>
            </a:extLst>
          </p:cNvPr>
          <p:cNvSpPr txBox="1"/>
          <p:nvPr/>
        </p:nvSpPr>
        <p:spPr>
          <a:xfrm>
            <a:off x="1277268" y="23232295"/>
            <a:ext cx="179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Wholesale &amp; Retail Trade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6B871A3-DDE1-02D6-78F8-4900FF04FECE}"/>
              </a:ext>
            </a:extLst>
          </p:cNvPr>
          <p:cNvSpPr txBox="1"/>
          <p:nvPr/>
        </p:nvSpPr>
        <p:spPr>
          <a:xfrm>
            <a:off x="1288297" y="23765110"/>
            <a:ext cx="139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Admin &amp; Defence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2B6E98-485E-DE00-5F3E-798E83A1DB63}"/>
              </a:ext>
            </a:extLst>
          </p:cNvPr>
          <p:cNvSpPr txBox="1"/>
          <p:nvPr/>
        </p:nvSpPr>
        <p:spPr>
          <a:xfrm>
            <a:off x="3110672" y="24467569"/>
            <a:ext cx="157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BEE558-AE4A-4874-76A0-4CEF3B321312}"/>
              </a:ext>
            </a:extLst>
          </p:cNvPr>
          <p:cNvSpPr txBox="1"/>
          <p:nvPr/>
        </p:nvSpPr>
        <p:spPr>
          <a:xfrm>
            <a:off x="2967840" y="25020434"/>
            <a:ext cx="157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E1BB85-0DC5-BE29-CC50-F5B9DD1545CC}"/>
              </a:ext>
            </a:extLst>
          </p:cNvPr>
          <p:cNvSpPr txBox="1"/>
          <p:nvPr/>
        </p:nvSpPr>
        <p:spPr>
          <a:xfrm>
            <a:off x="2820098" y="25494764"/>
            <a:ext cx="379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Arts, Entertainment &amp; Recreation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627FFAC-2ED2-0852-F086-9433F7909351}"/>
              </a:ext>
            </a:extLst>
          </p:cNvPr>
          <p:cNvSpPr txBox="1"/>
          <p:nvPr/>
        </p:nvSpPr>
        <p:spPr>
          <a:xfrm>
            <a:off x="2556264" y="25994309"/>
            <a:ext cx="483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Professional, Scientific &amp; Technical Services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67982C28-F5B9-CA18-8C09-0C533A4DE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718353"/>
              </p:ext>
            </p:extLst>
          </p:nvPr>
        </p:nvGraphicFramePr>
        <p:xfrm>
          <a:off x="1187419" y="11199144"/>
          <a:ext cx="11315510" cy="75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42E0D515-3392-E8F1-0A4F-6244CB6B7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20359"/>
              </p:ext>
            </p:extLst>
          </p:nvPr>
        </p:nvGraphicFramePr>
        <p:xfrm>
          <a:off x="9472397" y="4405978"/>
          <a:ext cx="10949203" cy="610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E4EB6827-EFF1-5C17-C385-911A6F2D6BC0}"/>
              </a:ext>
            </a:extLst>
          </p:cNvPr>
          <p:cNvSpPr txBox="1">
            <a:spLocks/>
          </p:cNvSpPr>
          <p:nvPr/>
        </p:nvSpPr>
        <p:spPr>
          <a:xfrm>
            <a:off x="12983432" y="11897382"/>
            <a:ext cx="7212774" cy="61171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has an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ageing population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to mainland Shetland.  In 2022:</a:t>
            </a:r>
          </a:p>
          <a:p>
            <a:pPr marL="0" lvl="1">
              <a:lnSpc>
                <a:spcPct val="90000"/>
              </a:lnSpc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proportion of the population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65+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2022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only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mainland Shetland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 also had a slightly smaller proportion of its population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under-16 (18%)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to mainland Shetland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(19%)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consequence, its working age population (16-64) is smaller at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55%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population relative to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61%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mainland Shetland</a:t>
            </a:r>
          </a:p>
          <a:p>
            <a:pPr marL="6286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en-GB" sz="2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Whalsay’s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ageing population has implications for service delivery on the island, the ability to fill island jobs and for resident travel demand.</a:t>
            </a: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518F8-3AF8-0A70-8107-E7C217B08748}"/>
              </a:ext>
            </a:extLst>
          </p:cNvPr>
          <p:cNvSpPr txBox="1"/>
          <p:nvPr/>
        </p:nvSpPr>
        <p:spPr>
          <a:xfrm>
            <a:off x="1302264" y="20067260"/>
            <a:ext cx="783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Census data geography groups Whalsay and Skerries together</a:t>
            </a:r>
          </a:p>
        </p:txBody>
      </p:sp>
    </p:spTree>
    <p:extLst>
      <p:ext uri="{BB962C8B-B14F-4D97-AF65-F5344CB8AC3E}">
        <p14:creationId xmlns:p14="http://schemas.microsoft.com/office/powerpoint/2010/main" val="413366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74EAABA-91CF-FEE0-C288-20BBDCBD0F08}"/>
              </a:ext>
            </a:extLst>
          </p:cNvPr>
          <p:cNvGrpSpPr/>
          <p:nvPr/>
        </p:nvGrpSpPr>
        <p:grpSpPr>
          <a:xfrm>
            <a:off x="1589456" y="16149975"/>
            <a:ext cx="17853226" cy="12050686"/>
            <a:chOff x="20215558" y="16185706"/>
            <a:chExt cx="17853226" cy="120506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285669-8269-91F5-9F37-58361D323BC7}"/>
                </a:ext>
              </a:extLst>
            </p:cNvPr>
            <p:cNvGrpSpPr/>
            <p:nvPr/>
          </p:nvGrpSpPr>
          <p:grpSpPr>
            <a:xfrm>
              <a:off x="20241646" y="16185706"/>
              <a:ext cx="17827138" cy="12050686"/>
              <a:chOff x="646695" y="9365421"/>
              <a:chExt cx="17374605" cy="1189988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7F63CB1-1F60-C255-9642-0566743DC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3024" t="11817" r="15724" b="9466"/>
              <a:stretch/>
            </p:blipFill>
            <p:spPr>
              <a:xfrm>
                <a:off x="646695" y="9365421"/>
                <a:ext cx="17374605" cy="11899880"/>
              </a:xfrm>
              <a:prstGeom prst="rect">
                <a:avLst/>
              </a:prstGeom>
            </p:spPr>
          </p:pic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1401788-208D-2FAC-82D9-44C630037466}"/>
                  </a:ext>
                </a:extLst>
              </p:cNvPr>
              <p:cNvSpPr/>
              <p:nvPr/>
            </p:nvSpPr>
            <p:spPr>
              <a:xfrm>
                <a:off x="969288" y="17945100"/>
                <a:ext cx="13222962" cy="3251200"/>
              </a:xfrm>
              <a:custGeom>
                <a:avLst/>
                <a:gdLst>
                  <a:gd name="connsiteX0" fmla="*/ 0 w 13163550"/>
                  <a:gd name="connsiteY0" fmla="*/ 114300 h 3505200"/>
                  <a:gd name="connsiteX1" fmla="*/ 133350 w 13163550"/>
                  <a:gd name="connsiteY1" fmla="*/ 0 h 3505200"/>
                  <a:gd name="connsiteX2" fmla="*/ 400050 w 13163550"/>
                  <a:gd name="connsiteY2" fmla="*/ 57150 h 3505200"/>
                  <a:gd name="connsiteX3" fmla="*/ 2381250 w 13163550"/>
                  <a:gd name="connsiteY3" fmla="*/ 895350 h 3505200"/>
                  <a:gd name="connsiteX4" fmla="*/ 4800600 w 13163550"/>
                  <a:gd name="connsiteY4" fmla="*/ 1352550 h 3505200"/>
                  <a:gd name="connsiteX5" fmla="*/ 9563100 w 13163550"/>
                  <a:gd name="connsiteY5" fmla="*/ 1314450 h 3505200"/>
                  <a:gd name="connsiteX6" fmla="*/ 12973050 w 13163550"/>
                  <a:gd name="connsiteY6" fmla="*/ 1162050 h 3505200"/>
                  <a:gd name="connsiteX7" fmla="*/ 13125450 w 13163550"/>
                  <a:gd name="connsiteY7" fmla="*/ 1257300 h 3505200"/>
                  <a:gd name="connsiteX8" fmla="*/ 13163550 w 13163550"/>
                  <a:gd name="connsiteY8" fmla="*/ 1504950 h 3505200"/>
                  <a:gd name="connsiteX9" fmla="*/ 12992100 w 13163550"/>
                  <a:gd name="connsiteY9" fmla="*/ 1447800 h 3505200"/>
                  <a:gd name="connsiteX10" fmla="*/ 9144000 w 13163550"/>
                  <a:gd name="connsiteY10" fmla="*/ 1905000 h 3505200"/>
                  <a:gd name="connsiteX11" fmla="*/ 6400800 w 13163550"/>
                  <a:gd name="connsiteY11" fmla="*/ 3505200 h 3505200"/>
                  <a:gd name="connsiteX12" fmla="*/ 4876800 w 13163550"/>
                  <a:gd name="connsiteY12" fmla="*/ 3276600 h 3505200"/>
                  <a:gd name="connsiteX13" fmla="*/ 1828800 w 13163550"/>
                  <a:gd name="connsiteY13" fmla="*/ 1409700 h 3505200"/>
                  <a:gd name="connsiteX14" fmla="*/ 0 w 13163550"/>
                  <a:gd name="connsiteY14" fmla="*/ 114300 h 3505200"/>
                  <a:gd name="connsiteX0" fmla="*/ 0 w 13163550"/>
                  <a:gd name="connsiteY0" fmla="*/ 114300 h 3276600"/>
                  <a:gd name="connsiteX1" fmla="*/ 133350 w 13163550"/>
                  <a:gd name="connsiteY1" fmla="*/ 0 h 3276600"/>
                  <a:gd name="connsiteX2" fmla="*/ 400050 w 13163550"/>
                  <a:gd name="connsiteY2" fmla="*/ 57150 h 3276600"/>
                  <a:gd name="connsiteX3" fmla="*/ 2381250 w 13163550"/>
                  <a:gd name="connsiteY3" fmla="*/ 895350 h 3276600"/>
                  <a:gd name="connsiteX4" fmla="*/ 4800600 w 13163550"/>
                  <a:gd name="connsiteY4" fmla="*/ 1352550 h 3276600"/>
                  <a:gd name="connsiteX5" fmla="*/ 9563100 w 13163550"/>
                  <a:gd name="connsiteY5" fmla="*/ 1314450 h 3276600"/>
                  <a:gd name="connsiteX6" fmla="*/ 12973050 w 13163550"/>
                  <a:gd name="connsiteY6" fmla="*/ 1162050 h 3276600"/>
                  <a:gd name="connsiteX7" fmla="*/ 13125450 w 13163550"/>
                  <a:gd name="connsiteY7" fmla="*/ 1257300 h 3276600"/>
                  <a:gd name="connsiteX8" fmla="*/ 13163550 w 13163550"/>
                  <a:gd name="connsiteY8" fmla="*/ 1504950 h 3276600"/>
                  <a:gd name="connsiteX9" fmla="*/ 12992100 w 13163550"/>
                  <a:gd name="connsiteY9" fmla="*/ 1447800 h 3276600"/>
                  <a:gd name="connsiteX10" fmla="*/ 9144000 w 13163550"/>
                  <a:gd name="connsiteY10" fmla="*/ 1905000 h 3276600"/>
                  <a:gd name="connsiteX11" fmla="*/ 6451600 w 13163550"/>
                  <a:gd name="connsiteY11" fmla="*/ 3251200 h 3276600"/>
                  <a:gd name="connsiteX12" fmla="*/ 4876800 w 13163550"/>
                  <a:gd name="connsiteY12" fmla="*/ 3276600 h 3276600"/>
                  <a:gd name="connsiteX13" fmla="*/ 1828800 w 13163550"/>
                  <a:gd name="connsiteY13" fmla="*/ 1409700 h 3276600"/>
                  <a:gd name="connsiteX14" fmla="*/ 0 w 13163550"/>
                  <a:gd name="connsiteY14" fmla="*/ 114300 h 3276600"/>
                  <a:gd name="connsiteX0" fmla="*/ 0 w 13163550"/>
                  <a:gd name="connsiteY0" fmla="*/ 114300 h 3251200"/>
                  <a:gd name="connsiteX1" fmla="*/ 133350 w 13163550"/>
                  <a:gd name="connsiteY1" fmla="*/ 0 h 3251200"/>
                  <a:gd name="connsiteX2" fmla="*/ 400050 w 13163550"/>
                  <a:gd name="connsiteY2" fmla="*/ 57150 h 3251200"/>
                  <a:gd name="connsiteX3" fmla="*/ 2381250 w 13163550"/>
                  <a:gd name="connsiteY3" fmla="*/ 895350 h 3251200"/>
                  <a:gd name="connsiteX4" fmla="*/ 4800600 w 13163550"/>
                  <a:gd name="connsiteY4" fmla="*/ 1352550 h 3251200"/>
                  <a:gd name="connsiteX5" fmla="*/ 9563100 w 13163550"/>
                  <a:gd name="connsiteY5" fmla="*/ 1314450 h 3251200"/>
                  <a:gd name="connsiteX6" fmla="*/ 12973050 w 13163550"/>
                  <a:gd name="connsiteY6" fmla="*/ 1162050 h 3251200"/>
                  <a:gd name="connsiteX7" fmla="*/ 13125450 w 13163550"/>
                  <a:gd name="connsiteY7" fmla="*/ 1257300 h 3251200"/>
                  <a:gd name="connsiteX8" fmla="*/ 13163550 w 13163550"/>
                  <a:gd name="connsiteY8" fmla="*/ 1504950 h 3251200"/>
                  <a:gd name="connsiteX9" fmla="*/ 12992100 w 13163550"/>
                  <a:gd name="connsiteY9" fmla="*/ 1447800 h 3251200"/>
                  <a:gd name="connsiteX10" fmla="*/ 9144000 w 13163550"/>
                  <a:gd name="connsiteY10" fmla="*/ 1905000 h 3251200"/>
                  <a:gd name="connsiteX11" fmla="*/ 6451600 w 13163550"/>
                  <a:gd name="connsiteY11" fmla="*/ 3251200 h 3251200"/>
                  <a:gd name="connsiteX12" fmla="*/ 4826000 w 13163550"/>
                  <a:gd name="connsiteY12" fmla="*/ 3149600 h 3251200"/>
                  <a:gd name="connsiteX13" fmla="*/ 1828800 w 13163550"/>
                  <a:gd name="connsiteY13" fmla="*/ 1409700 h 3251200"/>
                  <a:gd name="connsiteX14" fmla="*/ 0 w 13163550"/>
                  <a:gd name="connsiteY14" fmla="*/ 114300 h 3251200"/>
                  <a:gd name="connsiteX0" fmla="*/ 0 w 13222963"/>
                  <a:gd name="connsiteY0" fmla="*/ 272318 h 3251200"/>
                  <a:gd name="connsiteX1" fmla="*/ 192763 w 13222963"/>
                  <a:gd name="connsiteY1" fmla="*/ 0 h 3251200"/>
                  <a:gd name="connsiteX2" fmla="*/ 459463 w 13222963"/>
                  <a:gd name="connsiteY2" fmla="*/ 57150 h 3251200"/>
                  <a:gd name="connsiteX3" fmla="*/ 2440663 w 13222963"/>
                  <a:gd name="connsiteY3" fmla="*/ 895350 h 3251200"/>
                  <a:gd name="connsiteX4" fmla="*/ 4860013 w 13222963"/>
                  <a:gd name="connsiteY4" fmla="*/ 1352550 h 3251200"/>
                  <a:gd name="connsiteX5" fmla="*/ 9622513 w 13222963"/>
                  <a:gd name="connsiteY5" fmla="*/ 1314450 h 3251200"/>
                  <a:gd name="connsiteX6" fmla="*/ 13032463 w 13222963"/>
                  <a:gd name="connsiteY6" fmla="*/ 1162050 h 3251200"/>
                  <a:gd name="connsiteX7" fmla="*/ 13184863 w 13222963"/>
                  <a:gd name="connsiteY7" fmla="*/ 1257300 h 3251200"/>
                  <a:gd name="connsiteX8" fmla="*/ 13222963 w 13222963"/>
                  <a:gd name="connsiteY8" fmla="*/ 1504950 h 3251200"/>
                  <a:gd name="connsiteX9" fmla="*/ 13051513 w 13222963"/>
                  <a:gd name="connsiteY9" fmla="*/ 1447800 h 3251200"/>
                  <a:gd name="connsiteX10" fmla="*/ 9203413 w 13222963"/>
                  <a:gd name="connsiteY10" fmla="*/ 1905000 h 3251200"/>
                  <a:gd name="connsiteX11" fmla="*/ 6511013 w 13222963"/>
                  <a:gd name="connsiteY11" fmla="*/ 3251200 h 3251200"/>
                  <a:gd name="connsiteX12" fmla="*/ 4885413 w 13222963"/>
                  <a:gd name="connsiteY12" fmla="*/ 3149600 h 3251200"/>
                  <a:gd name="connsiteX13" fmla="*/ 1888213 w 13222963"/>
                  <a:gd name="connsiteY13" fmla="*/ 1409700 h 3251200"/>
                  <a:gd name="connsiteX14" fmla="*/ 0 w 13222963"/>
                  <a:gd name="connsiteY14" fmla="*/ 272318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22963" h="3251200">
                    <a:moveTo>
                      <a:pt x="0" y="272318"/>
                    </a:moveTo>
                    <a:lnTo>
                      <a:pt x="192763" y="0"/>
                    </a:lnTo>
                    <a:lnTo>
                      <a:pt x="459463" y="57150"/>
                    </a:lnTo>
                    <a:lnTo>
                      <a:pt x="2440663" y="895350"/>
                    </a:lnTo>
                    <a:lnTo>
                      <a:pt x="4860013" y="1352550"/>
                    </a:lnTo>
                    <a:lnTo>
                      <a:pt x="9622513" y="1314450"/>
                    </a:lnTo>
                    <a:lnTo>
                      <a:pt x="13032463" y="1162050"/>
                    </a:lnTo>
                    <a:lnTo>
                      <a:pt x="13184863" y="1257300"/>
                    </a:lnTo>
                    <a:lnTo>
                      <a:pt x="13222963" y="1504950"/>
                    </a:lnTo>
                    <a:lnTo>
                      <a:pt x="13051513" y="1447800"/>
                    </a:lnTo>
                    <a:lnTo>
                      <a:pt x="9203413" y="1905000"/>
                    </a:lnTo>
                    <a:lnTo>
                      <a:pt x="6511013" y="3251200"/>
                    </a:lnTo>
                    <a:lnTo>
                      <a:pt x="4885413" y="3149600"/>
                    </a:lnTo>
                    <a:lnTo>
                      <a:pt x="1888213" y="1409700"/>
                    </a:lnTo>
                    <a:lnTo>
                      <a:pt x="0" y="272318"/>
                    </a:lnTo>
                    <a:close/>
                  </a:path>
                </a:pathLst>
              </a:custGeom>
              <a:solidFill>
                <a:srgbClr val="DEEEF5"/>
              </a:solidFill>
              <a:ln>
                <a:solidFill>
                  <a:srgbClr val="DEEEF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EA2C934-3F62-5172-CCC3-7CCCDC481253}"/>
                  </a:ext>
                </a:extLst>
              </p:cNvPr>
              <p:cNvSpPr/>
              <p:nvPr/>
            </p:nvSpPr>
            <p:spPr>
              <a:xfrm>
                <a:off x="4972050" y="9482218"/>
                <a:ext cx="11870580" cy="4919581"/>
              </a:xfrm>
              <a:custGeom>
                <a:avLst/>
                <a:gdLst>
                  <a:gd name="connsiteX0" fmla="*/ 57150 w 13049250"/>
                  <a:gd name="connsiteY0" fmla="*/ 6229350 h 6686550"/>
                  <a:gd name="connsiteX1" fmla="*/ 38100 w 13049250"/>
                  <a:gd name="connsiteY1" fmla="*/ 6610350 h 6686550"/>
                  <a:gd name="connsiteX2" fmla="*/ 171450 w 13049250"/>
                  <a:gd name="connsiteY2" fmla="*/ 6686550 h 6686550"/>
                  <a:gd name="connsiteX3" fmla="*/ 323850 w 13049250"/>
                  <a:gd name="connsiteY3" fmla="*/ 6648450 h 6686550"/>
                  <a:gd name="connsiteX4" fmla="*/ 438150 w 13049250"/>
                  <a:gd name="connsiteY4" fmla="*/ 6248400 h 6686550"/>
                  <a:gd name="connsiteX5" fmla="*/ 457200 w 13049250"/>
                  <a:gd name="connsiteY5" fmla="*/ 5867400 h 6686550"/>
                  <a:gd name="connsiteX6" fmla="*/ 609600 w 13049250"/>
                  <a:gd name="connsiteY6" fmla="*/ 5295900 h 6686550"/>
                  <a:gd name="connsiteX7" fmla="*/ 1143000 w 13049250"/>
                  <a:gd name="connsiteY7" fmla="*/ 4000500 h 6686550"/>
                  <a:gd name="connsiteX8" fmla="*/ 1695450 w 13049250"/>
                  <a:gd name="connsiteY8" fmla="*/ 2705100 h 6686550"/>
                  <a:gd name="connsiteX9" fmla="*/ 2266950 w 13049250"/>
                  <a:gd name="connsiteY9" fmla="*/ 2324100 h 6686550"/>
                  <a:gd name="connsiteX10" fmla="*/ 13049250 w 13049250"/>
                  <a:gd name="connsiteY10" fmla="*/ 533400 h 6686550"/>
                  <a:gd name="connsiteX11" fmla="*/ 12401550 w 13049250"/>
                  <a:gd name="connsiteY11" fmla="*/ 0 h 6686550"/>
                  <a:gd name="connsiteX12" fmla="*/ 9029700 w 13049250"/>
                  <a:gd name="connsiteY12" fmla="*/ 114300 h 6686550"/>
                  <a:gd name="connsiteX13" fmla="*/ 3009900 w 13049250"/>
                  <a:gd name="connsiteY13" fmla="*/ 1009650 h 6686550"/>
                  <a:gd name="connsiteX14" fmla="*/ 114300 w 13049250"/>
                  <a:gd name="connsiteY14" fmla="*/ 3143250 h 6686550"/>
                  <a:gd name="connsiteX15" fmla="*/ 0 w 13049250"/>
                  <a:gd name="connsiteY15" fmla="*/ 4400550 h 6686550"/>
                  <a:gd name="connsiteX16" fmla="*/ 419100 w 13049250"/>
                  <a:gd name="connsiteY16" fmla="*/ 4610100 h 6686550"/>
                  <a:gd name="connsiteX17" fmla="*/ 57150 w 13049250"/>
                  <a:gd name="connsiteY17" fmla="*/ 6229350 h 6686550"/>
                  <a:gd name="connsiteX0" fmla="*/ 57150 w 13049250"/>
                  <a:gd name="connsiteY0" fmla="*/ 6229350 h 6686550"/>
                  <a:gd name="connsiteX1" fmla="*/ 38100 w 13049250"/>
                  <a:gd name="connsiteY1" fmla="*/ 6610350 h 6686550"/>
                  <a:gd name="connsiteX2" fmla="*/ 171450 w 13049250"/>
                  <a:gd name="connsiteY2" fmla="*/ 6686550 h 6686550"/>
                  <a:gd name="connsiteX3" fmla="*/ 323850 w 13049250"/>
                  <a:gd name="connsiteY3" fmla="*/ 6648450 h 6686550"/>
                  <a:gd name="connsiteX4" fmla="*/ 438150 w 13049250"/>
                  <a:gd name="connsiteY4" fmla="*/ 6248400 h 6686550"/>
                  <a:gd name="connsiteX5" fmla="*/ 457200 w 13049250"/>
                  <a:gd name="connsiteY5" fmla="*/ 5867400 h 6686550"/>
                  <a:gd name="connsiteX6" fmla="*/ 609600 w 13049250"/>
                  <a:gd name="connsiteY6" fmla="*/ 5295900 h 6686550"/>
                  <a:gd name="connsiteX7" fmla="*/ 1143000 w 13049250"/>
                  <a:gd name="connsiteY7" fmla="*/ 4000500 h 6686550"/>
                  <a:gd name="connsiteX8" fmla="*/ 1695450 w 13049250"/>
                  <a:gd name="connsiteY8" fmla="*/ 2705100 h 6686550"/>
                  <a:gd name="connsiteX9" fmla="*/ 2266950 w 13049250"/>
                  <a:gd name="connsiteY9" fmla="*/ 2324100 h 6686550"/>
                  <a:gd name="connsiteX10" fmla="*/ 13049250 w 13049250"/>
                  <a:gd name="connsiteY10" fmla="*/ 533400 h 6686550"/>
                  <a:gd name="connsiteX11" fmla="*/ 12401550 w 13049250"/>
                  <a:gd name="connsiteY11" fmla="*/ 0 h 6686550"/>
                  <a:gd name="connsiteX12" fmla="*/ 9029700 w 13049250"/>
                  <a:gd name="connsiteY12" fmla="*/ 114300 h 6686550"/>
                  <a:gd name="connsiteX13" fmla="*/ 3038648 w 13049250"/>
                  <a:gd name="connsiteY13" fmla="*/ 1766968 h 6686550"/>
                  <a:gd name="connsiteX14" fmla="*/ 114300 w 13049250"/>
                  <a:gd name="connsiteY14" fmla="*/ 3143250 h 6686550"/>
                  <a:gd name="connsiteX15" fmla="*/ 0 w 13049250"/>
                  <a:gd name="connsiteY15" fmla="*/ 4400550 h 6686550"/>
                  <a:gd name="connsiteX16" fmla="*/ 419100 w 13049250"/>
                  <a:gd name="connsiteY16" fmla="*/ 4610100 h 6686550"/>
                  <a:gd name="connsiteX17" fmla="*/ 57150 w 13049250"/>
                  <a:gd name="connsiteY17" fmla="*/ 6229350 h 6686550"/>
                  <a:gd name="connsiteX0" fmla="*/ 57150 w 12401550"/>
                  <a:gd name="connsiteY0" fmla="*/ 6229350 h 6686550"/>
                  <a:gd name="connsiteX1" fmla="*/ 38100 w 12401550"/>
                  <a:gd name="connsiteY1" fmla="*/ 6610350 h 6686550"/>
                  <a:gd name="connsiteX2" fmla="*/ 171450 w 12401550"/>
                  <a:gd name="connsiteY2" fmla="*/ 6686550 h 6686550"/>
                  <a:gd name="connsiteX3" fmla="*/ 323850 w 12401550"/>
                  <a:gd name="connsiteY3" fmla="*/ 6648450 h 6686550"/>
                  <a:gd name="connsiteX4" fmla="*/ 438150 w 12401550"/>
                  <a:gd name="connsiteY4" fmla="*/ 6248400 h 6686550"/>
                  <a:gd name="connsiteX5" fmla="*/ 457200 w 12401550"/>
                  <a:gd name="connsiteY5" fmla="*/ 5867400 h 6686550"/>
                  <a:gd name="connsiteX6" fmla="*/ 609600 w 12401550"/>
                  <a:gd name="connsiteY6" fmla="*/ 5295900 h 6686550"/>
                  <a:gd name="connsiteX7" fmla="*/ 1143000 w 12401550"/>
                  <a:gd name="connsiteY7" fmla="*/ 4000500 h 6686550"/>
                  <a:gd name="connsiteX8" fmla="*/ 1695450 w 12401550"/>
                  <a:gd name="connsiteY8" fmla="*/ 2705100 h 6686550"/>
                  <a:gd name="connsiteX9" fmla="*/ 2266950 w 12401550"/>
                  <a:gd name="connsiteY9" fmla="*/ 2324100 h 6686550"/>
                  <a:gd name="connsiteX10" fmla="*/ 11870581 w 12401550"/>
                  <a:gd name="connsiteY10" fmla="*/ 2659718 h 6686550"/>
                  <a:gd name="connsiteX11" fmla="*/ 12401550 w 12401550"/>
                  <a:gd name="connsiteY11" fmla="*/ 0 h 6686550"/>
                  <a:gd name="connsiteX12" fmla="*/ 9029700 w 12401550"/>
                  <a:gd name="connsiteY12" fmla="*/ 114300 h 6686550"/>
                  <a:gd name="connsiteX13" fmla="*/ 3038648 w 12401550"/>
                  <a:gd name="connsiteY13" fmla="*/ 1766968 h 6686550"/>
                  <a:gd name="connsiteX14" fmla="*/ 114300 w 12401550"/>
                  <a:gd name="connsiteY14" fmla="*/ 3143250 h 6686550"/>
                  <a:gd name="connsiteX15" fmla="*/ 0 w 12401550"/>
                  <a:gd name="connsiteY15" fmla="*/ 4400550 h 6686550"/>
                  <a:gd name="connsiteX16" fmla="*/ 419100 w 12401550"/>
                  <a:gd name="connsiteY16" fmla="*/ 4610100 h 6686550"/>
                  <a:gd name="connsiteX17" fmla="*/ 57150 w 12401550"/>
                  <a:gd name="connsiteY17" fmla="*/ 6229350 h 6686550"/>
                  <a:gd name="connsiteX0" fmla="*/ 57150 w 11870581"/>
                  <a:gd name="connsiteY0" fmla="*/ 6115050 h 6572250"/>
                  <a:gd name="connsiteX1" fmla="*/ 38100 w 11870581"/>
                  <a:gd name="connsiteY1" fmla="*/ 6496050 h 6572250"/>
                  <a:gd name="connsiteX2" fmla="*/ 171450 w 11870581"/>
                  <a:gd name="connsiteY2" fmla="*/ 6572250 h 6572250"/>
                  <a:gd name="connsiteX3" fmla="*/ 323850 w 11870581"/>
                  <a:gd name="connsiteY3" fmla="*/ 6534150 h 6572250"/>
                  <a:gd name="connsiteX4" fmla="*/ 438150 w 11870581"/>
                  <a:gd name="connsiteY4" fmla="*/ 6134100 h 6572250"/>
                  <a:gd name="connsiteX5" fmla="*/ 457200 w 11870581"/>
                  <a:gd name="connsiteY5" fmla="*/ 5753100 h 6572250"/>
                  <a:gd name="connsiteX6" fmla="*/ 609600 w 11870581"/>
                  <a:gd name="connsiteY6" fmla="*/ 5181600 h 6572250"/>
                  <a:gd name="connsiteX7" fmla="*/ 1143000 w 11870581"/>
                  <a:gd name="connsiteY7" fmla="*/ 3886200 h 6572250"/>
                  <a:gd name="connsiteX8" fmla="*/ 1695450 w 11870581"/>
                  <a:gd name="connsiteY8" fmla="*/ 2590800 h 6572250"/>
                  <a:gd name="connsiteX9" fmla="*/ 2266950 w 11870581"/>
                  <a:gd name="connsiteY9" fmla="*/ 2209800 h 6572250"/>
                  <a:gd name="connsiteX10" fmla="*/ 11870581 w 11870581"/>
                  <a:gd name="connsiteY10" fmla="*/ 2545418 h 6572250"/>
                  <a:gd name="connsiteX11" fmla="*/ 11194133 w 11870581"/>
                  <a:gd name="connsiteY11" fmla="*/ 1924635 h 6572250"/>
                  <a:gd name="connsiteX12" fmla="*/ 9029700 w 11870581"/>
                  <a:gd name="connsiteY12" fmla="*/ 0 h 6572250"/>
                  <a:gd name="connsiteX13" fmla="*/ 3038648 w 11870581"/>
                  <a:gd name="connsiteY13" fmla="*/ 1652668 h 6572250"/>
                  <a:gd name="connsiteX14" fmla="*/ 114300 w 11870581"/>
                  <a:gd name="connsiteY14" fmla="*/ 3028950 h 6572250"/>
                  <a:gd name="connsiteX15" fmla="*/ 0 w 11870581"/>
                  <a:gd name="connsiteY15" fmla="*/ 4286250 h 6572250"/>
                  <a:gd name="connsiteX16" fmla="*/ 419100 w 11870581"/>
                  <a:gd name="connsiteY16" fmla="*/ 4495800 h 6572250"/>
                  <a:gd name="connsiteX17" fmla="*/ 57150 w 11870581"/>
                  <a:gd name="connsiteY17" fmla="*/ 6115050 h 6572250"/>
                  <a:gd name="connsiteX0" fmla="*/ 57150 w 11870581"/>
                  <a:gd name="connsiteY0" fmla="*/ 4462382 h 4919582"/>
                  <a:gd name="connsiteX1" fmla="*/ 38100 w 11870581"/>
                  <a:gd name="connsiteY1" fmla="*/ 4843382 h 4919582"/>
                  <a:gd name="connsiteX2" fmla="*/ 171450 w 11870581"/>
                  <a:gd name="connsiteY2" fmla="*/ 4919582 h 4919582"/>
                  <a:gd name="connsiteX3" fmla="*/ 323850 w 11870581"/>
                  <a:gd name="connsiteY3" fmla="*/ 4881482 h 4919582"/>
                  <a:gd name="connsiteX4" fmla="*/ 438150 w 11870581"/>
                  <a:gd name="connsiteY4" fmla="*/ 4481432 h 4919582"/>
                  <a:gd name="connsiteX5" fmla="*/ 457200 w 11870581"/>
                  <a:gd name="connsiteY5" fmla="*/ 4100432 h 4919582"/>
                  <a:gd name="connsiteX6" fmla="*/ 609600 w 11870581"/>
                  <a:gd name="connsiteY6" fmla="*/ 3528932 h 4919582"/>
                  <a:gd name="connsiteX7" fmla="*/ 1143000 w 11870581"/>
                  <a:gd name="connsiteY7" fmla="*/ 2233532 h 4919582"/>
                  <a:gd name="connsiteX8" fmla="*/ 1695450 w 11870581"/>
                  <a:gd name="connsiteY8" fmla="*/ 938132 h 4919582"/>
                  <a:gd name="connsiteX9" fmla="*/ 2266950 w 11870581"/>
                  <a:gd name="connsiteY9" fmla="*/ 557132 h 4919582"/>
                  <a:gd name="connsiteX10" fmla="*/ 11870581 w 11870581"/>
                  <a:gd name="connsiteY10" fmla="*/ 892750 h 4919582"/>
                  <a:gd name="connsiteX11" fmla="*/ 11194133 w 11870581"/>
                  <a:gd name="connsiteY11" fmla="*/ 271967 h 4919582"/>
                  <a:gd name="connsiteX12" fmla="*/ 8569731 w 11870581"/>
                  <a:gd name="connsiteY12" fmla="*/ 153246 h 4919582"/>
                  <a:gd name="connsiteX13" fmla="*/ 3038648 w 11870581"/>
                  <a:gd name="connsiteY13" fmla="*/ 0 h 4919582"/>
                  <a:gd name="connsiteX14" fmla="*/ 114300 w 11870581"/>
                  <a:gd name="connsiteY14" fmla="*/ 1376282 h 4919582"/>
                  <a:gd name="connsiteX15" fmla="*/ 0 w 11870581"/>
                  <a:gd name="connsiteY15" fmla="*/ 2633582 h 4919582"/>
                  <a:gd name="connsiteX16" fmla="*/ 419100 w 11870581"/>
                  <a:gd name="connsiteY16" fmla="*/ 2843132 h 4919582"/>
                  <a:gd name="connsiteX17" fmla="*/ 57150 w 11870581"/>
                  <a:gd name="connsiteY17" fmla="*/ 4462382 h 491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70581" h="4919582">
                    <a:moveTo>
                      <a:pt x="57150" y="4462382"/>
                    </a:moveTo>
                    <a:lnTo>
                      <a:pt x="38100" y="4843382"/>
                    </a:lnTo>
                    <a:lnTo>
                      <a:pt x="171450" y="4919582"/>
                    </a:lnTo>
                    <a:lnTo>
                      <a:pt x="323850" y="4881482"/>
                    </a:lnTo>
                    <a:lnTo>
                      <a:pt x="438150" y="4481432"/>
                    </a:lnTo>
                    <a:lnTo>
                      <a:pt x="457200" y="4100432"/>
                    </a:lnTo>
                    <a:lnTo>
                      <a:pt x="609600" y="3528932"/>
                    </a:lnTo>
                    <a:lnTo>
                      <a:pt x="1143000" y="2233532"/>
                    </a:lnTo>
                    <a:lnTo>
                      <a:pt x="1695450" y="938132"/>
                    </a:lnTo>
                    <a:lnTo>
                      <a:pt x="2266950" y="557132"/>
                    </a:lnTo>
                    <a:lnTo>
                      <a:pt x="11870581" y="892750"/>
                    </a:lnTo>
                    <a:lnTo>
                      <a:pt x="11194133" y="271967"/>
                    </a:lnTo>
                    <a:lnTo>
                      <a:pt x="8569731" y="153246"/>
                    </a:lnTo>
                    <a:lnTo>
                      <a:pt x="3038648" y="0"/>
                    </a:lnTo>
                    <a:lnTo>
                      <a:pt x="114300" y="1376282"/>
                    </a:lnTo>
                    <a:lnTo>
                      <a:pt x="0" y="2633582"/>
                    </a:lnTo>
                    <a:lnTo>
                      <a:pt x="419100" y="2843132"/>
                    </a:lnTo>
                    <a:lnTo>
                      <a:pt x="57150" y="4462382"/>
                    </a:lnTo>
                    <a:close/>
                  </a:path>
                </a:pathLst>
              </a:custGeom>
              <a:solidFill>
                <a:srgbClr val="DEEEF5"/>
              </a:solidFill>
              <a:ln>
                <a:solidFill>
                  <a:srgbClr val="DEEEF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D6E125-B92F-7324-97E1-04573AC7DBB9}"/>
                  </a:ext>
                </a:extLst>
              </p:cNvPr>
              <p:cNvSpPr/>
              <p:nvPr/>
            </p:nvSpPr>
            <p:spPr>
              <a:xfrm>
                <a:off x="6604137" y="14401800"/>
                <a:ext cx="749163" cy="805482"/>
              </a:xfrm>
              <a:prstGeom prst="rect">
                <a:avLst/>
              </a:prstGeom>
              <a:solidFill>
                <a:srgbClr val="F6FBFD"/>
              </a:solidFill>
              <a:ln>
                <a:solidFill>
                  <a:srgbClr val="F6FB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216DF57-E3F5-A33B-6EB3-59BDBF91D7F7}"/>
                </a:ext>
              </a:extLst>
            </p:cNvPr>
            <p:cNvSpPr/>
            <p:nvPr/>
          </p:nvSpPr>
          <p:spPr>
            <a:xfrm>
              <a:off x="20231100" y="24498300"/>
              <a:ext cx="355600" cy="401638"/>
            </a:xfrm>
            <a:custGeom>
              <a:avLst/>
              <a:gdLst>
                <a:gd name="connsiteX0" fmla="*/ 0 w 368300"/>
                <a:gd name="connsiteY0" fmla="*/ 0 h 406400"/>
                <a:gd name="connsiteX1" fmla="*/ 355600 w 368300"/>
                <a:gd name="connsiteY1" fmla="*/ 12700 h 406400"/>
                <a:gd name="connsiteX2" fmla="*/ 368300 w 368300"/>
                <a:gd name="connsiteY2" fmla="*/ 292100 h 406400"/>
                <a:gd name="connsiteX3" fmla="*/ 50800 w 368300"/>
                <a:gd name="connsiteY3" fmla="*/ 406400 h 406400"/>
                <a:gd name="connsiteX4" fmla="*/ 0 w 368300"/>
                <a:gd name="connsiteY4" fmla="*/ 0 h 406400"/>
                <a:gd name="connsiteX0" fmla="*/ 0 w 368300"/>
                <a:gd name="connsiteY0" fmla="*/ 0 h 401638"/>
                <a:gd name="connsiteX1" fmla="*/ 355600 w 368300"/>
                <a:gd name="connsiteY1" fmla="*/ 12700 h 401638"/>
                <a:gd name="connsiteX2" fmla="*/ 368300 w 368300"/>
                <a:gd name="connsiteY2" fmla="*/ 292100 h 401638"/>
                <a:gd name="connsiteX3" fmla="*/ 12700 w 368300"/>
                <a:gd name="connsiteY3" fmla="*/ 401638 h 401638"/>
                <a:gd name="connsiteX4" fmla="*/ 0 w 368300"/>
                <a:gd name="connsiteY4" fmla="*/ 0 h 401638"/>
                <a:gd name="connsiteX0" fmla="*/ 0 w 368300"/>
                <a:gd name="connsiteY0" fmla="*/ 0 h 401638"/>
                <a:gd name="connsiteX1" fmla="*/ 355600 w 368300"/>
                <a:gd name="connsiteY1" fmla="*/ 12700 h 401638"/>
                <a:gd name="connsiteX2" fmla="*/ 368300 w 368300"/>
                <a:gd name="connsiteY2" fmla="*/ 292100 h 401638"/>
                <a:gd name="connsiteX3" fmla="*/ 12700 w 368300"/>
                <a:gd name="connsiteY3" fmla="*/ 401638 h 401638"/>
                <a:gd name="connsiteX4" fmla="*/ 0 w 368300"/>
                <a:gd name="connsiteY4" fmla="*/ 0 h 401638"/>
                <a:gd name="connsiteX0" fmla="*/ 0 w 368300"/>
                <a:gd name="connsiteY0" fmla="*/ 0 h 401638"/>
                <a:gd name="connsiteX1" fmla="*/ 355600 w 368300"/>
                <a:gd name="connsiteY1" fmla="*/ 12700 h 401638"/>
                <a:gd name="connsiteX2" fmla="*/ 368300 w 368300"/>
                <a:gd name="connsiteY2" fmla="*/ 292100 h 401638"/>
                <a:gd name="connsiteX3" fmla="*/ 12700 w 368300"/>
                <a:gd name="connsiteY3" fmla="*/ 401638 h 401638"/>
                <a:gd name="connsiteX4" fmla="*/ 0 w 368300"/>
                <a:gd name="connsiteY4" fmla="*/ 0 h 401638"/>
                <a:gd name="connsiteX0" fmla="*/ 0 w 368300"/>
                <a:gd name="connsiteY0" fmla="*/ 0 h 401638"/>
                <a:gd name="connsiteX1" fmla="*/ 355600 w 368300"/>
                <a:gd name="connsiteY1" fmla="*/ 12700 h 401638"/>
                <a:gd name="connsiteX2" fmla="*/ 368300 w 368300"/>
                <a:gd name="connsiteY2" fmla="*/ 292100 h 401638"/>
                <a:gd name="connsiteX3" fmla="*/ 12700 w 368300"/>
                <a:gd name="connsiteY3" fmla="*/ 401638 h 401638"/>
                <a:gd name="connsiteX4" fmla="*/ 0 w 368300"/>
                <a:gd name="connsiteY4" fmla="*/ 0 h 401638"/>
                <a:gd name="connsiteX0" fmla="*/ 0 w 368300"/>
                <a:gd name="connsiteY0" fmla="*/ 0 h 401638"/>
                <a:gd name="connsiteX1" fmla="*/ 355600 w 368300"/>
                <a:gd name="connsiteY1" fmla="*/ 12700 h 401638"/>
                <a:gd name="connsiteX2" fmla="*/ 368300 w 368300"/>
                <a:gd name="connsiteY2" fmla="*/ 292100 h 401638"/>
                <a:gd name="connsiteX3" fmla="*/ 12700 w 368300"/>
                <a:gd name="connsiteY3" fmla="*/ 401638 h 401638"/>
                <a:gd name="connsiteX4" fmla="*/ 0 w 368300"/>
                <a:gd name="connsiteY4" fmla="*/ 0 h 401638"/>
                <a:gd name="connsiteX0" fmla="*/ 0 w 355600"/>
                <a:gd name="connsiteY0" fmla="*/ 0 h 401638"/>
                <a:gd name="connsiteX1" fmla="*/ 355600 w 355600"/>
                <a:gd name="connsiteY1" fmla="*/ 12700 h 401638"/>
                <a:gd name="connsiteX2" fmla="*/ 349250 w 355600"/>
                <a:gd name="connsiteY2" fmla="*/ 334962 h 401638"/>
                <a:gd name="connsiteX3" fmla="*/ 12700 w 355600"/>
                <a:gd name="connsiteY3" fmla="*/ 401638 h 401638"/>
                <a:gd name="connsiteX4" fmla="*/ 0 w 355600"/>
                <a:gd name="connsiteY4" fmla="*/ 0 h 40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401638">
                  <a:moveTo>
                    <a:pt x="0" y="0"/>
                  </a:moveTo>
                  <a:lnTo>
                    <a:pt x="355600" y="12700"/>
                  </a:lnTo>
                  <a:lnTo>
                    <a:pt x="349250" y="334962"/>
                  </a:lnTo>
                  <a:cubicBezTo>
                    <a:pt x="249767" y="414338"/>
                    <a:pt x="293158" y="341312"/>
                    <a:pt x="12700" y="401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FBFD"/>
            </a:solidFill>
            <a:ln>
              <a:solidFill>
                <a:srgbClr val="F6FB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82C2B8-9C76-5834-92E6-653C52389015}"/>
                </a:ext>
              </a:extLst>
            </p:cNvPr>
            <p:cNvSpPr/>
            <p:nvPr/>
          </p:nvSpPr>
          <p:spPr>
            <a:xfrm>
              <a:off x="20215558" y="26440860"/>
              <a:ext cx="368300" cy="533400"/>
            </a:xfrm>
            <a:custGeom>
              <a:avLst/>
              <a:gdLst>
                <a:gd name="connsiteX0" fmla="*/ 0 w 368300"/>
                <a:gd name="connsiteY0" fmla="*/ 0 h 406400"/>
                <a:gd name="connsiteX1" fmla="*/ 355600 w 368300"/>
                <a:gd name="connsiteY1" fmla="*/ 12700 h 406400"/>
                <a:gd name="connsiteX2" fmla="*/ 368300 w 368300"/>
                <a:gd name="connsiteY2" fmla="*/ 292100 h 406400"/>
                <a:gd name="connsiteX3" fmla="*/ 50800 w 368300"/>
                <a:gd name="connsiteY3" fmla="*/ 406400 h 406400"/>
                <a:gd name="connsiteX4" fmla="*/ 0 w 36830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406400">
                  <a:moveTo>
                    <a:pt x="0" y="0"/>
                  </a:moveTo>
                  <a:lnTo>
                    <a:pt x="355600" y="12700"/>
                  </a:lnTo>
                  <a:lnTo>
                    <a:pt x="368300" y="292100"/>
                  </a:lnTo>
                  <a:lnTo>
                    <a:pt x="5080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BFD"/>
            </a:solidFill>
            <a:ln>
              <a:solidFill>
                <a:srgbClr val="F6FB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BAC094-0140-6860-89EB-257296C454C8}"/>
              </a:ext>
            </a:extLst>
          </p:cNvPr>
          <p:cNvSpPr txBox="1"/>
          <p:nvPr/>
        </p:nvSpPr>
        <p:spPr>
          <a:xfrm>
            <a:off x="2480373" y="24826611"/>
            <a:ext cx="95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E607A-663B-1083-0E9C-D75ABC39D5FE}"/>
              </a:ext>
            </a:extLst>
          </p:cNvPr>
          <p:cNvSpPr txBox="1"/>
          <p:nvPr/>
        </p:nvSpPr>
        <p:spPr>
          <a:xfrm>
            <a:off x="15742711" y="26441458"/>
            <a:ext cx="1869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Symbister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A21DB-A23F-F298-A41E-E074581B77AB}"/>
              </a:ext>
            </a:extLst>
          </p:cNvPr>
          <p:cNvSpPr txBox="1"/>
          <p:nvPr/>
        </p:nvSpPr>
        <p:spPr>
          <a:xfrm>
            <a:off x="4349504" y="20521666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rgbClr val="023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Vidlin</a:t>
            </a:r>
            <a:endParaRPr lang="en-GB" sz="3200" b="1">
              <a:solidFill>
                <a:srgbClr val="0234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555C02-1434-4C68-06EA-B8088020FC18}"/>
              </a:ext>
            </a:extLst>
          </p:cNvPr>
          <p:cNvSpPr/>
          <p:nvPr/>
        </p:nvSpPr>
        <p:spPr>
          <a:xfrm>
            <a:off x="2107276" y="24950579"/>
            <a:ext cx="13565247" cy="2250338"/>
          </a:xfrm>
          <a:custGeom>
            <a:avLst/>
            <a:gdLst>
              <a:gd name="connsiteX0" fmla="*/ 179447 w 13857347"/>
              <a:gd name="connsiteY0" fmla="*/ 0 h 2250338"/>
              <a:gd name="connsiteX1" fmla="*/ 7997 w 13857347"/>
              <a:gd name="connsiteY1" fmla="*/ 247650 h 2250338"/>
              <a:gd name="connsiteX2" fmla="*/ 408047 w 13857347"/>
              <a:gd name="connsiteY2" fmla="*/ 533400 h 2250338"/>
              <a:gd name="connsiteX3" fmla="*/ 2351147 w 13857347"/>
              <a:gd name="connsiteY3" fmla="*/ 1276350 h 2250338"/>
              <a:gd name="connsiteX4" fmla="*/ 6027797 w 13857347"/>
              <a:gd name="connsiteY4" fmla="*/ 2228850 h 2250338"/>
              <a:gd name="connsiteX5" fmla="*/ 9056747 w 13857347"/>
              <a:gd name="connsiteY5" fmla="*/ 1866900 h 2250338"/>
              <a:gd name="connsiteX6" fmla="*/ 11457047 w 13857347"/>
              <a:gd name="connsiteY6" fmla="*/ 1028700 h 2250338"/>
              <a:gd name="connsiteX7" fmla="*/ 12866747 w 13857347"/>
              <a:gd name="connsiteY7" fmla="*/ 723900 h 2250338"/>
              <a:gd name="connsiteX8" fmla="*/ 13666847 w 13857347"/>
              <a:gd name="connsiteY8" fmla="*/ 1123950 h 2250338"/>
              <a:gd name="connsiteX9" fmla="*/ 13857347 w 13857347"/>
              <a:gd name="connsiteY9" fmla="*/ 1543050 h 2250338"/>
              <a:gd name="connsiteX0" fmla="*/ 179447 w 13857347"/>
              <a:gd name="connsiteY0" fmla="*/ 0 h 2250338"/>
              <a:gd name="connsiteX1" fmla="*/ 7997 w 13857347"/>
              <a:gd name="connsiteY1" fmla="*/ 247650 h 2250338"/>
              <a:gd name="connsiteX2" fmla="*/ 408047 w 13857347"/>
              <a:gd name="connsiteY2" fmla="*/ 533400 h 2250338"/>
              <a:gd name="connsiteX3" fmla="*/ 2351147 w 13857347"/>
              <a:gd name="connsiteY3" fmla="*/ 1276350 h 2250338"/>
              <a:gd name="connsiteX4" fmla="*/ 6027797 w 13857347"/>
              <a:gd name="connsiteY4" fmla="*/ 2228850 h 2250338"/>
              <a:gd name="connsiteX5" fmla="*/ 9056747 w 13857347"/>
              <a:gd name="connsiteY5" fmla="*/ 1866900 h 2250338"/>
              <a:gd name="connsiteX6" fmla="*/ 11457047 w 13857347"/>
              <a:gd name="connsiteY6" fmla="*/ 1028700 h 2250338"/>
              <a:gd name="connsiteX7" fmla="*/ 12866747 w 13857347"/>
              <a:gd name="connsiteY7" fmla="*/ 723900 h 2250338"/>
              <a:gd name="connsiteX8" fmla="*/ 13412847 w 13857347"/>
              <a:gd name="connsiteY8" fmla="*/ 1111250 h 2250338"/>
              <a:gd name="connsiteX9" fmla="*/ 13857347 w 13857347"/>
              <a:gd name="connsiteY9" fmla="*/ 1543050 h 2250338"/>
              <a:gd name="connsiteX0" fmla="*/ 179447 w 13565247"/>
              <a:gd name="connsiteY0" fmla="*/ 0 h 2250338"/>
              <a:gd name="connsiteX1" fmla="*/ 7997 w 13565247"/>
              <a:gd name="connsiteY1" fmla="*/ 247650 h 2250338"/>
              <a:gd name="connsiteX2" fmla="*/ 408047 w 13565247"/>
              <a:gd name="connsiteY2" fmla="*/ 533400 h 2250338"/>
              <a:gd name="connsiteX3" fmla="*/ 2351147 w 13565247"/>
              <a:gd name="connsiteY3" fmla="*/ 1276350 h 2250338"/>
              <a:gd name="connsiteX4" fmla="*/ 6027797 w 13565247"/>
              <a:gd name="connsiteY4" fmla="*/ 2228850 h 2250338"/>
              <a:gd name="connsiteX5" fmla="*/ 9056747 w 13565247"/>
              <a:gd name="connsiteY5" fmla="*/ 1866900 h 2250338"/>
              <a:gd name="connsiteX6" fmla="*/ 11457047 w 13565247"/>
              <a:gd name="connsiteY6" fmla="*/ 1028700 h 2250338"/>
              <a:gd name="connsiteX7" fmla="*/ 12866747 w 13565247"/>
              <a:gd name="connsiteY7" fmla="*/ 723900 h 2250338"/>
              <a:gd name="connsiteX8" fmla="*/ 13412847 w 13565247"/>
              <a:gd name="connsiteY8" fmla="*/ 1111250 h 2250338"/>
              <a:gd name="connsiteX9" fmla="*/ 13565247 w 13565247"/>
              <a:gd name="connsiteY9" fmla="*/ 1835150 h 2250338"/>
              <a:gd name="connsiteX0" fmla="*/ 179447 w 13565247"/>
              <a:gd name="connsiteY0" fmla="*/ 0 h 2250338"/>
              <a:gd name="connsiteX1" fmla="*/ 7997 w 13565247"/>
              <a:gd name="connsiteY1" fmla="*/ 247650 h 2250338"/>
              <a:gd name="connsiteX2" fmla="*/ 408047 w 13565247"/>
              <a:gd name="connsiteY2" fmla="*/ 533400 h 2250338"/>
              <a:gd name="connsiteX3" fmla="*/ 2351147 w 13565247"/>
              <a:gd name="connsiteY3" fmla="*/ 1276350 h 2250338"/>
              <a:gd name="connsiteX4" fmla="*/ 6027797 w 13565247"/>
              <a:gd name="connsiteY4" fmla="*/ 2228850 h 2250338"/>
              <a:gd name="connsiteX5" fmla="*/ 9056747 w 13565247"/>
              <a:gd name="connsiteY5" fmla="*/ 1866900 h 2250338"/>
              <a:gd name="connsiteX6" fmla="*/ 11457047 w 13565247"/>
              <a:gd name="connsiteY6" fmla="*/ 1028700 h 2250338"/>
              <a:gd name="connsiteX7" fmla="*/ 12866747 w 13565247"/>
              <a:gd name="connsiteY7" fmla="*/ 723900 h 2250338"/>
              <a:gd name="connsiteX8" fmla="*/ 13565247 w 13565247"/>
              <a:gd name="connsiteY8" fmla="*/ 1835150 h 2250338"/>
              <a:gd name="connsiteX0" fmla="*/ 179447 w 13565247"/>
              <a:gd name="connsiteY0" fmla="*/ 0 h 2250338"/>
              <a:gd name="connsiteX1" fmla="*/ 7997 w 13565247"/>
              <a:gd name="connsiteY1" fmla="*/ 247650 h 2250338"/>
              <a:gd name="connsiteX2" fmla="*/ 408047 w 13565247"/>
              <a:gd name="connsiteY2" fmla="*/ 533400 h 2250338"/>
              <a:gd name="connsiteX3" fmla="*/ 2351147 w 13565247"/>
              <a:gd name="connsiteY3" fmla="*/ 1276350 h 2250338"/>
              <a:gd name="connsiteX4" fmla="*/ 6027797 w 13565247"/>
              <a:gd name="connsiteY4" fmla="*/ 2228850 h 2250338"/>
              <a:gd name="connsiteX5" fmla="*/ 9056747 w 13565247"/>
              <a:gd name="connsiteY5" fmla="*/ 1866900 h 2250338"/>
              <a:gd name="connsiteX6" fmla="*/ 11457047 w 13565247"/>
              <a:gd name="connsiteY6" fmla="*/ 1028700 h 2250338"/>
              <a:gd name="connsiteX7" fmla="*/ 12981047 w 13565247"/>
              <a:gd name="connsiteY7" fmla="*/ 768350 h 2250338"/>
              <a:gd name="connsiteX8" fmla="*/ 13565247 w 13565247"/>
              <a:gd name="connsiteY8" fmla="*/ 1835150 h 2250338"/>
              <a:gd name="connsiteX0" fmla="*/ 179447 w 13565247"/>
              <a:gd name="connsiteY0" fmla="*/ 0 h 2250338"/>
              <a:gd name="connsiteX1" fmla="*/ 7997 w 13565247"/>
              <a:gd name="connsiteY1" fmla="*/ 247650 h 2250338"/>
              <a:gd name="connsiteX2" fmla="*/ 408047 w 13565247"/>
              <a:gd name="connsiteY2" fmla="*/ 533400 h 2250338"/>
              <a:gd name="connsiteX3" fmla="*/ 2351147 w 13565247"/>
              <a:gd name="connsiteY3" fmla="*/ 1276350 h 2250338"/>
              <a:gd name="connsiteX4" fmla="*/ 6027797 w 13565247"/>
              <a:gd name="connsiteY4" fmla="*/ 2228850 h 2250338"/>
              <a:gd name="connsiteX5" fmla="*/ 9056747 w 13565247"/>
              <a:gd name="connsiteY5" fmla="*/ 1866900 h 2250338"/>
              <a:gd name="connsiteX6" fmla="*/ 11457047 w 13565247"/>
              <a:gd name="connsiteY6" fmla="*/ 1028700 h 2250338"/>
              <a:gd name="connsiteX7" fmla="*/ 12981047 w 13565247"/>
              <a:gd name="connsiteY7" fmla="*/ 768350 h 2250338"/>
              <a:gd name="connsiteX8" fmla="*/ 13565247 w 13565247"/>
              <a:gd name="connsiteY8" fmla="*/ 1835150 h 2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5247" h="2250338">
                <a:moveTo>
                  <a:pt x="179447" y="0"/>
                </a:moveTo>
                <a:cubicBezTo>
                  <a:pt x="74672" y="79375"/>
                  <a:pt x="-30103" y="158750"/>
                  <a:pt x="7997" y="247650"/>
                </a:cubicBezTo>
                <a:cubicBezTo>
                  <a:pt x="46097" y="336550"/>
                  <a:pt x="17522" y="361950"/>
                  <a:pt x="408047" y="533400"/>
                </a:cubicBezTo>
                <a:cubicBezTo>
                  <a:pt x="798572" y="704850"/>
                  <a:pt x="1414522" y="993775"/>
                  <a:pt x="2351147" y="1276350"/>
                </a:cubicBezTo>
                <a:cubicBezTo>
                  <a:pt x="3287772" y="1558925"/>
                  <a:pt x="4910197" y="2130425"/>
                  <a:pt x="6027797" y="2228850"/>
                </a:cubicBezTo>
                <a:cubicBezTo>
                  <a:pt x="7145397" y="2327275"/>
                  <a:pt x="8151872" y="2066925"/>
                  <a:pt x="9056747" y="1866900"/>
                </a:cubicBezTo>
                <a:cubicBezTo>
                  <a:pt x="9961622" y="1666875"/>
                  <a:pt x="10802997" y="1211792"/>
                  <a:pt x="11457047" y="1028700"/>
                </a:cubicBezTo>
                <a:cubicBezTo>
                  <a:pt x="12111097" y="845608"/>
                  <a:pt x="12547130" y="621242"/>
                  <a:pt x="12981047" y="768350"/>
                </a:cubicBezTo>
                <a:cubicBezTo>
                  <a:pt x="13414964" y="915458"/>
                  <a:pt x="13419726" y="1603640"/>
                  <a:pt x="13565247" y="1835150"/>
                </a:cubicBezTo>
              </a:path>
            </a:pathLst>
          </a:custGeom>
          <a:noFill/>
          <a:ln>
            <a:solidFill>
              <a:srgbClr val="02345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83DD8D-9719-0F43-13A1-AE54B61ADD55}"/>
              </a:ext>
            </a:extLst>
          </p:cNvPr>
          <p:cNvSpPr/>
          <p:nvPr/>
        </p:nvSpPr>
        <p:spPr>
          <a:xfrm>
            <a:off x="6120723" y="16265296"/>
            <a:ext cx="9534136" cy="10560938"/>
          </a:xfrm>
          <a:custGeom>
            <a:avLst/>
            <a:gdLst>
              <a:gd name="connsiteX0" fmla="*/ 0 w 9677400"/>
              <a:gd name="connsiteY0" fmla="*/ 4477520 h 10078220"/>
              <a:gd name="connsiteX1" fmla="*/ 133350 w 9677400"/>
              <a:gd name="connsiteY1" fmla="*/ 4534670 h 10078220"/>
              <a:gd name="connsiteX2" fmla="*/ 209550 w 9677400"/>
              <a:gd name="connsiteY2" fmla="*/ 4172720 h 10078220"/>
              <a:gd name="connsiteX3" fmla="*/ 114300 w 9677400"/>
              <a:gd name="connsiteY3" fmla="*/ 3486920 h 10078220"/>
              <a:gd name="connsiteX4" fmla="*/ 666750 w 9677400"/>
              <a:gd name="connsiteY4" fmla="*/ 1639070 h 10078220"/>
              <a:gd name="connsiteX5" fmla="*/ 1600200 w 9677400"/>
              <a:gd name="connsiteY5" fmla="*/ 210320 h 10078220"/>
              <a:gd name="connsiteX6" fmla="*/ 3543300 w 9677400"/>
              <a:gd name="connsiteY6" fmla="*/ 57920 h 10078220"/>
              <a:gd name="connsiteX7" fmla="*/ 5848350 w 9677400"/>
              <a:gd name="connsiteY7" fmla="*/ 705620 h 10078220"/>
              <a:gd name="connsiteX8" fmla="*/ 7639050 w 9677400"/>
              <a:gd name="connsiteY8" fmla="*/ 2343920 h 10078220"/>
              <a:gd name="connsiteX9" fmla="*/ 7829550 w 9677400"/>
              <a:gd name="connsiteY9" fmla="*/ 5068070 h 10078220"/>
              <a:gd name="connsiteX10" fmla="*/ 7620000 w 9677400"/>
              <a:gd name="connsiteY10" fmla="*/ 8135120 h 10078220"/>
              <a:gd name="connsiteX11" fmla="*/ 8210550 w 9677400"/>
              <a:gd name="connsiteY11" fmla="*/ 8973320 h 10078220"/>
              <a:gd name="connsiteX12" fmla="*/ 9239250 w 9677400"/>
              <a:gd name="connsiteY12" fmla="*/ 9068570 h 10078220"/>
              <a:gd name="connsiteX13" fmla="*/ 9677400 w 9677400"/>
              <a:gd name="connsiteY13" fmla="*/ 10078220 h 1007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77400" h="10078220">
                <a:moveTo>
                  <a:pt x="0" y="4477520"/>
                </a:moveTo>
                <a:cubicBezTo>
                  <a:pt x="49212" y="4531495"/>
                  <a:pt x="98425" y="4585470"/>
                  <a:pt x="133350" y="4534670"/>
                </a:cubicBezTo>
                <a:cubicBezTo>
                  <a:pt x="168275" y="4483870"/>
                  <a:pt x="212725" y="4347345"/>
                  <a:pt x="209550" y="4172720"/>
                </a:cubicBezTo>
                <a:cubicBezTo>
                  <a:pt x="206375" y="3998095"/>
                  <a:pt x="38100" y="3909195"/>
                  <a:pt x="114300" y="3486920"/>
                </a:cubicBezTo>
                <a:cubicBezTo>
                  <a:pt x="190500" y="3064645"/>
                  <a:pt x="419100" y="2185170"/>
                  <a:pt x="666750" y="1639070"/>
                </a:cubicBezTo>
                <a:cubicBezTo>
                  <a:pt x="914400" y="1092970"/>
                  <a:pt x="1120775" y="473845"/>
                  <a:pt x="1600200" y="210320"/>
                </a:cubicBezTo>
                <a:cubicBezTo>
                  <a:pt x="2079625" y="-53205"/>
                  <a:pt x="2835275" y="-24630"/>
                  <a:pt x="3543300" y="57920"/>
                </a:cubicBezTo>
                <a:cubicBezTo>
                  <a:pt x="4251325" y="140470"/>
                  <a:pt x="5165725" y="324620"/>
                  <a:pt x="5848350" y="705620"/>
                </a:cubicBezTo>
                <a:cubicBezTo>
                  <a:pt x="6530975" y="1086620"/>
                  <a:pt x="7308850" y="1616845"/>
                  <a:pt x="7639050" y="2343920"/>
                </a:cubicBezTo>
                <a:cubicBezTo>
                  <a:pt x="7969250" y="3070995"/>
                  <a:pt x="7832725" y="4102870"/>
                  <a:pt x="7829550" y="5068070"/>
                </a:cubicBezTo>
                <a:cubicBezTo>
                  <a:pt x="7826375" y="6033270"/>
                  <a:pt x="7556500" y="7484245"/>
                  <a:pt x="7620000" y="8135120"/>
                </a:cubicBezTo>
                <a:cubicBezTo>
                  <a:pt x="7683500" y="8785995"/>
                  <a:pt x="7940675" y="8817745"/>
                  <a:pt x="8210550" y="8973320"/>
                </a:cubicBezTo>
                <a:cubicBezTo>
                  <a:pt x="8480425" y="9128895"/>
                  <a:pt x="8994775" y="8884420"/>
                  <a:pt x="9239250" y="9068570"/>
                </a:cubicBezTo>
                <a:cubicBezTo>
                  <a:pt x="9483725" y="9252720"/>
                  <a:pt x="9580562" y="9665470"/>
                  <a:pt x="9677400" y="10078220"/>
                </a:cubicBezTo>
              </a:path>
            </a:pathLst>
          </a:custGeom>
          <a:noFill/>
          <a:ln>
            <a:solidFill>
              <a:srgbClr val="02345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36DEAD-4F98-7200-AE59-603539252CC2}"/>
              </a:ext>
            </a:extLst>
          </p:cNvPr>
          <p:cNvSpPr txBox="1"/>
          <p:nvPr/>
        </p:nvSpPr>
        <p:spPr>
          <a:xfrm>
            <a:off x="14792833" y="21252302"/>
            <a:ext cx="4734516" cy="4392692"/>
          </a:xfrm>
          <a:prstGeom prst="round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1132840">
              <a:lnSpc>
                <a:spcPct val="90000"/>
              </a:lnSpc>
            </a:pPr>
            <a:r>
              <a:rPr lang="en-GB" sz="2000">
                <a:latin typeface="Calibri"/>
                <a:ea typeface="Calibri"/>
                <a:cs typeface="Calibri"/>
              </a:rPr>
              <a:t>Ferry terminal for Whalsay and overnight berth of MV </a:t>
            </a:r>
            <a:r>
              <a:rPr lang="en-GB" sz="2000" i="1">
                <a:latin typeface="Calibri"/>
                <a:ea typeface="Calibri"/>
                <a:cs typeface="Calibri"/>
              </a:rPr>
              <a:t>Hendra</a:t>
            </a:r>
            <a:r>
              <a:rPr lang="en-GB" sz="2000">
                <a:latin typeface="Calibri"/>
                <a:ea typeface="Calibri"/>
                <a:cs typeface="Calibri"/>
              </a:rPr>
              <a:t>, MV </a:t>
            </a:r>
            <a:r>
              <a:rPr lang="en-GB" sz="2000" i="1">
                <a:latin typeface="Calibri"/>
                <a:ea typeface="Calibri"/>
                <a:cs typeface="Calibri"/>
              </a:rPr>
              <a:t>Linga</a:t>
            </a:r>
            <a:r>
              <a:rPr lang="en-GB" sz="2000">
                <a:latin typeface="Calibri"/>
                <a:ea typeface="Calibri"/>
                <a:cs typeface="Calibri"/>
              </a:rPr>
              <a:t> and the Skerries vessel MV </a:t>
            </a:r>
            <a:r>
              <a:rPr lang="en-GB" sz="2000" i="1">
                <a:latin typeface="Calibri"/>
                <a:ea typeface="Calibri"/>
                <a:cs typeface="Calibri"/>
              </a:rPr>
              <a:t>Filla</a:t>
            </a:r>
          </a:p>
          <a:p>
            <a:pPr indent="-1132840">
              <a:lnSpc>
                <a:spcPct val="90000"/>
              </a:lnSpc>
            </a:pPr>
            <a:endParaRPr lang="en-GB" sz="2000" i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1132840">
              <a:lnSpc>
                <a:spcPct val="90000"/>
              </a:lnSpc>
            </a:pPr>
            <a:r>
              <a:rPr lang="en-GB" sz="2000">
                <a:latin typeface="Calibri"/>
                <a:ea typeface="Calibri"/>
                <a:cs typeface="Calibri"/>
              </a:rPr>
              <a:t>Mixed-use and spatially constrained harbour </a:t>
            </a:r>
            <a:r>
              <a:rPr lang="en-GB" sz="2000">
                <a:ea typeface="+mn-lt"/>
                <a:cs typeface="+mn-lt"/>
              </a:rPr>
              <a:t>–</a:t>
            </a:r>
            <a:r>
              <a:rPr lang="en-GB" sz="2000">
                <a:latin typeface="Century Gothic"/>
                <a:ea typeface="Calibri"/>
                <a:cs typeface="Calibri"/>
              </a:rPr>
              <a:t> </a:t>
            </a:r>
            <a:r>
              <a:rPr lang="en-GB" sz="2000">
                <a:latin typeface="Calibri"/>
                <a:ea typeface="Calibri"/>
                <a:cs typeface="Calibri"/>
              </a:rPr>
              <a:t>the ferry has to operate around other harbour users, including the pelagic fleet</a:t>
            </a:r>
            <a:endParaRPr lang="en-GB" sz="5800"/>
          </a:p>
          <a:p>
            <a:pPr indent="-1132840">
              <a:lnSpc>
                <a:spcPct val="90000"/>
              </a:lnSpc>
            </a:pP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1132840">
              <a:lnSpc>
                <a:spcPct val="90000"/>
              </a:lnSpc>
            </a:pPr>
            <a:r>
              <a:rPr lang="en-GB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Narrow harbour entrance with strong cross-current – MV </a:t>
            </a:r>
            <a:r>
              <a:rPr lang="en-GB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Linga </a:t>
            </a:r>
            <a:r>
              <a:rPr lang="en-GB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the maximum size of vessel which can routinely and reliably operate from the 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09CD6-EC3B-6B26-DF9F-1AFD1EE6952C}"/>
              </a:ext>
            </a:extLst>
          </p:cNvPr>
          <p:cNvSpPr txBox="1"/>
          <p:nvPr/>
        </p:nvSpPr>
        <p:spPr>
          <a:xfrm>
            <a:off x="1501209" y="26096255"/>
            <a:ext cx="3512751" cy="2247424"/>
          </a:xfrm>
          <a:prstGeom prst="round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indent="-1132840">
              <a:lnSpc>
                <a:spcPct val="90000"/>
              </a:lnSpc>
            </a:pPr>
            <a:r>
              <a:rPr lang="en-GB" sz="2000">
                <a:latin typeface="Calibri"/>
                <a:ea typeface="Calibri"/>
                <a:cs typeface="Calibri"/>
              </a:rPr>
              <a:t>Principal mainland port for the Whalsay service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lvl="1" indent="-1132840">
              <a:lnSpc>
                <a:spcPct val="90000"/>
              </a:lnSpc>
            </a:pP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1132840">
              <a:lnSpc>
                <a:spcPct val="90000"/>
              </a:lnSpc>
            </a:pPr>
            <a:r>
              <a:rPr lang="en-GB" sz="2000">
                <a:latin typeface="Calibri"/>
                <a:ea typeface="Calibri"/>
                <a:cs typeface="Calibri"/>
              </a:rPr>
              <a:t>Route to </a:t>
            </a:r>
            <a:r>
              <a:rPr lang="en-GB" sz="2000" err="1">
                <a:latin typeface="Calibri"/>
                <a:ea typeface="Calibri"/>
                <a:cs typeface="Calibri"/>
              </a:rPr>
              <a:t>Laxo</a:t>
            </a:r>
            <a:r>
              <a:rPr lang="en-GB" sz="2000">
                <a:latin typeface="Calibri"/>
                <a:ea typeface="Calibri"/>
                <a:cs typeface="Calibri"/>
              </a:rPr>
              <a:t> affected by southerly/south-easterly winds, with </a:t>
            </a:r>
            <a:r>
              <a:rPr lang="en-GB" sz="2000" err="1">
                <a:latin typeface="Calibri"/>
                <a:ea typeface="Calibri"/>
                <a:cs typeface="Calibri"/>
              </a:rPr>
              <a:t>Vidlin</a:t>
            </a:r>
            <a:r>
              <a:rPr lang="en-GB" sz="2000">
                <a:latin typeface="Calibri"/>
                <a:ea typeface="Calibri"/>
                <a:cs typeface="Calibri"/>
              </a:rPr>
              <a:t> maintained as a diversionary 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49F016-EBAB-FC4B-E1FA-66EDE248ED19}"/>
              </a:ext>
            </a:extLst>
          </p:cNvPr>
          <p:cNvSpPr txBox="1"/>
          <p:nvPr/>
        </p:nvSpPr>
        <p:spPr>
          <a:xfrm>
            <a:off x="2425488" y="21230409"/>
            <a:ext cx="3884433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Occasional diversionary port for the Whalsay service and principal mainland port for the Skerries service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00CAC-A815-C7B9-F4F8-A34B37047FBB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D1EC4-A310-D775-9EB1-C38CDF14D86C}"/>
              </a:ext>
            </a:extLst>
          </p:cNvPr>
          <p:cNvSpPr txBox="1"/>
          <p:nvPr/>
        </p:nvSpPr>
        <p:spPr>
          <a:xfrm>
            <a:off x="0" y="1224477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Vessel and Port Profiles</a:t>
            </a:r>
          </a:p>
        </p:txBody>
      </p:sp>
      <p:pic>
        <p:nvPicPr>
          <p:cNvPr id="3" name="Picture 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22098653-69CC-1981-21F0-5C27367C4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3509" r="5187" b="10755"/>
          <a:stretch/>
        </p:blipFill>
        <p:spPr>
          <a:xfrm>
            <a:off x="1092392" y="9485148"/>
            <a:ext cx="7683134" cy="5395891"/>
          </a:xfrm>
          <a:prstGeom prst="rect">
            <a:avLst/>
          </a:prstGeom>
        </p:spPr>
      </p:pic>
      <p:pic>
        <p:nvPicPr>
          <p:cNvPr id="2" name="Picture 1" descr="A small boat in a large body of water&#10;&#10;Description automatically generated">
            <a:extLst>
              <a:ext uri="{FF2B5EF4-FFF2-40B4-BE49-F238E27FC236}">
                <a16:creationId xmlns:a16="http://schemas.microsoft.com/office/drawing/2014/main" id="{D54AFC95-9D55-7362-CFF7-F66CD2C32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838" r="1380" b="9193"/>
          <a:stretch/>
        </p:blipFill>
        <p:spPr>
          <a:xfrm flipH="1">
            <a:off x="1092392" y="3571990"/>
            <a:ext cx="7683134" cy="5380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3E53EF-F849-4F81-EC10-4436AE7BE216}"/>
              </a:ext>
            </a:extLst>
          </p:cNvPr>
          <p:cNvSpPr txBox="1"/>
          <p:nvPr/>
        </p:nvSpPr>
        <p:spPr>
          <a:xfrm>
            <a:off x="9343777" y="3828762"/>
            <a:ext cx="101835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Hendra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Entered service: 1982</a:t>
            </a: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 capacity (max): 95</a:t>
            </a: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capacity (Source: SIC): 12</a:t>
            </a: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Overnight berth: Symbister</a:t>
            </a:r>
          </a:p>
          <a:p>
            <a:pPr marL="0" marR="0" lvl="0" indent="0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points of note:  </a:t>
            </a:r>
          </a:p>
          <a:p>
            <a:pPr marL="257175" marR="0" lvl="0" indent="-257175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Ageing vessel for which parts are becoming harder to source</a:t>
            </a:r>
          </a:p>
          <a:p>
            <a:pPr marL="257175" marR="0" lvl="0" indent="-257175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 of modern vehicles means that MV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Hendra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cannot routinely carry 12 cars</a:t>
            </a:r>
          </a:p>
          <a:p>
            <a:pPr marL="257175" marR="0" lvl="0" indent="-257175" defTabSz="6858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 accommodation below the waterline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DDDD2-5E43-BD2F-A9A1-09F387C1B0F3}"/>
              </a:ext>
            </a:extLst>
          </p:cNvPr>
          <p:cNvSpPr txBox="1"/>
          <p:nvPr/>
        </p:nvSpPr>
        <p:spPr>
          <a:xfrm>
            <a:off x="9343778" y="10278946"/>
            <a:ext cx="10183571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Linga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Entered service: 2002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 capacity: 95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capacity (Source: SIC): 18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Overnight berth: Symbister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points of note: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 of modern vehicles means that MV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Linga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cannot routinely carry 18 cars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EC63DE-E4E5-4F8F-9784-31F6D96D2528}"/>
              </a:ext>
            </a:extLst>
          </p:cNvPr>
          <p:cNvCxnSpPr>
            <a:cxnSpLocks/>
          </p:cNvCxnSpPr>
          <p:nvPr/>
        </p:nvCxnSpPr>
        <p:spPr>
          <a:xfrm flipH="1">
            <a:off x="646695" y="15639221"/>
            <a:ext cx="20090232" cy="1145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42FFAA-EFF8-490D-5187-36E34867FBF0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24" name="Picture 2" descr="Logo: Shetland Islands Council">
              <a:extLst>
                <a:ext uri="{FF2B5EF4-FFF2-40B4-BE49-F238E27FC236}">
                  <a16:creationId xmlns:a16="http://schemas.microsoft.com/office/drawing/2014/main" id="{E1A792B9-CE3C-DFAC-C221-0379E89D6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D197242-D4E3-2884-350C-83C79487D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6038EC6-18DE-B2B9-3CAF-615D7FFFB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2CDFC5-E2FB-D5E3-49CE-92E2EBD3E23C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30" name="Picture 29" descr="Logo, company name&#10;&#10;Description automatically generated">
              <a:extLst>
                <a:ext uri="{FF2B5EF4-FFF2-40B4-BE49-F238E27FC236}">
                  <a16:creationId xmlns:a16="http://schemas.microsoft.com/office/drawing/2014/main" id="{EC346744-8FB7-8FB3-5033-F96D4A34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24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6C5FB-B0A7-395D-A392-90A1E6F3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26259B-3E10-87C5-C422-6FC2B2EB99F2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8075-A05B-1B63-D319-882ACCBEAEF2}"/>
              </a:ext>
            </a:extLst>
          </p:cNvPr>
          <p:cNvSpPr/>
          <p:nvPr/>
        </p:nvSpPr>
        <p:spPr>
          <a:xfrm>
            <a:off x="443074" y="16503405"/>
            <a:ext cx="20497475" cy="11816357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CD8DB2-FC7A-B115-B468-71021EC45D1D}"/>
              </a:ext>
            </a:extLst>
          </p:cNvPr>
          <p:cNvSpPr/>
          <p:nvPr/>
        </p:nvSpPr>
        <p:spPr>
          <a:xfrm>
            <a:off x="443074" y="3484195"/>
            <a:ext cx="20449059" cy="11816357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AACE8-96EC-E6AB-4B98-1EBDEC29A3D4}"/>
              </a:ext>
            </a:extLst>
          </p:cNvPr>
          <p:cNvSpPr txBox="1"/>
          <p:nvPr/>
        </p:nvSpPr>
        <p:spPr>
          <a:xfrm>
            <a:off x="0" y="102447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Diversions to </a:t>
            </a:r>
            <a:r>
              <a:rPr lang="en-GB" sz="8000" b="1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Vidlin</a:t>
            </a:r>
            <a:endParaRPr lang="en-GB" sz="8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D0698-2586-C39C-8EB9-FA9CF1A83CFB}"/>
              </a:ext>
            </a:extLst>
          </p:cNvPr>
          <p:cNvCxnSpPr>
            <a:cxnSpLocks/>
          </p:cNvCxnSpPr>
          <p:nvPr/>
        </p:nvCxnSpPr>
        <p:spPr>
          <a:xfrm flipH="1">
            <a:off x="646695" y="15785306"/>
            <a:ext cx="20090232" cy="1145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3329CF-38D3-9314-E7C5-251F5BAA955A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24" name="Picture 2" descr="Logo: Shetland Islands Council">
              <a:extLst>
                <a:ext uri="{FF2B5EF4-FFF2-40B4-BE49-F238E27FC236}">
                  <a16:creationId xmlns:a16="http://schemas.microsoft.com/office/drawing/2014/main" id="{FC0A65DC-46CB-041A-4802-AB52E4029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851292-1A0B-CFFB-1399-13713BDE0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233891-5BB2-1C6B-ECEA-84FD14E7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F121500-7329-EA88-D3AC-3991E6ACAD14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30" name="Picture 29" descr="Logo, company name&#10;&#10;Description automatically generated">
              <a:extLst>
                <a:ext uri="{FF2B5EF4-FFF2-40B4-BE49-F238E27FC236}">
                  <a16:creationId xmlns:a16="http://schemas.microsoft.com/office/drawing/2014/main" id="{CDBF48AF-931A-9A66-6EBE-5D7DF36F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A7FEA4-772F-42FE-9A96-B9158474F63A}"/>
              </a:ext>
            </a:extLst>
          </p:cNvPr>
          <p:cNvSpPr txBox="1">
            <a:spLocks/>
          </p:cNvSpPr>
          <p:nvPr/>
        </p:nvSpPr>
        <p:spPr>
          <a:xfrm>
            <a:off x="3115765" y="14281210"/>
            <a:ext cx="15754475" cy="1146323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number of days with a diversion to Vidlin varies by year but is generally around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3-4 days in every 10 on average</a:t>
            </a:r>
            <a:r>
              <a:rPr kumimoji="0" lang="en-GB" sz="360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 The number of sailing days with a diversion </a:t>
            </a:r>
            <a:r>
              <a:rPr lang="en-GB" sz="3600">
                <a:latin typeface="Calibri"/>
                <a:ea typeface="Calibri"/>
                <a:cs typeface="Calibri"/>
              </a:rPr>
              <a:t>will generally be higher in </a:t>
            </a:r>
            <a:r>
              <a:rPr lang="en-GB" sz="3600" b="1">
                <a:latin typeface="Calibri"/>
                <a:ea typeface="Calibri"/>
                <a:cs typeface="Calibri"/>
              </a:rPr>
              <a:t>winter.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1" indent="-257175" algn="ctr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A72637-6544-8B9D-4429-9D963A5F5FB6}"/>
              </a:ext>
            </a:extLst>
          </p:cNvPr>
          <p:cNvSpPr txBox="1">
            <a:spLocks/>
          </p:cNvSpPr>
          <p:nvPr/>
        </p:nvSpPr>
        <p:spPr>
          <a:xfrm>
            <a:off x="1644518" y="27405018"/>
            <a:ext cx="18094583" cy="964553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57175" marR="0" lvl="1" indent="-257175" algn="ctr" defTabSz="6858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800">
                <a:solidFill>
                  <a:srgbClr val="222222"/>
                </a:solidFill>
              </a:defRPr>
            </a:lvl3pPr>
            <a:lvl4pPr marL="10287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500"/>
            </a:lvl4pPr>
            <a:lvl5pPr marL="13716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500"/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en-GB" sz="3600"/>
              <a:t>Only a small number of sailings are diverted to Vidlin, </a:t>
            </a:r>
            <a:r>
              <a:rPr lang="en-GB" sz="3600" b="1"/>
              <a:t>typically fewer than around 1-in-10 across the year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D0DCBD-8B16-2F47-A4DC-99C0FD7C50D5}"/>
              </a:ext>
            </a:extLst>
          </p:cNvPr>
          <p:cNvSpPr/>
          <p:nvPr/>
        </p:nvSpPr>
        <p:spPr>
          <a:xfrm>
            <a:off x="4707339" y="3045053"/>
            <a:ext cx="11872112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>
                <a:latin typeface="Calibri"/>
                <a:ea typeface="Calibri"/>
                <a:cs typeface="Calibri"/>
              </a:rPr>
              <a:t>How many days have </a:t>
            </a:r>
            <a:r>
              <a:rPr lang="en-GB" sz="2800" b="1" i="1" u="sng">
                <a:latin typeface="Calibri"/>
                <a:ea typeface="Calibri"/>
                <a:cs typeface="Calibri"/>
              </a:rPr>
              <a:t>at least one </a:t>
            </a:r>
            <a:r>
              <a:rPr lang="en-GB" sz="2800" b="1" i="1">
                <a:latin typeface="Calibri"/>
                <a:ea typeface="Calibri"/>
                <a:cs typeface="Calibri"/>
              </a:rPr>
              <a:t>sailing </a:t>
            </a:r>
            <a:r>
              <a:rPr lang="en-GB" sz="2800" b="1">
                <a:latin typeface="Calibri"/>
                <a:ea typeface="Calibri"/>
                <a:cs typeface="Calibri"/>
              </a:rPr>
              <a:t>diverted to </a:t>
            </a:r>
            <a:r>
              <a:rPr lang="en-GB" sz="2800" b="1" err="1">
                <a:latin typeface="Calibri"/>
                <a:ea typeface="Calibri"/>
                <a:cs typeface="Calibri"/>
              </a:rPr>
              <a:t>Vidlin</a:t>
            </a:r>
            <a:r>
              <a:rPr lang="en-GB" sz="2800" b="1">
                <a:latin typeface="Calibri"/>
                <a:ea typeface="Calibri"/>
                <a:cs typeface="Calibri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5AA643-1D6C-44AE-F3A4-8D58CA0B50F7}"/>
              </a:ext>
            </a:extLst>
          </p:cNvPr>
          <p:cNvSpPr/>
          <p:nvPr/>
        </p:nvSpPr>
        <p:spPr>
          <a:xfrm>
            <a:off x="4707339" y="16105947"/>
            <a:ext cx="11872112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sailings from Whalsay are diverted to </a:t>
            </a:r>
            <a:r>
              <a:rPr lang="en-GB" sz="28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Vidlin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FEDF974-343C-6656-4EDC-8216CBF81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762773"/>
              </p:ext>
            </p:extLst>
          </p:nvPr>
        </p:nvGraphicFramePr>
        <p:xfrm>
          <a:off x="1644519" y="4379919"/>
          <a:ext cx="18094583" cy="950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96FF5C4-F13B-85A3-FC9B-AEEA8941F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259877"/>
              </p:ext>
            </p:extLst>
          </p:nvPr>
        </p:nvGraphicFramePr>
        <p:xfrm>
          <a:off x="1644518" y="17480945"/>
          <a:ext cx="18094583" cy="950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9685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EC347-4931-1BE8-97D7-33A9388FF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89">
            <a:extLst>
              <a:ext uri="{FF2B5EF4-FFF2-40B4-BE49-F238E27FC236}">
                <a16:creationId xmlns:a16="http://schemas.microsoft.com/office/drawing/2014/main" id="{B9D2701D-20EE-6975-C0D5-0E986DA65182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67876-F77C-E4B1-8434-BB0F3A41FC3D}"/>
              </a:ext>
            </a:extLst>
          </p:cNvPr>
          <p:cNvSpPr txBox="1"/>
          <p:nvPr/>
        </p:nvSpPr>
        <p:spPr>
          <a:xfrm>
            <a:off x="0" y="1182574"/>
            <a:ext cx="21383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Timetable and Connectivity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BEC03-2985-67FD-E733-E65D454B20D7}"/>
              </a:ext>
            </a:extLst>
          </p:cNvPr>
          <p:cNvSpPr txBox="1">
            <a:spLocks/>
          </p:cNvSpPr>
          <p:nvPr/>
        </p:nvSpPr>
        <p:spPr>
          <a:xfrm>
            <a:off x="1114749" y="3540362"/>
            <a:ext cx="9289031" cy="5404556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Timetable is delivered through: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 b="1">
                <a:latin typeface="Calibri"/>
                <a:ea typeface="Calibri"/>
                <a:cs typeface="Calibri"/>
              </a:rPr>
              <a:t>MV </a:t>
            </a:r>
            <a:r>
              <a:rPr lang="en-GB" sz="2800" b="1" i="1">
                <a:latin typeface="Calibri"/>
                <a:ea typeface="Calibri"/>
                <a:cs typeface="Calibri"/>
              </a:rPr>
              <a:t>Linga</a:t>
            </a:r>
            <a:r>
              <a:rPr lang="en-GB" sz="2800" b="1">
                <a:latin typeface="Calibri"/>
                <a:ea typeface="Calibri"/>
                <a:cs typeface="Calibri"/>
              </a:rPr>
              <a:t> </a:t>
            </a:r>
            <a:r>
              <a:rPr lang="en-GB" sz="2800">
                <a:latin typeface="Calibri"/>
                <a:ea typeface="Calibri"/>
                <a:cs typeface="Calibri"/>
              </a:rPr>
              <a:t>operating on a </a:t>
            </a:r>
            <a:r>
              <a:rPr lang="en-GB" sz="2800" b="1">
                <a:latin typeface="Calibri"/>
                <a:ea typeface="Calibri"/>
                <a:cs typeface="Calibri"/>
              </a:rPr>
              <a:t>‘shift’-basis</a:t>
            </a:r>
            <a:r>
              <a:rPr lang="en-GB" sz="2800">
                <a:latin typeface="Calibri"/>
                <a:ea typeface="Calibri"/>
                <a:cs typeface="Calibri"/>
              </a:rPr>
              <a:t>.  Her first departure from Symbister is </a:t>
            </a:r>
            <a:r>
              <a:rPr lang="en-GB" sz="2800" b="1">
                <a:latin typeface="Calibri"/>
                <a:ea typeface="Calibri"/>
                <a:cs typeface="Calibri"/>
              </a:rPr>
              <a:t>06:30</a:t>
            </a:r>
            <a:r>
              <a:rPr lang="en-GB" sz="2800">
                <a:latin typeface="Calibri"/>
                <a:ea typeface="Calibri"/>
                <a:cs typeface="Calibri"/>
              </a:rPr>
              <a:t>, with her sailing day finishing at around </a:t>
            </a:r>
            <a:r>
              <a:rPr lang="en-GB" sz="2800" b="1">
                <a:latin typeface="Calibri"/>
                <a:ea typeface="Calibri"/>
                <a:cs typeface="Calibri"/>
              </a:rPr>
              <a:t>23:40</a:t>
            </a:r>
            <a:r>
              <a:rPr lang="en-GB" sz="2800">
                <a:latin typeface="Calibri"/>
                <a:ea typeface="Calibri"/>
                <a:cs typeface="Calibri"/>
              </a:rPr>
              <a:t>.  She operates seven days a week.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 b="1">
                <a:latin typeface="Calibri"/>
                <a:ea typeface="Calibri"/>
                <a:cs typeface="Calibri"/>
              </a:rPr>
              <a:t>MV </a:t>
            </a:r>
            <a:r>
              <a:rPr lang="en-GB" sz="2800" b="1" i="1">
                <a:latin typeface="Calibri"/>
                <a:ea typeface="Calibri"/>
                <a:cs typeface="Calibri"/>
              </a:rPr>
              <a:t>Hendra </a:t>
            </a:r>
            <a:r>
              <a:rPr lang="en-GB" sz="2800">
                <a:latin typeface="Calibri"/>
                <a:ea typeface="Calibri"/>
                <a:cs typeface="Calibri"/>
              </a:rPr>
              <a:t>operates as the </a:t>
            </a:r>
            <a:r>
              <a:rPr lang="en-GB" sz="2800" b="1">
                <a:latin typeface="Calibri"/>
                <a:ea typeface="Calibri"/>
                <a:cs typeface="Calibri"/>
              </a:rPr>
              <a:t>‘day-boat’</a:t>
            </a:r>
            <a:r>
              <a:rPr lang="en-GB" sz="2800">
                <a:latin typeface="Calibri"/>
                <a:ea typeface="Calibri"/>
                <a:cs typeface="Calibri"/>
              </a:rPr>
              <a:t>.  She operates Monday – Saturday from </a:t>
            </a:r>
            <a:r>
              <a:rPr lang="en-GB" sz="2800" b="1">
                <a:latin typeface="Calibri"/>
                <a:ea typeface="Calibri"/>
                <a:cs typeface="Calibri"/>
              </a:rPr>
              <a:t>07:00</a:t>
            </a:r>
            <a:r>
              <a:rPr lang="en-GB" sz="2800">
                <a:latin typeface="Calibri"/>
                <a:ea typeface="Calibri"/>
                <a:cs typeface="Calibri"/>
              </a:rPr>
              <a:t> to around </a:t>
            </a:r>
            <a:r>
              <a:rPr lang="en-GB" sz="2800" b="1">
                <a:latin typeface="Calibri"/>
                <a:ea typeface="Calibri"/>
                <a:cs typeface="Calibri"/>
              </a:rPr>
              <a:t>18:25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lang="en-GB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Filla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operates five sailings on the route on a Monday, allowing for drills and maintenance on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</a:t>
            </a:r>
            <a:r>
              <a:rPr lang="en-GB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Linga</a:t>
            </a:r>
          </a:p>
          <a:p>
            <a:pPr marL="628650" lvl="1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r>
              <a:rPr lang="en-GB" sz="2800" b="1">
                <a:latin typeface="Calibri"/>
                <a:ea typeface="Calibri"/>
                <a:cs typeface="Calibri"/>
              </a:rPr>
              <a:t>MV </a:t>
            </a:r>
            <a:r>
              <a:rPr lang="en-GB" sz="2800" b="1" i="1">
                <a:latin typeface="Calibri"/>
                <a:ea typeface="Calibri"/>
                <a:cs typeface="Calibri"/>
              </a:rPr>
              <a:t>Hendra</a:t>
            </a:r>
            <a:r>
              <a:rPr lang="en-GB" sz="2800" b="1">
                <a:latin typeface="Calibri"/>
                <a:ea typeface="Calibri"/>
                <a:cs typeface="Calibri"/>
              </a:rPr>
              <a:t> </a:t>
            </a:r>
            <a:r>
              <a:rPr lang="en-GB" sz="2800">
                <a:latin typeface="Calibri"/>
                <a:ea typeface="Calibri"/>
                <a:cs typeface="Calibri"/>
              </a:rPr>
              <a:t>stands down for a period on a Saturday afternoon for her drills and maintenance</a:t>
            </a:r>
          </a:p>
          <a:p>
            <a:pPr marL="257175" lvl="1" indent="-25717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9AA919-E578-883A-B2AB-BED8900DE515}"/>
              </a:ext>
            </a:extLst>
          </p:cNvPr>
          <p:cNvSpPr txBox="1">
            <a:spLocks/>
          </p:cNvSpPr>
          <p:nvPr/>
        </p:nvSpPr>
        <p:spPr>
          <a:xfrm>
            <a:off x="1428881" y="24265491"/>
            <a:ext cx="18656664" cy="428801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Bus connectivity to/from Laxo and Vidlin is limited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19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 operates three return journeys between Viking Bus Station in Lerwick and Vidlin, Monday to Saturday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two of these services call at Laxo, both of which connect with an inbound and outbound ferry service</a:t>
            </a:r>
          </a:p>
          <a:p>
            <a:pPr marL="457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no Sunday bus services</a:t>
            </a:r>
          </a:p>
          <a:p>
            <a:pPr marL="457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very limited bus service means that almost all users of the Whalsay service travel by car, either taking a car on the ferry or travelling as a foot passenger</a:t>
            </a:r>
          </a:p>
          <a:p>
            <a:pPr marL="342900" lvl="1">
              <a:lnSpc>
                <a:spcPct val="90000"/>
              </a:lnSpc>
            </a:pP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349414-6759-D31B-484E-2398D697B477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5" name="Picture 2" descr="Logo: Shetland Islands Council">
              <a:extLst>
                <a:ext uri="{FF2B5EF4-FFF2-40B4-BE49-F238E27FC236}">
                  <a16:creationId xmlns:a16="http://schemas.microsoft.com/office/drawing/2014/main" id="{B567A428-B4F4-BC9A-470D-5F4D13871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7608A6-576A-B466-E389-2BC622C45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6388B8-55EA-6D43-07D3-2A825E7E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3CB4B9-1028-AE37-C70C-B4FFB07E9B6F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  </a:ext>
            </a:extLst>
          </p:spPr>
        </p:pic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5EB86852-31C1-048D-FA7A-10D7835F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BC4A5-E512-8C79-FA88-DECC95F84515}"/>
              </a:ext>
            </a:extLst>
          </p:cNvPr>
          <p:cNvSpPr txBox="1"/>
          <p:nvPr/>
        </p:nvSpPr>
        <p:spPr>
          <a:xfrm>
            <a:off x="11316642" y="3344884"/>
            <a:ext cx="8424935" cy="54045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2890" algn="l"/>
                <a:tab pos="914400" algn="l"/>
              </a:tabLst>
            </a:pP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Winter and summer timetables are broadly the same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recent refit period (2025) saw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to a single vessel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major reduction in connectivity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>
                <a:latin typeface="Calibri"/>
                <a:ea typeface="Calibri"/>
                <a:cs typeface="Calibri"/>
              </a:rPr>
              <a:t>Sailing time to diversion port at Vidlin takes slightly longer</a:t>
            </a:r>
            <a:r>
              <a:rPr lang="en-GB" sz="2800">
                <a:latin typeface="Calibri"/>
                <a:ea typeface="Calibri"/>
                <a:cs typeface="Calibri"/>
              </a:rPr>
              <a:t>, which can disrupt the timetable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Saturday timetable now broadly the same as a weekday (except for single vessel service in the middle of the day)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following reintroduction of second vessel (withdrawn as part of the 2013 service reductions)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28C5996-929A-A795-7C68-169523209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386508"/>
              </p:ext>
            </p:extLst>
          </p:nvPr>
        </p:nvGraphicFramePr>
        <p:xfrm>
          <a:off x="1012275" y="11348681"/>
          <a:ext cx="19472625" cy="1090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875">
                  <a:extLst>
                    <a:ext uri="{9D8B030D-6E8A-4147-A177-3AD203B41FA5}">
                      <a16:colId xmlns:a16="http://schemas.microsoft.com/office/drawing/2014/main" val="2195591745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37023155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315668393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0102380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647276864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16808451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3293826521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87383981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307357603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891394529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3719908688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81907119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22615672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782849277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86468486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645266885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728148494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4289323653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1882600086"/>
                    </a:ext>
                  </a:extLst>
                </a:gridCol>
              </a:tblGrid>
              <a:tr h="54515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311"/>
                  </a:ext>
                </a:extLst>
              </a:tr>
              <a:tr h="54515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63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32725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145D32F-8B47-036E-C48D-962A3D6CCEB7}"/>
              </a:ext>
            </a:extLst>
          </p:cNvPr>
          <p:cNvSpPr txBox="1">
            <a:spLocks/>
          </p:cNvSpPr>
          <p:nvPr/>
        </p:nvSpPr>
        <p:spPr>
          <a:xfrm rot="16200000">
            <a:off x="-1679066" y="13403035"/>
            <a:ext cx="590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Departing from Symbister to Laxo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1CFE3-DA59-A37A-2CE6-3C4A1CCA497D}"/>
              </a:ext>
            </a:extLst>
          </p:cNvPr>
          <p:cNvSpPr txBox="1">
            <a:spLocks/>
          </p:cNvSpPr>
          <p:nvPr/>
        </p:nvSpPr>
        <p:spPr>
          <a:xfrm rot="16200000">
            <a:off x="-1679066" y="19601037"/>
            <a:ext cx="590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2639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Departing from Laxo to Symbister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829D503-40EF-9D4E-F5DB-59AF7C5925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68" r="10977"/>
          <a:stretch/>
        </p:blipFill>
        <p:spPr>
          <a:xfrm flipH="1">
            <a:off x="9764853" y="22836597"/>
            <a:ext cx="462317" cy="25065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84E1B7F-BD6E-8CE9-CDB9-8D882456B958}"/>
              </a:ext>
            </a:extLst>
          </p:cNvPr>
          <p:cNvSpPr txBox="1"/>
          <p:nvPr/>
        </p:nvSpPr>
        <p:spPr>
          <a:xfrm>
            <a:off x="10227170" y="22700314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connecting bus service from Laxo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4E16B4E1-A255-DEA1-0472-FD0C872FAEC0}"/>
              </a:ext>
            </a:extLst>
          </p:cNvPr>
          <p:cNvSpPr txBox="1"/>
          <p:nvPr/>
        </p:nvSpPr>
        <p:spPr>
          <a:xfrm>
            <a:off x="1428880" y="9656224"/>
            <a:ext cx="16681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6398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graphic shows the departure times for scheduled ferry services from both Symbister and Laxo  </a:t>
            </a:r>
            <a:endParaRPr lang="en-GB" b="1">
              <a:solidFill>
                <a:srgbClr val="26398B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B3B7C7-A09B-AA0F-FB53-3499D1900CBB}"/>
              </a:ext>
            </a:extLst>
          </p:cNvPr>
          <p:cNvGrpSpPr/>
          <p:nvPr/>
        </p:nvGrpSpPr>
        <p:grpSpPr>
          <a:xfrm>
            <a:off x="1547616" y="11090734"/>
            <a:ext cx="18495714" cy="11237263"/>
            <a:chOff x="1547616" y="11090734"/>
            <a:chExt cx="18495714" cy="112372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69A3B3-AE16-F5C4-C4C9-EDF36CDF1259}"/>
                </a:ext>
              </a:extLst>
            </p:cNvPr>
            <p:cNvSpPr txBox="1">
              <a:spLocks/>
            </p:cNvSpPr>
            <p:nvPr/>
          </p:nvSpPr>
          <p:spPr>
            <a:xfrm>
              <a:off x="266212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07:00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BB584F-4A9A-EA12-B54E-5C8C2C4D6D2A}"/>
                </a:ext>
              </a:extLst>
            </p:cNvPr>
            <p:cNvSpPr>
              <a:spLocks/>
            </p:cNvSpPr>
            <p:nvPr/>
          </p:nvSpPr>
          <p:spPr>
            <a:xfrm>
              <a:off x="1558952" y="11090734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Mon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8D8806-08FF-FA3C-4F72-CC60F7EA3F0B}"/>
                </a:ext>
              </a:extLst>
            </p:cNvPr>
            <p:cNvSpPr>
              <a:spLocks/>
            </p:cNvSpPr>
            <p:nvPr/>
          </p:nvSpPr>
          <p:spPr>
            <a:xfrm>
              <a:off x="1558951" y="11836127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Tue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F089D3-56B2-7ED5-7EC1-AB912731F0BC}"/>
                </a:ext>
              </a:extLst>
            </p:cNvPr>
            <p:cNvSpPr>
              <a:spLocks/>
            </p:cNvSpPr>
            <p:nvPr/>
          </p:nvSpPr>
          <p:spPr>
            <a:xfrm>
              <a:off x="1558950" y="12581520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Wed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3A83E9F-B7DB-E84D-D462-BD2A4CA22FA6}"/>
                </a:ext>
              </a:extLst>
            </p:cNvPr>
            <p:cNvSpPr>
              <a:spLocks/>
            </p:cNvSpPr>
            <p:nvPr/>
          </p:nvSpPr>
          <p:spPr>
            <a:xfrm>
              <a:off x="1558949" y="13326913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Thu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69233F-6250-2408-F281-48C2A0B70953}"/>
                </a:ext>
              </a:extLst>
            </p:cNvPr>
            <p:cNvSpPr>
              <a:spLocks/>
            </p:cNvSpPr>
            <p:nvPr/>
          </p:nvSpPr>
          <p:spPr>
            <a:xfrm>
              <a:off x="1558948" y="14072306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Fri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2DF36E-63A2-3587-3C48-329C004A0BBB}"/>
                </a:ext>
              </a:extLst>
            </p:cNvPr>
            <p:cNvSpPr>
              <a:spLocks/>
            </p:cNvSpPr>
            <p:nvPr/>
          </p:nvSpPr>
          <p:spPr>
            <a:xfrm>
              <a:off x="1547617" y="14817699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Sat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4F05C4-7760-A46A-5270-95CAA6B0C518}"/>
                </a:ext>
              </a:extLst>
            </p:cNvPr>
            <p:cNvSpPr>
              <a:spLocks/>
            </p:cNvSpPr>
            <p:nvPr/>
          </p:nvSpPr>
          <p:spPr>
            <a:xfrm>
              <a:off x="1547616" y="15563093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Sun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7278AB-A8B1-EF92-39EA-164DEA87A6D1}"/>
                </a:ext>
              </a:extLst>
            </p:cNvPr>
            <p:cNvSpPr txBox="1">
              <a:spLocks/>
            </p:cNvSpPr>
            <p:nvPr/>
          </p:nvSpPr>
          <p:spPr>
            <a:xfrm>
              <a:off x="368718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08:00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77FE7D-7EF7-1A4D-CED9-F3E085C21289}"/>
                </a:ext>
              </a:extLst>
            </p:cNvPr>
            <p:cNvSpPr txBox="1">
              <a:spLocks/>
            </p:cNvSpPr>
            <p:nvPr/>
          </p:nvSpPr>
          <p:spPr>
            <a:xfrm>
              <a:off x="471223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09:00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10E711-2FF7-1A39-0A21-01EC9AA55EBC}"/>
                </a:ext>
              </a:extLst>
            </p:cNvPr>
            <p:cNvSpPr txBox="1">
              <a:spLocks/>
            </p:cNvSpPr>
            <p:nvPr/>
          </p:nvSpPr>
          <p:spPr>
            <a:xfrm>
              <a:off x="573729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10:00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89BE4A-6048-63C1-BEC9-3C3963162B5B}"/>
                </a:ext>
              </a:extLst>
            </p:cNvPr>
            <p:cNvSpPr txBox="1">
              <a:spLocks/>
            </p:cNvSpPr>
            <p:nvPr/>
          </p:nvSpPr>
          <p:spPr>
            <a:xfrm>
              <a:off x="676234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11:00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7E2FC8-918A-F67B-C299-204438E09D60}"/>
                </a:ext>
              </a:extLst>
            </p:cNvPr>
            <p:cNvSpPr txBox="1">
              <a:spLocks/>
            </p:cNvSpPr>
            <p:nvPr/>
          </p:nvSpPr>
          <p:spPr>
            <a:xfrm>
              <a:off x="778740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12:00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2BCA9F0-37FF-EC28-C50D-11ECF8878E85}"/>
                </a:ext>
              </a:extLst>
            </p:cNvPr>
            <p:cNvSpPr txBox="1">
              <a:spLocks/>
            </p:cNvSpPr>
            <p:nvPr/>
          </p:nvSpPr>
          <p:spPr>
            <a:xfrm>
              <a:off x="881245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13:00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127708-CDBB-6FEE-474B-A0034C0412B8}"/>
                </a:ext>
              </a:extLst>
            </p:cNvPr>
            <p:cNvSpPr txBox="1">
              <a:spLocks/>
            </p:cNvSpPr>
            <p:nvPr/>
          </p:nvSpPr>
          <p:spPr>
            <a:xfrm>
              <a:off x="983751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14:00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0512EE-75CB-5D51-7FCF-DF48B5C6BEBC}"/>
                </a:ext>
              </a:extLst>
            </p:cNvPr>
            <p:cNvSpPr txBox="1">
              <a:spLocks/>
            </p:cNvSpPr>
            <p:nvPr/>
          </p:nvSpPr>
          <p:spPr>
            <a:xfrm>
              <a:off x="1086256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15:00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1F4461-BF97-A09B-15B9-41600C5B5621}"/>
                </a:ext>
              </a:extLst>
            </p:cNvPr>
            <p:cNvSpPr txBox="1">
              <a:spLocks/>
            </p:cNvSpPr>
            <p:nvPr/>
          </p:nvSpPr>
          <p:spPr>
            <a:xfrm>
              <a:off x="1188762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16:00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F1E7A9-D3C7-2747-239B-0FAD43D67438}"/>
                </a:ext>
              </a:extLst>
            </p:cNvPr>
            <p:cNvSpPr txBox="1">
              <a:spLocks/>
            </p:cNvSpPr>
            <p:nvPr/>
          </p:nvSpPr>
          <p:spPr>
            <a:xfrm>
              <a:off x="1291267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17:00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5D130C-7D9E-E5C3-3FC7-73E8F1A261D5}"/>
                </a:ext>
              </a:extLst>
            </p:cNvPr>
            <p:cNvSpPr txBox="1">
              <a:spLocks/>
            </p:cNvSpPr>
            <p:nvPr/>
          </p:nvSpPr>
          <p:spPr>
            <a:xfrm>
              <a:off x="1393773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18:00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AF251F-028E-76CC-3C9F-F9AF638E847B}"/>
                </a:ext>
              </a:extLst>
            </p:cNvPr>
            <p:cNvSpPr txBox="1">
              <a:spLocks/>
            </p:cNvSpPr>
            <p:nvPr/>
          </p:nvSpPr>
          <p:spPr>
            <a:xfrm>
              <a:off x="1496278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19:00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D5387A-034C-AACD-092A-08C62F618DDE}"/>
                </a:ext>
              </a:extLst>
            </p:cNvPr>
            <p:cNvSpPr txBox="1">
              <a:spLocks/>
            </p:cNvSpPr>
            <p:nvPr/>
          </p:nvSpPr>
          <p:spPr>
            <a:xfrm>
              <a:off x="1598784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20:00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2996F6-DBE1-001B-0360-603CCF9995A2}"/>
                </a:ext>
              </a:extLst>
            </p:cNvPr>
            <p:cNvSpPr txBox="1">
              <a:spLocks/>
            </p:cNvSpPr>
            <p:nvPr/>
          </p:nvSpPr>
          <p:spPr>
            <a:xfrm>
              <a:off x="1701289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21:00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6610969-8A46-D75F-D99D-C6EF026C4165}"/>
                </a:ext>
              </a:extLst>
            </p:cNvPr>
            <p:cNvSpPr txBox="1">
              <a:spLocks/>
            </p:cNvSpPr>
            <p:nvPr/>
          </p:nvSpPr>
          <p:spPr>
            <a:xfrm>
              <a:off x="19063006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23:00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B9F368-2EB3-18B2-022A-F0C595125AA7}"/>
                </a:ext>
              </a:extLst>
            </p:cNvPr>
            <p:cNvSpPr txBox="1">
              <a:spLocks/>
            </p:cNvSpPr>
            <p:nvPr/>
          </p:nvSpPr>
          <p:spPr>
            <a:xfrm>
              <a:off x="18037951" y="16633063"/>
              <a:ext cx="806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>
                  <a:solidFill>
                    <a:srgbClr val="2639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22:00</a:t>
              </a:r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D048B4FA-1211-BAA8-496D-CC66A98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31634" y="11261800"/>
              <a:ext cx="462317" cy="250655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E0FC649A-CC32-3DA1-5DC6-7AFB66AC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834361" y="11261800"/>
              <a:ext cx="462317" cy="250655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3CE03976-DA18-D7A2-9196-E2185FF7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3558962" y="11261800"/>
              <a:ext cx="462317" cy="250655"/>
            </a:xfrm>
            <a:prstGeom prst="rect">
              <a:avLst/>
            </a:prstGeom>
          </p:spPr>
        </p:pic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D03687E5-769D-7610-BA72-C57EE460D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65281" y="11261800"/>
              <a:ext cx="462317" cy="250655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6F4DE8E3-B2E3-D94D-846F-1C69510D9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9323" y="11261800"/>
              <a:ext cx="462317" cy="250655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77EE0B51-0F45-15EC-3F3C-E3634E95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389644" y="11261800"/>
              <a:ext cx="462317" cy="250655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95AADA6A-E515-4559-297E-F6650E9F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7263686" y="11261800"/>
              <a:ext cx="462317" cy="250655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2470FE15-7056-F065-8C69-63231D4E1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925882" y="11261800"/>
              <a:ext cx="462317" cy="250655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2EF4570A-C7A7-8FDF-3931-8E5BB937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51553" y="11261800"/>
              <a:ext cx="462317" cy="250655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C162C623-F2AA-658D-F91B-38812D99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4832" y="11261800"/>
              <a:ext cx="462317" cy="250655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C3E610A0-511A-1760-3FBD-01537DCED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2303" y="11261800"/>
              <a:ext cx="462317" cy="250655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B934E7A5-F42D-765B-2D45-CE6BD7352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1063" y="11261800"/>
              <a:ext cx="462317" cy="250655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01EB4ABE-B254-1713-2C05-3162E3183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9794" y="11261800"/>
              <a:ext cx="462317" cy="250655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BD33AAA8-9C76-F7B5-92FF-422F8E96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50668" y="11261800"/>
              <a:ext cx="462317" cy="250655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5F3C9D50-B238-8628-5A97-682A79F00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13775269" y="11261800"/>
              <a:ext cx="462317" cy="250655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1DF62451-2E44-CCF4-BB1B-90FB5C196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11628" y="11261800"/>
              <a:ext cx="462317" cy="250655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16D0EBA5-D853-4DA4-370A-15270908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6590" y="11261800"/>
              <a:ext cx="462317" cy="250655"/>
            </a:xfrm>
            <a:prstGeom prst="rect">
              <a:avLst/>
            </a:prstGeom>
          </p:spPr>
        </p:pic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E95AB025-E0EA-C289-5392-E6F72619E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9377" y="11261800"/>
              <a:ext cx="462317" cy="250655"/>
            </a:xfrm>
            <a:prstGeom prst="rect">
              <a:avLst/>
            </a:prstGeom>
          </p:spPr>
        </p:pic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1EB9B578-E5A6-5B6E-21FC-5D7F4FC5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31632" y="11953337"/>
              <a:ext cx="462317" cy="250655"/>
            </a:xfrm>
            <a:prstGeom prst="rect">
              <a:avLst/>
            </a:prstGeom>
          </p:spPr>
        </p:pic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F63BF3C7-FE1F-FC5B-6069-55A8152F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834359" y="11953337"/>
              <a:ext cx="462317" cy="250655"/>
            </a:xfrm>
            <a:prstGeom prst="rect">
              <a:avLst/>
            </a:prstGeom>
          </p:spPr>
        </p:pic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0649DB0E-B613-FFDC-A25B-3C187959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3558960" y="11953337"/>
              <a:ext cx="462317" cy="250655"/>
            </a:xfrm>
            <a:prstGeom prst="rect">
              <a:avLst/>
            </a:prstGeom>
          </p:spPr>
        </p:pic>
        <p:pic>
          <p:nvPicPr>
            <p:cNvPr id="122" name="Graphic 121">
              <a:extLst>
                <a:ext uri="{FF2B5EF4-FFF2-40B4-BE49-F238E27FC236}">
                  <a16:creationId xmlns:a16="http://schemas.microsoft.com/office/drawing/2014/main" id="{837B264F-5F05-81CF-96E8-6B6A5389D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65279" y="11953337"/>
              <a:ext cx="462317" cy="250655"/>
            </a:xfrm>
            <a:prstGeom prst="rect">
              <a:avLst/>
            </a:prstGeom>
          </p:spPr>
        </p:pic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3DC9C7A9-2D04-A039-3E20-BF31DBCE0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9321" y="11953337"/>
              <a:ext cx="462317" cy="250655"/>
            </a:xfrm>
            <a:prstGeom prst="rect">
              <a:avLst/>
            </a:prstGeom>
          </p:spPr>
        </p:pic>
        <p:pic>
          <p:nvPicPr>
            <p:cNvPr id="124" name="Graphic 123">
              <a:extLst>
                <a:ext uri="{FF2B5EF4-FFF2-40B4-BE49-F238E27FC236}">
                  <a16:creationId xmlns:a16="http://schemas.microsoft.com/office/drawing/2014/main" id="{77C958D7-9F63-3707-C357-0E8F97AFC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389642" y="11953337"/>
              <a:ext cx="462317" cy="250655"/>
            </a:xfrm>
            <a:prstGeom prst="rect">
              <a:avLst/>
            </a:prstGeom>
          </p:spPr>
        </p:pic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EB48C084-D456-FA87-A028-FBF3C306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7263684" y="11953337"/>
              <a:ext cx="462317" cy="250655"/>
            </a:xfrm>
            <a:prstGeom prst="rect">
              <a:avLst/>
            </a:prstGeom>
          </p:spPr>
        </p:pic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349D10DB-2DFC-DCFE-62A1-6B0F7BED2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925880" y="11953337"/>
              <a:ext cx="462317" cy="250655"/>
            </a:xfrm>
            <a:prstGeom prst="rect">
              <a:avLst/>
            </a:prstGeom>
          </p:spPr>
        </p:pic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9112B5E3-9908-A358-80C7-420F44053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51551" y="11953337"/>
              <a:ext cx="462317" cy="250655"/>
            </a:xfrm>
            <a:prstGeom prst="rect">
              <a:avLst/>
            </a:prstGeom>
          </p:spPr>
        </p:pic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F2DA8986-4B6E-6A9C-2A7C-5454D449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4830" y="11953337"/>
              <a:ext cx="462317" cy="250655"/>
            </a:xfrm>
            <a:prstGeom prst="rect">
              <a:avLst/>
            </a:prstGeom>
          </p:spPr>
        </p:pic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232B2799-0A68-F8CC-53B2-D6CBD700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2301" y="11953337"/>
              <a:ext cx="462317" cy="250655"/>
            </a:xfrm>
            <a:prstGeom prst="rect">
              <a:avLst/>
            </a:prstGeom>
          </p:spPr>
        </p:pic>
        <p:pic>
          <p:nvPicPr>
            <p:cNvPr id="130" name="Graphic 129">
              <a:extLst>
                <a:ext uri="{FF2B5EF4-FFF2-40B4-BE49-F238E27FC236}">
                  <a16:creationId xmlns:a16="http://schemas.microsoft.com/office/drawing/2014/main" id="{0E1B9FD7-FC0F-61E8-2DC1-59C37D49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1061" y="11953337"/>
              <a:ext cx="462317" cy="250655"/>
            </a:xfrm>
            <a:prstGeom prst="rect">
              <a:avLst/>
            </a:prstGeom>
          </p:spPr>
        </p:pic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8CC258D4-6047-B7AC-1FC2-E5F36D3D0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9792" y="11953337"/>
              <a:ext cx="462317" cy="250655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FF4820BC-7192-CD26-1F3E-28F15C1D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50666" y="11953337"/>
              <a:ext cx="462317" cy="250655"/>
            </a:xfrm>
            <a:prstGeom prst="rect">
              <a:avLst/>
            </a:prstGeom>
          </p:spPr>
        </p:pic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1D1B9686-F008-4CA4-CD03-DE4B2F2B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13775267" y="11953337"/>
              <a:ext cx="462317" cy="250655"/>
            </a:xfrm>
            <a:prstGeom prst="rect">
              <a:avLst/>
            </a:prstGeom>
          </p:spPr>
        </p:pic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09F333EC-B205-762A-2E78-87022F8D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11626" y="11953337"/>
              <a:ext cx="462317" cy="250655"/>
            </a:xfrm>
            <a:prstGeom prst="rect">
              <a:avLst/>
            </a:prstGeom>
          </p:spPr>
        </p:pic>
        <p:pic>
          <p:nvPicPr>
            <p:cNvPr id="135" name="Graphic 134">
              <a:extLst>
                <a:ext uri="{FF2B5EF4-FFF2-40B4-BE49-F238E27FC236}">
                  <a16:creationId xmlns:a16="http://schemas.microsoft.com/office/drawing/2014/main" id="{8830E24F-B01F-9918-C16A-9E9CF1AB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6588" y="11953337"/>
              <a:ext cx="462317" cy="250655"/>
            </a:xfrm>
            <a:prstGeom prst="rect">
              <a:avLst/>
            </a:prstGeom>
          </p:spPr>
        </p:pic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88EDC30D-5556-1BAA-6F7A-449082413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9375" y="11953337"/>
              <a:ext cx="462317" cy="250655"/>
            </a:xfrm>
            <a:prstGeom prst="rect">
              <a:avLst/>
            </a:prstGeom>
          </p:spPr>
        </p:pic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79F6DEF3-1FA6-96E4-5EBF-3F939C4AF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29648" y="12750194"/>
              <a:ext cx="462317" cy="250655"/>
            </a:xfrm>
            <a:prstGeom prst="rect">
              <a:avLst/>
            </a:prstGeom>
          </p:spPr>
        </p:pic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42D0E692-D4F4-49DE-5480-657B02B7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832375" y="12750194"/>
              <a:ext cx="462317" cy="250655"/>
            </a:xfrm>
            <a:prstGeom prst="rect">
              <a:avLst/>
            </a:prstGeom>
          </p:spPr>
        </p:pic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60B53B22-A71C-01AD-D3B4-45A119F54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3556976" y="12750194"/>
              <a:ext cx="462317" cy="250655"/>
            </a:xfrm>
            <a:prstGeom prst="rect">
              <a:avLst/>
            </a:prstGeom>
          </p:spPr>
        </p:pic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DFAF505A-05EF-A4CA-47E5-2F2EB997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63295" y="12750194"/>
              <a:ext cx="462317" cy="250655"/>
            </a:xfrm>
            <a:prstGeom prst="rect">
              <a:avLst/>
            </a:prstGeom>
          </p:spPr>
        </p:pic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2FACA2CD-A4AE-6965-49DC-5BD978834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7337" y="12750194"/>
              <a:ext cx="462317" cy="250655"/>
            </a:xfrm>
            <a:prstGeom prst="rect">
              <a:avLst/>
            </a:prstGeom>
          </p:spPr>
        </p:pic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097374D3-6158-A6C8-8B5F-7961F5538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387658" y="12750194"/>
              <a:ext cx="462317" cy="250655"/>
            </a:xfrm>
            <a:prstGeom prst="rect">
              <a:avLst/>
            </a:prstGeom>
          </p:spPr>
        </p:pic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A49CE528-9C09-0667-245D-868BC1E7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7261700" y="12750194"/>
              <a:ext cx="462317" cy="250655"/>
            </a:xfrm>
            <a:prstGeom prst="rect">
              <a:avLst/>
            </a:prstGeom>
          </p:spPr>
        </p:pic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9C449AF1-A99F-0B81-A85B-713778C6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923896" y="12750194"/>
              <a:ext cx="462317" cy="250655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4DD3563C-14A0-FA2A-4950-0FF19A640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49567" y="12750194"/>
              <a:ext cx="462317" cy="250655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D5E06212-B850-F04C-119F-6ABA896B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2846" y="12750194"/>
              <a:ext cx="462317" cy="250655"/>
            </a:xfrm>
            <a:prstGeom prst="rect">
              <a:avLst/>
            </a:prstGeom>
          </p:spPr>
        </p:pic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2EB555C0-FC67-097B-038A-6E692E82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0317" y="12750194"/>
              <a:ext cx="462317" cy="250655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C15A1C9C-95EF-F494-CB0D-7E857E99B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499077" y="12750194"/>
              <a:ext cx="462317" cy="250655"/>
            </a:xfrm>
            <a:prstGeom prst="rect">
              <a:avLst/>
            </a:prstGeom>
          </p:spPr>
        </p:pic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D1653C70-A4AA-8FE7-1DD2-9E210B68A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7808" y="12750194"/>
              <a:ext cx="462317" cy="250655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F181C8D1-1986-FC89-85E1-BBC621C1E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48682" y="12750194"/>
              <a:ext cx="462317" cy="250655"/>
            </a:xfrm>
            <a:prstGeom prst="rect">
              <a:avLst/>
            </a:prstGeom>
          </p:spPr>
        </p:pic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EE28EA87-C18D-874B-D9FC-4A31B44BE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13773283" y="12750194"/>
              <a:ext cx="462317" cy="250655"/>
            </a:xfrm>
            <a:prstGeom prst="rect">
              <a:avLst/>
            </a:prstGeom>
          </p:spPr>
        </p:pic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F1647298-309F-30FF-1E85-EB6617513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09642" y="12750194"/>
              <a:ext cx="462317" cy="250655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872EC388-1524-2FFB-6B98-A8523330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4604" y="12750194"/>
              <a:ext cx="462317" cy="250655"/>
            </a:xfrm>
            <a:prstGeom prst="rect">
              <a:avLst/>
            </a:prstGeom>
          </p:spPr>
        </p:pic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81265BA1-C300-E579-A1B3-49B5FDD9E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7391" y="12750194"/>
              <a:ext cx="462317" cy="250655"/>
            </a:xfrm>
            <a:prstGeom prst="rect">
              <a:avLst/>
            </a:prstGeom>
          </p:spPr>
        </p:pic>
        <p:pic>
          <p:nvPicPr>
            <p:cNvPr id="155" name="Graphic 154">
              <a:extLst>
                <a:ext uri="{FF2B5EF4-FFF2-40B4-BE49-F238E27FC236}">
                  <a16:creationId xmlns:a16="http://schemas.microsoft.com/office/drawing/2014/main" id="{4EB7C297-3386-1019-DAA7-CB9A0853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29646" y="13441731"/>
              <a:ext cx="462317" cy="250655"/>
            </a:xfrm>
            <a:prstGeom prst="rect">
              <a:avLst/>
            </a:prstGeom>
          </p:spPr>
        </p:pic>
        <p:pic>
          <p:nvPicPr>
            <p:cNvPr id="156" name="Graphic 155">
              <a:extLst>
                <a:ext uri="{FF2B5EF4-FFF2-40B4-BE49-F238E27FC236}">
                  <a16:creationId xmlns:a16="http://schemas.microsoft.com/office/drawing/2014/main" id="{8BE22053-54C6-4276-00ED-B90FDC8C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832373" y="13441731"/>
              <a:ext cx="462317" cy="250655"/>
            </a:xfrm>
            <a:prstGeom prst="rect">
              <a:avLst/>
            </a:prstGeom>
          </p:spPr>
        </p:pic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5E71C1B4-39A3-B2D8-A9F9-A32C9C50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3556974" y="13441731"/>
              <a:ext cx="462317" cy="250655"/>
            </a:xfrm>
            <a:prstGeom prst="rect">
              <a:avLst/>
            </a:prstGeom>
          </p:spPr>
        </p:pic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7B30DF69-616A-96B9-37E5-40D49D31D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63293" y="13441731"/>
              <a:ext cx="462317" cy="250655"/>
            </a:xfrm>
            <a:prstGeom prst="rect">
              <a:avLst/>
            </a:prstGeom>
          </p:spPr>
        </p:pic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2DD9A5A6-F183-FBE4-1E8C-A6FA505E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7335" y="13441731"/>
              <a:ext cx="462317" cy="250655"/>
            </a:xfrm>
            <a:prstGeom prst="rect">
              <a:avLst/>
            </a:prstGeom>
          </p:spPr>
        </p:pic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9465A48D-E7D4-2DC4-ECC2-A3506D3B5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387656" y="13441731"/>
              <a:ext cx="462317" cy="250655"/>
            </a:xfrm>
            <a:prstGeom prst="rect">
              <a:avLst/>
            </a:prstGeom>
          </p:spPr>
        </p:pic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44A9A1BA-39D5-4A89-D542-029AE1135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7261698" y="13441731"/>
              <a:ext cx="462317" cy="250655"/>
            </a:xfrm>
            <a:prstGeom prst="rect">
              <a:avLst/>
            </a:prstGeom>
          </p:spPr>
        </p:pic>
        <p:pic>
          <p:nvPicPr>
            <p:cNvPr id="162" name="Graphic 161">
              <a:extLst>
                <a:ext uri="{FF2B5EF4-FFF2-40B4-BE49-F238E27FC236}">
                  <a16:creationId xmlns:a16="http://schemas.microsoft.com/office/drawing/2014/main" id="{476115FC-FB8D-3296-2BF8-A1803837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923894" y="13441731"/>
              <a:ext cx="462317" cy="250655"/>
            </a:xfrm>
            <a:prstGeom prst="rect">
              <a:avLst/>
            </a:prstGeom>
          </p:spPr>
        </p:pic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4FB00D13-BD59-747D-8331-38BB8A8B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49565" y="13441731"/>
              <a:ext cx="462317" cy="250655"/>
            </a:xfrm>
            <a:prstGeom prst="rect">
              <a:avLst/>
            </a:prstGeom>
          </p:spPr>
        </p:pic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73058980-98BC-3072-8419-AFA006A2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2844" y="13441731"/>
              <a:ext cx="462317" cy="250655"/>
            </a:xfrm>
            <a:prstGeom prst="rect">
              <a:avLst/>
            </a:prstGeom>
          </p:spPr>
        </p:pic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B6C22263-8D86-4D3D-28B0-3017D857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0315" y="13441731"/>
              <a:ext cx="462317" cy="250655"/>
            </a:xfrm>
            <a:prstGeom prst="rect">
              <a:avLst/>
            </a:prstGeom>
          </p:spPr>
        </p:pic>
        <p:pic>
          <p:nvPicPr>
            <p:cNvPr id="166" name="Graphic 165">
              <a:extLst>
                <a:ext uri="{FF2B5EF4-FFF2-40B4-BE49-F238E27FC236}">
                  <a16:creationId xmlns:a16="http://schemas.microsoft.com/office/drawing/2014/main" id="{859814EE-247B-FD2E-BB42-C47C1CF4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499075" y="13441731"/>
              <a:ext cx="462317" cy="250655"/>
            </a:xfrm>
            <a:prstGeom prst="rect">
              <a:avLst/>
            </a:prstGeom>
          </p:spPr>
        </p:pic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4D2AF04A-6C85-CDB8-ADAD-552F2B116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7806" y="13441731"/>
              <a:ext cx="462317" cy="250655"/>
            </a:xfrm>
            <a:prstGeom prst="rect">
              <a:avLst/>
            </a:prstGeom>
          </p:spPr>
        </p:pic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EDEA47FB-38EB-128A-5035-A742E0E45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48680" y="13441731"/>
              <a:ext cx="462317" cy="250655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7B7C069E-C146-BE1F-1CDD-54D1FC3F2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13773281" y="13441731"/>
              <a:ext cx="462317" cy="250655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C6C629A3-B284-E9E9-54AB-37F177222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09640" y="13441731"/>
              <a:ext cx="462317" cy="250655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7B0853B4-9677-9C61-2036-5E3DD292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4602" y="13441731"/>
              <a:ext cx="462317" cy="250655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B0AEE946-D276-8C80-5734-40202298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7389" y="13441731"/>
              <a:ext cx="462317" cy="250655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5B0151B9-EA35-6F7C-4D7A-AED2F9E5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29646" y="14238588"/>
              <a:ext cx="462317" cy="250655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B6A2027F-527A-3DD2-818A-EAA9ECCD0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832373" y="14238588"/>
              <a:ext cx="462317" cy="250655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14D4E60B-CA19-100C-1D53-23A691889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3556974" y="14238588"/>
              <a:ext cx="462317" cy="250655"/>
            </a:xfrm>
            <a:prstGeom prst="rect">
              <a:avLst/>
            </a:prstGeom>
          </p:spPr>
        </p:pic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A2E32279-C538-970D-195C-37CD9844C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63293" y="14238588"/>
              <a:ext cx="462317" cy="250655"/>
            </a:xfrm>
            <a:prstGeom prst="rect">
              <a:avLst/>
            </a:prstGeom>
          </p:spPr>
        </p:pic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2391B060-36A8-04C2-DA5B-6C6B33E6A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7335" y="14238588"/>
              <a:ext cx="462317" cy="250655"/>
            </a:xfrm>
            <a:prstGeom prst="rect">
              <a:avLst/>
            </a:prstGeom>
          </p:spPr>
        </p:pic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5657E289-5CD9-6878-4BCD-59ECC0C2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387656" y="14238588"/>
              <a:ext cx="462317" cy="250655"/>
            </a:xfrm>
            <a:prstGeom prst="rect">
              <a:avLst/>
            </a:prstGeom>
          </p:spPr>
        </p:pic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02E969B5-D320-69C8-D327-4B7B5C00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7261698" y="14238588"/>
              <a:ext cx="462317" cy="250655"/>
            </a:xfrm>
            <a:prstGeom prst="rect">
              <a:avLst/>
            </a:prstGeom>
          </p:spPr>
        </p:pic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0DF73200-F36C-C004-269A-7068DD4A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923894" y="14238588"/>
              <a:ext cx="462317" cy="250655"/>
            </a:xfrm>
            <a:prstGeom prst="rect">
              <a:avLst/>
            </a:prstGeom>
          </p:spPr>
        </p:pic>
        <p:pic>
          <p:nvPicPr>
            <p:cNvPr id="181" name="Graphic 180">
              <a:extLst>
                <a:ext uri="{FF2B5EF4-FFF2-40B4-BE49-F238E27FC236}">
                  <a16:creationId xmlns:a16="http://schemas.microsoft.com/office/drawing/2014/main" id="{938EB218-713A-D9DC-9AE1-6CA751D04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49565" y="14238588"/>
              <a:ext cx="462317" cy="250655"/>
            </a:xfrm>
            <a:prstGeom prst="rect">
              <a:avLst/>
            </a:prstGeom>
          </p:spPr>
        </p:pic>
        <p:pic>
          <p:nvPicPr>
            <p:cNvPr id="182" name="Graphic 181">
              <a:extLst>
                <a:ext uri="{FF2B5EF4-FFF2-40B4-BE49-F238E27FC236}">
                  <a16:creationId xmlns:a16="http://schemas.microsoft.com/office/drawing/2014/main" id="{69493E0C-13AE-D431-2771-CBFEEB8B2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2844" y="14238588"/>
              <a:ext cx="462317" cy="250655"/>
            </a:xfrm>
            <a:prstGeom prst="rect">
              <a:avLst/>
            </a:prstGeom>
          </p:spPr>
        </p:pic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3B6A684F-A549-A59A-1C08-D87453001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0315" y="14238588"/>
              <a:ext cx="462317" cy="250655"/>
            </a:xfrm>
            <a:prstGeom prst="rect">
              <a:avLst/>
            </a:prstGeom>
          </p:spPr>
        </p:pic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FFCF0112-EF84-4701-02B0-F54F476AD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499075" y="14238588"/>
              <a:ext cx="462317" cy="250655"/>
            </a:xfrm>
            <a:prstGeom prst="rect">
              <a:avLst/>
            </a:prstGeom>
          </p:spPr>
        </p:pic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5724F1AA-F85F-2975-2636-06642073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7806" y="14238588"/>
              <a:ext cx="462317" cy="250655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151ACA8A-A1EE-E61B-010E-9FF1EF8C3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48680" y="14238588"/>
              <a:ext cx="462317" cy="250655"/>
            </a:xfrm>
            <a:prstGeom prst="rect">
              <a:avLst/>
            </a:prstGeom>
          </p:spPr>
        </p:pic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15B4FF8F-6563-E6E7-36E2-CFC3F51F2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13773281" y="14238588"/>
              <a:ext cx="462317" cy="250655"/>
            </a:xfrm>
            <a:prstGeom prst="rect">
              <a:avLst/>
            </a:prstGeom>
          </p:spPr>
        </p:pic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87B187A7-B4DA-B5FA-2855-76B616817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09640" y="14238588"/>
              <a:ext cx="462317" cy="250655"/>
            </a:xfrm>
            <a:prstGeom prst="rect">
              <a:avLst/>
            </a:prstGeom>
          </p:spPr>
        </p:pic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4160A8D3-3986-06B8-0A66-6A97FFD3B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4602" y="14238588"/>
              <a:ext cx="462317" cy="250655"/>
            </a:xfrm>
            <a:prstGeom prst="rect">
              <a:avLst/>
            </a:prstGeom>
          </p:spPr>
        </p:pic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id="{80CF135D-49D8-6FDC-ADA8-B7B920ABF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7389" y="14238588"/>
              <a:ext cx="462317" cy="250655"/>
            </a:xfrm>
            <a:prstGeom prst="rect">
              <a:avLst/>
            </a:prstGeom>
          </p:spPr>
        </p:pic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9F796928-476B-C441-ACFE-4ED24E6B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29646" y="14984814"/>
              <a:ext cx="462317" cy="250655"/>
            </a:xfrm>
            <a:prstGeom prst="rect">
              <a:avLst/>
            </a:prstGeom>
          </p:spPr>
        </p:pic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E88C035C-D3C6-C4D3-6766-DB226A15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832373" y="14984814"/>
              <a:ext cx="462317" cy="250655"/>
            </a:xfrm>
            <a:prstGeom prst="rect">
              <a:avLst/>
            </a:prstGeom>
          </p:spPr>
        </p:pic>
        <p:pic>
          <p:nvPicPr>
            <p:cNvPr id="193" name="Graphic 192">
              <a:extLst>
                <a:ext uri="{FF2B5EF4-FFF2-40B4-BE49-F238E27FC236}">
                  <a16:creationId xmlns:a16="http://schemas.microsoft.com/office/drawing/2014/main" id="{5EBB618E-8190-1076-4E6C-0395CD1F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3556974" y="14984814"/>
              <a:ext cx="462317" cy="250655"/>
            </a:xfrm>
            <a:prstGeom prst="rect">
              <a:avLst/>
            </a:prstGeom>
          </p:spPr>
        </p:pic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4644ADFC-6CE2-FE4D-C479-D053B72AF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63293" y="14984814"/>
              <a:ext cx="462317" cy="250655"/>
            </a:xfrm>
            <a:prstGeom prst="rect">
              <a:avLst/>
            </a:prstGeom>
          </p:spPr>
        </p:pic>
        <p:pic>
          <p:nvPicPr>
            <p:cNvPr id="195" name="Graphic 194">
              <a:extLst>
                <a:ext uri="{FF2B5EF4-FFF2-40B4-BE49-F238E27FC236}">
                  <a16:creationId xmlns:a16="http://schemas.microsoft.com/office/drawing/2014/main" id="{13AF1717-7A7D-12CF-06FF-B94BA8DE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7335" y="14984814"/>
              <a:ext cx="462317" cy="250655"/>
            </a:xfrm>
            <a:prstGeom prst="rect">
              <a:avLst/>
            </a:prstGeom>
          </p:spPr>
        </p:pic>
        <p:pic>
          <p:nvPicPr>
            <p:cNvPr id="196" name="Graphic 195">
              <a:extLst>
                <a:ext uri="{FF2B5EF4-FFF2-40B4-BE49-F238E27FC236}">
                  <a16:creationId xmlns:a16="http://schemas.microsoft.com/office/drawing/2014/main" id="{590CE44F-7B99-5187-9E0F-CCFDE6810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387656" y="14984814"/>
              <a:ext cx="462317" cy="250655"/>
            </a:xfrm>
            <a:prstGeom prst="rect">
              <a:avLst/>
            </a:prstGeom>
          </p:spPr>
        </p:pic>
        <p:pic>
          <p:nvPicPr>
            <p:cNvPr id="197" name="Graphic 196">
              <a:extLst>
                <a:ext uri="{FF2B5EF4-FFF2-40B4-BE49-F238E27FC236}">
                  <a16:creationId xmlns:a16="http://schemas.microsoft.com/office/drawing/2014/main" id="{BC9EB130-4B40-C1D2-623B-277BE64A0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7261698" y="14984814"/>
              <a:ext cx="462317" cy="250655"/>
            </a:xfrm>
            <a:prstGeom prst="rect">
              <a:avLst/>
            </a:prstGeom>
          </p:spPr>
        </p:pic>
        <p:pic>
          <p:nvPicPr>
            <p:cNvPr id="198" name="Graphic 197">
              <a:extLst>
                <a:ext uri="{FF2B5EF4-FFF2-40B4-BE49-F238E27FC236}">
                  <a16:creationId xmlns:a16="http://schemas.microsoft.com/office/drawing/2014/main" id="{D4C15556-86EB-D1D4-521B-BF316236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49565" y="14984814"/>
              <a:ext cx="462317" cy="250655"/>
            </a:xfrm>
            <a:prstGeom prst="rect">
              <a:avLst/>
            </a:prstGeom>
          </p:spPr>
        </p:pic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7B14C30F-A00F-89F8-AD97-61630C1AA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0315" y="14984814"/>
              <a:ext cx="462317" cy="250655"/>
            </a:xfrm>
            <a:prstGeom prst="rect">
              <a:avLst/>
            </a:prstGeom>
          </p:spPr>
        </p:pic>
        <p:pic>
          <p:nvPicPr>
            <p:cNvPr id="200" name="Graphic 199">
              <a:extLst>
                <a:ext uri="{FF2B5EF4-FFF2-40B4-BE49-F238E27FC236}">
                  <a16:creationId xmlns:a16="http://schemas.microsoft.com/office/drawing/2014/main" id="{79982F03-56FB-FF37-48DD-587B412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499075" y="14984814"/>
              <a:ext cx="462317" cy="250655"/>
            </a:xfrm>
            <a:prstGeom prst="rect">
              <a:avLst/>
            </a:prstGeom>
          </p:spPr>
        </p:pic>
        <p:pic>
          <p:nvPicPr>
            <p:cNvPr id="201" name="Graphic 200">
              <a:extLst>
                <a:ext uri="{FF2B5EF4-FFF2-40B4-BE49-F238E27FC236}">
                  <a16:creationId xmlns:a16="http://schemas.microsoft.com/office/drawing/2014/main" id="{E532A5DD-602C-15CB-3E16-219A7B1B5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7806" y="14984814"/>
              <a:ext cx="462317" cy="250655"/>
            </a:xfrm>
            <a:prstGeom prst="rect">
              <a:avLst/>
            </a:prstGeom>
          </p:spPr>
        </p:pic>
        <p:pic>
          <p:nvPicPr>
            <p:cNvPr id="202" name="Graphic 201">
              <a:extLst>
                <a:ext uri="{FF2B5EF4-FFF2-40B4-BE49-F238E27FC236}">
                  <a16:creationId xmlns:a16="http://schemas.microsoft.com/office/drawing/2014/main" id="{71CAB835-6A95-D8AB-B173-CCC5AF4CE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48680" y="14984814"/>
              <a:ext cx="462317" cy="250655"/>
            </a:xfrm>
            <a:prstGeom prst="rect">
              <a:avLst/>
            </a:prstGeom>
          </p:spPr>
        </p:pic>
        <p:pic>
          <p:nvPicPr>
            <p:cNvPr id="203" name="Graphic 202">
              <a:extLst>
                <a:ext uri="{FF2B5EF4-FFF2-40B4-BE49-F238E27FC236}">
                  <a16:creationId xmlns:a16="http://schemas.microsoft.com/office/drawing/2014/main" id="{B2F0285D-F203-4E37-854B-330AB2D6B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13773281" y="14984814"/>
              <a:ext cx="462317" cy="250655"/>
            </a:xfrm>
            <a:prstGeom prst="rect">
              <a:avLst/>
            </a:prstGeom>
          </p:spPr>
        </p:pic>
        <p:pic>
          <p:nvPicPr>
            <p:cNvPr id="204" name="Graphic 203">
              <a:extLst>
                <a:ext uri="{FF2B5EF4-FFF2-40B4-BE49-F238E27FC236}">
                  <a16:creationId xmlns:a16="http://schemas.microsoft.com/office/drawing/2014/main" id="{9416C077-1B18-C141-20BB-B9AA7FB1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09640" y="14984814"/>
              <a:ext cx="462317" cy="250655"/>
            </a:xfrm>
            <a:prstGeom prst="rect">
              <a:avLst/>
            </a:prstGeom>
          </p:spPr>
        </p:pic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CCA21118-430F-5A35-9643-178F576CD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4602" y="14984814"/>
              <a:ext cx="462317" cy="250655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80A64FF0-95CE-E367-9EC5-01954D2D2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7389" y="14984814"/>
              <a:ext cx="462317" cy="250655"/>
            </a:xfrm>
            <a:prstGeom prst="rect">
              <a:avLst/>
            </a:prstGeom>
          </p:spPr>
        </p:pic>
        <p:pic>
          <p:nvPicPr>
            <p:cNvPr id="207" name="Graphic 206">
              <a:extLst>
                <a:ext uri="{FF2B5EF4-FFF2-40B4-BE49-F238E27FC236}">
                  <a16:creationId xmlns:a16="http://schemas.microsoft.com/office/drawing/2014/main" id="{9AFC2166-0B82-24F3-49E7-A491EF2C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2429646" y="15714383"/>
              <a:ext cx="462317" cy="250655"/>
            </a:xfrm>
            <a:prstGeom prst="rect">
              <a:avLst/>
            </a:prstGeom>
          </p:spPr>
        </p:pic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1E8D1BE2-3CF7-52EF-3A8E-51BD33168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556974" y="15714383"/>
              <a:ext cx="462317" cy="250655"/>
            </a:xfrm>
            <a:prstGeom prst="rect">
              <a:avLst/>
            </a:prstGeom>
          </p:spPr>
        </p:pic>
        <p:pic>
          <p:nvPicPr>
            <p:cNvPr id="209" name="Graphic 208">
              <a:extLst>
                <a:ext uri="{FF2B5EF4-FFF2-40B4-BE49-F238E27FC236}">
                  <a16:creationId xmlns:a16="http://schemas.microsoft.com/office/drawing/2014/main" id="{21C8835A-0E40-0C75-5708-BD1CE642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237335" y="15714383"/>
              <a:ext cx="462317" cy="250655"/>
            </a:xfrm>
            <a:prstGeom prst="rect">
              <a:avLst/>
            </a:prstGeom>
          </p:spPr>
        </p:pic>
        <p:pic>
          <p:nvPicPr>
            <p:cNvPr id="210" name="Graphic 209">
              <a:extLst>
                <a:ext uri="{FF2B5EF4-FFF2-40B4-BE49-F238E27FC236}">
                  <a16:creationId xmlns:a16="http://schemas.microsoft.com/office/drawing/2014/main" id="{CB2E3CC2-858D-00B8-F425-DD03BAF2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61698" y="15714383"/>
              <a:ext cx="462317" cy="250655"/>
            </a:xfrm>
            <a:prstGeom prst="rect">
              <a:avLst/>
            </a:prstGeom>
          </p:spPr>
        </p:pic>
        <p:pic>
          <p:nvPicPr>
            <p:cNvPr id="211" name="Graphic 210">
              <a:extLst>
                <a:ext uri="{FF2B5EF4-FFF2-40B4-BE49-F238E27FC236}">
                  <a16:creationId xmlns:a16="http://schemas.microsoft.com/office/drawing/2014/main" id="{E83B6A76-0DC6-2D96-EF97-44229320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49565" y="15714383"/>
              <a:ext cx="462317" cy="250655"/>
            </a:xfrm>
            <a:prstGeom prst="rect">
              <a:avLst/>
            </a:prstGeom>
          </p:spPr>
        </p:pic>
        <p:pic>
          <p:nvPicPr>
            <p:cNvPr id="212" name="Graphic 211">
              <a:extLst>
                <a:ext uri="{FF2B5EF4-FFF2-40B4-BE49-F238E27FC236}">
                  <a16:creationId xmlns:a16="http://schemas.microsoft.com/office/drawing/2014/main" id="{565E5E9F-BC64-843D-0822-2A63CF503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80315" y="15714383"/>
              <a:ext cx="462317" cy="250655"/>
            </a:xfrm>
            <a:prstGeom prst="rect">
              <a:avLst/>
            </a:prstGeom>
          </p:spPr>
        </p:pic>
        <p:pic>
          <p:nvPicPr>
            <p:cNvPr id="213" name="Graphic 212">
              <a:extLst>
                <a:ext uri="{FF2B5EF4-FFF2-40B4-BE49-F238E27FC236}">
                  <a16:creationId xmlns:a16="http://schemas.microsoft.com/office/drawing/2014/main" id="{AA73C6FD-8A6F-F8CB-205F-16A902297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397806" y="15714383"/>
              <a:ext cx="462317" cy="250655"/>
            </a:xfrm>
            <a:prstGeom prst="rect">
              <a:avLst/>
            </a:prstGeom>
          </p:spPr>
        </p:pic>
        <p:pic>
          <p:nvPicPr>
            <p:cNvPr id="214" name="Graphic 213">
              <a:extLst>
                <a:ext uri="{FF2B5EF4-FFF2-40B4-BE49-F238E27FC236}">
                  <a16:creationId xmlns:a16="http://schemas.microsoft.com/office/drawing/2014/main" id="{8674DDA5-31B8-68F2-9B43-8E408EB80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773281" y="15714383"/>
              <a:ext cx="462317" cy="250655"/>
            </a:xfrm>
            <a:prstGeom prst="rect">
              <a:avLst/>
            </a:prstGeom>
          </p:spPr>
        </p:pic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4ABA5FA3-9B97-D87F-A2A8-12F0EF59D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5109640" y="15714383"/>
              <a:ext cx="462317" cy="250655"/>
            </a:xfrm>
            <a:prstGeom prst="rect">
              <a:avLst/>
            </a:prstGeom>
          </p:spPr>
        </p:pic>
        <p:pic>
          <p:nvPicPr>
            <p:cNvPr id="216" name="Graphic 215">
              <a:extLst>
                <a:ext uri="{FF2B5EF4-FFF2-40B4-BE49-F238E27FC236}">
                  <a16:creationId xmlns:a16="http://schemas.microsoft.com/office/drawing/2014/main" id="{AFA8662B-B372-D827-C9E3-46C609365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7514602" y="15714383"/>
              <a:ext cx="462317" cy="250655"/>
            </a:xfrm>
            <a:prstGeom prst="rect">
              <a:avLst/>
            </a:prstGeom>
          </p:spPr>
        </p:pic>
        <p:pic>
          <p:nvPicPr>
            <p:cNvPr id="217" name="Graphic 216">
              <a:extLst>
                <a:ext uri="{FF2B5EF4-FFF2-40B4-BE49-F238E27FC236}">
                  <a16:creationId xmlns:a16="http://schemas.microsoft.com/office/drawing/2014/main" id="{330F5803-E1BE-279C-A1A9-14270BD00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727389" y="15714383"/>
              <a:ext cx="462317" cy="25065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1F2CBB3-9054-DBDD-FB66-A81849B9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58964" y="17404775"/>
              <a:ext cx="462317" cy="25065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64A423-06BE-F645-832C-273E43168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635028" y="17404775"/>
              <a:ext cx="462317" cy="25065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4FB75F8-685B-36DD-61D3-7402DB295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4355108" y="17404775"/>
              <a:ext cx="462317" cy="25065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F0CAD2F-07FF-4917-F0E9-342BE7CB0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398470" y="17404775"/>
              <a:ext cx="462317" cy="25065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2B707D1-3A34-C3E8-4667-06209AEF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11237" y="17404775"/>
              <a:ext cx="462317" cy="25065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C4AE206-7426-605C-DF08-3E5E6E80A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786737" y="17404775"/>
              <a:ext cx="462317" cy="25065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97767E4-C00A-164E-7727-43BCAA8FE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23440" y="17404775"/>
              <a:ext cx="462317" cy="25065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B0BFF24-D566-4DEB-430C-1B09AFEB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7943520" y="17404775"/>
              <a:ext cx="462317" cy="250655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114226F-CEB0-1A21-99ED-F72DEA714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588427" y="17404775"/>
              <a:ext cx="462317" cy="25065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864FF6B-11B9-BF10-1797-3FD47FA7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83415" y="17404775"/>
              <a:ext cx="462317" cy="250655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D27218-1ACE-9D7E-A9C0-BF1F36E64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26210" y="17404775"/>
              <a:ext cx="462317" cy="250655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B01D9A7-8D8E-909C-46CE-9EA6A6725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8977" y="17404775"/>
              <a:ext cx="462317" cy="25065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AFD54802-06D3-EA18-36BA-AF28AD5AE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427443" y="17404775"/>
              <a:ext cx="462317" cy="250655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031EEEB-1FE0-6B37-05FB-1524F6F44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40171" y="17404775"/>
              <a:ext cx="462317" cy="250655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7A8722D-55A7-2845-5D86-5C8D892B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3568" r="10977"/>
            <a:stretch/>
          </p:blipFill>
          <p:spPr>
            <a:xfrm flipH="1">
              <a:off x="13886731" y="17404775"/>
              <a:ext cx="462317" cy="250655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3F0F9967-C320-F800-9DE6-7B95B9ADC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14605799" y="17404775"/>
              <a:ext cx="462317" cy="250655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66B7E90-2367-9CFF-8718-2515FB9BE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48028" y="17404775"/>
              <a:ext cx="462317" cy="250655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75ACB93-49B6-1697-0626-84EF26159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13656" y="17404775"/>
              <a:ext cx="462317" cy="250655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76B8D3C-ECA9-E131-49BF-B97E4AD04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68578" y="17404775"/>
              <a:ext cx="462317" cy="250655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E005702-1F62-B88B-DD11-DEDD6A98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58964" y="18136646"/>
              <a:ext cx="462317" cy="250655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89653FA-609C-6653-17D4-60968029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635028" y="18136646"/>
              <a:ext cx="462317" cy="250655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F7CC13C9-174E-512E-14DA-4B4735C2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4355108" y="18136646"/>
              <a:ext cx="462317" cy="250655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EA3F157-A038-FC40-2635-C412526A3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398470" y="18136646"/>
              <a:ext cx="462317" cy="250655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79852661-5297-1FD1-4189-EA942F30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11237" y="18136646"/>
              <a:ext cx="462317" cy="250655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120332E2-D05A-2BFF-08A3-247499F3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23440" y="18136646"/>
              <a:ext cx="462317" cy="250655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F08B81C9-2A7E-101D-882C-1DA9821E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7943520" y="18136646"/>
              <a:ext cx="462317" cy="250655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3A64E0C9-A700-B032-77B5-A4CD228DE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588427" y="18136646"/>
              <a:ext cx="462317" cy="250655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E37EB994-D22A-6777-B0F8-AA8DDF27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83415" y="18136646"/>
              <a:ext cx="462317" cy="250655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29618E15-1F92-3566-6A33-130AEB2C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26210" y="18136646"/>
              <a:ext cx="462317" cy="250655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4C2DB727-39ED-0AB8-55E0-32AB47A5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8977" y="18136646"/>
              <a:ext cx="462317" cy="250655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FD313C05-607A-398B-D758-D70FE057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427443" y="18136646"/>
              <a:ext cx="462317" cy="250655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F48DC0C1-7CB4-B890-2621-859AC6C17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40171" y="18136646"/>
              <a:ext cx="462317" cy="250655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E012D528-A120-44D4-7460-E03779998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3568" r="10977"/>
            <a:stretch/>
          </p:blipFill>
          <p:spPr>
            <a:xfrm flipH="1">
              <a:off x="13886731" y="18136646"/>
              <a:ext cx="462317" cy="250655"/>
            </a:xfrm>
            <a:prstGeom prst="rect">
              <a:avLst/>
            </a:prstGeom>
          </p:spPr>
        </p:pic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8C83BB3B-5F83-167F-3E13-4DA72313E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14605799" y="18136646"/>
              <a:ext cx="462317" cy="250655"/>
            </a:xfrm>
            <a:prstGeom prst="rect">
              <a:avLst/>
            </a:prstGeom>
          </p:spPr>
        </p:pic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5B2078E4-8863-7271-4606-D9BE9BED0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48028" y="18136646"/>
              <a:ext cx="462317" cy="250655"/>
            </a:xfrm>
            <a:prstGeom prst="rect">
              <a:avLst/>
            </a:prstGeom>
          </p:spPr>
        </p:pic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5F4C3F62-3EE9-59B0-9C0A-23A7B5C46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13656" y="18136646"/>
              <a:ext cx="462317" cy="250655"/>
            </a:xfrm>
            <a:prstGeom prst="rect">
              <a:avLst/>
            </a:prstGeom>
          </p:spPr>
        </p:pic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754D7913-2814-25F5-19EC-6D904714D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68578" y="18136646"/>
              <a:ext cx="462317" cy="250655"/>
            </a:xfrm>
            <a:prstGeom prst="rect">
              <a:avLst/>
            </a:prstGeom>
          </p:spPr>
        </p:pic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06C549B6-F3AC-7D00-A727-B6C74D749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55995" y="18886892"/>
              <a:ext cx="462317" cy="250655"/>
            </a:xfrm>
            <a:prstGeom prst="rect">
              <a:avLst/>
            </a:prstGeom>
          </p:spPr>
        </p:pic>
        <p:pic>
          <p:nvPicPr>
            <p:cNvPr id="110" name="Graphic 109">
              <a:extLst>
                <a:ext uri="{FF2B5EF4-FFF2-40B4-BE49-F238E27FC236}">
                  <a16:creationId xmlns:a16="http://schemas.microsoft.com/office/drawing/2014/main" id="{EF4AC6DE-9E2B-09D4-46D0-0CAAFEE55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632059" y="18886892"/>
              <a:ext cx="462317" cy="250655"/>
            </a:xfrm>
            <a:prstGeom prst="rect">
              <a:avLst/>
            </a:prstGeom>
          </p:spPr>
        </p:pic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10931477-F187-4F6F-92FD-056591A9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4352139" y="18886892"/>
              <a:ext cx="462317" cy="250655"/>
            </a:xfrm>
            <a:prstGeom prst="rect">
              <a:avLst/>
            </a:prstGeom>
          </p:spPr>
        </p:pic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674F3CD6-2B48-5BA5-4F55-2F253DC5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395501" y="18886892"/>
              <a:ext cx="462317" cy="250655"/>
            </a:xfrm>
            <a:prstGeom prst="rect">
              <a:avLst/>
            </a:prstGeom>
          </p:spPr>
        </p:pic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D5AE3F36-9F77-37BF-9495-C6286AB67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08268" y="18886892"/>
              <a:ext cx="462317" cy="250655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74683D66-D06F-12A9-AEC4-EAEC22A3F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20471" y="18886892"/>
              <a:ext cx="462317" cy="250655"/>
            </a:xfrm>
            <a:prstGeom prst="rect">
              <a:avLst/>
            </a:prstGeom>
          </p:spPr>
        </p:pic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94F5B720-3323-6843-A224-AD92F3EB5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7940551" y="18886892"/>
              <a:ext cx="462317" cy="250655"/>
            </a:xfrm>
            <a:prstGeom prst="rect">
              <a:avLst/>
            </a:prstGeom>
          </p:spPr>
        </p:pic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E3C6DBB2-61ED-3DE9-E8AE-2E0B974C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585458" y="18886892"/>
              <a:ext cx="462317" cy="250655"/>
            </a:xfrm>
            <a:prstGeom prst="rect">
              <a:avLst/>
            </a:prstGeom>
          </p:spPr>
        </p:pic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3B3EE321-C2E6-FC1C-0E2F-10C7FB3D4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80446" y="18886892"/>
              <a:ext cx="462317" cy="250655"/>
            </a:xfrm>
            <a:prstGeom prst="rect">
              <a:avLst/>
            </a:prstGeom>
          </p:spPr>
        </p:pic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7196D672-1C47-5FE9-9AA6-D5F18DBC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23241" y="18886892"/>
              <a:ext cx="462317" cy="250655"/>
            </a:xfrm>
            <a:prstGeom prst="rect">
              <a:avLst/>
            </a:prstGeom>
          </p:spPr>
        </p:pic>
        <p:pic>
          <p:nvPicPr>
            <p:cNvPr id="218" name="Graphic 217">
              <a:extLst>
                <a:ext uri="{FF2B5EF4-FFF2-40B4-BE49-F238E27FC236}">
                  <a16:creationId xmlns:a16="http://schemas.microsoft.com/office/drawing/2014/main" id="{80822F4B-20F3-9908-2C0B-B8DCB369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6008" y="18886892"/>
              <a:ext cx="462317" cy="250655"/>
            </a:xfrm>
            <a:prstGeom prst="rect">
              <a:avLst/>
            </a:prstGeom>
          </p:spPr>
        </p:pic>
        <p:pic>
          <p:nvPicPr>
            <p:cNvPr id="219" name="Graphic 218">
              <a:extLst>
                <a:ext uri="{FF2B5EF4-FFF2-40B4-BE49-F238E27FC236}">
                  <a16:creationId xmlns:a16="http://schemas.microsoft.com/office/drawing/2014/main" id="{6E44C01C-350F-70B6-56E1-853EBBC90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424474" y="18886892"/>
              <a:ext cx="462317" cy="250655"/>
            </a:xfrm>
            <a:prstGeom prst="rect">
              <a:avLst/>
            </a:prstGeom>
          </p:spPr>
        </p:pic>
        <p:pic>
          <p:nvPicPr>
            <p:cNvPr id="220" name="Graphic 219">
              <a:extLst>
                <a:ext uri="{FF2B5EF4-FFF2-40B4-BE49-F238E27FC236}">
                  <a16:creationId xmlns:a16="http://schemas.microsoft.com/office/drawing/2014/main" id="{AEE46A7D-6D0E-C5E8-1CC4-93B2D8A2F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37202" y="18886892"/>
              <a:ext cx="462317" cy="250655"/>
            </a:xfrm>
            <a:prstGeom prst="rect">
              <a:avLst/>
            </a:prstGeom>
          </p:spPr>
        </p:pic>
        <p:pic>
          <p:nvPicPr>
            <p:cNvPr id="221" name="Graphic 220">
              <a:extLst>
                <a:ext uri="{FF2B5EF4-FFF2-40B4-BE49-F238E27FC236}">
                  <a16:creationId xmlns:a16="http://schemas.microsoft.com/office/drawing/2014/main" id="{C4634AA1-2D14-EF74-A450-4BBA4BB9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3568" r="10977"/>
            <a:stretch/>
          </p:blipFill>
          <p:spPr>
            <a:xfrm flipH="1">
              <a:off x="13883762" y="18886892"/>
              <a:ext cx="462317" cy="250655"/>
            </a:xfrm>
            <a:prstGeom prst="rect">
              <a:avLst/>
            </a:prstGeom>
          </p:spPr>
        </p:pic>
        <p:pic>
          <p:nvPicPr>
            <p:cNvPr id="222" name="Graphic 221">
              <a:extLst>
                <a:ext uri="{FF2B5EF4-FFF2-40B4-BE49-F238E27FC236}">
                  <a16:creationId xmlns:a16="http://schemas.microsoft.com/office/drawing/2014/main" id="{4B5E9DCE-8636-829F-AB37-A61158D2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14602830" y="18886892"/>
              <a:ext cx="462317" cy="250655"/>
            </a:xfrm>
            <a:prstGeom prst="rect">
              <a:avLst/>
            </a:prstGeom>
          </p:spPr>
        </p:pic>
        <p:pic>
          <p:nvPicPr>
            <p:cNvPr id="223" name="Graphic 222">
              <a:extLst>
                <a:ext uri="{FF2B5EF4-FFF2-40B4-BE49-F238E27FC236}">
                  <a16:creationId xmlns:a16="http://schemas.microsoft.com/office/drawing/2014/main" id="{75B9718F-CE3D-9C3B-6CCF-6A384B696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45059" y="18886892"/>
              <a:ext cx="462317" cy="250655"/>
            </a:xfrm>
            <a:prstGeom prst="rect">
              <a:avLst/>
            </a:prstGeom>
          </p:spPr>
        </p:pic>
        <p:pic>
          <p:nvPicPr>
            <p:cNvPr id="224" name="Graphic 223">
              <a:extLst>
                <a:ext uri="{FF2B5EF4-FFF2-40B4-BE49-F238E27FC236}">
                  <a16:creationId xmlns:a16="http://schemas.microsoft.com/office/drawing/2014/main" id="{182C0DEE-4DC8-A9C2-35E1-736690A6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10687" y="18886892"/>
              <a:ext cx="462317" cy="250655"/>
            </a:xfrm>
            <a:prstGeom prst="rect">
              <a:avLst/>
            </a:prstGeom>
          </p:spPr>
        </p:pic>
        <p:pic>
          <p:nvPicPr>
            <p:cNvPr id="225" name="Graphic 224">
              <a:extLst>
                <a:ext uri="{FF2B5EF4-FFF2-40B4-BE49-F238E27FC236}">
                  <a16:creationId xmlns:a16="http://schemas.microsoft.com/office/drawing/2014/main" id="{40A2D823-2183-4022-8F76-000F074ED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65609" y="18886892"/>
              <a:ext cx="462317" cy="250655"/>
            </a:xfrm>
            <a:prstGeom prst="rect">
              <a:avLst/>
            </a:prstGeom>
          </p:spPr>
        </p:pic>
        <p:pic>
          <p:nvPicPr>
            <p:cNvPr id="226" name="Graphic 225">
              <a:extLst>
                <a:ext uri="{FF2B5EF4-FFF2-40B4-BE49-F238E27FC236}">
                  <a16:creationId xmlns:a16="http://schemas.microsoft.com/office/drawing/2014/main" id="{71F9B419-F324-510D-CDEE-A1FAB160D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71399" y="19637138"/>
              <a:ext cx="462317" cy="250655"/>
            </a:xfrm>
            <a:prstGeom prst="rect">
              <a:avLst/>
            </a:prstGeom>
          </p:spPr>
        </p:pic>
        <p:pic>
          <p:nvPicPr>
            <p:cNvPr id="227" name="Graphic 226">
              <a:extLst>
                <a:ext uri="{FF2B5EF4-FFF2-40B4-BE49-F238E27FC236}">
                  <a16:creationId xmlns:a16="http://schemas.microsoft.com/office/drawing/2014/main" id="{EE04A90F-5631-0B6B-34B6-FB9722A0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647463" y="19637138"/>
              <a:ext cx="462317" cy="250655"/>
            </a:xfrm>
            <a:prstGeom prst="rect">
              <a:avLst/>
            </a:prstGeom>
          </p:spPr>
        </p:pic>
        <p:pic>
          <p:nvPicPr>
            <p:cNvPr id="228" name="Graphic 227">
              <a:extLst>
                <a:ext uri="{FF2B5EF4-FFF2-40B4-BE49-F238E27FC236}">
                  <a16:creationId xmlns:a16="http://schemas.microsoft.com/office/drawing/2014/main" id="{C76370F2-4563-6BEB-F203-9A762A2D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4367543" y="19637138"/>
              <a:ext cx="462317" cy="250655"/>
            </a:xfrm>
            <a:prstGeom prst="rect">
              <a:avLst/>
            </a:prstGeom>
          </p:spPr>
        </p:pic>
        <p:pic>
          <p:nvPicPr>
            <p:cNvPr id="229" name="Graphic 228">
              <a:extLst>
                <a:ext uri="{FF2B5EF4-FFF2-40B4-BE49-F238E27FC236}">
                  <a16:creationId xmlns:a16="http://schemas.microsoft.com/office/drawing/2014/main" id="{B0E0CE37-364B-E174-B241-F8079AE4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410905" y="19637138"/>
              <a:ext cx="462317" cy="250655"/>
            </a:xfrm>
            <a:prstGeom prst="rect">
              <a:avLst/>
            </a:prstGeom>
          </p:spPr>
        </p:pic>
        <p:pic>
          <p:nvPicPr>
            <p:cNvPr id="230" name="Graphic 229">
              <a:extLst>
                <a:ext uri="{FF2B5EF4-FFF2-40B4-BE49-F238E27FC236}">
                  <a16:creationId xmlns:a16="http://schemas.microsoft.com/office/drawing/2014/main" id="{1911351A-84AD-5D7E-366D-17FFF88E5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23672" y="19637138"/>
              <a:ext cx="462317" cy="250655"/>
            </a:xfrm>
            <a:prstGeom prst="rect">
              <a:avLst/>
            </a:prstGeom>
          </p:spPr>
        </p:pic>
        <p:pic>
          <p:nvPicPr>
            <p:cNvPr id="231" name="Graphic 230">
              <a:extLst>
                <a:ext uri="{FF2B5EF4-FFF2-40B4-BE49-F238E27FC236}">
                  <a16:creationId xmlns:a16="http://schemas.microsoft.com/office/drawing/2014/main" id="{F1AA76C7-465E-76BC-544D-B358CEAD3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35875" y="19637138"/>
              <a:ext cx="462317" cy="250655"/>
            </a:xfrm>
            <a:prstGeom prst="rect">
              <a:avLst/>
            </a:prstGeom>
          </p:spPr>
        </p:pic>
        <p:pic>
          <p:nvPicPr>
            <p:cNvPr id="232" name="Graphic 231">
              <a:extLst>
                <a:ext uri="{FF2B5EF4-FFF2-40B4-BE49-F238E27FC236}">
                  <a16:creationId xmlns:a16="http://schemas.microsoft.com/office/drawing/2014/main" id="{9872D5CF-7D26-D096-382E-DC58F990B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7955955" y="19637138"/>
              <a:ext cx="462317" cy="250655"/>
            </a:xfrm>
            <a:prstGeom prst="rect">
              <a:avLst/>
            </a:prstGeom>
          </p:spPr>
        </p:pic>
        <p:pic>
          <p:nvPicPr>
            <p:cNvPr id="233" name="Graphic 232">
              <a:extLst>
                <a:ext uri="{FF2B5EF4-FFF2-40B4-BE49-F238E27FC236}">
                  <a16:creationId xmlns:a16="http://schemas.microsoft.com/office/drawing/2014/main" id="{B1055D03-C32E-BF7D-9AF8-AD2F96ED2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00862" y="19637138"/>
              <a:ext cx="462317" cy="250655"/>
            </a:xfrm>
            <a:prstGeom prst="rect">
              <a:avLst/>
            </a:prstGeom>
          </p:spPr>
        </p:pic>
        <p:pic>
          <p:nvPicPr>
            <p:cNvPr id="234" name="Graphic 233">
              <a:extLst>
                <a:ext uri="{FF2B5EF4-FFF2-40B4-BE49-F238E27FC236}">
                  <a16:creationId xmlns:a16="http://schemas.microsoft.com/office/drawing/2014/main" id="{3E9FAE66-D4AC-71F3-6EC9-C44950021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5850" y="19637138"/>
              <a:ext cx="462317" cy="250655"/>
            </a:xfrm>
            <a:prstGeom prst="rect">
              <a:avLst/>
            </a:prstGeom>
          </p:spPr>
        </p:pic>
        <p:pic>
          <p:nvPicPr>
            <p:cNvPr id="235" name="Graphic 234">
              <a:extLst>
                <a:ext uri="{FF2B5EF4-FFF2-40B4-BE49-F238E27FC236}">
                  <a16:creationId xmlns:a16="http://schemas.microsoft.com/office/drawing/2014/main" id="{8A46DF53-E6DA-13AD-5D56-8980D093B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38645" y="19637138"/>
              <a:ext cx="462317" cy="250655"/>
            </a:xfrm>
            <a:prstGeom prst="rect">
              <a:avLst/>
            </a:prstGeom>
          </p:spPr>
        </p:pic>
        <p:pic>
          <p:nvPicPr>
            <p:cNvPr id="236" name="Graphic 235">
              <a:extLst>
                <a:ext uri="{FF2B5EF4-FFF2-40B4-BE49-F238E27FC236}">
                  <a16:creationId xmlns:a16="http://schemas.microsoft.com/office/drawing/2014/main" id="{F06452FE-3220-34A5-AA23-1AF551B7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21412" y="19637138"/>
              <a:ext cx="462317" cy="250655"/>
            </a:xfrm>
            <a:prstGeom prst="rect">
              <a:avLst/>
            </a:prstGeom>
          </p:spPr>
        </p:pic>
        <p:pic>
          <p:nvPicPr>
            <p:cNvPr id="237" name="Graphic 236">
              <a:extLst>
                <a:ext uri="{FF2B5EF4-FFF2-40B4-BE49-F238E27FC236}">
                  <a16:creationId xmlns:a16="http://schemas.microsoft.com/office/drawing/2014/main" id="{5E9C007D-094B-19B8-1113-9A39DC3A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439878" y="19637138"/>
              <a:ext cx="462317" cy="250655"/>
            </a:xfrm>
            <a:prstGeom prst="rect">
              <a:avLst/>
            </a:prstGeom>
          </p:spPr>
        </p:pic>
        <p:pic>
          <p:nvPicPr>
            <p:cNvPr id="238" name="Graphic 237">
              <a:extLst>
                <a:ext uri="{FF2B5EF4-FFF2-40B4-BE49-F238E27FC236}">
                  <a16:creationId xmlns:a16="http://schemas.microsoft.com/office/drawing/2014/main" id="{62602337-8F17-E00E-B107-A3DF99EAA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52606" y="19637138"/>
              <a:ext cx="462317" cy="250655"/>
            </a:xfrm>
            <a:prstGeom prst="rect">
              <a:avLst/>
            </a:prstGeom>
          </p:spPr>
        </p:pic>
        <p:pic>
          <p:nvPicPr>
            <p:cNvPr id="239" name="Graphic 238">
              <a:extLst>
                <a:ext uri="{FF2B5EF4-FFF2-40B4-BE49-F238E27FC236}">
                  <a16:creationId xmlns:a16="http://schemas.microsoft.com/office/drawing/2014/main" id="{05DF026A-0F9F-C6E6-1039-0A6450699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3568" r="10977"/>
            <a:stretch/>
          </p:blipFill>
          <p:spPr>
            <a:xfrm flipH="1">
              <a:off x="13899166" y="19637138"/>
              <a:ext cx="462317" cy="250655"/>
            </a:xfrm>
            <a:prstGeom prst="rect">
              <a:avLst/>
            </a:prstGeom>
          </p:spPr>
        </p:pic>
        <p:pic>
          <p:nvPicPr>
            <p:cNvPr id="240" name="Graphic 239">
              <a:extLst>
                <a:ext uri="{FF2B5EF4-FFF2-40B4-BE49-F238E27FC236}">
                  <a16:creationId xmlns:a16="http://schemas.microsoft.com/office/drawing/2014/main" id="{C095CBE5-D5CA-124B-447C-8D974F105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14618234" y="19637138"/>
              <a:ext cx="462317" cy="250655"/>
            </a:xfrm>
            <a:prstGeom prst="rect">
              <a:avLst/>
            </a:prstGeom>
          </p:spPr>
        </p:pic>
        <p:pic>
          <p:nvPicPr>
            <p:cNvPr id="241" name="Graphic 240">
              <a:extLst>
                <a:ext uri="{FF2B5EF4-FFF2-40B4-BE49-F238E27FC236}">
                  <a16:creationId xmlns:a16="http://schemas.microsoft.com/office/drawing/2014/main" id="{31885695-BDDE-72EA-394C-6B496A40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60463" y="19637138"/>
              <a:ext cx="462317" cy="250655"/>
            </a:xfrm>
            <a:prstGeom prst="rect">
              <a:avLst/>
            </a:prstGeom>
          </p:spPr>
        </p:pic>
        <p:pic>
          <p:nvPicPr>
            <p:cNvPr id="242" name="Graphic 241">
              <a:extLst>
                <a:ext uri="{FF2B5EF4-FFF2-40B4-BE49-F238E27FC236}">
                  <a16:creationId xmlns:a16="http://schemas.microsoft.com/office/drawing/2014/main" id="{7069FA76-B270-F54C-4AE2-961E841BF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26091" y="19637138"/>
              <a:ext cx="462317" cy="250655"/>
            </a:xfrm>
            <a:prstGeom prst="rect">
              <a:avLst/>
            </a:prstGeom>
          </p:spPr>
        </p:pic>
        <p:pic>
          <p:nvPicPr>
            <p:cNvPr id="243" name="Graphic 242">
              <a:extLst>
                <a:ext uri="{FF2B5EF4-FFF2-40B4-BE49-F238E27FC236}">
                  <a16:creationId xmlns:a16="http://schemas.microsoft.com/office/drawing/2014/main" id="{F83FB87F-4203-363D-705F-D8CAD0F8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81013" y="19637138"/>
              <a:ext cx="462317" cy="250655"/>
            </a:xfrm>
            <a:prstGeom prst="rect">
              <a:avLst/>
            </a:prstGeom>
          </p:spPr>
        </p:pic>
        <p:pic>
          <p:nvPicPr>
            <p:cNvPr id="244" name="Graphic 243">
              <a:extLst>
                <a:ext uri="{FF2B5EF4-FFF2-40B4-BE49-F238E27FC236}">
                  <a16:creationId xmlns:a16="http://schemas.microsoft.com/office/drawing/2014/main" id="{816A52E7-8CE2-C463-27AD-9C8E1EC21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71399" y="20390461"/>
              <a:ext cx="462317" cy="250655"/>
            </a:xfrm>
            <a:prstGeom prst="rect">
              <a:avLst/>
            </a:prstGeom>
          </p:spPr>
        </p:pic>
        <p:pic>
          <p:nvPicPr>
            <p:cNvPr id="245" name="Graphic 244">
              <a:extLst>
                <a:ext uri="{FF2B5EF4-FFF2-40B4-BE49-F238E27FC236}">
                  <a16:creationId xmlns:a16="http://schemas.microsoft.com/office/drawing/2014/main" id="{613DA8ED-F934-D29C-54AF-0D65C9A2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647463" y="20390461"/>
              <a:ext cx="462317" cy="250655"/>
            </a:xfrm>
            <a:prstGeom prst="rect">
              <a:avLst/>
            </a:prstGeom>
          </p:spPr>
        </p:pic>
        <p:pic>
          <p:nvPicPr>
            <p:cNvPr id="246" name="Graphic 245">
              <a:extLst>
                <a:ext uri="{FF2B5EF4-FFF2-40B4-BE49-F238E27FC236}">
                  <a16:creationId xmlns:a16="http://schemas.microsoft.com/office/drawing/2014/main" id="{ECD1645B-F177-104C-D44F-4B555E46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4367543" y="20390461"/>
              <a:ext cx="462317" cy="250655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53657AC6-5C40-55DD-2DAB-B2A5C20F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410905" y="20390461"/>
              <a:ext cx="462317" cy="250655"/>
            </a:xfrm>
            <a:prstGeom prst="rect">
              <a:avLst/>
            </a:prstGeom>
          </p:spPr>
        </p:pic>
        <p:pic>
          <p:nvPicPr>
            <p:cNvPr id="248" name="Graphic 247">
              <a:extLst>
                <a:ext uri="{FF2B5EF4-FFF2-40B4-BE49-F238E27FC236}">
                  <a16:creationId xmlns:a16="http://schemas.microsoft.com/office/drawing/2014/main" id="{E396628F-2FA7-0B78-9365-A20AE7198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23672" y="20390461"/>
              <a:ext cx="462317" cy="250655"/>
            </a:xfrm>
            <a:prstGeom prst="rect">
              <a:avLst/>
            </a:prstGeom>
          </p:spPr>
        </p:pic>
        <p:pic>
          <p:nvPicPr>
            <p:cNvPr id="249" name="Graphic 248">
              <a:extLst>
                <a:ext uri="{FF2B5EF4-FFF2-40B4-BE49-F238E27FC236}">
                  <a16:creationId xmlns:a16="http://schemas.microsoft.com/office/drawing/2014/main" id="{2F56B253-EFC8-D4F8-90B1-3F5220C05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35875" y="20390461"/>
              <a:ext cx="462317" cy="250655"/>
            </a:xfrm>
            <a:prstGeom prst="rect">
              <a:avLst/>
            </a:prstGeom>
          </p:spPr>
        </p:pic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EEB93582-F55C-BC5E-1590-511B48676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7955955" y="20390461"/>
              <a:ext cx="462317" cy="250655"/>
            </a:xfrm>
            <a:prstGeom prst="rect">
              <a:avLst/>
            </a:prstGeom>
          </p:spPr>
        </p:pic>
        <p:pic>
          <p:nvPicPr>
            <p:cNvPr id="251" name="Graphic 250">
              <a:extLst>
                <a:ext uri="{FF2B5EF4-FFF2-40B4-BE49-F238E27FC236}">
                  <a16:creationId xmlns:a16="http://schemas.microsoft.com/office/drawing/2014/main" id="{1CB4A99C-492B-17AE-E078-57EED785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8600862" y="20390461"/>
              <a:ext cx="462317" cy="250655"/>
            </a:xfrm>
            <a:prstGeom prst="rect">
              <a:avLst/>
            </a:prstGeom>
          </p:spPr>
        </p:pic>
        <p:pic>
          <p:nvPicPr>
            <p:cNvPr id="252" name="Graphic 251">
              <a:extLst>
                <a:ext uri="{FF2B5EF4-FFF2-40B4-BE49-F238E27FC236}">
                  <a16:creationId xmlns:a16="http://schemas.microsoft.com/office/drawing/2014/main" id="{B9677C91-5996-180E-AA91-F77093376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95850" y="20390461"/>
              <a:ext cx="462317" cy="250655"/>
            </a:xfrm>
            <a:prstGeom prst="rect">
              <a:avLst/>
            </a:prstGeom>
          </p:spPr>
        </p:pic>
        <p:pic>
          <p:nvPicPr>
            <p:cNvPr id="253" name="Graphic 252">
              <a:extLst>
                <a:ext uri="{FF2B5EF4-FFF2-40B4-BE49-F238E27FC236}">
                  <a16:creationId xmlns:a16="http://schemas.microsoft.com/office/drawing/2014/main" id="{2B8FA8A9-7D65-4EFD-CBE2-20792E05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0638645" y="20390461"/>
              <a:ext cx="462317" cy="250655"/>
            </a:xfrm>
            <a:prstGeom prst="rect">
              <a:avLst/>
            </a:prstGeom>
          </p:spPr>
        </p:pic>
        <p:pic>
          <p:nvPicPr>
            <p:cNvPr id="254" name="Graphic 253">
              <a:extLst>
                <a:ext uri="{FF2B5EF4-FFF2-40B4-BE49-F238E27FC236}">
                  <a16:creationId xmlns:a16="http://schemas.microsoft.com/office/drawing/2014/main" id="{7BC99B7A-8BB2-C7AE-CFB8-EE40A5E0E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21412" y="20390461"/>
              <a:ext cx="462317" cy="250655"/>
            </a:xfrm>
            <a:prstGeom prst="rect">
              <a:avLst/>
            </a:prstGeom>
          </p:spPr>
        </p:pic>
        <p:pic>
          <p:nvPicPr>
            <p:cNvPr id="255" name="Graphic 254">
              <a:extLst>
                <a:ext uri="{FF2B5EF4-FFF2-40B4-BE49-F238E27FC236}">
                  <a16:creationId xmlns:a16="http://schemas.microsoft.com/office/drawing/2014/main" id="{DD0FFF93-877E-531D-1E10-EB965AA9C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439878" y="20390461"/>
              <a:ext cx="462317" cy="250655"/>
            </a:xfrm>
            <a:prstGeom prst="rect">
              <a:avLst/>
            </a:prstGeom>
          </p:spPr>
        </p:pic>
        <p:pic>
          <p:nvPicPr>
            <p:cNvPr id="256" name="Graphic 255">
              <a:extLst>
                <a:ext uri="{FF2B5EF4-FFF2-40B4-BE49-F238E27FC236}">
                  <a16:creationId xmlns:a16="http://schemas.microsoft.com/office/drawing/2014/main" id="{01BB8E49-0110-DB39-BEB5-F0F87D9DA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52606" y="20390461"/>
              <a:ext cx="462317" cy="250655"/>
            </a:xfrm>
            <a:prstGeom prst="rect">
              <a:avLst/>
            </a:prstGeom>
          </p:spPr>
        </p:pic>
        <p:pic>
          <p:nvPicPr>
            <p:cNvPr id="257" name="Graphic 256">
              <a:extLst>
                <a:ext uri="{FF2B5EF4-FFF2-40B4-BE49-F238E27FC236}">
                  <a16:creationId xmlns:a16="http://schemas.microsoft.com/office/drawing/2014/main" id="{A3E0BA02-25C8-9C89-2418-7A2ED7211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3568" r="10977"/>
            <a:stretch/>
          </p:blipFill>
          <p:spPr>
            <a:xfrm flipH="1">
              <a:off x="13899166" y="20390461"/>
              <a:ext cx="462317" cy="250655"/>
            </a:xfrm>
            <a:prstGeom prst="rect">
              <a:avLst/>
            </a:prstGeom>
          </p:spPr>
        </p:pic>
        <p:pic>
          <p:nvPicPr>
            <p:cNvPr id="258" name="Graphic 257">
              <a:extLst>
                <a:ext uri="{FF2B5EF4-FFF2-40B4-BE49-F238E27FC236}">
                  <a16:creationId xmlns:a16="http://schemas.microsoft.com/office/drawing/2014/main" id="{945D8CD9-95CB-0DB2-1C2E-02726F1F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14618234" y="20390461"/>
              <a:ext cx="462317" cy="250655"/>
            </a:xfrm>
            <a:prstGeom prst="rect">
              <a:avLst/>
            </a:prstGeom>
          </p:spPr>
        </p:pic>
        <p:pic>
          <p:nvPicPr>
            <p:cNvPr id="259" name="Graphic 258">
              <a:extLst>
                <a:ext uri="{FF2B5EF4-FFF2-40B4-BE49-F238E27FC236}">
                  <a16:creationId xmlns:a16="http://schemas.microsoft.com/office/drawing/2014/main" id="{4A388C77-E40D-C5BE-FC7B-7273ED56E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60463" y="20390461"/>
              <a:ext cx="462317" cy="250655"/>
            </a:xfrm>
            <a:prstGeom prst="rect">
              <a:avLst/>
            </a:prstGeom>
          </p:spPr>
        </p:pic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FF98E26F-AF97-ED2A-ACA5-2DFE225DB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26091" y="20390461"/>
              <a:ext cx="462317" cy="250655"/>
            </a:xfrm>
            <a:prstGeom prst="rect">
              <a:avLst/>
            </a:prstGeom>
          </p:spPr>
        </p:pic>
        <p:pic>
          <p:nvPicPr>
            <p:cNvPr id="261" name="Graphic 260">
              <a:extLst>
                <a:ext uri="{FF2B5EF4-FFF2-40B4-BE49-F238E27FC236}">
                  <a16:creationId xmlns:a16="http://schemas.microsoft.com/office/drawing/2014/main" id="{76F36586-6115-88D8-5DF2-E30DB4D30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81013" y="20390461"/>
              <a:ext cx="462317" cy="250655"/>
            </a:xfrm>
            <a:prstGeom prst="rect">
              <a:avLst/>
            </a:prstGeom>
          </p:spPr>
        </p:pic>
        <p:pic>
          <p:nvPicPr>
            <p:cNvPr id="262" name="Graphic 261">
              <a:extLst>
                <a:ext uri="{FF2B5EF4-FFF2-40B4-BE49-F238E27FC236}">
                  <a16:creationId xmlns:a16="http://schemas.microsoft.com/office/drawing/2014/main" id="{8E50EBE0-4032-C1B1-AD0C-84F749EC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54159" y="21160275"/>
              <a:ext cx="462317" cy="250655"/>
            </a:xfrm>
            <a:prstGeom prst="rect">
              <a:avLst/>
            </a:prstGeom>
          </p:spPr>
        </p:pic>
        <p:pic>
          <p:nvPicPr>
            <p:cNvPr id="263" name="Graphic 262">
              <a:extLst>
                <a:ext uri="{FF2B5EF4-FFF2-40B4-BE49-F238E27FC236}">
                  <a16:creationId xmlns:a16="http://schemas.microsoft.com/office/drawing/2014/main" id="{4336388C-2857-9454-C13D-F7E9FCF43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630223" y="21160275"/>
              <a:ext cx="462317" cy="250655"/>
            </a:xfrm>
            <a:prstGeom prst="rect">
              <a:avLst/>
            </a:prstGeom>
          </p:spPr>
        </p:pic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E316573A-4B37-7E78-DA10-B6C511B0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4350303" y="21160275"/>
              <a:ext cx="462317" cy="250655"/>
            </a:xfrm>
            <a:prstGeom prst="rect">
              <a:avLst/>
            </a:prstGeom>
          </p:spPr>
        </p:pic>
        <p:pic>
          <p:nvPicPr>
            <p:cNvPr id="265" name="Graphic 264">
              <a:extLst>
                <a:ext uri="{FF2B5EF4-FFF2-40B4-BE49-F238E27FC236}">
                  <a16:creationId xmlns:a16="http://schemas.microsoft.com/office/drawing/2014/main" id="{4A76F57A-B4BE-6C2D-0D76-1D4139CF4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5393665" y="21160275"/>
              <a:ext cx="462317" cy="250655"/>
            </a:xfrm>
            <a:prstGeom prst="rect">
              <a:avLst/>
            </a:prstGeom>
          </p:spPr>
        </p:pic>
        <p:pic>
          <p:nvPicPr>
            <p:cNvPr id="266" name="Graphic 265">
              <a:extLst>
                <a:ext uri="{FF2B5EF4-FFF2-40B4-BE49-F238E27FC236}">
                  <a16:creationId xmlns:a16="http://schemas.microsoft.com/office/drawing/2014/main" id="{B774AC7F-63AE-F119-E4C2-04A559A9A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06432" y="21160275"/>
              <a:ext cx="462317" cy="250655"/>
            </a:xfrm>
            <a:prstGeom prst="rect">
              <a:avLst/>
            </a:prstGeom>
          </p:spPr>
        </p:pic>
        <p:pic>
          <p:nvPicPr>
            <p:cNvPr id="267" name="Graphic 266">
              <a:extLst>
                <a:ext uri="{FF2B5EF4-FFF2-40B4-BE49-F238E27FC236}">
                  <a16:creationId xmlns:a16="http://schemas.microsoft.com/office/drawing/2014/main" id="{9D64CF00-89CB-F7B0-C289-3513FB9B5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218635" y="21160275"/>
              <a:ext cx="462317" cy="250655"/>
            </a:xfrm>
            <a:prstGeom prst="rect">
              <a:avLst/>
            </a:prstGeom>
          </p:spPr>
        </p:pic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835E230A-B77B-DE81-9161-F13986FC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568" r="10977"/>
            <a:stretch/>
          </p:blipFill>
          <p:spPr>
            <a:xfrm flipH="1">
              <a:off x="7938715" y="21160275"/>
              <a:ext cx="462317" cy="250655"/>
            </a:xfrm>
            <a:prstGeom prst="rect">
              <a:avLst/>
            </a:prstGeom>
          </p:spPr>
        </p:pic>
        <p:pic>
          <p:nvPicPr>
            <p:cNvPr id="269" name="Graphic 268">
              <a:extLst>
                <a:ext uri="{FF2B5EF4-FFF2-40B4-BE49-F238E27FC236}">
                  <a16:creationId xmlns:a16="http://schemas.microsoft.com/office/drawing/2014/main" id="{3DA6D4C1-D237-EEE5-DDAE-7EB77273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78610" y="21160275"/>
              <a:ext cx="462317" cy="250655"/>
            </a:xfrm>
            <a:prstGeom prst="rect">
              <a:avLst/>
            </a:prstGeom>
          </p:spPr>
        </p:pic>
        <p:pic>
          <p:nvPicPr>
            <p:cNvPr id="270" name="Graphic 269">
              <a:extLst>
                <a:ext uri="{FF2B5EF4-FFF2-40B4-BE49-F238E27FC236}">
                  <a16:creationId xmlns:a16="http://schemas.microsoft.com/office/drawing/2014/main" id="{3B1F6286-7753-7813-A02A-333D96094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4172" y="21160275"/>
              <a:ext cx="462317" cy="250655"/>
            </a:xfrm>
            <a:prstGeom prst="rect">
              <a:avLst/>
            </a:prstGeom>
          </p:spPr>
        </p:pic>
        <p:pic>
          <p:nvPicPr>
            <p:cNvPr id="271" name="Graphic 270">
              <a:extLst>
                <a:ext uri="{FF2B5EF4-FFF2-40B4-BE49-F238E27FC236}">
                  <a16:creationId xmlns:a16="http://schemas.microsoft.com/office/drawing/2014/main" id="{D5A2B949-702A-75EB-0D85-7CFC656B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2422638" y="21160275"/>
              <a:ext cx="462317" cy="250655"/>
            </a:xfrm>
            <a:prstGeom prst="rect">
              <a:avLst/>
            </a:prstGeom>
          </p:spPr>
        </p:pic>
        <p:pic>
          <p:nvPicPr>
            <p:cNvPr id="272" name="Graphic 271">
              <a:extLst>
                <a:ext uri="{FF2B5EF4-FFF2-40B4-BE49-F238E27FC236}">
                  <a16:creationId xmlns:a16="http://schemas.microsoft.com/office/drawing/2014/main" id="{3769FE11-0873-1C37-62FD-D413CE21F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35366" y="21160275"/>
              <a:ext cx="462317" cy="250655"/>
            </a:xfrm>
            <a:prstGeom prst="rect">
              <a:avLst/>
            </a:prstGeom>
          </p:spPr>
        </p:pic>
        <p:pic>
          <p:nvPicPr>
            <p:cNvPr id="273" name="Graphic 272">
              <a:extLst>
                <a:ext uri="{FF2B5EF4-FFF2-40B4-BE49-F238E27FC236}">
                  <a16:creationId xmlns:a16="http://schemas.microsoft.com/office/drawing/2014/main" id="{3D12DBCD-728B-744C-DC8F-6982D659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13568" r="10977"/>
            <a:stretch/>
          </p:blipFill>
          <p:spPr>
            <a:xfrm flipH="1">
              <a:off x="13881926" y="21160275"/>
              <a:ext cx="462317" cy="250655"/>
            </a:xfrm>
            <a:prstGeom prst="rect">
              <a:avLst/>
            </a:prstGeom>
          </p:spPr>
        </p:pic>
        <p:pic>
          <p:nvPicPr>
            <p:cNvPr id="274" name="Graphic 273">
              <a:extLst>
                <a:ext uri="{FF2B5EF4-FFF2-40B4-BE49-F238E27FC236}">
                  <a16:creationId xmlns:a16="http://schemas.microsoft.com/office/drawing/2014/main" id="{B3B7B0FC-0FBF-0D88-FD4C-173EABCAF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568" r="10977"/>
            <a:stretch/>
          </p:blipFill>
          <p:spPr>
            <a:xfrm flipH="1">
              <a:off x="14600994" y="21160275"/>
              <a:ext cx="462317" cy="250655"/>
            </a:xfrm>
            <a:prstGeom prst="rect">
              <a:avLst/>
            </a:prstGeom>
          </p:spPr>
        </p:pic>
        <p:pic>
          <p:nvPicPr>
            <p:cNvPr id="275" name="Graphic 274">
              <a:extLst>
                <a:ext uri="{FF2B5EF4-FFF2-40B4-BE49-F238E27FC236}">
                  <a16:creationId xmlns:a16="http://schemas.microsoft.com/office/drawing/2014/main" id="{B4D59A9D-D314-5937-B5A3-D171A695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43223" y="21160275"/>
              <a:ext cx="462317" cy="250655"/>
            </a:xfrm>
            <a:prstGeom prst="rect">
              <a:avLst/>
            </a:prstGeom>
          </p:spPr>
        </p:pic>
        <p:pic>
          <p:nvPicPr>
            <p:cNvPr id="276" name="Graphic 275">
              <a:extLst>
                <a:ext uri="{FF2B5EF4-FFF2-40B4-BE49-F238E27FC236}">
                  <a16:creationId xmlns:a16="http://schemas.microsoft.com/office/drawing/2014/main" id="{FFFE93E3-71D9-F454-C0EC-F6E3197B6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08851" y="21160275"/>
              <a:ext cx="462317" cy="250655"/>
            </a:xfrm>
            <a:prstGeom prst="rect">
              <a:avLst/>
            </a:prstGeom>
          </p:spPr>
        </p:pic>
        <p:pic>
          <p:nvPicPr>
            <p:cNvPr id="277" name="Graphic 276">
              <a:extLst>
                <a:ext uri="{FF2B5EF4-FFF2-40B4-BE49-F238E27FC236}">
                  <a16:creationId xmlns:a16="http://schemas.microsoft.com/office/drawing/2014/main" id="{E28FB3FA-73A9-0F41-A99F-B0BFA36A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63773" y="21160275"/>
              <a:ext cx="462317" cy="250655"/>
            </a:xfrm>
            <a:prstGeom prst="rect">
              <a:avLst/>
            </a:prstGeom>
          </p:spPr>
        </p:pic>
        <p:pic>
          <p:nvPicPr>
            <p:cNvPr id="278" name="Graphic 277">
              <a:extLst>
                <a:ext uri="{FF2B5EF4-FFF2-40B4-BE49-F238E27FC236}">
                  <a16:creationId xmlns:a16="http://schemas.microsoft.com/office/drawing/2014/main" id="{F380158C-C4FB-FF8F-724D-15B165C9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3055995" y="21869501"/>
              <a:ext cx="462317" cy="250655"/>
            </a:xfrm>
            <a:prstGeom prst="rect">
              <a:avLst/>
            </a:prstGeom>
          </p:spPr>
        </p:pic>
        <p:pic>
          <p:nvPicPr>
            <p:cNvPr id="279" name="Graphic 278">
              <a:extLst>
                <a:ext uri="{FF2B5EF4-FFF2-40B4-BE49-F238E27FC236}">
                  <a16:creationId xmlns:a16="http://schemas.microsoft.com/office/drawing/2014/main" id="{BA0CFA64-E55F-5B3E-D019-F8C591B5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4352139" y="21869501"/>
              <a:ext cx="462317" cy="250655"/>
            </a:xfrm>
            <a:prstGeom prst="rect">
              <a:avLst/>
            </a:prstGeom>
          </p:spPr>
        </p:pic>
        <p:pic>
          <p:nvPicPr>
            <p:cNvPr id="280" name="Graphic 279">
              <a:extLst>
                <a:ext uri="{FF2B5EF4-FFF2-40B4-BE49-F238E27FC236}">
                  <a16:creationId xmlns:a16="http://schemas.microsoft.com/office/drawing/2014/main" id="{2B7E84F8-B1F1-0D5A-C74C-FF992EB9A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6408268" y="21869501"/>
              <a:ext cx="462317" cy="250655"/>
            </a:xfrm>
            <a:prstGeom prst="rect">
              <a:avLst/>
            </a:prstGeom>
          </p:spPr>
        </p:pic>
        <p:pic>
          <p:nvPicPr>
            <p:cNvPr id="281" name="Graphic 280">
              <a:extLst>
                <a:ext uri="{FF2B5EF4-FFF2-40B4-BE49-F238E27FC236}">
                  <a16:creationId xmlns:a16="http://schemas.microsoft.com/office/drawing/2014/main" id="{21F901F1-1B41-20F9-0283-DC2D53974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7940551" y="21869501"/>
              <a:ext cx="462317" cy="250655"/>
            </a:xfrm>
            <a:prstGeom prst="rect">
              <a:avLst/>
            </a:prstGeom>
          </p:spPr>
        </p:pic>
        <p:pic>
          <p:nvPicPr>
            <p:cNvPr id="282" name="Graphic 281">
              <a:extLst>
                <a:ext uri="{FF2B5EF4-FFF2-40B4-BE49-F238E27FC236}">
                  <a16:creationId xmlns:a16="http://schemas.microsoft.com/office/drawing/2014/main" id="{2EB765A1-6EDE-8677-EF8B-9ADD5DA2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9980446" y="21869501"/>
              <a:ext cx="462317" cy="250655"/>
            </a:xfrm>
            <a:prstGeom prst="rect">
              <a:avLst/>
            </a:prstGeom>
          </p:spPr>
        </p:pic>
        <p:pic>
          <p:nvPicPr>
            <p:cNvPr id="283" name="Graphic 282">
              <a:extLst>
                <a:ext uri="{FF2B5EF4-FFF2-40B4-BE49-F238E27FC236}">
                  <a16:creationId xmlns:a16="http://schemas.microsoft.com/office/drawing/2014/main" id="{2ADACA30-59A5-90B9-8639-A1D10A9A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1506008" y="21869501"/>
              <a:ext cx="462317" cy="250655"/>
            </a:xfrm>
            <a:prstGeom prst="rect">
              <a:avLst/>
            </a:prstGeom>
          </p:spPr>
        </p:pic>
        <p:pic>
          <p:nvPicPr>
            <p:cNvPr id="284" name="Graphic 283">
              <a:extLst>
                <a:ext uri="{FF2B5EF4-FFF2-40B4-BE49-F238E27FC236}">
                  <a16:creationId xmlns:a16="http://schemas.microsoft.com/office/drawing/2014/main" id="{D05BE9C9-B44F-099F-AB4C-51D1FDE1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3037202" y="21869501"/>
              <a:ext cx="462317" cy="250655"/>
            </a:xfrm>
            <a:prstGeom prst="rect">
              <a:avLst/>
            </a:prstGeom>
          </p:spPr>
        </p:pic>
        <p:pic>
          <p:nvPicPr>
            <p:cNvPr id="285" name="Graphic 284">
              <a:extLst>
                <a:ext uri="{FF2B5EF4-FFF2-40B4-BE49-F238E27FC236}">
                  <a16:creationId xmlns:a16="http://schemas.microsoft.com/office/drawing/2014/main" id="{A1F763D0-D16F-5798-6531-61EAA8ED7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4602830" y="21869501"/>
              <a:ext cx="462317" cy="250655"/>
            </a:xfrm>
            <a:prstGeom prst="rect">
              <a:avLst/>
            </a:prstGeom>
          </p:spPr>
        </p:pic>
        <p:pic>
          <p:nvPicPr>
            <p:cNvPr id="286" name="Graphic 285">
              <a:extLst>
                <a:ext uri="{FF2B5EF4-FFF2-40B4-BE49-F238E27FC236}">
                  <a16:creationId xmlns:a16="http://schemas.microsoft.com/office/drawing/2014/main" id="{C8B9DBE5-A73F-3FEA-1E35-01679CAE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6645059" y="21869501"/>
              <a:ext cx="462317" cy="250655"/>
            </a:xfrm>
            <a:prstGeom prst="rect">
              <a:avLst/>
            </a:prstGeom>
          </p:spPr>
        </p:pic>
        <p:pic>
          <p:nvPicPr>
            <p:cNvPr id="287" name="Graphic 286">
              <a:extLst>
                <a:ext uri="{FF2B5EF4-FFF2-40B4-BE49-F238E27FC236}">
                  <a16:creationId xmlns:a16="http://schemas.microsoft.com/office/drawing/2014/main" id="{9C324E02-05B4-A558-8B0F-C022A079D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8210687" y="21869501"/>
              <a:ext cx="462317" cy="250655"/>
            </a:xfrm>
            <a:prstGeom prst="rect">
              <a:avLst/>
            </a:prstGeom>
          </p:spPr>
        </p:pic>
        <p:pic>
          <p:nvPicPr>
            <p:cNvPr id="288" name="Graphic 287">
              <a:extLst>
                <a:ext uri="{FF2B5EF4-FFF2-40B4-BE49-F238E27FC236}">
                  <a16:creationId xmlns:a16="http://schemas.microsoft.com/office/drawing/2014/main" id="{A5DF1661-65A0-CCAA-74D6-BAD369AE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568" r="10977"/>
            <a:stretch/>
          </p:blipFill>
          <p:spPr>
            <a:xfrm flipH="1">
              <a:off x="19565609" y="21869501"/>
              <a:ext cx="462317" cy="250655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DACC174-697B-E51F-A424-46A45E2DAF65}"/>
                </a:ext>
              </a:extLst>
            </p:cNvPr>
            <p:cNvSpPr>
              <a:spLocks/>
            </p:cNvSpPr>
            <p:nvPr/>
          </p:nvSpPr>
          <p:spPr>
            <a:xfrm>
              <a:off x="1558952" y="17219432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Mon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A6EA24-CE0E-7ABC-78CD-751D3A1EA7CE}"/>
                </a:ext>
              </a:extLst>
            </p:cNvPr>
            <p:cNvSpPr>
              <a:spLocks/>
            </p:cNvSpPr>
            <p:nvPr/>
          </p:nvSpPr>
          <p:spPr>
            <a:xfrm>
              <a:off x="1558951" y="17964825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Tue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4101705-651D-7A4A-0110-15332D1C87ED}"/>
                </a:ext>
              </a:extLst>
            </p:cNvPr>
            <p:cNvSpPr>
              <a:spLocks/>
            </p:cNvSpPr>
            <p:nvPr/>
          </p:nvSpPr>
          <p:spPr>
            <a:xfrm>
              <a:off x="1558950" y="18710218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Wed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7A9DB237-C06C-523D-4813-F728A554E0A6}"/>
                </a:ext>
              </a:extLst>
            </p:cNvPr>
            <p:cNvSpPr>
              <a:spLocks/>
            </p:cNvSpPr>
            <p:nvPr/>
          </p:nvSpPr>
          <p:spPr>
            <a:xfrm>
              <a:off x="1558949" y="19455611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Thu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84CD379B-D277-7A19-67BC-02B11895835D}"/>
                </a:ext>
              </a:extLst>
            </p:cNvPr>
            <p:cNvSpPr>
              <a:spLocks/>
            </p:cNvSpPr>
            <p:nvPr/>
          </p:nvSpPr>
          <p:spPr>
            <a:xfrm>
              <a:off x="1558948" y="20201004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Fri</a:t>
              </a: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C8BCBA0-BCCC-5279-164D-DC8F26417BEE}"/>
                </a:ext>
              </a:extLst>
            </p:cNvPr>
            <p:cNvSpPr>
              <a:spLocks/>
            </p:cNvSpPr>
            <p:nvPr/>
          </p:nvSpPr>
          <p:spPr>
            <a:xfrm>
              <a:off x="1547617" y="20946397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Sat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8092F25-AD25-B7EE-0AB8-35F3736D06FD}"/>
                </a:ext>
              </a:extLst>
            </p:cNvPr>
            <p:cNvSpPr>
              <a:spLocks/>
            </p:cNvSpPr>
            <p:nvPr/>
          </p:nvSpPr>
          <p:spPr>
            <a:xfrm>
              <a:off x="1547616" y="21691791"/>
              <a:ext cx="797805" cy="6362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39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rgbClr val="26398B"/>
                  </a:solidFill>
                </a:rPr>
                <a:t>Sun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60AF81-F528-59F0-D37B-589428C3C650}"/>
              </a:ext>
            </a:extLst>
          </p:cNvPr>
          <p:cNvSpPr txBox="1"/>
          <p:nvPr/>
        </p:nvSpPr>
        <p:spPr>
          <a:xfrm>
            <a:off x="18669250" y="111486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3AA368-EB37-02FC-84BD-38AF7BD6A6C3}"/>
              </a:ext>
            </a:extLst>
          </p:cNvPr>
          <p:cNvSpPr txBox="1"/>
          <p:nvPr/>
        </p:nvSpPr>
        <p:spPr>
          <a:xfrm>
            <a:off x="18669250" y="118480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01017F-4B1A-FE7A-7B43-D823B2440BDA}"/>
              </a:ext>
            </a:extLst>
          </p:cNvPr>
          <p:cNvSpPr txBox="1"/>
          <p:nvPr/>
        </p:nvSpPr>
        <p:spPr>
          <a:xfrm>
            <a:off x="18669250" y="126384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E32E60-EE03-059D-A0AD-815DB41476EC}"/>
              </a:ext>
            </a:extLst>
          </p:cNvPr>
          <p:cNvSpPr txBox="1"/>
          <p:nvPr/>
        </p:nvSpPr>
        <p:spPr>
          <a:xfrm>
            <a:off x="18669250" y="133069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A25689-CEB0-0A70-A908-94394BF5480A}"/>
              </a:ext>
            </a:extLst>
          </p:cNvPr>
          <p:cNvSpPr txBox="1"/>
          <p:nvPr/>
        </p:nvSpPr>
        <p:spPr>
          <a:xfrm>
            <a:off x="18669250" y="141218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FA9614-EDCE-F6FE-68B9-C694D5985236}"/>
              </a:ext>
            </a:extLst>
          </p:cNvPr>
          <p:cNvSpPr txBox="1"/>
          <p:nvPr/>
        </p:nvSpPr>
        <p:spPr>
          <a:xfrm>
            <a:off x="18669250" y="148763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4037A9-103E-15D5-FAFF-51D645CF3084}"/>
              </a:ext>
            </a:extLst>
          </p:cNvPr>
          <p:cNvSpPr txBox="1"/>
          <p:nvPr/>
        </p:nvSpPr>
        <p:spPr>
          <a:xfrm>
            <a:off x="18669250" y="1560288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51F76AC-5F36-5C46-966C-9B6C2B0457CF}"/>
              </a:ext>
            </a:extLst>
          </p:cNvPr>
          <p:cNvSpPr txBox="1"/>
          <p:nvPr/>
        </p:nvSpPr>
        <p:spPr>
          <a:xfrm>
            <a:off x="19498032" y="172685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0AD2A9F-70E7-6F18-1D8E-66D620D2DF64}"/>
              </a:ext>
            </a:extLst>
          </p:cNvPr>
          <p:cNvSpPr txBox="1"/>
          <p:nvPr/>
        </p:nvSpPr>
        <p:spPr>
          <a:xfrm>
            <a:off x="19498032" y="179997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051991FC-9829-9929-B8F2-E4FE266FD6C2}"/>
              </a:ext>
            </a:extLst>
          </p:cNvPr>
          <p:cNvSpPr txBox="1"/>
          <p:nvPr/>
        </p:nvSpPr>
        <p:spPr>
          <a:xfrm>
            <a:off x="19498032" y="187604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4AAB3145-F6D6-D4A4-2F20-8B44C8C15304}"/>
              </a:ext>
            </a:extLst>
          </p:cNvPr>
          <p:cNvSpPr txBox="1"/>
          <p:nvPr/>
        </p:nvSpPr>
        <p:spPr>
          <a:xfrm>
            <a:off x="19498032" y="195069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119FB6E-2D98-567E-7DE9-E3258D12E830}"/>
              </a:ext>
            </a:extLst>
          </p:cNvPr>
          <p:cNvSpPr txBox="1"/>
          <p:nvPr/>
        </p:nvSpPr>
        <p:spPr>
          <a:xfrm>
            <a:off x="19498032" y="202679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D7812AEA-1723-DE11-AEBB-0E02479BFB55}"/>
              </a:ext>
            </a:extLst>
          </p:cNvPr>
          <p:cNvSpPr txBox="1"/>
          <p:nvPr/>
        </p:nvSpPr>
        <p:spPr>
          <a:xfrm>
            <a:off x="19498032" y="2103381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1C1BEC5-E32E-2CFE-03DB-3F9F8828698B}"/>
              </a:ext>
            </a:extLst>
          </p:cNvPr>
          <p:cNvSpPr txBox="1"/>
          <p:nvPr/>
        </p:nvSpPr>
        <p:spPr>
          <a:xfrm>
            <a:off x="19498032" y="217612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1441D9A3-E0E2-F93D-394F-A33679657982}"/>
              </a:ext>
            </a:extLst>
          </p:cNvPr>
          <p:cNvSpPr txBox="1"/>
          <p:nvPr/>
        </p:nvSpPr>
        <p:spPr>
          <a:xfrm>
            <a:off x="16454437" y="22700314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= request sailing</a:t>
            </a:r>
          </a:p>
        </p:txBody>
      </p:sp>
    </p:spTree>
    <p:extLst>
      <p:ext uri="{BB962C8B-B14F-4D97-AF65-F5344CB8AC3E}">
        <p14:creationId xmlns:p14="http://schemas.microsoft.com/office/powerpoint/2010/main" val="205704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52A17-A24E-744E-F1C9-3FF1FC9BB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11C26-74DF-858B-5A03-75F100464EAF}"/>
              </a:ext>
            </a:extLst>
          </p:cNvPr>
          <p:cNvSpPr/>
          <p:nvPr/>
        </p:nvSpPr>
        <p:spPr>
          <a:xfrm>
            <a:off x="624344" y="733936"/>
            <a:ext cx="20112583" cy="2162310"/>
          </a:xfrm>
          <a:prstGeom prst="rect">
            <a:avLst/>
          </a:prstGeom>
          <a:solidFill>
            <a:srgbClr val="023459"/>
          </a:solidFill>
          <a:ln>
            <a:solidFill>
              <a:srgbClr val="02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9CF9C63-E934-65A6-BCBC-AF4BE3D510BD}"/>
              </a:ext>
            </a:extLst>
          </p:cNvPr>
          <p:cNvSpPr/>
          <p:nvPr/>
        </p:nvSpPr>
        <p:spPr>
          <a:xfrm>
            <a:off x="422235" y="22771060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A01E255-C147-BE09-B8B5-8A6FBA235641}"/>
              </a:ext>
            </a:extLst>
          </p:cNvPr>
          <p:cNvSpPr/>
          <p:nvPr/>
        </p:nvSpPr>
        <p:spPr>
          <a:xfrm>
            <a:off x="422235" y="16298588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7D381CB-BD8D-919E-12A6-56CCE20D53AF}"/>
              </a:ext>
            </a:extLst>
          </p:cNvPr>
          <p:cNvSpPr/>
          <p:nvPr/>
        </p:nvSpPr>
        <p:spPr>
          <a:xfrm>
            <a:off x="422235" y="9826116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51C48C7-9568-E854-EA9E-B10E41C69BF2}"/>
              </a:ext>
            </a:extLst>
          </p:cNvPr>
          <p:cNvSpPr/>
          <p:nvPr/>
        </p:nvSpPr>
        <p:spPr>
          <a:xfrm>
            <a:off x="422235" y="3353644"/>
            <a:ext cx="20497475" cy="5904050"/>
          </a:xfrm>
          <a:prstGeom prst="round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5CC00-E6D6-E266-5F49-EB040DA023A5}"/>
              </a:ext>
            </a:extLst>
          </p:cNvPr>
          <p:cNvSpPr txBox="1"/>
          <p:nvPr/>
        </p:nvSpPr>
        <p:spPr>
          <a:xfrm>
            <a:off x="1912327" y="660928"/>
            <a:ext cx="1718043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Ferry Carryings, Capacity Utilisation and Performance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6DB94D-6E3C-BD27-37E3-D2DABD080FF3}"/>
              </a:ext>
            </a:extLst>
          </p:cNvPr>
          <p:cNvGrpSpPr/>
          <p:nvPr/>
        </p:nvGrpSpPr>
        <p:grpSpPr>
          <a:xfrm>
            <a:off x="220075" y="28950444"/>
            <a:ext cx="20816084" cy="1140243"/>
            <a:chOff x="220075" y="28950444"/>
            <a:chExt cx="20816084" cy="1140243"/>
          </a:xfrm>
        </p:grpSpPr>
        <p:pic>
          <p:nvPicPr>
            <p:cNvPr id="14" name="Picture 2" descr="Logo: Shetland Islands Council">
              <a:extLst>
                <a:ext uri="{FF2B5EF4-FFF2-40B4-BE49-F238E27FC236}">
                  <a16:creationId xmlns:a16="http://schemas.microsoft.com/office/drawing/2014/main" id="{B6762D33-595A-065F-BF6E-605B93161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5" y="28950444"/>
              <a:ext cx="2738763" cy="110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51415D-C443-868B-1742-A2C0DA6AD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58" y="29481507"/>
              <a:ext cx="1804817" cy="479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62654E-AE4E-ECF1-8AC2-5F8154CB7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729" y="29288392"/>
              <a:ext cx="802295" cy="8022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FB4637-9695-908E-F8D7-D7E219DAFE5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33" y="29501020"/>
              <a:ext cx="1589026" cy="545576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 xmlns=""/>
              </a:ext>
            </a:extLst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A7158334-FE01-D71D-B3F9-E97A3A82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0775" y="29351612"/>
              <a:ext cx="1318466" cy="739075"/>
            </a:xfrm>
            <a:prstGeom prst="rect">
              <a:avLst/>
            </a:prstGeom>
          </p:spPr>
        </p:pic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E27966-9636-A473-FA64-DAD6E0A5E903}"/>
              </a:ext>
            </a:extLst>
          </p:cNvPr>
          <p:cNvSpPr txBox="1">
            <a:spLocks/>
          </p:cNvSpPr>
          <p:nvPr/>
        </p:nvSpPr>
        <p:spPr>
          <a:xfrm>
            <a:off x="14088478" y="4108126"/>
            <a:ext cx="6081382" cy="4696801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10000"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inter-island ferry service was subject to a programme of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reductions in 2013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for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Whalsay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reductions were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mainly focused on weekends.</a:t>
            </a:r>
          </a:p>
          <a:p>
            <a:endParaRPr lang="en-GB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was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reduction in scheduled sailings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2013 and 2015, and then broad stability thereafter.</a:t>
            </a:r>
          </a:p>
          <a:p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were circa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700 additional sailings in 2023 relative to 2022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largely due to the restoration of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two-vessel service on a Saturday.</a:t>
            </a:r>
          </a:p>
          <a:p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BBD43E4-188E-5159-AD8D-5CA6B53086E5}"/>
              </a:ext>
            </a:extLst>
          </p:cNvPr>
          <p:cNvSpPr txBox="1">
            <a:spLocks/>
          </p:cNvSpPr>
          <p:nvPr/>
        </p:nvSpPr>
        <p:spPr>
          <a:xfrm>
            <a:off x="1043839" y="10666103"/>
            <a:ext cx="8476615" cy="4891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figure shows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vehicle carryings in terms of total lane metres</a:t>
            </a:r>
            <a:r>
              <a:rPr lang="en-GB" sz="2600" b="1">
                <a:latin typeface="Calibri"/>
                <a:ea typeface="Calibri"/>
                <a:cs typeface="Calibri"/>
              </a:rPr>
              <a:t> (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LMs)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carried for each year between 2013 and 2024.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 lane metre is a common unit of measurement for all vehicular traffic using a roll-on/roll-off (Ro-Ro) ferry. For example, a typical car is 5 lane </a:t>
            </a:r>
            <a:r>
              <a:rPr lang="en-GB" sz="2600" i="1">
                <a:latin typeface="Calibri"/>
                <a:ea typeface="Calibri"/>
                <a:cs typeface="Calibri"/>
              </a:rPr>
              <a:t>m</a:t>
            </a:r>
            <a:r>
              <a:rPr kumimoji="0" lang="en-GB" sz="2600" b="0" i="1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etres</a:t>
            </a:r>
            <a:r>
              <a:rPr lang="en-GB" sz="2600" i="1">
                <a:latin typeface="Calibri"/>
                <a:ea typeface="Calibri"/>
                <a:cs typeface="Calibri"/>
              </a:rPr>
              <a:t>.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lang="en-GB" sz="2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There was growth in carryings between 2013 and 2016 but they were largely static thereafter – evidence </a:t>
            </a:r>
            <a:r>
              <a:rPr lang="en-GB" sz="2600">
                <a:latin typeface="Calibri"/>
                <a:ea typeface="Calibri"/>
                <a:cs typeface="Calibri"/>
              </a:rPr>
              <a:t>from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the Whalsay OBC suggests that </a:t>
            </a: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travel is being constrained by vehicle deck capacity in the weekday peak periods</a:t>
            </a:r>
            <a:r>
              <a:rPr kumimoji="0" lang="en-GB" sz="260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1" indent="-257175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35B8983-CF35-EDE0-D0BB-7488FF5619B7}"/>
              </a:ext>
            </a:extLst>
          </p:cNvPr>
          <p:cNvSpPr txBox="1">
            <a:spLocks/>
          </p:cNvSpPr>
          <p:nvPr/>
        </p:nvSpPr>
        <p:spPr>
          <a:xfrm>
            <a:off x="13816627" y="16816750"/>
            <a:ext cx="6625084" cy="51928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</a:t>
            </a:r>
            <a:r>
              <a:rPr lang="en-GB" sz="2600">
                <a:latin typeface="Calibri"/>
                <a:ea typeface="Calibri"/>
                <a:cs typeface="Calibri"/>
              </a:rPr>
              <a:t>chart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shows the proportion of Whalsay-Laxo sailings for each scheduled departure time where </a:t>
            </a:r>
            <a:r>
              <a:rPr lang="en-GB" sz="2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vehicle deck utilisation exceeded 75%</a:t>
            </a: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- i.e., sailings which were </a:t>
            </a:r>
            <a:r>
              <a:rPr lang="en-GB" sz="2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full</a:t>
            </a: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or </a:t>
            </a:r>
            <a:r>
              <a:rPr lang="en-GB" sz="2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nearly full </a:t>
            </a: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2024.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‘</a:t>
            </a:r>
            <a:r>
              <a:rPr lang="en-GB" sz="2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Laxo’</a:t>
            </a:r>
            <a:r>
              <a:rPr lang="en-GB" sz="2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direction, morning commuter and late morning sailings are the busiest, with the </a:t>
            </a:r>
            <a:r>
              <a:rPr lang="en-GB" sz="2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</a:t>
            </a:r>
            <a:r>
              <a:rPr lang="en-GB" sz="2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routinely full or near to full.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the ‘</a:t>
            </a:r>
            <a:r>
              <a:rPr lang="en-GB" sz="2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Symbister’ </a:t>
            </a: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direction, the evening commuter sailings are the most pressured.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make a journey viable, the passenger has to be able to secure a booking in </a:t>
            </a:r>
            <a:r>
              <a:rPr lang="en-GB" sz="2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both directions</a:t>
            </a:r>
            <a:r>
              <a:rPr lang="en-GB" sz="2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.</a:t>
            </a: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B73837-5294-20A0-CC33-0436CFF2A791}"/>
              </a:ext>
            </a:extLst>
          </p:cNvPr>
          <p:cNvSpPr/>
          <p:nvPr/>
        </p:nvSpPr>
        <p:spPr>
          <a:xfrm>
            <a:off x="1186756" y="3047107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sailings are made by each vessel in each year?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DEE326-1EDE-992D-2A89-C7DE8821C341}"/>
              </a:ext>
            </a:extLst>
          </p:cNvPr>
          <p:cNvSpPr/>
          <p:nvPr/>
        </p:nvSpPr>
        <p:spPr>
          <a:xfrm>
            <a:off x="10580205" y="9452097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have vehicle lane metre carryings changed over time?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278EA4-EE20-6B48-F41F-0DDFA76A764C}"/>
              </a:ext>
            </a:extLst>
          </p:cNvPr>
          <p:cNvSpPr/>
          <p:nvPr/>
        </p:nvSpPr>
        <p:spPr>
          <a:xfrm>
            <a:off x="9809254" y="22256427"/>
            <a:ext cx="103484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compare across time periods and routes? (2024)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E1F990-00B1-5DEE-3D6F-96C783DD6567}"/>
              </a:ext>
            </a:extLst>
          </p:cNvPr>
          <p:cNvSpPr/>
          <p:nvPr/>
        </p:nvSpPr>
        <p:spPr>
          <a:xfrm>
            <a:off x="1075149" y="15949995"/>
            <a:ext cx="9505056" cy="895724"/>
          </a:xfrm>
          <a:prstGeom prst="roundRect">
            <a:avLst>
              <a:gd name="adj" fmla="val 50000"/>
            </a:avLst>
          </a:prstGeom>
          <a:solidFill>
            <a:srgbClr val="0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often are sailings full or nearly full?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1165D-6844-27A0-0805-2C950327A26A}"/>
              </a:ext>
            </a:extLst>
          </p:cNvPr>
          <p:cNvSpPr txBox="1"/>
          <p:nvPr/>
        </p:nvSpPr>
        <p:spPr>
          <a:xfrm>
            <a:off x="3684815" y="9341538"/>
            <a:ext cx="6444216" cy="330016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R="0" lvl="0" indent="0" defTabSz="6858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57175" marR="0" lvl="1" indent="-257175" defTabSz="6858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800">
                <a:solidFill>
                  <a:srgbClr val="222222"/>
                </a:solidFill>
              </a:defRPr>
            </a:lvl3pPr>
            <a:lvl4pPr marL="10287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500"/>
            </a:lvl4pPr>
            <a:lvl5pPr marL="1371600" indent="0" defTabSz="685800">
              <a:spcBef>
                <a:spcPct val="20000"/>
              </a:spcBef>
              <a:buFont typeface="Arial" panose="020B0604020202020204" pitchFamily="34" charset="0"/>
              <a:buNone/>
              <a:defRPr sz="1500"/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endParaRPr lang="en-GB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CB0AFE6-35F2-C586-2A1A-0C77F930B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218772"/>
              </p:ext>
            </p:extLst>
          </p:nvPr>
        </p:nvGraphicFramePr>
        <p:xfrm>
          <a:off x="1351631" y="4083604"/>
          <a:ext cx="11986998" cy="520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38AAB2B-F522-DA6F-E68D-A9864D33A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944819"/>
              </p:ext>
            </p:extLst>
          </p:nvPr>
        </p:nvGraphicFramePr>
        <p:xfrm>
          <a:off x="10044380" y="10580180"/>
          <a:ext cx="10197266" cy="492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19D66B5-696C-ECC9-BCF9-43595EE6A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02604"/>
              </p:ext>
            </p:extLst>
          </p:nvPr>
        </p:nvGraphicFramePr>
        <p:xfrm>
          <a:off x="1182190" y="17303506"/>
          <a:ext cx="12121009" cy="484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46AF3CD-3B95-9AD1-73E4-E9A0BB2A2CB5}"/>
              </a:ext>
            </a:extLst>
          </p:cNvPr>
          <p:cNvSpPr txBox="1">
            <a:spLocks/>
          </p:cNvSpPr>
          <p:nvPr/>
        </p:nvSpPr>
        <p:spPr>
          <a:xfrm>
            <a:off x="695158" y="23266250"/>
            <a:ext cx="9996654" cy="5511898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defPPr>
              <a:defRPr lang="en-US"/>
            </a:defPPr>
            <a:lvl1pPr marL="0" algn="l" defTabSz="2951866" rtl="0" eaLnBrk="1" latinLnBrk="0" hangingPunct="1">
              <a:defRPr sz="28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5933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1866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7799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3732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79665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5598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1531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7464" algn="l" defTabSz="2951866" rtl="0" eaLnBrk="1" latinLnBrk="0" hangingPunct="1">
              <a:defRPr sz="5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table on the right shows the proportion of total sailings within given time windows where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deck utilisation exceeded 75%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i.e., sailings which were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full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 covers all Shetland Ro-Ro routes in the calendar year 2024.</a:t>
            </a:r>
          </a:p>
          <a:p>
            <a:endParaRPr lang="en-GB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headlines for Whalsay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third of weekday sailings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07:00-19:00 are full or nearly full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Despite the restoration of a two-vessel service on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Saturday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around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quarter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sailings are full or nearly full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single vessel service on a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leads to nearly </a:t>
            </a:r>
            <a:r>
              <a:rPr lang="en-GB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sailings being full or nearly full</a:t>
            </a:r>
          </a:p>
          <a:p>
            <a:endParaRPr lang="en-GB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79C7E-C9A7-4630-38B8-527BF8DF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62731"/>
              </p:ext>
            </p:extLst>
          </p:nvPr>
        </p:nvGraphicFramePr>
        <p:xfrm>
          <a:off x="10691812" y="23510178"/>
          <a:ext cx="9874025" cy="5040001"/>
        </p:xfrm>
        <a:graphic>
          <a:graphicData uri="http://schemas.openxmlformats.org/drawingml/2006/table">
            <a:tbl>
              <a:tblPr/>
              <a:tblGrid>
                <a:gridCol w="1746865">
                  <a:extLst>
                    <a:ext uri="{9D8B030D-6E8A-4147-A177-3AD203B41FA5}">
                      <a16:colId xmlns:a16="http://schemas.microsoft.com/office/drawing/2014/main" val="779355418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3393391739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1366357193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2803355528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110940070"/>
                    </a:ext>
                  </a:extLst>
                </a:gridCol>
                <a:gridCol w="1625432">
                  <a:extLst>
                    <a:ext uri="{9D8B030D-6E8A-4147-A177-3AD203B41FA5}">
                      <a16:colId xmlns:a16="http://schemas.microsoft.com/office/drawing/2014/main" val="2368464766"/>
                    </a:ext>
                  </a:extLst>
                </a:gridCol>
              </a:tblGrid>
              <a:tr h="5627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Tuesday-Friday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0700-1900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0700-1900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0800-1900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0900-1800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 days, 0700-1900)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42631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Bluemull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Fetlar -Unst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41797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Bluemull</a:t>
                      </a: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Fetlar-Yell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3654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Bluemull: Unst-Yell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62829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Bressay</a:t>
                      </a:r>
                    </a:p>
                  </a:txBody>
                  <a:tcPr marL="6900" marR="6900" marT="69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9323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Papa Stour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25333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Skerries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03558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Whalsay</a:t>
                      </a:r>
                    </a:p>
                  </a:txBody>
                  <a:tcPr marL="6900" marR="6900" marT="69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23.2%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38.1%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217887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 Sound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13.8%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14.3%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21.6%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14.3%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06948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003899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 5%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4583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5%-15%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5332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more than 15%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9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06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29B674BEADF418E06965D1C784938" ma:contentTypeVersion="11" ma:contentTypeDescription="Create a new document." ma:contentTypeScope="" ma:versionID="25a394a7abc1cca8a7893b62a539e387">
  <xsd:schema xmlns:xsd="http://www.w3.org/2001/XMLSchema" xmlns:xs="http://www.w3.org/2001/XMLSchema" xmlns:p="http://schemas.microsoft.com/office/2006/metadata/properties" xmlns:ns2="592066b1-2441-4382-ae2c-d35ceefee1b9" xmlns:ns3="074b755a-03e7-43f9-ba59-e88718b6f858" targetNamespace="http://schemas.microsoft.com/office/2006/metadata/properties" ma:root="true" ma:fieldsID="739153d77ed76b8a827c8fdd5796fdbe" ns2:_="" ns3:_="">
    <xsd:import namespace="592066b1-2441-4382-ae2c-d35ceefee1b9"/>
    <xsd:import namespace="074b755a-03e7-43f9-ba59-e88718b6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66b1-2441-4382-ae2c-d35ceefee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207be7-fb2c-4f25-b21b-ed1f2a5b3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b755a-03e7-43f9-ba59-e88718b6f8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3c0529-dccc-4ed5-bbda-82afa563a8d1}" ma:internalName="TaxCatchAll" ma:showField="CatchAllData" ma:web="074b755a-03e7-43f9-ba59-e88718b6f8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2066b1-2441-4382-ae2c-d35ceefee1b9">
      <Terms xmlns="http://schemas.microsoft.com/office/infopath/2007/PartnerControls"/>
    </lcf76f155ced4ddcb4097134ff3c332f>
    <TaxCatchAll xmlns="074b755a-03e7-43f9-ba59-e88718b6f858" xsi:nil="true"/>
  </documentManagement>
</p:properties>
</file>

<file path=customXml/itemProps1.xml><?xml version="1.0" encoding="utf-8"?>
<ds:datastoreItem xmlns:ds="http://schemas.openxmlformats.org/officeDocument/2006/customXml" ds:itemID="{92FFC6CD-6E9B-4055-B10C-74DE5F461B35}">
  <ds:schemaRefs>
    <ds:schemaRef ds:uri="074b755a-03e7-43f9-ba59-e88718b6f858"/>
    <ds:schemaRef ds:uri="592066b1-2441-4382-ae2c-d35ceefee1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4B04CE-2B3F-4031-B377-85D2AEC59F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8D4B8-04B5-4A63-BCF2-D33F3508A086}">
  <ds:schemaRefs>
    <ds:schemaRef ds:uri="074b755a-03e7-43f9-ba59-e88718b6f858"/>
    <ds:schemaRef ds:uri="592066b1-2441-4382-ae2c-d35ceefee1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5014</Words>
  <Application>Microsoft Office PowerPoint</Application>
  <PresentationFormat>Custom</PresentationFormat>
  <Paragraphs>607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Bernard MT Condensed</vt:lpstr>
      <vt:lpstr>Calibri</vt:lpstr>
      <vt:lpstr>Calibri Light</vt:lpstr>
      <vt:lpstr>Century Gothic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Buffham, Hannah</dc:creator>
  <cp:lastModifiedBy>Buffham, Hannah</cp:lastModifiedBy>
  <cp:revision>1</cp:revision>
  <cp:lastPrinted>2025-02-26T10:33:59Z</cp:lastPrinted>
  <dcterms:created xsi:type="dcterms:W3CDTF">2025-01-21T14:56:26Z</dcterms:created>
  <dcterms:modified xsi:type="dcterms:W3CDTF">2025-02-26T14:28:14Z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0x01010074C29B674BEADF418E06965D1C784938</vt:lpwstr>
  </property>
  <property fmtid="{D5CDD505-2E9C-101B-9397-08002B2CF9AE}" pid="3" name="MediaServiceImageTags">
    <vt:lpwstr/>
  </property>
</Properties>
</file>